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1.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7" r:id="rId2"/>
  </p:sldMasterIdLst>
  <p:notesMasterIdLst>
    <p:notesMasterId r:id="rId151"/>
  </p:notesMasterIdLst>
  <p:handoutMasterIdLst>
    <p:handoutMasterId r:id="rId152"/>
  </p:handoutMasterIdLst>
  <p:sldIdLst>
    <p:sldId id="436" r:id="rId3"/>
    <p:sldId id="438" r:id="rId4"/>
    <p:sldId id="439" r:id="rId5"/>
    <p:sldId id="455" r:id="rId6"/>
    <p:sldId id="271" r:id="rId7"/>
    <p:sldId id="484" r:id="rId8"/>
    <p:sldId id="482" r:id="rId9"/>
    <p:sldId id="483" r:id="rId10"/>
    <p:sldId id="286" r:id="rId11"/>
    <p:sldId id="485" r:id="rId12"/>
    <p:sldId id="287" r:id="rId13"/>
    <p:sldId id="289" r:id="rId14"/>
    <p:sldId id="1741" r:id="rId15"/>
    <p:sldId id="1498" r:id="rId16"/>
    <p:sldId id="291" r:id="rId17"/>
    <p:sldId id="292" r:id="rId18"/>
    <p:sldId id="293" r:id="rId19"/>
    <p:sldId id="294" r:id="rId20"/>
    <p:sldId id="295"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3" r:id="rId46"/>
    <p:sldId id="325" r:id="rId47"/>
    <p:sldId id="326" r:id="rId48"/>
    <p:sldId id="327" r:id="rId49"/>
    <p:sldId id="328" r:id="rId50"/>
    <p:sldId id="1471" r:id="rId51"/>
    <p:sldId id="329" r:id="rId52"/>
    <p:sldId id="330" r:id="rId53"/>
    <p:sldId id="331" r:id="rId54"/>
    <p:sldId id="1472" r:id="rId55"/>
    <p:sldId id="1473" r:id="rId56"/>
    <p:sldId id="525" r:id="rId57"/>
    <p:sldId id="526" r:id="rId58"/>
    <p:sldId id="527" r:id="rId59"/>
    <p:sldId id="528" r:id="rId60"/>
    <p:sldId id="529" r:id="rId61"/>
    <p:sldId id="530" r:id="rId62"/>
    <p:sldId id="531" r:id="rId63"/>
    <p:sldId id="533" r:id="rId64"/>
    <p:sldId id="532" r:id="rId65"/>
    <p:sldId id="534" r:id="rId66"/>
    <p:sldId id="535" r:id="rId67"/>
    <p:sldId id="536" r:id="rId68"/>
    <p:sldId id="537" r:id="rId69"/>
    <p:sldId id="539" r:id="rId70"/>
    <p:sldId id="542" r:id="rId71"/>
    <p:sldId id="1733" r:id="rId72"/>
    <p:sldId id="1734" r:id="rId73"/>
    <p:sldId id="1499" r:id="rId74"/>
    <p:sldId id="694" r:id="rId75"/>
    <p:sldId id="691" r:id="rId76"/>
    <p:sldId id="543" r:id="rId77"/>
    <p:sldId id="544" r:id="rId78"/>
    <p:sldId id="1724" r:id="rId79"/>
    <p:sldId id="546" r:id="rId80"/>
    <p:sldId id="547" r:id="rId81"/>
    <p:sldId id="548" r:id="rId82"/>
    <p:sldId id="549" r:id="rId83"/>
    <p:sldId id="550" r:id="rId84"/>
    <p:sldId id="551" r:id="rId85"/>
    <p:sldId id="552" r:id="rId86"/>
    <p:sldId id="553" r:id="rId87"/>
    <p:sldId id="554" r:id="rId88"/>
    <p:sldId id="555" r:id="rId89"/>
    <p:sldId id="556" r:id="rId90"/>
    <p:sldId id="557" r:id="rId91"/>
    <p:sldId id="558" r:id="rId92"/>
    <p:sldId id="559" r:id="rId93"/>
    <p:sldId id="1678" r:id="rId94"/>
    <p:sldId id="1723" r:id="rId95"/>
    <p:sldId id="1729" r:id="rId96"/>
    <p:sldId id="560" r:id="rId97"/>
    <p:sldId id="561" r:id="rId98"/>
    <p:sldId id="562" r:id="rId99"/>
    <p:sldId id="563" r:id="rId100"/>
    <p:sldId id="564" r:id="rId101"/>
    <p:sldId id="565" r:id="rId102"/>
    <p:sldId id="566" r:id="rId103"/>
    <p:sldId id="337" r:id="rId104"/>
    <p:sldId id="568" r:id="rId105"/>
    <p:sldId id="569" r:id="rId106"/>
    <p:sldId id="570" r:id="rId107"/>
    <p:sldId id="571" r:id="rId108"/>
    <p:sldId id="572" r:id="rId109"/>
    <p:sldId id="573" r:id="rId110"/>
    <p:sldId id="574" r:id="rId111"/>
    <p:sldId id="575" r:id="rId112"/>
    <p:sldId id="576" r:id="rId113"/>
    <p:sldId id="577" r:id="rId114"/>
    <p:sldId id="578" r:id="rId115"/>
    <p:sldId id="579" r:id="rId116"/>
    <p:sldId id="580" r:id="rId117"/>
    <p:sldId id="581" r:id="rId118"/>
    <p:sldId id="582" r:id="rId119"/>
    <p:sldId id="583" r:id="rId120"/>
    <p:sldId id="584" r:id="rId121"/>
    <p:sldId id="1497" r:id="rId122"/>
    <p:sldId id="1222" r:id="rId123"/>
    <p:sldId id="586" r:id="rId124"/>
    <p:sldId id="587" r:id="rId125"/>
    <p:sldId id="588" r:id="rId126"/>
    <p:sldId id="589" r:id="rId127"/>
    <p:sldId id="590" r:id="rId128"/>
    <p:sldId id="591" r:id="rId129"/>
    <p:sldId id="592" r:id="rId130"/>
    <p:sldId id="593" r:id="rId131"/>
    <p:sldId id="594" r:id="rId132"/>
    <p:sldId id="595" r:id="rId133"/>
    <p:sldId id="596" r:id="rId134"/>
    <p:sldId id="1730" r:id="rId135"/>
    <p:sldId id="1731" r:id="rId136"/>
    <p:sldId id="1732" r:id="rId137"/>
    <p:sldId id="1735" r:id="rId138"/>
    <p:sldId id="338" r:id="rId139"/>
    <p:sldId id="389" r:id="rId140"/>
    <p:sldId id="390" r:id="rId141"/>
    <p:sldId id="1736" r:id="rId142"/>
    <p:sldId id="339" r:id="rId143"/>
    <p:sldId id="347" r:id="rId144"/>
    <p:sldId id="1737" r:id="rId145"/>
    <p:sldId id="1738" r:id="rId146"/>
    <p:sldId id="322" r:id="rId147"/>
    <p:sldId id="1739" r:id="rId148"/>
    <p:sldId id="324" r:id="rId149"/>
    <p:sldId id="1740" r:id="rId1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625EC3-C10D-4D4B-9B26-B78ACEA30BB2}">
          <p14:sldIdLst>
            <p14:sldId id="436"/>
            <p14:sldId id="438"/>
          </p14:sldIdLst>
        </p14:section>
        <p14:section name="Intro to MPI" id="{413DCC33-274C-1E4A-A558-6C3F35C8DBDB}">
          <p14:sldIdLst>
            <p14:sldId id="439"/>
            <p14:sldId id="455"/>
            <p14:sldId id="271"/>
            <p14:sldId id="484"/>
            <p14:sldId id="482"/>
            <p14:sldId id="483"/>
            <p14:sldId id="286"/>
            <p14:sldId id="485"/>
            <p14:sldId id="287"/>
            <p14:sldId id="289"/>
            <p14:sldId id="1741"/>
            <p14:sldId id="1498"/>
          </p14:sldIdLst>
        </p14:section>
        <p14:section name="Communicators" id="{0AE95425-0614-7A40-8EA9-9C62056D44B8}">
          <p14:sldIdLst>
            <p14:sldId id="291"/>
            <p14:sldId id="292"/>
            <p14:sldId id="293"/>
            <p14:sldId id="294"/>
            <p14:sldId id="295"/>
          </p14:sldIdLst>
        </p14:section>
        <p14:section name="Point-to-point" id="{B18EB83A-2FC6-0143-9057-9E84483CFD52}">
          <p14:sldIdLst>
            <p14:sldId id="297"/>
            <p14:sldId id="298"/>
            <p14:sldId id="299"/>
            <p14:sldId id="300"/>
            <p14:sldId id="301"/>
            <p14:sldId id="302"/>
            <p14:sldId id="303"/>
            <p14:sldId id="304"/>
            <p14:sldId id="305"/>
            <p14:sldId id="306"/>
            <p14:sldId id="307"/>
            <p14:sldId id="308"/>
            <p14:sldId id="310"/>
            <p14:sldId id="311"/>
            <p14:sldId id="312"/>
            <p14:sldId id="313"/>
            <p14:sldId id="314"/>
            <p14:sldId id="315"/>
            <p14:sldId id="316"/>
            <p14:sldId id="317"/>
            <p14:sldId id="318"/>
            <p14:sldId id="319"/>
            <p14:sldId id="320"/>
            <p14:sldId id="321"/>
            <p14:sldId id="323"/>
            <p14:sldId id="325"/>
            <p14:sldId id="326"/>
            <p14:sldId id="327"/>
            <p14:sldId id="328"/>
            <p14:sldId id="1471"/>
            <p14:sldId id="329"/>
            <p14:sldId id="330"/>
            <p14:sldId id="331"/>
            <p14:sldId id="1472"/>
            <p14:sldId id="1473"/>
          </p14:sldIdLst>
        </p14:section>
        <p14:section name="Datatypes" id="{58D2BE4E-355E-8849-93AC-7B7122141819}">
          <p14:sldIdLst>
            <p14:sldId id="525"/>
            <p14:sldId id="526"/>
            <p14:sldId id="527"/>
            <p14:sldId id="528"/>
            <p14:sldId id="529"/>
            <p14:sldId id="530"/>
            <p14:sldId id="531"/>
            <p14:sldId id="533"/>
            <p14:sldId id="532"/>
            <p14:sldId id="534"/>
            <p14:sldId id="535"/>
            <p14:sldId id="536"/>
            <p14:sldId id="537"/>
            <p14:sldId id="539"/>
            <p14:sldId id="542"/>
            <p14:sldId id="1733"/>
            <p14:sldId id="1734"/>
            <p14:sldId id="1499"/>
            <p14:sldId id="694"/>
            <p14:sldId id="691"/>
          </p14:sldIdLst>
        </p14:section>
        <p14:section name="Collectives" id="{1825E7AF-4C3E-F74B-970F-99C789205DEC}">
          <p14:sldIdLst>
            <p14:sldId id="543"/>
            <p14:sldId id="544"/>
            <p14:sldId id="1724"/>
            <p14:sldId id="546"/>
            <p14:sldId id="547"/>
            <p14:sldId id="548"/>
            <p14:sldId id="549"/>
            <p14:sldId id="550"/>
            <p14:sldId id="551"/>
            <p14:sldId id="552"/>
            <p14:sldId id="553"/>
            <p14:sldId id="554"/>
            <p14:sldId id="555"/>
            <p14:sldId id="556"/>
            <p14:sldId id="557"/>
            <p14:sldId id="558"/>
            <p14:sldId id="559"/>
            <p14:sldId id="1678"/>
            <p14:sldId id="1723"/>
            <p14:sldId id="1729"/>
          </p14:sldIdLst>
        </p14:section>
        <p14:section name="Remote Memory Access" id="{A595B29F-6D4E-1845-8D1A-03C4475B51FC}">
          <p14:sldIdLst>
            <p14:sldId id="560"/>
            <p14:sldId id="561"/>
            <p14:sldId id="562"/>
            <p14:sldId id="563"/>
            <p14:sldId id="564"/>
            <p14:sldId id="565"/>
            <p14:sldId id="566"/>
            <p14:sldId id="337"/>
            <p14:sldId id="568"/>
            <p14:sldId id="569"/>
            <p14:sldId id="570"/>
            <p14:sldId id="571"/>
            <p14:sldId id="572"/>
            <p14:sldId id="573"/>
            <p14:sldId id="574"/>
            <p14:sldId id="575"/>
            <p14:sldId id="576"/>
            <p14:sldId id="577"/>
            <p14:sldId id="578"/>
            <p14:sldId id="579"/>
            <p14:sldId id="580"/>
            <p14:sldId id="581"/>
            <p14:sldId id="582"/>
            <p14:sldId id="583"/>
            <p14:sldId id="584"/>
            <p14:sldId id="1497"/>
            <p14:sldId id="1222"/>
            <p14:sldId id="586"/>
            <p14:sldId id="587"/>
            <p14:sldId id="588"/>
            <p14:sldId id="589"/>
            <p14:sldId id="590"/>
            <p14:sldId id="591"/>
            <p14:sldId id="592"/>
            <p14:sldId id="593"/>
            <p14:sldId id="594"/>
            <p14:sldId id="595"/>
            <p14:sldId id="596"/>
            <p14:sldId id="1730"/>
            <p14:sldId id="1731"/>
            <p14:sldId id="1732"/>
          </p14:sldIdLst>
        </p14:section>
        <p14:section name="Accelerators" id="{8B109C54-2933-2445-A817-1AE9B7B02EA8}">
          <p14:sldIdLst>
            <p14:sldId id="1735"/>
            <p14:sldId id="338"/>
            <p14:sldId id="389"/>
            <p14:sldId id="390"/>
            <p14:sldId id="1736"/>
            <p14:sldId id="339"/>
            <p14:sldId id="347"/>
            <p14:sldId id="1737"/>
            <p14:sldId id="1738"/>
            <p14:sldId id="322"/>
            <p14:sldId id="1739"/>
            <p14:sldId id="324"/>
            <p14:sldId id="17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sten Hoefler" initials="TH" lastIdx="1" clrIdx="0"/>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2"/>
    <p:restoredTop sz="92639" autoAdjust="0"/>
  </p:normalViewPr>
  <p:slideViewPr>
    <p:cSldViewPr>
      <p:cViewPr varScale="1">
        <p:scale>
          <a:sx n="88" d="100"/>
          <a:sy n="88" d="100"/>
        </p:scale>
        <p:origin x="912" y="176"/>
      </p:cViewPr>
      <p:guideLst>
        <p:guide orient="horz" pos="2160"/>
        <p:guide pos="2880"/>
      </p:guideLst>
    </p:cSldViewPr>
  </p:slideViewPr>
  <p:outlineViewPr>
    <p:cViewPr>
      <p:scale>
        <a:sx n="33" d="100"/>
        <a:sy n="33" d="100"/>
      </p:scale>
      <p:origin x="-16"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8" d="100"/>
          <a:sy n="88" d="100"/>
        </p:scale>
        <p:origin x="-36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notesMaster" Target="notesMasters/notesMaster1.xml"/><Relationship Id="rId156"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commentAuthors" Target="commentAuthor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presProps" Target="pres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19T10:21:03.723"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17CFC0-A756-0A45-85DE-3430C72897B5}" type="datetimeFigureOut">
              <a:rPr lang="en-US" smtClean="0"/>
              <a:pPr/>
              <a:t>8/19/19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F193FF-3DFC-444D-B72F-749E27DD7635}" type="slidenum">
              <a:rPr lang="en-US" smtClean="0"/>
              <a:pPr/>
              <a:t>‹#›</a:t>
            </a:fld>
            <a:endParaRPr lang="en-US"/>
          </a:p>
        </p:txBody>
      </p:sp>
    </p:spTree>
    <p:extLst>
      <p:ext uri="{BB962C8B-B14F-4D97-AF65-F5344CB8AC3E}">
        <p14:creationId xmlns:p14="http://schemas.microsoft.com/office/powerpoint/2010/main" val="2181650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4844-81F1-446A-97B8-54AB0D050AA8}" type="datetimeFigureOut">
              <a:rPr lang="en-US" smtClean="0"/>
              <a:pPr/>
              <a:t>8/19/19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F541E-15DA-4669-9121-E1091DE0D743}" type="slidenum">
              <a:rPr lang="en-US" smtClean="0"/>
              <a:pPr/>
              <a:t>‹#›</a:t>
            </a:fld>
            <a:endParaRPr lang="en-US"/>
          </a:p>
        </p:txBody>
      </p:sp>
    </p:spTree>
    <p:extLst>
      <p:ext uri="{BB962C8B-B14F-4D97-AF65-F5344CB8AC3E}">
        <p14:creationId xmlns:p14="http://schemas.microsoft.com/office/powerpoint/2010/main" val="27352236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2F541E-15DA-4669-9121-E1091DE0D743}" type="slidenum">
              <a:rPr lang="en-US" smtClean="0"/>
              <a:pPr/>
              <a:t>1</a:t>
            </a:fld>
            <a:endParaRPr lang="en-US"/>
          </a:p>
        </p:txBody>
      </p:sp>
    </p:spTree>
    <p:extLst>
      <p:ext uri="{BB962C8B-B14F-4D97-AF65-F5344CB8AC3E}">
        <p14:creationId xmlns:p14="http://schemas.microsoft.com/office/powerpoint/2010/main" val="234071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C578C-665E-4ADE-A409-3C0E299B3139}" type="slidenum">
              <a:rPr lang="en-US">
                <a:solidFill>
                  <a:prstClr val="black"/>
                </a:solidFill>
              </a:rPr>
              <a:pPr/>
              <a:t>31</a:t>
            </a:fld>
            <a:endParaRPr lang="en-US">
              <a:solidFill>
                <a:prstClr val="black"/>
              </a:solidFill>
            </a:endParaRPr>
          </a:p>
        </p:txBody>
      </p:sp>
      <p:sp>
        <p:nvSpPr>
          <p:cNvPr id="253954" name="Rectangle 2"/>
          <p:cNvSpPr>
            <a:spLocks noGrp="1" noRot="1" noChangeAspect="1" noChangeArrowheads="1" noTextEdit="1"/>
          </p:cNvSpPr>
          <p:nvPr>
            <p:ph type="sldImg"/>
          </p:nvPr>
        </p:nvSpPr>
        <p:spPr>
          <a:xfrm>
            <a:off x="1143000" y="687388"/>
            <a:ext cx="4572000" cy="3429000"/>
          </a:xfrm>
          <a:ln/>
        </p:spPr>
      </p:sp>
      <p:sp>
        <p:nvSpPr>
          <p:cNvPr id="253955" name="Rectangle 3"/>
          <p:cNvSpPr>
            <a:spLocks noGrp="1" noChangeArrowheads="1"/>
          </p:cNvSpPr>
          <p:nvPr>
            <p:ph type="body" idx="1"/>
          </p:nvPr>
        </p:nvSpPr>
        <p:spPr>
          <a:xfrm>
            <a:off x="913158" y="4344025"/>
            <a:ext cx="5031685" cy="4112926"/>
          </a:xfrm>
        </p:spPr>
        <p:txBody>
          <a:bodyPr lIns="91429" tIns="45713" rIns="91429" bIns="45713"/>
          <a:lstStyle/>
          <a:p>
            <a:endParaRPr lang="en-US" dirty="0"/>
          </a:p>
        </p:txBody>
      </p:sp>
    </p:spTree>
    <p:extLst>
      <p:ext uri="{BB962C8B-B14F-4D97-AF65-F5344CB8AC3E}">
        <p14:creationId xmlns:p14="http://schemas.microsoft.com/office/powerpoint/2010/main" val="53460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2F541E-15DA-4669-9121-E1091DE0D743}"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146952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14437" eaLnBrk="0" hangingPunct="0">
              <a:defRPr>
                <a:solidFill>
                  <a:schemeClr val="tx1"/>
                </a:solidFill>
                <a:latin typeface="Times New Roman" pitchFamily="18" charset="0"/>
              </a:defRPr>
            </a:lvl1pPr>
            <a:lvl2pPr marL="729057" indent="-280406" defTabSz="914437" eaLnBrk="0" hangingPunct="0">
              <a:defRPr>
                <a:solidFill>
                  <a:schemeClr val="tx1"/>
                </a:solidFill>
                <a:latin typeface="Times New Roman" pitchFamily="18" charset="0"/>
              </a:defRPr>
            </a:lvl2pPr>
            <a:lvl3pPr marL="1121626" indent="-224325" defTabSz="914437" eaLnBrk="0" hangingPunct="0">
              <a:defRPr>
                <a:solidFill>
                  <a:schemeClr val="tx1"/>
                </a:solidFill>
                <a:latin typeface="Times New Roman" pitchFamily="18" charset="0"/>
              </a:defRPr>
            </a:lvl3pPr>
            <a:lvl4pPr marL="1570276" indent="-224325" defTabSz="914437" eaLnBrk="0" hangingPunct="0">
              <a:defRPr>
                <a:solidFill>
                  <a:schemeClr val="tx1"/>
                </a:solidFill>
                <a:latin typeface="Times New Roman" pitchFamily="18" charset="0"/>
              </a:defRPr>
            </a:lvl4pPr>
            <a:lvl5pPr marL="2018927" indent="-224325" defTabSz="914437" eaLnBrk="0" hangingPunct="0">
              <a:defRPr>
                <a:solidFill>
                  <a:schemeClr val="tx1"/>
                </a:solidFill>
                <a:latin typeface="Times New Roman" pitchFamily="18" charset="0"/>
              </a:defRPr>
            </a:lvl5pPr>
            <a:lvl6pPr marL="2467577" indent="-224325" algn="ctr" defTabSz="914437" eaLnBrk="0" fontAlgn="base" hangingPunct="0">
              <a:spcBef>
                <a:spcPct val="0"/>
              </a:spcBef>
              <a:spcAft>
                <a:spcPct val="0"/>
              </a:spcAft>
              <a:defRPr>
                <a:solidFill>
                  <a:schemeClr val="tx1"/>
                </a:solidFill>
                <a:latin typeface="Times New Roman" pitchFamily="18" charset="0"/>
              </a:defRPr>
            </a:lvl6pPr>
            <a:lvl7pPr marL="2916227" indent="-224325" algn="ctr" defTabSz="914437" eaLnBrk="0" fontAlgn="base" hangingPunct="0">
              <a:spcBef>
                <a:spcPct val="0"/>
              </a:spcBef>
              <a:spcAft>
                <a:spcPct val="0"/>
              </a:spcAft>
              <a:defRPr>
                <a:solidFill>
                  <a:schemeClr val="tx1"/>
                </a:solidFill>
                <a:latin typeface="Times New Roman" pitchFamily="18" charset="0"/>
              </a:defRPr>
            </a:lvl7pPr>
            <a:lvl8pPr marL="3364878" indent="-224325" algn="ctr" defTabSz="914437" eaLnBrk="0" fontAlgn="base" hangingPunct="0">
              <a:spcBef>
                <a:spcPct val="0"/>
              </a:spcBef>
              <a:spcAft>
                <a:spcPct val="0"/>
              </a:spcAft>
              <a:defRPr>
                <a:solidFill>
                  <a:schemeClr val="tx1"/>
                </a:solidFill>
                <a:latin typeface="Times New Roman" pitchFamily="18" charset="0"/>
              </a:defRPr>
            </a:lvl8pPr>
            <a:lvl9pPr marL="3813528" indent="-224325" algn="ctr" defTabSz="914437" eaLnBrk="0" fontAlgn="base" hangingPunct="0">
              <a:spcBef>
                <a:spcPct val="0"/>
              </a:spcBef>
              <a:spcAft>
                <a:spcPct val="0"/>
              </a:spcAft>
              <a:defRPr>
                <a:solidFill>
                  <a:schemeClr val="tx1"/>
                </a:solidFill>
                <a:latin typeface="Times New Roman" pitchFamily="18" charset="0"/>
              </a:defRPr>
            </a:lvl9pPr>
          </a:lstStyle>
          <a:p>
            <a:fld id="{D7D6C7DA-BEB3-4EBA-B492-0B82D1C58717}" type="slidenum">
              <a:rPr lang="en-US">
                <a:solidFill>
                  <a:prstClr val="black"/>
                </a:solidFill>
              </a:rPr>
              <a:pPr/>
              <a:t>38</a:t>
            </a:fld>
            <a:endParaRPr lang="en-US">
              <a:solidFill>
                <a:prstClr val="black"/>
              </a:solidFill>
            </a:endParaRPr>
          </a:p>
        </p:txBody>
      </p:sp>
      <p:sp>
        <p:nvSpPr>
          <p:cNvPr id="64515" name="Rectangle 7"/>
          <p:cNvSpPr txBox="1">
            <a:spLocks noGrp="1" noChangeArrowheads="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pitchFamily="18" charset="0"/>
              </a:defRPr>
            </a:lvl1pPr>
            <a:lvl2pPr marL="742950" indent="-285750" defTabSz="931863" eaLnBrk="0" hangingPunct="0">
              <a:defRPr>
                <a:solidFill>
                  <a:schemeClr val="tx1"/>
                </a:solidFill>
                <a:latin typeface="Times New Roman" pitchFamily="18" charset="0"/>
              </a:defRPr>
            </a:lvl2pPr>
            <a:lvl3pPr marL="1143000" indent="-228600" defTabSz="931863" eaLnBrk="0" hangingPunct="0">
              <a:defRPr>
                <a:solidFill>
                  <a:schemeClr val="tx1"/>
                </a:solidFill>
                <a:latin typeface="Times New Roman" pitchFamily="18" charset="0"/>
              </a:defRPr>
            </a:lvl3pPr>
            <a:lvl4pPr marL="1600200" indent="-228600" defTabSz="931863" eaLnBrk="0" hangingPunct="0">
              <a:defRPr>
                <a:solidFill>
                  <a:schemeClr val="tx1"/>
                </a:solidFill>
                <a:latin typeface="Times New Roman" pitchFamily="18" charset="0"/>
              </a:defRPr>
            </a:lvl4pPr>
            <a:lvl5pPr marL="2057400" indent="-228600" defTabSz="931863" eaLnBrk="0" hangingPunct="0">
              <a:defRPr>
                <a:solidFill>
                  <a:schemeClr val="tx1"/>
                </a:solidFill>
                <a:latin typeface="Times New Roman" pitchFamily="18" charset="0"/>
              </a:defRPr>
            </a:lvl5pPr>
            <a:lvl6pPr marL="2514600" indent="-228600" algn="ctr" defTabSz="931863" eaLnBrk="0" fontAlgn="base" hangingPunct="0">
              <a:spcBef>
                <a:spcPct val="0"/>
              </a:spcBef>
              <a:spcAft>
                <a:spcPct val="0"/>
              </a:spcAft>
              <a:defRPr>
                <a:solidFill>
                  <a:schemeClr val="tx1"/>
                </a:solidFill>
                <a:latin typeface="Times New Roman" pitchFamily="18" charset="0"/>
              </a:defRPr>
            </a:lvl6pPr>
            <a:lvl7pPr marL="2971800" indent="-228600" algn="ctr" defTabSz="931863" eaLnBrk="0" fontAlgn="base" hangingPunct="0">
              <a:spcBef>
                <a:spcPct val="0"/>
              </a:spcBef>
              <a:spcAft>
                <a:spcPct val="0"/>
              </a:spcAft>
              <a:defRPr>
                <a:solidFill>
                  <a:schemeClr val="tx1"/>
                </a:solidFill>
                <a:latin typeface="Times New Roman" pitchFamily="18" charset="0"/>
              </a:defRPr>
            </a:lvl7pPr>
            <a:lvl8pPr marL="3429000" indent="-228600" algn="ctr" defTabSz="931863" eaLnBrk="0" fontAlgn="base" hangingPunct="0">
              <a:spcBef>
                <a:spcPct val="0"/>
              </a:spcBef>
              <a:spcAft>
                <a:spcPct val="0"/>
              </a:spcAft>
              <a:defRPr>
                <a:solidFill>
                  <a:schemeClr val="tx1"/>
                </a:solidFill>
                <a:latin typeface="Times New Roman" pitchFamily="18" charset="0"/>
              </a:defRPr>
            </a:lvl8pPr>
            <a:lvl9pPr marL="3886200" indent="-228600" algn="ctr" defTabSz="931863" eaLnBrk="0" fontAlgn="base" hangingPunct="0">
              <a:spcBef>
                <a:spcPct val="0"/>
              </a:spcBef>
              <a:spcAft>
                <a:spcPct val="0"/>
              </a:spcAft>
              <a:defRPr>
                <a:solidFill>
                  <a:schemeClr val="tx1"/>
                </a:solidFill>
                <a:latin typeface="Times New Roman" pitchFamily="18" charset="0"/>
              </a:defRPr>
            </a:lvl9pPr>
          </a:lstStyle>
          <a:p>
            <a:pPr algn="r"/>
            <a:fld id="{DD9A4485-5D52-4FD8-8291-594D11733ABD}" type="slidenum">
              <a:rPr lang="en-US" sz="1200">
                <a:solidFill>
                  <a:prstClr val="black"/>
                </a:solidFill>
                <a:latin typeface="Arial" charset="0"/>
                <a:ea typeface="MS PGothic" pitchFamily="34" charset="-128"/>
              </a:rPr>
              <a:pPr algn="r"/>
              <a:t>38</a:t>
            </a:fld>
            <a:endParaRPr lang="en-US" sz="1200">
              <a:solidFill>
                <a:prstClr val="black"/>
              </a:solidFill>
              <a:latin typeface="Arial" charset="0"/>
              <a:ea typeface="MS PGothic" pitchFamily="34" charset="-128"/>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21834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2F541E-15DA-4669-9121-E1091DE0D743}"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21230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437" eaLnBrk="0" hangingPunct="0">
              <a:defRPr>
                <a:solidFill>
                  <a:schemeClr val="tx1"/>
                </a:solidFill>
                <a:latin typeface="Times New Roman" pitchFamily="18" charset="0"/>
              </a:defRPr>
            </a:lvl1pPr>
            <a:lvl2pPr marL="729057" indent="-280406" defTabSz="914437" eaLnBrk="0" hangingPunct="0">
              <a:defRPr>
                <a:solidFill>
                  <a:schemeClr val="tx1"/>
                </a:solidFill>
                <a:latin typeface="Times New Roman" pitchFamily="18" charset="0"/>
              </a:defRPr>
            </a:lvl2pPr>
            <a:lvl3pPr marL="1121626" indent="-224325" defTabSz="914437" eaLnBrk="0" hangingPunct="0">
              <a:defRPr>
                <a:solidFill>
                  <a:schemeClr val="tx1"/>
                </a:solidFill>
                <a:latin typeface="Times New Roman" pitchFamily="18" charset="0"/>
              </a:defRPr>
            </a:lvl3pPr>
            <a:lvl4pPr marL="1570276" indent="-224325" defTabSz="914437" eaLnBrk="0" hangingPunct="0">
              <a:defRPr>
                <a:solidFill>
                  <a:schemeClr val="tx1"/>
                </a:solidFill>
                <a:latin typeface="Times New Roman" pitchFamily="18" charset="0"/>
              </a:defRPr>
            </a:lvl4pPr>
            <a:lvl5pPr marL="2018927" indent="-224325" defTabSz="914437" eaLnBrk="0" hangingPunct="0">
              <a:defRPr>
                <a:solidFill>
                  <a:schemeClr val="tx1"/>
                </a:solidFill>
                <a:latin typeface="Times New Roman" pitchFamily="18" charset="0"/>
              </a:defRPr>
            </a:lvl5pPr>
            <a:lvl6pPr marL="2467577" indent="-224325" algn="ctr" defTabSz="914437" eaLnBrk="0" fontAlgn="base" hangingPunct="0">
              <a:spcBef>
                <a:spcPct val="0"/>
              </a:spcBef>
              <a:spcAft>
                <a:spcPct val="0"/>
              </a:spcAft>
              <a:defRPr>
                <a:solidFill>
                  <a:schemeClr val="tx1"/>
                </a:solidFill>
                <a:latin typeface="Times New Roman" pitchFamily="18" charset="0"/>
              </a:defRPr>
            </a:lvl6pPr>
            <a:lvl7pPr marL="2916227" indent="-224325" algn="ctr" defTabSz="914437" eaLnBrk="0" fontAlgn="base" hangingPunct="0">
              <a:spcBef>
                <a:spcPct val="0"/>
              </a:spcBef>
              <a:spcAft>
                <a:spcPct val="0"/>
              </a:spcAft>
              <a:defRPr>
                <a:solidFill>
                  <a:schemeClr val="tx1"/>
                </a:solidFill>
                <a:latin typeface="Times New Roman" pitchFamily="18" charset="0"/>
              </a:defRPr>
            </a:lvl7pPr>
            <a:lvl8pPr marL="3364878" indent="-224325" algn="ctr" defTabSz="914437" eaLnBrk="0" fontAlgn="base" hangingPunct="0">
              <a:spcBef>
                <a:spcPct val="0"/>
              </a:spcBef>
              <a:spcAft>
                <a:spcPct val="0"/>
              </a:spcAft>
              <a:defRPr>
                <a:solidFill>
                  <a:schemeClr val="tx1"/>
                </a:solidFill>
                <a:latin typeface="Times New Roman" pitchFamily="18" charset="0"/>
              </a:defRPr>
            </a:lvl8pPr>
            <a:lvl9pPr marL="3813528" indent="-224325" algn="ctr" defTabSz="914437" eaLnBrk="0" fontAlgn="base" hangingPunct="0">
              <a:spcBef>
                <a:spcPct val="0"/>
              </a:spcBef>
              <a:spcAft>
                <a:spcPct val="0"/>
              </a:spcAft>
              <a:defRPr>
                <a:solidFill>
                  <a:schemeClr val="tx1"/>
                </a:solidFill>
                <a:latin typeface="Times New Roman" pitchFamily="18" charset="0"/>
              </a:defRPr>
            </a:lvl9pPr>
          </a:lstStyle>
          <a:p>
            <a:fld id="{107433B8-27A7-4767-80EC-1746EA0489A3}" type="slidenum">
              <a:rPr lang="en-US">
                <a:solidFill>
                  <a:prstClr val="black"/>
                </a:solidFill>
              </a:rPr>
              <a:pPr/>
              <a:t>40</a:t>
            </a:fld>
            <a:endParaRPr lang="en-US">
              <a:solidFill>
                <a:prstClr val="black"/>
              </a:solidFill>
            </a:endParaRPr>
          </a:p>
        </p:txBody>
      </p:sp>
      <p:sp>
        <p:nvSpPr>
          <p:cNvPr id="66563" name="Rectangle 7"/>
          <p:cNvSpPr txBox="1">
            <a:spLocks noGrp="1" noChangeArrowheads="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pitchFamily="18" charset="0"/>
              </a:defRPr>
            </a:lvl1pPr>
            <a:lvl2pPr marL="742950" indent="-285750" defTabSz="931863" eaLnBrk="0" hangingPunct="0">
              <a:defRPr>
                <a:solidFill>
                  <a:schemeClr val="tx1"/>
                </a:solidFill>
                <a:latin typeface="Times New Roman" pitchFamily="18" charset="0"/>
              </a:defRPr>
            </a:lvl2pPr>
            <a:lvl3pPr marL="1143000" indent="-228600" defTabSz="931863" eaLnBrk="0" hangingPunct="0">
              <a:defRPr>
                <a:solidFill>
                  <a:schemeClr val="tx1"/>
                </a:solidFill>
                <a:latin typeface="Times New Roman" pitchFamily="18" charset="0"/>
              </a:defRPr>
            </a:lvl3pPr>
            <a:lvl4pPr marL="1600200" indent="-228600" defTabSz="931863" eaLnBrk="0" hangingPunct="0">
              <a:defRPr>
                <a:solidFill>
                  <a:schemeClr val="tx1"/>
                </a:solidFill>
                <a:latin typeface="Times New Roman" pitchFamily="18" charset="0"/>
              </a:defRPr>
            </a:lvl4pPr>
            <a:lvl5pPr marL="2057400" indent="-228600" defTabSz="931863" eaLnBrk="0" hangingPunct="0">
              <a:defRPr>
                <a:solidFill>
                  <a:schemeClr val="tx1"/>
                </a:solidFill>
                <a:latin typeface="Times New Roman" pitchFamily="18" charset="0"/>
              </a:defRPr>
            </a:lvl5pPr>
            <a:lvl6pPr marL="2514600" indent="-228600" algn="ctr" defTabSz="931863" eaLnBrk="0" fontAlgn="base" hangingPunct="0">
              <a:spcBef>
                <a:spcPct val="0"/>
              </a:spcBef>
              <a:spcAft>
                <a:spcPct val="0"/>
              </a:spcAft>
              <a:defRPr>
                <a:solidFill>
                  <a:schemeClr val="tx1"/>
                </a:solidFill>
                <a:latin typeface="Times New Roman" pitchFamily="18" charset="0"/>
              </a:defRPr>
            </a:lvl6pPr>
            <a:lvl7pPr marL="2971800" indent="-228600" algn="ctr" defTabSz="931863" eaLnBrk="0" fontAlgn="base" hangingPunct="0">
              <a:spcBef>
                <a:spcPct val="0"/>
              </a:spcBef>
              <a:spcAft>
                <a:spcPct val="0"/>
              </a:spcAft>
              <a:defRPr>
                <a:solidFill>
                  <a:schemeClr val="tx1"/>
                </a:solidFill>
                <a:latin typeface="Times New Roman" pitchFamily="18" charset="0"/>
              </a:defRPr>
            </a:lvl7pPr>
            <a:lvl8pPr marL="3429000" indent="-228600" algn="ctr" defTabSz="931863" eaLnBrk="0" fontAlgn="base" hangingPunct="0">
              <a:spcBef>
                <a:spcPct val="0"/>
              </a:spcBef>
              <a:spcAft>
                <a:spcPct val="0"/>
              </a:spcAft>
              <a:defRPr>
                <a:solidFill>
                  <a:schemeClr val="tx1"/>
                </a:solidFill>
                <a:latin typeface="Times New Roman" pitchFamily="18" charset="0"/>
              </a:defRPr>
            </a:lvl8pPr>
            <a:lvl9pPr marL="3886200" indent="-228600" algn="ctr" defTabSz="931863" eaLnBrk="0" fontAlgn="base" hangingPunct="0">
              <a:spcBef>
                <a:spcPct val="0"/>
              </a:spcBef>
              <a:spcAft>
                <a:spcPct val="0"/>
              </a:spcAft>
              <a:defRPr>
                <a:solidFill>
                  <a:schemeClr val="tx1"/>
                </a:solidFill>
                <a:latin typeface="Times New Roman" pitchFamily="18" charset="0"/>
              </a:defRPr>
            </a:lvl9pPr>
          </a:lstStyle>
          <a:p>
            <a:pPr algn="r"/>
            <a:fld id="{A2E7D179-DA4D-4FB2-86D5-62BAB007F478}" type="slidenum">
              <a:rPr lang="en-US" sz="1200">
                <a:solidFill>
                  <a:prstClr val="black"/>
                </a:solidFill>
                <a:latin typeface="Arial" charset="0"/>
                <a:ea typeface="MS PGothic" pitchFamily="34" charset="-128"/>
              </a:rPr>
              <a:pPr algn="r"/>
              <a:t>40</a:t>
            </a:fld>
            <a:endParaRPr lang="en-US" sz="1200">
              <a:solidFill>
                <a:prstClr val="black"/>
              </a:solidFill>
              <a:latin typeface="Arial" charset="0"/>
              <a:ea typeface="MS PGothic" pitchFamily="34" charset="-128"/>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84336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07482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40A5E-E04A-AD4B-8E71-E509C119E3C0}" type="slidenum">
              <a:rPr lang="en-US">
                <a:solidFill>
                  <a:prstClr val="black"/>
                </a:solidFill>
              </a:rPr>
              <a:pPr/>
              <a:t>48</a:t>
            </a:fld>
            <a:endParaRPr lang="en-US">
              <a:solidFill>
                <a:prstClr val="black"/>
              </a:solidFill>
            </a:endParaRPr>
          </a:p>
        </p:txBody>
      </p:sp>
      <p:sp>
        <p:nvSpPr>
          <p:cNvPr id="507906" name="Rectangle 2"/>
          <p:cNvSpPr>
            <a:spLocks noGrp="1" noRot="1" noChangeAspect="1" noChangeArrowheads="1" noTextEdit="1"/>
          </p:cNvSpPr>
          <p:nvPr>
            <p:ph type="sldImg"/>
          </p:nvPr>
        </p:nvSpPr>
        <p:spPr>
          <a:xfrm>
            <a:off x="1143000" y="685800"/>
            <a:ext cx="4572000" cy="3429000"/>
          </a:xfrm>
          <a:ln/>
        </p:spPr>
      </p:sp>
      <p:sp>
        <p:nvSpPr>
          <p:cNvPr id="507907" name="Rectangle 3"/>
          <p:cNvSpPr>
            <a:spLocks noGrp="1" noChangeArrowheads="1"/>
          </p:cNvSpPr>
          <p:nvPr>
            <p:ph type="body" idx="1"/>
          </p:nvPr>
        </p:nvSpPr>
        <p:spPr/>
        <p:txBody>
          <a:bodyPr/>
          <a:lstStyle/>
          <a:p>
            <a:r>
              <a:rPr lang="en-US" altLang="zh-CN" dirty="0"/>
              <a:t>Row-major</a:t>
            </a:r>
            <a:endParaRPr lang="en-US" dirty="0"/>
          </a:p>
        </p:txBody>
      </p:sp>
    </p:spTree>
    <p:extLst>
      <p:ext uri="{BB962C8B-B14F-4D97-AF65-F5344CB8AC3E}">
        <p14:creationId xmlns:p14="http://schemas.microsoft.com/office/powerpoint/2010/main" val="3627837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40A5E-E04A-AD4B-8E71-E509C119E3C0}" type="slidenum">
              <a:rPr lang="en-US">
                <a:solidFill>
                  <a:prstClr val="black"/>
                </a:solidFill>
              </a:rPr>
              <a:pPr/>
              <a:t>49</a:t>
            </a:fld>
            <a:endParaRPr lang="en-US">
              <a:solidFill>
                <a:prstClr val="black"/>
              </a:solidFill>
            </a:endParaRPr>
          </a:p>
        </p:txBody>
      </p:sp>
      <p:sp>
        <p:nvSpPr>
          <p:cNvPr id="507906" name="Rectangle 2"/>
          <p:cNvSpPr>
            <a:spLocks noGrp="1" noRot="1" noChangeAspect="1" noChangeArrowheads="1" noTextEdit="1"/>
          </p:cNvSpPr>
          <p:nvPr>
            <p:ph type="sldImg"/>
          </p:nvPr>
        </p:nvSpPr>
        <p:spPr>
          <a:xfrm>
            <a:off x="1143000" y="685800"/>
            <a:ext cx="4572000" cy="3429000"/>
          </a:xfrm>
          <a:ln/>
        </p:spPr>
      </p:sp>
      <p:sp>
        <p:nvSpPr>
          <p:cNvPr id="507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6577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40A5E-E04A-AD4B-8E71-E509C119E3C0}" type="slidenum">
              <a:rPr lang="en-US">
                <a:solidFill>
                  <a:prstClr val="black"/>
                </a:solidFill>
              </a:rPr>
              <a:pPr/>
              <a:t>51</a:t>
            </a:fld>
            <a:endParaRPr lang="en-US">
              <a:solidFill>
                <a:prstClr val="black"/>
              </a:solidFill>
            </a:endParaRPr>
          </a:p>
        </p:txBody>
      </p:sp>
      <p:sp>
        <p:nvSpPr>
          <p:cNvPr id="507906" name="Rectangle 2"/>
          <p:cNvSpPr>
            <a:spLocks noGrp="1" noRot="1" noChangeAspect="1" noChangeArrowheads="1" noTextEdit="1"/>
          </p:cNvSpPr>
          <p:nvPr>
            <p:ph type="sldImg"/>
          </p:nvPr>
        </p:nvSpPr>
        <p:spPr>
          <a:xfrm>
            <a:off x="1143000" y="685800"/>
            <a:ext cx="4572000" cy="3429000"/>
          </a:xfrm>
          <a:ln/>
        </p:spPr>
      </p:sp>
      <p:sp>
        <p:nvSpPr>
          <p:cNvPr id="507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9582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40A5E-E04A-AD4B-8E71-E509C119E3C0}" type="slidenum">
              <a:rPr lang="en-US">
                <a:solidFill>
                  <a:prstClr val="black"/>
                </a:solidFill>
              </a:rPr>
              <a:pPr/>
              <a:t>52</a:t>
            </a:fld>
            <a:endParaRPr lang="en-US">
              <a:solidFill>
                <a:prstClr val="black"/>
              </a:solidFill>
            </a:endParaRPr>
          </a:p>
        </p:txBody>
      </p:sp>
      <p:sp>
        <p:nvSpPr>
          <p:cNvPr id="507906" name="Rectangle 2"/>
          <p:cNvSpPr>
            <a:spLocks noGrp="1" noRot="1" noChangeAspect="1" noChangeArrowheads="1" noTextEdit="1"/>
          </p:cNvSpPr>
          <p:nvPr>
            <p:ph type="sldImg"/>
          </p:nvPr>
        </p:nvSpPr>
        <p:spPr>
          <a:xfrm>
            <a:off x="1143000" y="685800"/>
            <a:ext cx="4572000" cy="3429000"/>
          </a:xfrm>
          <a:ln/>
        </p:spPr>
      </p:sp>
      <p:sp>
        <p:nvSpPr>
          <p:cNvPr id="507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3575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570125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40A5E-E04A-AD4B-8E71-E509C119E3C0}" type="slidenum">
              <a:rPr lang="en-US">
                <a:solidFill>
                  <a:prstClr val="black"/>
                </a:solidFill>
              </a:rPr>
              <a:pPr/>
              <a:t>53</a:t>
            </a:fld>
            <a:endParaRPr lang="en-US">
              <a:solidFill>
                <a:prstClr val="black"/>
              </a:solidFill>
            </a:endParaRPr>
          </a:p>
        </p:txBody>
      </p:sp>
      <p:sp>
        <p:nvSpPr>
          <p:cNvPr id="507906" name="Rectangle 2"/>
          <p:cNvSpPr>
            <a:spLocks noGrp="1" noRot="1" noChangeAspect="1" noChangeArrowheads="1" noTextEdit="1"/>
          </p:cNvSpPr>
          <p:nvPr>
            <p:ph type="sldImg"/>
          </p:nvPr>
        </p:nvSpPr>
        <p:spPr>
          <a:xfrm>
            <a:off x="1143000" y="685800"/>
            <a:ext cx="4572000" cy="3429000"/>
          </a:xfrm>
          <a:ln/>
        </p:spPr>
      </p:sp>
      <p:sp>
        <p:nvSpPr>
          <p:cNvPr id="507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0926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Lower Bound – Beginning of the </a:t>
            </a:r>
            <a:r>
              <a:rPr lang="en-US" dirty="0" err="1"/>
              <a:t>datatype</a:t>
            </a:r>
            <a:r>
              <a:rPr lang="en-US" dirty="0"/>
              <a:t> definition</a:t>
            </a:r>
          </a:p>
          <a:p>
            <a:r>
              <a:rPr lang="en-US" dirty="0"/>
              <a:t>Size – Size</a:t>
            </a:r>
            <a:r>
              <a:rPr lang="en-US" baseline="0" dirty="0"/>
              <a:t> of the </a:t>
            </a:r>
            <a:r>
              <a:rPr lang="en-US" baseline="0" dirty="0" err="1"/>
              <a:t>datatype</a:t>
            </a:r>
            <a:r>
              <a:rPr lang="en-US" baseline="0" dirty="0"/>
              <a:t> definition</a:t>
            </a:r>
            <a:endParaRPr lang="en-US" dirty="0"/>
          </a:p>
          <a:p>
            <a:r>
              <a:rPr lang="en-US" dirty="0"/>
              <a:t>Extent – Stride from the beginning</a:t>
            </a:r>
            <a:r>
              <a:rPr lang="en-US" baseline="0" dirty="0"/>
              <a:t> of the data to the end</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57</a:t>
            </a:fld>
            <a:endParaRPr lang="en-US" dirty="0"/>
          </a:p>
        </p:txBody>
      </p:sp>
    </p:spTree>
    <p:extLst>
      <p:ext uri="{BB962C8B-B14F-4D97-AF65-F5344CB8AC3E}">
        <p14:creationId xmlns:p14="http://schemas.microsoft.com/office/powerpoint/2010/main" val="3155828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Make it clear that avoiding MPI_BYTE</a:t>
            </a:r>
            <a:r>
              <a:rPr lang="en-US" baseline="0" dirty="0"/>
              <a:t> is good programming; there is no performance consequence (technically, in fact, MPI_BYTE could be ever so slightly faster).  But there are cases where MPI_BYTE is correct; using MPI_CHAR instead would be incorrect.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58</a:t>
            </a:fld>
            <a:endParaRPr lang="en-US" dirty="0"/>
          </a:p>
        </p:txBody>
      </p:sp>
    </p:spTree>
    <p:extLst>
      <p:ext uri="{BB962C8B-B14F-4D97-AF65-F5344CB8AC3E}">
        <p14:creationId xmlns:p14="http://schemas.microsoft.com/office/powerpoint/2010/main" val="1213132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MPI_TYPE_CONTIGUOUS(7, MPI_INT, &amp;</a:t>
            </a:r>
            <a:r>
              <a:rPr lang="en-US" dirty="0" err="1"/>
              <a:t>newtype</a:t>
            </a:r>
            <a:r>
              <a:rPr lang="en-US" dirty="0"/>
              <a:t>)</a:t>
            </a:r>
          </a:p>
        </p:txBody>
      </p:sp>
      <p:sp>
        <p:nvSpPr>
          <p:cNvPr id="4" name="Slide Number Placeholder 3"/>
          <p:cNvSpPr>
            <a:spLocks noGrp="1"/>
          </p:cNvSpPr>
          <p:nvPr>
            <p:ph type="sldNum" sz="quarter" idx="10"/>
          </p:nvPr>
        </p:nvSpPr>
        <p:spPr/>
        <p:txBody>
          <a:bodyPr/>
          <a:lstStyle/>
          <a:p>
            <a:fld id="{5535F8AB-E599-4C56-B446-CFF800618E67}" type="slidenum">
              <a:rPr lang="en-US" smtClean="0"/>
              <a:pPr/>
              <a:t>59</a:t>
            </a:fld>
            <a:endParaRPr lang="en-US"/>
          </a:p>
        </p:txBody>
      </p:sp>
    </p:spTree>
    <p:extLst>
      <p:ext uri="{BB962C8B-B14F-4D97-AF65-F5344CB8AC3E}">
        <p14:creationId xmlns:p14="http://schemas.microsoft.com/office/powerpoint/2010/main" val="354456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MPI_TYPE_VECTOR(3, 2, 1, MPI_INT, &amp;</a:t>
            </a:r>
            <a:r>
              <a:rPr lang="en-US" dirty="0" err="1"/>
              <a:t>newtype</a:t>
            </a:r>
            <a:r>
              <a:rPr lang="en-US" dirty="0"/>
              <a:t>)</a:t>
            </a:r>
          </a:p>
          <a:p>
            <a:r>
              <a:rPr lang="en-US" dirty="0"/>
              <a:t>MPI_TYPE_VECTOR(2, 2, 2, </a:t>
            </a:r>
            <a:r>
              <a:rPr lang="en-US" dirty="0" err="1"/>
              <a:t>struct</a:t>
            </a:r>
            <a:r>
              <a:rPr lang="en-US" dirty="0"/>
              <a:t>,</a:t>
            </a:r>
            <a:r>
              <a:rPr lang="en-US" baseline="0" dirty="0"/>
              <a:t>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60</a:t>
            </a:fld>
            <a:endParaRPr lang="en-US"/>
          </a:p>
        </p:txBody>
      </p:sp>
    </p:spTree>
    <p:extLst>
      <p:ext uri="{BB962C8B-B14F-4D97-AF65-F5344CB8AC3E}">
        <p14:creationId xmlns:p14="http://schemas.microsoft.com/office/powerpoint/2010/main" val="3196228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MPI_TYPE_CREATE_HVECTOR(2, 2, </a:t>
            </a:r>
            <a:r>
              <a:rPr lang="en-US" dirty="0" err="1"/>
              <a:t>sizeof</a:t>
            </a:r>
            <a:r>
              <a:rPr lang="en-US" dirty="0"/>
              <a:t>(gap</a:t>
            </a:r>
            <a:r>
              <a:rPr lang="en-US" baseline="0" dirty="0"/>
              <a:t> in bytes), </a:t>
            </a:r>
            <a:r>
              <a:rPr lang="en-US" baseline="0" dirty="0" err="1"/>
              <a:t>struct</a:t>
            </a:r>
            <a:r>
              <a:rPr lang="en-US" baseline="0" dirty="0"/>
              <a:t>,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61</a:t>
            </a:fld>
            <a:endParaRPr lang="en-US"/>
          </a:p>
        </p:txBody>
      </p:sp>
    </p:spTree>
    <p:extLst>
      <p:ext uri="{BB962C8B-B14F-4D97-AF65-F5344CB8AC3E}">
        <p14:creationId xmlns:p14="http://schemas.microsoft.com/office/powerpoint/2010/main" val="2649463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MPI_TYPE_CREATE_INDEXED_BLOCK(5,</a:t>
            </a:r>
            <a:r>
              <a:rPr lang="en-US" baseline="0" dirty="0"/>
              <a:t> </a:t>
            </a:r>
            <a:r>
              <a:rPr lang="en-US" baseline="0" dirty="0" err="1"/>
              <a:t>blen</a:t>
            </a:r>
            <a:r>
              <a:rPr lang="en-US" baseline="0" dirty="0"/>
              <a:t>, </a:t>
            </a:r>
            <a:r>
              <a:rPr lang="en-US" baseline="0" dirty="0" err="1"/>
              <a:t>displs</a:t>
            </a:r>
            <a:r>
              <a:rPr lang="en-US" baseline="0" dirty="0"/>
              <a:t>, MPI_INT,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62</a:t>
            </a:fld>
            <a:endParaRPr lang="en-US"/>
          </a:p>
        </p:txBody>
      </p:sp>
    </p:spTree>
    <p:extLst>
      <p:ext uri="{BB962C8B-B14F-4D97-AF65-F5344CB8AC3E}">
        <p14:creationId xmlns:p14="http://schemas.microsoft.com/office/powerpoint/2010/main" val="1713184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MPI_TYPE_INDEXED(6,</a:t>
            </a:r>
            <a:r>
              <a:rPr lang="en-US" baseline="0" dirty="0"/>
              <a:t> </a:t>
            </a:r>
            <a:r>
              <a:rPr lang="en-US" baseline="0" dirty="0" err="1"/>
              <a:t>blen</a:t>
            </a:r>
            <a:r>
              <a:rPr lang="en-US" baseline="0" dirty="0"/>
              <a:t>, </a:t>
            </a:r>
            <a:r>
              <a:rPr lang="en-US" baseline="0" dirty="0" err="1"/>
              <a:t>displs</a:t>
            </a:r>
            <a:r>
              <a:rPr lang="en-US" baseline="0" dirty="0"/>
              <a:t>, MPI_INT,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63</a:t>
            </a:fld>
            <a:endParaRPr lang="en-US"/>
          </a:p>
        </p:txBody>
      </p:sp>
    </p:spTree>
    <p:extLst>
      <p:ext uri="{BB962C8B-B14F-4D97-AF65-F5344CB8AC3E}">
        <p14:creationId xmlns:p14="http://schemas.microsoft.com/office/powerpoint/2010/main" val="2426231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MPI_TYPE_CREATE_HINDEXED(3, {1, 1, 1}, {0, 1, 5 bytes},</a:t>
            </a:r>
            <a:r>
              <a:rPr lang="en-US" baseline="0" dirty="0"/>
              <a:t> </a:t>
            </a:r>
            <a:r>
              <a:rPr lang="en-US" baseline="0" dirty="0" err="1"/>
              <a:t>struct</a:t>
            </a:r>
            <a:r>
              <a:rPr lang="en-US" baseline="0" dirty="0"/>
              <a:t>,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64</a:t>
            </a:fld>
            <a:endParaRPr lang="en-US"/>
          </a:p>
        </p:txBody>
      </p:sp>
    </p:spTree>
    <p:extLst>
      <p:ext uri="{BB962C8B-B14F-4D97-AF65-F5344CB8AC3E}">
        <p14:creationId xmlns:p14="http://schemas.microsoft.com/office/powerpoint/2010/main" val="3059053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MPI_TYPE_CREATE_STRUCT(2,</a:t>
            </a:r>
            <a:r>
              <a:rPr lang="en-US" baseline="0" dirty="0"/>
              <a:t> {1, 1}, {0, 2}, {MPI_INT, MPI_LONG},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65</a:t>
            </a:fld>
            <a:endParaRPr lang="en-US"/>
          </a:p>
        </p:txBody>
      </p:sp>
    </p:spTree>
    <p:extLst>
      <p:ext uri="{BB962C8B-B14F-4D97-AF65-F5344CB8AC3E}">
        <p14:creationId xmlns:p14="http://schemas.microsoft.com/office/powerpoint/2010/main" val="180480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18347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MPI_TYPE_CREATE_SUBARRAY(2,</a:t>
            </a:r>
            <a:r>
              <a:rPr lang="en-US" baseline="0" dirty="0"/>
              <a:t> {4, 4}, {2, 2}, {3, 2}, MPI_ORDER_C, MPI_INT,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66</a:t>
            </a:fld>
            <a:endParaRPr lang="en-US"/>
          </a:p>
        </p:txBody>
      </p:sp>
    </p:spTree>
    <p:extLst>
      <p:ext uri="{BB962C8B-B14F-4D97-AF65-F5344CB8AC3E}">
        <p14:creationId xmlns:p14="http://schemas.microsoft.com/office/powerpoint/2010/main" val="1175253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MPI_TYPE_CREATE_DARRAY(4,</a:t>
            </a:r>
            <a:r>
              <a:rPr lang="en-US" baseline="0" dirty="0"/>
              <a:t> rank, 2, {4, 4}, {MPI_DISTRIBUTE_BLOCK, MPI_DISTRIBUTE_BLOCK}, {MPI_DISTRIBUTE_DFLT_DARG*2}, {2, 2}, MPI_ORDER_C, MPI_INT, &amp;</a:t>
            </a:r>
            <a:r>
              <a:rPr lang="en-US" baseline="0" dirty="0" err="1"/>
              <a:t>newtype</a:t>
            </a:r>
            <a:r>
              <a:rPr lang="en-US" baseline="0" dirty="0"/>
              <a:t>)</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67</a:t>
            </a:fld>
            <a:endParaRPr lang="en-US"/>
          </a:p>
        </p:txBody>
      </p:sp>
    </p:spTree>
    <p:extLst>
      <p:ext uri="{BB962C8B-B14F-4D97-AF65-F5344CB8AC3E}">
        <p14:creationId xmlns:p14="http://schemas.microsoft.com/office/powerpoint/2010/main" val="884360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Figure: dup, </a:t>
            </a:r>
            <a:r>
              <a:rPr lang="en-US" dirty="0" err="1"/>
              <a:t>stempel</a:t>
            </a:r>
            <a:endParaRPr lang="en-US" dirty="0"/>
          </a:p>
        </p:txBody>
      </p:sp>
      <p:sp>
        <p:nvSpPr>
          <p:cNvPr id="4" name="Slide Number Placeholder 3"/>
          <p:cNvSpPr>
            <a:spLocks noGrp="1"/>
          </p:cNvSpPr>
          <p:nvPr>
            <p:ph type="sldNum" sz="quarter" idx="10"/>
          </p:nvPr>
        </p:nvSpPr>
        <p:spPr/>
        <p:txBody>
          <a:bodyPr/>
          <a:lstStyle/>
          <a:p>
            <a:fld id="{5535F8AB-E599-4C56-B446-CFF800618E67}" type="slidenum">
              <a:rPr lang="en-US" smtClean="0"/>
              <a:pPr/>
              <a:t>68</a:t>
            </a:fld>
            <a:endParaRPr lang="en-US"/>
          </a:p>
        </p:txBody>
      </p:sp>
    </p:spTree>
    <p:extLst>
      <p:ext uri="{BB962C8B-B14F-4D97-AF65-F5344CB8AC3E}">
        <p14:creationId xmlns:p14="http://schemas.microsoft.com/office/powerpoint/2010/main" val="880414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pPr/>
              <a:t>77</a:t>
            </a:fld>
            <a:endParaRPr lang="en-US"/>
          </a:p>
        </p:txBody>
      </p:sp>
    </p:spTree>
    <p:extLst>
      <p:ext uri="{BB962C8B-B14F-4D97-AF65-F5344CB8AC3E}">
        <p14:creationId xmlns:p14="http://schemas.microsoft.com/office/powerpoint/2010/main" val="2896743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2F541E-15DA-4669-9121-E1091DE0D743}" type="slidenum">
              <a:rPr lang="en-US" smtClean="0"/>
              <a:pPr/>
              <a:t>84</a:t>
            </a:fld>
            <a:endParaRPr lang="en-US"/>
          </a:p>
        </p:txBody>
      </p:sp>
    </p:spTree>
    <p:extLst>
      <p:ext uri="{BB962C8B-B14F-4D97-AF65-F5344CB8AC3E}">
        <p14:creationId xmlns:p14="http://schemas.microsoft.com/office/powerpoint/2010/main" val="1118278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85</a:t>
            </a:fld>
            <a:endParaRPr lang="en-US"/>
          </a:p>
        </p:txBody>
      </p:sp>
    </p:spTree>
    <p:extLst>
      <p:ext uri="{BB962C8B-B14F-4D97-AF65-F5344CB8AC3E}">
        <p14:creationId xmlns:p14="http://schemas.microsoft.com/office/powerpoint/2010/main" val="1376591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single target</a:t>
            </a:r>
            <a:r>
              <a:rPr lang="en-US" baseline="0" dirty="0"/>
              <a:t> memory (compared to the multiple segments in the pt-2-pt case) intended to note this common limitation of the HW support for RDMA?</a:t>
            </a: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98</a:t>
            </a:fld>
            <a:endParaRPr lang="en-US"/>
          </a:p>
        </p:txBody>
      </p:sp>
    </p:spTree>
    <p:extLst>
      <p:ext uri="{BB962C8B-B14F-4D97-AF65-F5344CB8AC3E}">
        <p14:creationId xmlns:p14="http://schemas.microsoft.com/office/powerpoint/2010/main" val="119452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102</a:t>
            </a:fld>
            <a:endParaRPr lang="en-US"/>
          </a:p>
        </p:txBody>
      </p:sp>
    </p:spTree>
    <p:extLst>
      <p:ext uri="{BB962C8B-B14F-4D97-AF65-F5344CB8AC3E}">
        <p14:creationId xmlns:p14="http://schemas.microsoft.com/office/powerpoint/2010/main" val="3028554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104</a:t>
            </a:fld>
            <a:endParaRPr lang="en-US"/>
          </a:p>
        </p:txBody>
      </p:sp>
    </p:spTree>
    <p:extLst>
      <p:ext uri="{BB962C8B-B14F-4D97-AF65-F5344CB8AC3E}">
        <p14:creationId xmlns:p14="http://schemas.microsoft.com/office/powerpoint/2010/main" val="2057611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CC2F541E-15DA-4669-9121-E1091DE0D743}" type="slidenum">
              <a:rPr lang="en-US" smtClean="0"/>
              <a:pPr/>
              <a:t>106</a:t>
            </a:fld>
            <a:endParaRPr lang="en-US"/>
          </a:p>
        </p:txBody>
      </p:sp>
    </p:spTree>
    <p:extLst>
      <p:ext uri="{BB962C8B-B14F-4D97-AF65-F5344CB8AC3E}">
        <p14:creationId xmlns:p14="http://schemas.microsoft.com/office/powerpoint/2010/main" val="133722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to run example a couple times to show how</a:t>
            </a:r>
            <a:r>
              <a:rPr lang="en-US" baseline="0" dirty="0"/>
              <a:t> output is re-ordered.</a:t>
            </a: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35287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107</a:t>
            </a:fld>
            <a:endParaRPr lang="en-US"/>
          </a:p>
        </p:txBody>
      </p:sp>
    </p:spTree>
    <p:extLst>
      <p:ext uri="{BB962C8B-B14F-4D97-AF65-F5344CB8AC3E}">
        <p14:creationId xmlns:p14="http://schemas.microsoft.com/office/powerpoint/2010/main" val="1234284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108</a:t>
            </a:fld>
            <a:endParaRPr lang="en-US"/>
          </a:p>
        </p:txBody>
      </p:sp>
    </p:spTree>
    <p:extLst>
      <p:ext uri="{BB962C8B-B14F-4D97-AF65-F5344CB8AC3E}">
        <p14:creationId xmlns:p14="http://schemas.microsoft.com/office/powerpoint/2010/main" val="13199678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2F541E-15DA-4669-9121-E1091DE0D743}" type="slidenum">
              <a:rPr lang="en-US" smtClean="0"/>
              <a:pPr/>
              <a:t>109</a:t>
            </a:fld>
            <a:endParaRPr lang="en-US"/>
          </a:p>
        </p:txBody>
      </p:sp>
    </p:spTree>
    <p:extLst>
      <p:ext uri="{BB962C8B-B14F-4D97-AF65-F5344CB8AC3E}">
        <p14:creationId xmlns:p14="http://schemas.microsoft.com/office/powerpoint/2010/main" val="1834900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112</a:t>
            </a:fld>
            <a:endParaRPr lang="en-US"/>
          </a:p>
        </p:txBody>
      </p:sp>
    </p:spTree>
    <p:extLst>
      <p:ext uri="{BB962C8B-B14F-4D97-AF65-F5344CB8AC3E}">
        <p14:creationId xmlns:p14="http://schemas.microsoft.com/office/powerpoint/2010/main" val="309750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113</a:t>
            </a:fld>
            <a:endParaRPr lang="en-US"/>
          </a:p>
        </p:txBody>
      </p:sp>
    </p:spTree>
    <p:extLst>
      <p:ext uri="{BB962C8B-B14F-4D97-AF65-F5344CB8AC3E}">
        <p14:creationId xmlns:p14="http://schemas.microsoft.com/office/powerpoint/2010/main" val="64220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114</a:t>
            </a:fld>
            <a:endParaRPr lang="en-US"/>
          </a:p>
        </p:txBody>
      </p:sp>
    </p:spTree>
    <p:extLst>
      <p:ext uri="{BB962C8B-B14F-4D97-AF65-F5344CB8AC3E}">
        <p14:creationId xmlns:p14="http://schemas.microsoft.com/office/powerpoint/2010/main" val="140101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115</a:t>
            </a:fld>
            <a:endParaRPr lang="en-US"/>
          </a:p>
        </p:txBody>
      </p:sp>
    </p:spTree>
    <p:extLst>
      <p:ext uri="{BB962C8B-B14F-4D97-AF65-F5344CB8AC3E}">
        <p14:creationId xmlns:p14="http://schemas.microsoft.com/office/powerpoint/2010/main" val="740324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117</a:t>
            </a:fld>
            <a:endParaRPr lang="en-US"/>
          </a:p>
        </p:txBody>
      </p:sp>
    </p:spTree>
    <p:extLst>
      <p:ext uri="{BB962C8B-B14F-4D97-AF65-F5344CB8AC3E}">
        <p14:creationId xmlns:p14="http://schemas.microsoft.com/office/powerpoint/2010/main" val="186458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118</a:t>
            </a:fld>
            <a:endParaRPr lang="en-US"/>
          </a:p>
        </p:txBody>
      </p:sp>
    </p:spTree>
    <p:extLst>
      <p:ext uri="{BB962C8B-B14F-4D97-AF65-F5344CB8AC3E}">
        <p14:creationId xmlns:p14="http://schemas.microsoft.com/office/powerpoint/2010/main" val="8924545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Slide hidden</a:t>
            </a:r>
            <a:r>
              <a:rPr lang="en-US" baseline="0" dirty="0"/>
              <a:t> because this is rarely used and requires </a:t>
            </a:r>
            <a:r>
              <a:rPr lang="en-US" baseline="0" dirty="0" err="1"/>
              <a:t>MPI_Group</a:t>
            </a: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122</a:t>
            </a:fld>
            <a:endParaRPr lang="en-US"/>
          </a:p>
        </p:txBody>
      </p:sp>
    </p:spTree>
    <p:extLst>
      <p:ext uri="{BB962C8B-B14F-4D97-AF65-F5344CB8AC3E}">
        <p14:creationId xmlns:p14="http://schemas.microsoft.com/office/powerpoint/2010/main" val="1217707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2F541E-15DA-4669-9121-E1091DE0D743}" type="slidenum">
              <a:rPr lang="en-US" smtClean="0"/>
              <a:pPr/>
              <a:t>15</a:t>
            </a:fld>
            <a:endParaRPr lang="en-US"/>
          </a:p>
        </p:txBody>
      </p:sp>
    </p:spTree>
    <p:extLst>
      <p:ext uri="{BB962C8B-B14F-4D97-AF65-F5344CB8AC3E}">
        <p14:creationId xmlns:p14="http://schemas.microsoft.com/office/powerpoint/2010/main" val="7136932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123</a:t>
            </a:fld>
            <a:endParaRPr lang="en-US"/>
          </a:p>
        </p:txBody>
      </p:sp>
    </p:spTree>
    <p:extLst>
      <p:ext uri="{BB962C8B-B14F-4D97-AF65-F5344CB8AC3E}">
        <p14:creationId xmlns:p14="http://schemas.microsoft.com/office/powerpoint/2010/main" val="17862815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124</a:t>
            </a:fld>
            <a:endParaRPr lang="en-US"/>
          </a:p>
        </p:txBody>
      </p:sp>
    </p:spTree>
    <p:extLst>
      <p:ext uri="{BB962C8B-B14F-4D97-AF65-F5344CB8AC3E}">
        <p14:creationId xmlns:p14="http://schemas.microsoft.com/office/powerpoint/2010/main" val="14344420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AE502D-E1D9-7E40-A394-B343ED4AF47A}" type="slidenum">
              <a:rPr kumimoji="1" lang="zh-CN" altLang="en-US" smtClean="0"/>
              <a:t>127</a:t>
            </a:fld>
            <a:endParaRPr kumimoji="1" lang="zh-CN" altLang="en-US"/>
          </a:p>
        </p:txBody>
      </p:sp>
    </p:spTree>
    <p:extLst>
      <p:ext uri="{BB962C8B-B14F-4D97-AF65-F5344CB8AC3E}">
        <p14:creationId xmlns:p14="http://schemas.microsoft.com/office/powerpoint/2010/main" val="102952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Note that if RMA always has low overheads </a:t>
            </a:r>
            <a:r>
              <a:rPr lang="en-US" baseline="0" dirty="0" err="1"/>
              <a:t>vs</a:t>
            </a:r>
            <a:r>
              <a:rPr lang="en-US" baseline="0" dirty="0"/>
              <a:t> send/</a:t>
            </a:r>
            <a:r>
              <a:rPr lang="en-US" baseline="0" dirty="0" err="1"/>
              <a:t>recv</a:t>
            </a:r>
            <a:r>
              <a:rPr lang="en-US" baseline="0" dirty="0"/>
              <a:t>, it would *always* be faster.  You can’t ignore the sync code in the overhead.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RDMA can (and should if the implementation is competent!) be used for pt-2-pt.</a:t>
            </a:r>
          </a:p>
        </p:txBody>
      </p:sp>
      <p:sp>
        <p:nvSpPr>
          <p:cNvPr id="4" name="Slide Number Placeholder 3"/>
          <p:cNvSpPr>
            <a:spLocks noGrp="1"/>
          </p:cNvSpPr>
          <p:nvPr>
            <p:ph type="sldNum" sz="quarter" idx="10"/>
          </p:nvPr>
        </p:nvSpPr>
        <p:spPr/>
        <p:txBody>
          <a:bodyPr/>
          <a:lstStyle/>
          <a:p>
            <a:fld id="{CC2F541E-15DA-4669-9121-E1091DE0D743}" type="slidenum">
              <a:rPr lang="en-US" smtClean="0"/>
              <a:pPr/>
              <a:t>129</a:t>
            </a:fld>
            <a:endParaRPr lang="en-US"/>
          </a:p>
        </p:txBody>
      </p:sp>
    </p:spTree>
    <p:extLst>
      <p:ext uri="{BB962C8B-B14F-4D97-AF65-F5344CB8AC3E}">
        <p14:creationId xmlns:p14="http://schemas.microsoft.com/office/powerpoint/2010/main" val="13596899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Memory model slides hidden because separate model is rarely encountered on </a:t>
            </a:r>
            <a:r>
              <a:rPr lang="en-US"/>
              <a:t>today’s machines.</a:t>
            </a:r>
            <a:endParaRPr lang="en-US" dirty="0"/>
          </a:p>
        </p:txBody>
      </p:sp>
      <p:sp>
        <p:nvSpPr>
          <p:cNvPr id="4" name="Footer Placeholder 3"/>
          <p:cNvSpPr>
            <a:spLocks noGrp="1"/>
          </p:cNvSpPr>
          <p:nvPr>
            <p:ph type="ftr" sz="quarter" idx="10"/>
          </p:nvPr>
        </p:nvSpPr>
        <p:spPr/>
        <p:txBody>
          <a:bodyPr/>
          <a:lstStyle/>
          <a:p>
            <a:r>
              <a:rPr lang="en-US"/>
              <a:t>Go to ”Insert (View) | Header and Footer" to add your organization, sponsor, meeting name here; then, click "Apply to All"</a:t>
            </a:r>
          </a:p>
        </p:txBody>
      </p:sp>
      <p:sp>
        <p:nvSpPr>
          <p:cNvPr id="5" name="Slide Number Placeholder 4"/>
          <p:cNvSpPr>
            <a:spLocks noGrp="1"/>
          </p:cNvSpPr>
          <p:nvPr>
            <p:ph type="sldNum" sz="quarter" idx="11"/>
          </p:nvPr>
        </p:nvSpPr>
        <p:spPr/>
        <p:txBody>
          <a:bodyPr/>
          <a:lstStyle/>
          <a:p>
            <a:fld id="{BB1A7F71-A600-874B-8C52-75C3F91F2DFD}" type="slidenum">
              <a:rPr lang="en-US" smtClean="0"/>
              <a:pPr/>
              <a:t>130</a:t>
            </a:fld>
            <a:endParaRPr lang="en-US"/>
          </a:p>
        </p:txBody>
      </p:sp>
    </p:spTree>
    <p:extLst>
      <p:ext uri="{BB962C8B-B14F-4D97-AF65-F5344CB8AC3E}">
        <p14:creationId xmlns:p14="http://schemas.microsoft.com/office/powerpoint/2010/main" val="14776768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2F541E-15DA-4669-9121-E1091DE0D743}" type="slidenum">
              <a:rPr lang="en-US" smtClean="0"/>
              <a:pPr/>
              <a:t>131</a:t>
            </a:fld>
            <a:endParaRPr lang="en-US"/>
          </a:p>
        </p:txBody>
      </p:sp>
    </p:spTree>
    <p:extLst>
      <p:ext uri="{BB962C8B-B14F-4D97-AF65-F5344CB8AC3E}">
        <p14:creationId xmlns:p14="http://schemas.microsoft.com/office/powerpoint/2010/main" val="6032072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136</a:t>
            </a:fld>
            <a:endParaRPr lang="en-US"/>
          </a:p>
        </p:txBody>
      </p:sp>
    </p:spTree>
    <p:extLst>
      <p:ext uri="{BB962C8B-B14F-4D97-AF65-F5344CB8AC3E}">
        <p14:creationId xmlns:p14="http://schemas.microsoft.com/office/powerpoint/2010/main" val="28177294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Accelerators becoming increasingly prominent in high performance computing</a:t>
            </a:r>
          </a:p>
          <a:p>
            <a:pPr marL="628650" lvl="1" indent="-171450">
              <a:buFont typeface="Wingdings" pitchFamily="2" charset="2"/>
              <a:buChar char="q"/>
            </a:pPr>
            <a:r>
              <a:rPr lang="en-US" dirty="0"/>
              <a:t> Accelerators are very good at running a single computation in parallel (optimized for data throughput)</a:t>
            </a:r>
          </a:p>
          <a:p>
            <a:pPr marL="171450" indent="-171450">
              <a:buFont typeface="Wingdings" pitchFamily="2" charset="2"/>
              <a:buChar char="q"/>
            </a:pPr>
            <a:r>
              <a:rPr lang="en-US" dirty="0"/>
              <a:t>CPUs are very good at running sequential tasks (optimized for latency)</a:t>
            </a:r>
          </a:p>
          <a:p>
            <a:pPr marL="628650" lvl="1" indent="-171450">
              <a:buFont typeface="Wingdings" pitchFamily="2" charset="2"/>
              <a:buChar char="q"/>
            </a:pPr>
            <a:r>
              <a:rPr lang="en-US" dirty="0"/>
              <a:t>For this reason CPUs have a small number of complex cores that can run very generic code efficiently</a:t>
            </a:r>
          </a:p>
          <a:p>
            <a:pPr marL="628650" lvl="1" indent="-171450">
              <a:buFont typeface="Wingdings" pitchFamily="2" charset="2"/>
              <a:buChar char="q"/>
            </a:pPr>
            <a:r>
              <a:rPr lang="en-US" dirty="0"/>
              <a:t>They have deep multi-staged pipelines to increase the clock frequency</a:t>
            </a:r>
          </a:p>
          <a:p>
            <a:pPr marL="628650" lvl="1" indent="-171450">
              <a:buFont typeface="Wingdings" pitchFamily="2" charset="2"/>
              <a:buChar char="q"/>
            </a:pPr>
            <a:r>
              <a:rPr lang="en-US" dirty="0"/>
              <a:t>Large caches to minimize the cost incurred by memory accesses</a:t>
            </a:r>
          </a:p>
          <a:p>
            <a:pPr marL="628650" lvl="1" indent="-171450">
              <a:buFont typeface="Wingdings" pitchFamily="2" charset="2"/>
              <a:buChar char="q"/>
            </a:pPr>
            <a:r>
              <a:rPr lang="en-US" dirty="0"/>
              <a:t>Branch prediction hardware that aims at reducing the number of useless instruction that are fetched and decoded</a:t>
            </a:r>
          </a:p>
          <a:p>
            <a:pPr marL="171450" lvl="0" indent="-171450">
              <a:buFont typeface="Wingdings" pitchFamily="2" charset="2"/>
              <a:buChar char="q"/>
            </a:pPr>
            <a:r>
              <a:rPr lang="en-US" dirty="0"/>
              <a:t>GPUs have</a:t>
            </a:r>
          </a:p>
          <a:p>
            <a:pPr marL="628650" lvl="1" indent="-171450">
              <a:buFont typeface="Wingdings" pitchFamily="2" charset="2"/>
              <a:buChar char="q"/>
            </a:pPr>
            <a:r>
              <a:rPr lang="en-US" dirty="0"/>
              <a:t>Large number of simple cores that can run the same computation in parallel at the same time</a:t>
            </a:r>
          </a:p>
          <a:p>
            <a:pPr marL="628650" lvl="1" indent="-171450">
              <a:buFont typeface="Wingdings" pitchFamily="2" charset="2"/>
              <a:buChar char="q"/>
            </a:pPr>
            <a:r>
              <a:rPr lang="en-US" dirty="0"/>
              <a:t>Small caches</a:t>
            </a:r>
          </a:p>
          <a:p>
            <a:pPr marL="628650" lvl="1" indent="-171450">
              <a:buFont typeface="Wingdings" pitchFamily="2" charset="2"/>
              <a:buChar char="q"/>
            </a:pPr>
            <a:r>
              <a:rPr lang="en-US" dirty="0"/>
              <a:t>Shallow pipelines</a:t>
            </a:r>
          </a:p>
          <a:p>
            <a:pPr marL="628650" lvl="1" indent="-171450">
              <a:buFont typeface="Wingdings" pitchFamily="2" charset="2"/>
              <a:buChar char="q"/>
            </a:pPr>
            <a:r>
              <a:rPr lang="en-US" dirty="0"/>
              <a:t>Large high bandwidth memory that offers GPU threads high level of data access parallelism</a:t>
            </a:r>
          </a:p>
          <a:p>
            <a:pPr marL="628650" lvl="1" indent="-171450">
              <a:buFont typeface="Wingdings" pitchFamily="2" charset="2"/>
              <a:buChar char="q"/>
            </a:pPr>
            <a:r>
              <a:rPr lang="en-US" dirty="0"/>
              <a:t>Better power and cost efficiency than CPUs</a:t>
            </a:r>
          </a:p>
        </p:txBody>
      </p:sp>
      <p:sp>
        <p:nvSpPr>
          <p:cNvPr id="4" name="Slide Number Placeholder 3"/>
          <p:cNvSpPr>
            <a:spLocks noGrp="1"/>
          </p:cNvSpPr>
          <p:nvPr>
            <p:ph type="sldNum" sz="quarter" idx="5"/>
          </p:nvPr>
        </p:nvSpPr>
        <p:spPr/>
        <p:txBody>
          <a:bodyPr/>
          <a:lstStyle/>
          <a:p>
            <a:fld id="{DA7B593D-CC8F-404F-BB96-4EAB4D632A57}" type="slidenum">
              <a:rPr lang="en-US" smtClean="0"/>
              <a:t>137</a:t>
            </a:fld>
            <a:endParaRPr lang="en-US"/>
          </a:p>
        </p:txBody>
      </p:sp>
    </p:spTree>
    <p:extLst>
      <p:ext uri="{BB962C8B-B14F-4D97-AF65-F5344CB8AC3E}">
        <p14:creationId xmlns:p14="http://schemas.microsoft.com/office/powerpoint/2010/main" val="3566213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indication of this trend we can look at the TOP500 list, recently updated, to see that five out of ten supercomputers in the first 10 positions are powered by accelerators.</a:t>
            </a:r>
          </a:p>
        </p:txBody>
      </p:sp>
      <p:sp>
        <p:nvSpPr>
          <p:cNvPr id="4" name="Slide Number Placeholder 3"/>
          <p:cNvSpPr>
            <a:spLocks noGrp="1"/>
          </p:cNvSpPr>
          <p:nvPr>
            <p:ph type="sldNum" sz="quarter" idx="5"/>
          </p:nvPr>
        </p:nvSpPr>
        <p:spPr/>
        <p:txBody>
          <a:bodyPr/>
          <a:lstStyle/>
          <a:p>
            <a:fld id="{DA7B593D-CC8F-404F-BB96-4EAB4D632A57}" type="slidenum">
              <a:rPr lang="en-US" smtClean="0"/>
              <a:t>138</a:t>
            </a:fld>
            <a:endParaRPr lang="en-US"/>
          </a:p>
        </p:txBody>
      </p:sp>
    </p:spTree>
    <p:extLst>
      <p:ext uri="{BB962C8B-B14F-4D97-AF65-F5344CB8AC3E}">
        <p14:creationId xmlns:p14="http://schemas.microsoft.com/office/powerpoint/2010/main" val="986292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trend is also reflected in the architecture of upcoming </a:t>
            </a:r>
            <a:r>
              <a:rPr lang="en-US" dirty="0" err="1"/>
              <a:t>exascale</a:t>
            </a:r>
            <a:r>
              <a:rPr lang="en-US" dirty="0"/>
              <a:t> systems which are also powered by accelerators</a:t>
            </a:r>
          </a:p>
        </p:txBody>
      </p:sp>
      <p:sp>
        <p:nvSpPr>
          <p:cNvPr id="4" name="Slide Number Placeholder 3"/>
          <p:cNvSpPr>
            <a:spLocks noGrp="1"/>
          </p:cNvSpPr>
          <p:nvPr>
            <p:ph type="sldNum" sz="quarter" idx="5"/>
          </p:nvPr>
        </p:nvSpPr>
        <p:spPr/>
        <p:txBody>
          <a:bodyPr/>
          <a:lstStyle/>
          <a:p>
            <a:fld id="{DA7B593D-CC8F-404F-BB96-4EAB4D632A57}" type="slidenum">
              <a:rPr lang="en-US" smtClean="0"/>
              <a:t>139</a:t>
            </a:fld>
            <a:endParaRPr lang="en-US"/>
          </a:p>
        </p:txBody>
      </p:sp>
    </p:spTree>
    <p:extLst>
      <p:ext uri="{BB962C8B-B14F-4D97-AF65-F5344CB8AC3E}">
        <p14:creationId xmlns:p14="http://schemas.microsoft.com/office/powerpoint/2010/main" val="370550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6043753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GPUs are well suited for fine grained data level parallelism in which the different GPU cores work against the solution of a common single function unit, also called Single Instruction Multiple Data model</a:t>
            </a:r>
          </a:p>
          <a:p>
            <a:pPr marL="171450" indent="-171450">
              <a:buFont typeface="Wingdings" pitchFamily="2" charset="2"/>
              <a:buChar char="q"/>
            </a:pPr>
            <a:r>
              <a:rPr lang="en-US" dirty="0"/>
              <a:t>In the first part of the presentation describe the base mechanisms that allow MPI implementation to interact with GPUs using some hardware optimizations</a:t>
            </a:r>
          </a:p>
          <a:p>
            <a:pPr marL="171450" indent="-171450">
              <a:buFont typeface="Wingdings" pitchFamily="2" charset="2"/>
              <a:buChar char="q"/>
            </a:pPr>
            <a:r>
              <a:rPr lang="en-US" dirty="0"/>
              <a:t>In the second part of the presentation describe how some GPU programming models support these optimizations while others still need the programmer to explicitly move data between GPU and CPU memory</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Emphasize fact that this is not a GPU tutorial and some details of GPU programming are needed to understand how to use MPI with GPU codes. MPI implementations run on the host and are not natively designed for working with other devices like GPUs, so they expect all memory passed to MPI to be host accessible. If the HW provides enough support MPI can just handle GPU pointers to it and do nothing more. If the HW does not provide enough support MPI implementations have to do additional work to move data to host memory before they can access it</a:t>
            </a:r>
          </a:p>
        </p:txBody>
      </p:sp>
      <p:sp>
        <p:nvSpPr>
          <p:cNvPr id="4" name="Slide Number Placeholder 3"/>
          <p:cNvSpPr>
            <a:spLocks noGrp="1"/>
          </p:cNvSpPr>
          <p:nvPr>
            <p:ph type="sldNum" sz="quarter" idx="5"/>
          </p:nvPr>
        </p:nvSpPr>
        <p:spPr/>
        <p:txBody>
          <a:bodyPr/>
          <a:lstStyle/>
          <a:p>
            <a:fld id="{DA7B593D-CC8F-404F-BB96-4EAB4D632A57}" type="slidenum">
              <a:rPr lang="en-US" smtClean="0"/>
              <a:t>140</a:t>
            </a:fld>
            <a:endParaRPr lang="en-US"/>
          </a:p>
        </p:txBody>
      </p:sp>
    </p:spTree>
    <p:extLst>
      <p:ext uri="{BB962C8B-B14F-4D97-AF65-F5344CB8AC3E}">
        <p14:creationId xmlns:p14="http://schemas.microsoft.com/office/powerpoint/2010/main" val="24127710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Ping for questions</a:t>
            </a:r>
          </a:p>
        </p:txBody>
      </p:sp>
      <p:sp>
        <p:nvSpPr>
          <p:cNvPr id="4" name="Slide Number Placeholder 3"/>
          <p:cNvSpPr>
            <a:spLocks noGrp="1"/>
          </p:cNvSpPr>
          <p:nvPr>
            <p:ph type="sldNum" sz="quarter" idx="5"/>
          </p:nvPr>
        </p:nvSpPr>
        <p:spPr/>
        <p:txBody>
          <a:bodyPr/>
          <a:lstStyle/>
          <a:p>
            <a:fld id="{DA7B593D-CC8F-404F-BB96-4EAB4D632A57}" type="slidenum">
              <a:rPr lang="en-US" smtClean="0"/>
              <a:t>141</a:t>
            </a:fld>
            <a:endParaRPr lang="en-US"/>
          </a:p>
        </p:txBody>
      </p:sp>
    </p:spTree>
    <p:extLst>
      <p:ext uri="{BB962C8B-B14F-4D97-AF65-F5344CB8AC3E}">
        <p14:creationId xmlns:p14="http://schemas.microsoft.com/office/powerpoint/2010/main" val="28984193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UVA is enabled by a PCIe technology called Unified Virtual Address space.</a:t>
            </a:r>
          </a:p>
          <a:p>
            <a:pPr marL="171450" indent="-171450">
              <a:buFont typeface="Wingdings" pitchFamily="2" charset="2"/>
              <a:buChar char="q"/>
            </a:pPr>
            <a:r>
              <a:rPr lang="en-US" dirty="0"/>
              <a:t>UVA is a memory address management system supported in 64-bit architecture that have device driver support and simply put creates a window through which the system can see the GPU memory space as it does for host physical memory</a:t>
            </a:r>
          </a:p>
          <a:p>
            <a:pPr marL="171450" indent="-171450">
              <a:buFont typeface="Wingdings" pitchFamily="2" charset="2"/>
              <a:buChar char="q"/>
            </a:pPr>
            <a:r>
              <a:rPr lang="en-US" dirty="0"/>
              <a:t>Using UVA it is possible for the system to use the same virtual address space to represent both CPU and GPU allocations. Of course GPU pointers are still not usable directly by use code running on the CPU because they are not backed up by physical pages in DRAM memory. Therefore, any dereferencing of such pointers in user code would result in a memory error. However, MPI aware implementation can interact with the GPU runtime to discover whether a pointer is referring to a GPU memory allocation and in that case handle the pointer appropriately</a:t>
            </a:r>
          </a:p>
        </p:txBody>
      </p:sp>
      <p:sp>
        <p:nvSpPr>
          <p:cNvPr id="4" name="Slide Number Placeholder 3"/>
          <p:cNvSpPr>
            <a:spLocks noGrp="1"/>
          </p:cNvSpPr>
          <p:nvPr>
            <p:ph type="sldNum" sz="quarter" idx="5"/>
          </p:nvPr>
        </p:nvSpPr>
        <p:spPr/>
        <p:txBody>
          <a:bodyPr/>
          <a:lstStyle/>
          <a:p>
            <a:fld id="{DA7B593D-CC8F-404F-BB96-4EAB4D632A57}" type="slidenum">
              <a:rPr lang="en-US" smtClean="0"/>
              <a:t>142</a:t>
            </a:fld>
            <a:endParaRPr lang="en-US"/>
          </a:p>
        </p:txBody>
      </p:sp>
    </p:spTree>
    <p:extLst>
      <p:ext uri="{BB962C8B-B14F-4D97-AF65-F5344CB8AC3E}">
        <p14:creationId xmlns:p14="http://schemas.microsoft.com/office/powerpoint/2010/main" val="18466886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Focus on performance concerns</a:t>
            </a:r>
          </a:p>
          <a:p>
            <a:pPr marL="171450" indent="-171450">
              <a:buFont typeface="Wingdings" pitchFamily="2" charset="2"/>
              <a:buChar char="q"/>
            </a:pPr>
            <a:r>
              <a:rPr lang="en-US" dirty="0"/>
              <a:t>Different level of optimization depending on level of hardware support</a:t>
            </a:r>
          </a:p>
          <a:p>
            <a:pPr marL="171450" indent="-171450">
              <a:buFont typeface="Wingdings" pitchFamily="2" charset="2"/>
              <a:buChar char="q"/>
            </a:pPr>
            <a:r>
              <a:rPr lang="en-US" dirty="0"/>
              <a:t>Ping for questions</a:t>
            </a:r>
          </a:p>
          <a:p>
            <a:pPr marL="171450" indent="-171450">
              <a:buFont typeface="Wingdings" pitchFamily="2" charset="2"/>
              <a:buChar char="q"/>
            </a:pPr>
            <a:r>
              <a:rPr lang="en-US" dirty="0"/>
              <a:t>Differentiate between the RDMA in the different scenarios</a:t>
            </a:r>
          </a:p>
        </p:txBody>
      </p:sp>
      <p:sp>
        <p:nvSpPr>
          <p:cNvPr id="4" name="Slide Number Placeholder 3"/>
          <p:cNvSpPr>
            <a:spLocks noGrp="1"/>
          </p:cNvSpPr>
          <p:nvPr>
            <p:ph type="sldNum" sz="quarter" idx="5"/>
          </p:nvPr>
        </p:nvSpPr>
        <p:spPr/>
        <p:txBody>
          <a:bodyPr/>
          <a:lstStyle/>
          <a:p>
            <a:fld id="{DA7B593D-CC8F-404F-BB96-4EAB4D632A57}" type="slidenum">
              <a:rPr lang="en-US" smtClean="0"/>
              <a:t>143</a:t>
            </a:fld>
            <a:endParaRPr lang="en-US"/>
          </a:p>
        </p:txBody>
      </p:sp>
    </p:spTree>
    <p:extLst>
      <p:ext uri="{BB962C8B-B14F-4D97-AF65-F5344CB8AC3E}">
        <p14:creationId xmlns:p14="http://schemas.microsoft.com/office/powerpoint/2010/main" val="2732232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data moved by MPI in the case of GPUs on different root complex?</a:t>
            </a:r>
          </a:p>
        </p:txBody>
      </p:sp>
      <p:sp>
        <p:nvSpPr>
          <p:cNvPr id="4" name="Slide Number Placeholder 3"/>
          <p:cNvSpPr>
            <a:spLocks noGrp="1"/>
          </p:cNvSpPr>
          <p:nvPr>
            <p:ph type="sldNum" sz="quarter" idx="5"/>
          </p:nvPr>
        </p:nvSpPr>
        <p:spPr/>
        <p:txBody>
          <a:bodyPr/>
          <a:lstStyle/>
          <a:p>
            <a:fld id="{DA7B593D-CC8F-404F-BB96-4EAB4D632A57}" type="slidenum">
              <a:rPr lang="en-US" smtClean="0"/>
              <a:t>144</a:t>
            </a:fld>
            <a:endParaRPr lang="en-US"/>
          </a:p>
        </p:txBody>
      </p:sp>
    </p:spTree>
    <p:extLst>
      <p:ext uri="{BB962C8B-B14F-4D97-AF65-F5344CB8AC3E}">
        <p14:creationId xmlns:p14="http://schemas.microsoft.com/office/powerpoint/2010/main" val="13173217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 effort in the </a:t>
            </a:r>
            <a:r>
              <a:rPr lang="en-US" dirty="0" err="1"/>
              <a:t>linux</a:t>
            </a:r>
            <a:r>
              <a:rPr lang="en-US" dirty="0"/>
              <a:t> kernel for unifying heterogeneous memory and make accelerators work more seemingly with CPUs. </a:t>
            </a:r>
          </a:p>
        </p:txBody>
      </p:sp>
      <p:sp>
        <p:nvSpPr>
          <p:cNvPr id="4" name="Slide Number Placeholder 3"/>
          <p:cNvSpPr>
            <a:spLocks noGrp="1"/>
          </p:cNvSpPr>
          <p:nvPr>
            <p:ph type="sldNum" sz="quarter" idx="5"/>
          </p:nvPr>
        </p:nvSpPr>
        <p:spPr/>
        <p:txBody>
          <a:bodyPr/>
          <a:lstStyle/>
          <a:p>
            <a:fld id="{DA7B593D-CC8F-404F-BB96-4EAB4D632A57}" type="slidenum">
              <a:rPr lang="en-US" smtClean="0"/>
              <a:t>145</a:t>
            </a:fld>
            <a:endParaRPr lang="en-US"/>
          </a:p>
        </p:txBody>
      </p:sp>
    </p:spTree>
    <p:extLst>
      <p:ext uri="{BB962C8B-B14F-4D97-AF65-F5344CB8AC3E}">
        <p14:creationId xmlns:p14="http://schemas.microsoft.com/office/powerpoint/2010/main" val="1818674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explanation:</a:t>
            </a:r>
          </a:p>
          <a:p>
            <a:r>
              <a:rPr lang="en-US" dirty="0"/>
              <a:t>When the MPI implementation receives a pointer to a buffer, it passes it to the underlying network (i.e., the NIC). Before programming the DMA engine, the NIC (driver) has to make sure that memory pages are pinned (not pageable). Since memory pages for HMM can reside either on the host or the device, the NIC has to guess which of the two has the pages. If the NIC asks the GPU (driver), this will lookup the pages in its page table. Page tables in the GPU however may refer to stale data if the referenced pages are on the host instead. However, in this case the NIC might still receive a set of pages and will initiate the data transfer of stale data. Meanwhile, access to GPU page tables will also trigger migration of the interested pages from host to device. Meaning that not only the NIC is accessing stale data, but this data might be further overwritten by the HMM handler that also instructed the DMA to transfer data concurrently.</a:t>
            </a:r>
          </a:p>
          <a:p>
            <a:endParaRPr lang="en-US" dirty="0"/>
          </a:p>
          <a:p>
            <a:r>
              <a:rPr lang="en-US" dirty="0"/>
              <a:t>The MPI implementation should never pass HMM memory to the NIC directly it should always copy data from HMM to a temporary buffer that is pinned and only pass this to the underlying network hardware.</a:t>
            </a:r>
          </a:p>
          <a:p>
            <a:endParaRPr lang="en-US" dirty="0"/>
          </a:p>
          <a:p>
            <a:r>
              <a:rPr lang="en-US" dirty="0"/>
              <a:t>Problem with HMM in principle any address can potentially be HMM so in theory we can never use </a:t>
            </a:r>
            <a:r>
              <a:rPr lang="en-US" dirty="0" err="1"/>
              <a:t>GPUDirect</a:t>
            </a:r>
            <a:r>
              <a:rPr lang="en-US" dirty="0"/>
              <a:t>?</a:t>
            </a:r>
          </a:p>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146</a:t>
            </a:fld>
            <a:endParaRPr lang="en-US"/>
          </a:p>
        </p:txBody>
      </p:sp>
    </p:spTree>
    <p:extLst>
      <p:ext uri="{BB962C8B-B14F-4D97-AF65-F5344CB8AC3E}">
        <p14:creationId xmlns:p14="http://schemas.microsoft.com/office/powerpoint/2010/main" val="18692599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147</a:t>
            </a:fld>
            <a:endParaRPr lang="en-US"/>
          </a:p>
        </p:txBody>
      </p:sp>
    </p:spTree>
    <p:extLst>
      <p:ext uri="{BB962C8B-B14F-4D97-AF65-F5344CB8AC3E}">
        <p14:creationId xmlns:p14="http://schemas.microsoft.com/office/powerpoint/2010/main" val="35617929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148</a:t>
            </a:fld>
            <a:endParaRPr lang="en-US"/>
          </a:p>
        </p:txBody>
      </p:sp>
    </p:spTree>
    <p:extLst>
      <p:ext uri="{BB962C8B-B14F-4D97-AF65-F5344CB8AC3E}">
        <p14:creationId xmlns:p14="http://schemas.microsoft.com/office/powerpoint/2010/main" val="391095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269986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736556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concept is</a:t>
            </a:r>
            <a:r>
              <a:rPr lang="en-US" baseline="0" dirty="0"/>
              <a:t> that each process is running the same program. Difference in rank determines behavior.</a:t>
            </a:r>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429057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800"/>
            </a:lvl1pPr>
          </a:lstStyle>
          <a:p>
            <a:r>
              <a:rPr lang="en-US"/>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5F933BDA-9B08-0842-8395-9C97F917A2A6}"/>
              </a:ext>
            </a:extLst>
          </p:cNvPr>
          <p:cNvSpPr>
            <a:spLocks noGrp="1" noChangeArrowheads="1"/>
          </p:cNvSpPr>
          <p:nvPr>
            <p:ph type="sldNum" sz="quarter" idx="10"/>
          </p:nvPr>
        </p:nvSpPr>
        <p:spPr>
          <a:ln/>
        </p:spPr>
        <p:txBody>
          <a:bodyPr/>
          <a:lstStyle>
            <a:lvl1pPr>
              <a:defRPr/>
            </a:lvl1pPr>
          </a:lstStyle>
          <a:p>
            <a:fld id="{F8A68285-F32E-CC4C-9472-D206EA3F68F8}" type="slidenum">
              <a:rPr lang="en-US" altLang="en-US"/>
              <a:pPr/>
              <a:t>‹#›</a:t>
            </a:fld>
            <a:endParaRPr lang="en-US" altLang="en-US"/>
          </a:p>
        </p:txBody>
      </p:sp>
    </p:spTree>
    <p:extLst>
      <p:ext uri="{BB962C8B-B14F-4D97-AF65-F5344CB8AC3E}">
        <p14:creationId xmlns:p14="http://schemas.microsoft.com/office/powerpoint/2010/main" val="347535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8C1A2984-DBF6-5D42-933D-A7B9C1968826}"/>
              </a:ext>
            </a:extLst>
          </p:cNvPr>
          <p:cNvSpPr>
            <a:spLocks noGrp="1" noChangeArrowheads="1"/>
          </p:cNvSpPr>
          <p:nvPr>
            <p:ph type="sldNum" sz="quarter" idx="10"/>
          </p:nvPr>
        </p:nvSpPr>
        <p:spPr>
          <a:ln/>
        </p:spPr>
        <p:txBody>
          <a:bodyPr/>
          <a:lstStyle>
            <a:lvl1pPr>
              <a:defRPr/>
            </a:lvl1pPr>
          </a:lstStyle>
          <a:p>
            <a:fld id="{3EAC3CFA-72EC-6A40-9E09-3B0DB637C345}" type="slidenum">
              <a:rPr lang="en-US" altLang="en-US"/>
              <a:pPr/>
              <a:t>‹#›</a:t>
            </a:fld>
            <a:endParaRPr lang="en-US" altLang="en-US"/>
          </a:p>
        </p:txBody>
      </p:sp>
    </p:spTree>
    <p:extLst>
      <p:ext uri="{BB962C8B-B14F-4D97-AF65-F5344CB8AC3E}">
        <p14:creationId xmlns:p14="http://schemas.microsoft.com/office/powerpoint/2010/main" val="232644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CB9CFC3-5275-7540-A4FB-BD433E44692D}"/>
              </a:ext>
            </a:extLst>
          </p:cNvPr>
          <p:cNvSpPr>
            <a:spLocks noGrp="1" noChangeArrowheads="1"/>
          </p:cNvSpPr>
          <p:nvPr>
            <p:ph type="sldNum" sz="quarter" idx="10"/>
          </p:nvPr>
        </p:nvSpPr>
        <p:spPr>
          <a:ln/>
        </p:spPr>
        <p:txBody>
          <a:bodyPr/>
          <a:lstStyle>
            <a:lvl1pPr>
              <a:defRPr/>
            </a:lvl1pPr>
          </a:lstStyle>
          <a:p>
            <a:fld id="{1AED9798-38D1-7447-8780-E7BA71C9C6BC}" type="slidenum">
              <a:rPr lang="en-US" altLang="en-US"/>
              <a:pPr/>
              <a:t>‹#›</a:t>
            </a:fld>
            <a:endParaRPr lang="en-US" altLang="en-US"/>
          </a:p>
        </p:txBody>
      </p:sp>
    </p:spTree>
    <p:extLst>
      <p:ext uri="{BB962C8B-B14F-4D97-AF65-F5344CB8AC3E}">
        <p14:creationId xmlns:p14="http://schemas.microsoft.com/office/powerpoint/2010/main" val="78318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CB08B92-4054-2F41-BFD6-5A04AF40551A}"/>
              </a:ext>
            </a:extLst>
          </p:cNvPr>
          <p:cNvSpPr>
            <a:spLocks noGrp="1" noChangeArrowheads="1"/>
          </p:cNvSpPr>
          <p:nvPr>
            <p:ph type="sldNum" sz="quarter" idx="10"/>
          </p:nvPr>
        </p:nvSpPr>
        <p:spPr>
          <a:ln/>
        </p:spPr>
        <p:txBody>
          <a:bodyPr/>
          <a:lstStyle>
            <a:lvl1pPr>
              <a:defRPr/>
            </a:lvl1pPr>
          </a:lstStyle>
          <a:p>
            <a:fld id="{5544530F-4A3A-E640-B4A1-9A10C35D208B}" type="slidenum">
              <a:rPr lang="en-US" altLang="en-US"/>
              <a:pPr/>
              <a:t>‹#›</a:t>
            </a:fld>
            <a:endParaRPr lang="en-US" altLang="en-US"/>
          </a:p>
        </p:txBody>
      </p:sp>
    </p:spTree>
    <p:extLst>
      <p:ext uri="{BB962C8B-B14F-4D97-AF65-F5344CB8AC3E}">
        <p14:creationId xmlns:p14="http://schemas.microsoft.com/office/powerpoint/2010/main" val="159316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FB252999-DD92-8945-9603-9C27CF0D2DB9}"/>
              </a:ext>
            </a:extLst>
          </p:cNvPr>
          <p:cNvSpPr>
            <a:spLocks noGrp="1" noChangeArrowheads="1"/>
          </p:cNvSpPr>
          <p:nvPr>
            <p:ph type="sldNum" sz="quarter" idx="10"/>
          </p:nvPr>
        </p:nvSpPr>
        <p:spPr>
          <a:ln/>
        </p:spPr>
        <p:txBody>
          <a:bodyPr/>
          <a:lstStyle>
            <a:lvl1pPr>
              <a:defRPr/>
            </a:lvl1pPr>
          </a:lstStyle>
          <a:p>
            <a:fld id="{3FF62F26-16D7-5543-BD63-DCD14E952F21}" type="slidenum">
              <a:rPr lang="en-US" altLang="en-US"/>
              <a:pPr/>
              <a:t>‹#›</a:t>
            </a:fld>
            <a:endParaRPr lang="en-US" altLang="en-US"/>
          </a:p>
        </p:txBody>
      </p:sp>
    </p:spTree>
    <p:extLst>
      <p:ext uri="{BB962C8B-B14F-4D97-AF65-F5344CB8AC3E}">
        <p14:creationId xmlns:p14="http://schemas.microsoft.com/office/powerpoint/2010/main" val="154691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264D106-AB8B-9E48-8837-3492EC9B6D46}"/>
              </a:ext>
            </a:extLst>
          </p:cNvPr>
          <p:cNvSpPr>
            <a:spLocks noGrp="1" noChangeArrowheads="1"/>
          </p:cNvSpPr>
          <p:nvPr>
            <p:ph type="sldNum" sz="quarter" idx="10"/>
          </p:nvPr>
        </p:nvSpPr>
        <p:spPr>
          <a:ln/>
        </p:spPr>
        <p:txBody>
          <a:bodyPr/>
          <a:lstStyle>
            <a:lvl1pPr>
              <a:defRPr/>
            </a:lvl1pPr>
          </a:lstStyle>
          <a:p>
            <a:fld id="{56E78A39-799F-674B-9536-BF420F21736D}" type="slidenum">
              <a:rPr lang="en-US" altLang="en-US"/>
              <a:pPr/>
              <a:t>‹#›</a:t>
            </a:fld>
            <a:endParaRPr lang="en-US" altLang="en-US"/>
          </a:p>
        </p:txBody>
      </p:sp>
    </p:spTree>
    <p:extLst>
      <p:ext uri="{BB962C8B-B14F-4D97-AF65-F5344CB8AC3E}">
        <p14:creationId xmlns:p14="http://schemas.microsoft.com/office/powerpoint/2010/main" val="250986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7138" y="508000"/>
            <a:ext cx="1987550" cy="2754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9725" y="508000"/>
            <a:ext cx="5815013" cy="2754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99C1A5A-46C2-EC4D-9AF6-53D00899D043}"/>
              </a:ext>
            </a:extLst>
          </p:cNvPr>
          <p:cNvSpPr>
            <a:spLocks noGrp="1" noChangeArrowheads="1"/>
          </p:cNvSpPr>
          <p:nvPr>
            <p:ph type="sldNum" sz="quarter" idx="10"/>
          </p:nvPr>
        </p:nvSpPr>
        <p:spPr>
          <a:ln/>
        </p:spPr>
        <p:txBody>
          <a:bodyPr/>
          <a:lstStyle>
            <a:lvl1pPr>
              <a:defRPr/>
            </a:lvl1pPr>
          </a:lstStyle>
          <a:p>
            <a:fld id="{760B857D-7E0B-7645-A478-FFE65B572B43}" type="slidenum">
              <a:rPr lang="en-US" altLang="en-US"/>
              <a:pPr/>
              <a:t>‹#›</a:t>
            </a:fld>
            <a:endParaRPr lang="en-US" altLang="en-US"/>
          </a:p>
        </p:txBody>
      </p:sp>
    </p:spTree>
    <p:extLst>
      <p:ext uri="{BB962C8B-B14F-4D97-AF65-F5344CB8AC3E}">
        <p14:creationId xmlns:p14="http://schemas.microsoft.com/office/powerpoint/2010/main" val="312972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9725" y="508000"/>
            <a:ext cx="7954963" cy="374650"/>
          </a:xfrm>
        </p:spPr>
        <p:txBody>
          <a:bodyPr/>
          <a:lstStyle/>
          <a:p>
            <a:r>
              <a:rPr lang="en-US"/>
              <a:t>Click to edit Master title style</a:t>
            </a:r>
          </a:p>
        </p:txBody>
      </p:sp>
      <p:sp>
        <p:nvSpPr>
          <p:cNvPr id="3" name="Table Placeholder 2"/>
          <p:cNvSpPr>
            <a:spLocks noGrp="1"/>
          </p:cNvSpPr>
          <p:nvPr>
            <p:ph type="tbl" idx="1"/>
          </p:nvPr>
        </p:nvSpPr>
        <p:spPr>
          <a:xfrm>
            <a:off x="346075" y="1374775"/>
            <a:ext cx="7935913" cy="1887538"/>
          </a:xfrm>
        </p:spPr>
        <p:txBody>
          <a:bodyPr/>
          <a:lstStyle/>
          <a:p>
            <a:pPr lvl="0"/>
            <a:endParaRPr lang="en-US" noProof="0"/>
          </a:p>
        </p:txBody>
      </p:sp>
      <p:sp>
        <p:nvSpPr>
          <p:cNvPr id="4" name="Rectangle 5">
            <a:extLst>
              <a:ext uri="{FF2B5EF4-FFF2-40B4-BE49-F238E27FC236}">
                <a16:creationId xmlns:a16="http://schemas.microsoft.com/office/drawing/2014/main" id="{E8E27EE6-97FB-CA48-93DD-F953BBE22354}"/>
              </a:ext>
            </a:extLst>
          </p:cNvPr>
          <p:cNvSpPr>
            <a:spLocks noGrp="1" noChangeArrowheads="1"/>
          </p:cNvSpPr>
          <p:nvPr>
            <p:ph type="sldNum" sz="quarter" idx="10"/>
          </p:nvPr>
        </p:nvSpPr>
        <p:spPr>
          <a:ln/>
        </p:spPr>
        <p:txBody>
          <a:bodyPr/>
          <a:lstStyle>
            <a:lvl1pPr>
              <a:defRPr/>
            </a:lvl1pPr>
          </a:lstStyle>
          <a:p>
            <a:fld id="{21026F52-1F90-3145-95CD-43547960B32B}" type="slidenum">
              <a:rPr lang="en-US" altLang="en-US"/>
              <a:pPr/>
              <a:t>‹#›</a:t>
            </a:fld>
            <a:endParaRPr lang="en-US" altLang="en-US"/>
          </a:p>
        </p:txBody>
      </p:sp>
    </p:spTree>
    <p:extLst>
      <p:ext uri="{BB962C8B-B14F-4D97-AF65-F5344CB8AC3E}">
        <p14:creationId xmlns:p14="http://schemas.microsoft.com/office/powerpoint/2010/main" val="269692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2"/>
          <p:cNvSpPr>
            <a:spLocks noGrp="1"/>
          </p:cNvSpPr>
          <p:nvPr>
            <p:ph type="sldNum" sz="quarter" idx="4"/>
          </p:nvPr>
        </p:nvSpPr>
        <p:spPr>
          <a:xfrm>
            <a:off x="8077200" y="6537325"/>
            <a:ext cx="990600" cy="244475"/>
          </a:xfrm>
          <a:prstGeom prst="rect">
            <a:avLst/>
          </a:prstGeom>
        </p:spPr>
        <p:txBody>
          <a:bodyPr vert="horz" lIns="91440" tIns="45720" rIns="91440" bIns="45720" rtlCol="0" anchor="ctr"/>
          <a:lstStyle>
            <a:lvl1pPr algn="r">
              <a:defRPr sz="1200" b="0" i="0">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p:cNvSpPr>
            <a:spLocks noGrp="1"/>
          </p:cNvSpPr>
          <p:nvPr>
            <p:ph type="sldNum" sz="quarter" idx="4"/>
          </p:nvPr>
        </p:nvSpPr>
        <p:spPr>
          <a:xfrm>
            <a:off x="8115925" y="6549452"/>
            <a:ext cx="990600" cy="244475"/>
          </a:xfrm>
          <a:prstGeom prst="rect">
            <a:avLst/>
          </a:prstGeom>
        </p:spPr>
        <p:txBody>
          <a:bodyPr vert="horz" lIns="91440" tIns="45720" rIns="91440" bIns="45720" rtlCol="0" anchor="ctr"/>
          <a:lstStyle>
            <a:lvl1pPr algn="r">
              <a:defRPr sz="1200" b="0" i="0">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5" name="Slide Number Placeholder 2"/>
          <p:cNvSpPr>
            <a:spLocks noGrp="1"/>
          </p:cNvSpPr>
          <p:nvPr>
            <p:ph type="sldNum" sz="quarter" idx="4"/>
          </p:nvPr>
        </p:nvSpPr>
        <p:spPr>
          <a:xfrm>
            <a:off x="8077200" y="6537325"/>
            <a:ext cx="990600" cy="244475"/>
          </a:xfrm>
          <a:prstGeom prst="rect">
            <a:avLst/>
          </a:prstGeom>
        </p:spPr>
        <p:txBody>
          <a:bodyPr vert="horz" lIns="91440" tIns="45720" rIns="91440" bIns="45720" rtlCol="0" anchor="ctr"/>
          <a:lstStyle>
            <a:lvl1pPr algn="r">
              <a:defRPr sz="1200" b="0" i="0">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1C680501-4099-734F-844D-35FCFBD10211}"/>
              </a:ext>
            </a:extLst>
          </p:cNvPr>
          <p:cNvSpPr>
            <a:spLocks noGrp="1" noChangeArrowheads="1"/>
          </p:cNvSpPr>
          <p:nvPr>
            <p:ph type="sldNum" sz="quarter" idx="10"/>
          </p:nvPr>
        </p:nvSpPr>
        <p:spPr>
          <a:ln/>
        </p:spPr>
        <p:txBody>
          <a:bodyPr/>
          <a:lstStyle>
            <a:lvl1pPr>
              <a:defRPr/>
            </a:lvl1pPr>
          </a:lstStyle>
          <a:p>
            <a:fld id="{A75DC682-AD34-8F4B-9046-66C15A75483A}" type="slidenum">
              <a:rPr lang="en-US" altLang="en-US"/>
              <a:pPr/>
              <a:t>‹#›</a:t>
            </a:fld>
            <a:endParaRPr lang="en-US" altLang="en-US"/>
          </a:p>
        </p:txBody>
      </p:sp>
    </p:spTree>
    <p:extLst>
      <p:ext uri="{BB962C8B-B14F-4D97-AF65-F5344CB8AC3E}">
        <p14:creationId xmlns:p14="http://schemas.microsoft.com/office/powerpoint/2010/main" val="407774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E7AB93B-5BF1-1D40-9E4D-EEDC4EB37C82}"/>
              </a:ext>
            </a:extLst>
          </p:cNvPr>
          <p:cNvSpPr>
            <a:spLocks noGrp="1" noChangeArrowheads="1"/>
          </p:cNvSpPr>
          <p:nvPr>
            <p:ph type="sldNum" sz="quarter" idx="10"/>
          </p:nvPr>
        </p:nvSpPr>
        <p:spPr>
          <a:ln/>
        </p:spPr>
        <p:txBody>
          <a:bodyPr/>
          <a:lstStyle>
            <a:lvl1pPr>
              <a:defRPr/>
            </a:lvl1pPr>
          </a:lstStyle>
          <a:p>
            <a:fld id="{C8ED0B76-32D6-B84F-B7A4-43350C7AB927}" type="slidenum">
              <a:rPr lang="en-US" altLang="en-US"/>
              <a:pPr/>
              <a:t>‹#›</a:t>
            </a:fld>
            <a:endParaRPr lang="en-US" altLang="en-US"/>
          </a:p>
        </p:txBody>
      </p:sp>
    </p:spTree>
    <p:extLst>
      <p:ext uri="{BB962C8B-B14F-4D97-AF65-F5344CB8AC3E}">
        <p14:creationId xmlns:p14="http://schemas.microsoft.com/office/powerpoint/2010/main" val="215924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BFE7479E-0397-0348-93F5-198E35D2BC8A}"/>
              </a:ext>
            </a:extLst>
          </p:cNvPr>
          <p:cNvSpPr>
            <a:spLocks noGrp="1" noChangeArrowheads="1"/>
          </p:cNvSpPr>
          <p:nvPr>
            <p:ph type="sldNum" sz="quarter" idx="10"/>
          </p:nvPr>
        </p:nvSpPr>
        <p:spPr>
          <a:ln/>
        </p:spPr>
        <p:txBody>
          <a:bodyPr/>
          <a:lstStyle>
            <a:lvl1pPr>
              <a:defRPr/>
            </a:lvl1pPr>
          </a:lstStyle>
          <a:p>
            <a:fld id="{B1B2C90F-9745-5B45-A518-2F9B4ABA5500}" type="slidenum">
              <a:rPr lang="en-US" altLang="en-US"/>
              <a:pPr/>
              <a:t>‹#›</a:t>
            </a:fld>
            <a:endParaRPr lang="en-US" altLang="en-US"/>
          </a:p>
        </p:txBody>
      </p:sp>
    </p:spTree>
    <p:extLst>
      <p:ext uri="{BB962C8B-B14F-4D97-AF65-F5344CB8AC3E}">
        <p14:creationId xmlns:p14="http://schemas.microsoft.com/office/powerpoint/2010/main" val="98856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6075" y="1374775"/>
            <a:ext cx="3890963" cy="188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89438" y="1374775"/>
            <a:ext cx="3892550" cy="188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F468BD45-F353-1847-993D-653F580EB607}"/>
              </a:ext>
            </a:extLst>
          </p:cNvPr>
          <p:cNvSpPr>
            <a:spLocks noGrp="1" noChangeArrowheads="1"/>
          </p:cNvSpPr>
          <p:nvPr>
            <p:ph type="sldNum" sz="quarter" idx="10"/>
          </p:nvPr>
        </p:nvSpPr>
        <p:spPr>
          <a:ln/>
        </p:spPr>
        <p:txBody>
          <a:bodyPr/>
          <a:lstStyle>
            <a:lvl1pPr>
              <a:defRPr/>
            </a:lvl1pPr>
          </a:lstStyle>
          <a:p>
            <a:fld id="{CC0B6792-DFA2-DE45-A93B-12A2FD231710}" type="slidenum">
              <a:rPr lang="en-US" altLang="en-US"/>
              <a:pPr/>
              <a:t>‹#›</a:t>
            </a:fld>
            <a:endParaRPr lang="en-US" altLang="en-US"/>
          </a:p>
        </p:txBody>
      </p:sp>
    </p:spTree>
    <p:extLst>
      <p:ext uri="{BB962C8B-B14F-4D97-AF65-F5344CB8AC3E}">
        <p14:creationId xmlns:p14="http://schemas.microsoft.com/office/powerpoint/2010/main" val="383960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7" descr="slide header_646.jpg"/>
          <p:cNvPicPr>
            <a:picLocks noChangeAspect="1"/>
          </p:cNvPicPr>
          <p:nvPr/>
        </p:nvPicPr>
        <p:blipFill>
          <a:blip r:embed="rId7" cstate="print"/>
          <a:srcRect/>
          <a:stretch>
            <a:fillRect/>
          </a:stretch>
        </p:blipFill>
        <p:spPr bwMode="auto">
          <a:xfrm>
            <a:off x="0" y="0"/>
            <a:ext cx="9144000" cy="155575"/>
          </a:xfrm>
          <a:prstGeom prst="rect">
            <a:avLst/>
          </a:prstGeom>
          <a:noFill/>
          <a:ln w="9525">
            <a:noFill/>
            <a:miter lim="800000"/>
            <a:headEnd/>
            <a:tailEnd/>
          </a:ln>
        </p:spPr>
      </p:pic>
      <p:grpSp>
        <p:nvGrpSpPr>
          <p:cNvPr id="11" name="Group 10"/>
          <p:cNvGrpSpPr/>
          <p:nvPr userDrawn="1"/>
        </p:nvGrpSpPr>
        <p:grpSpPr>
          <a:xfrm>
            <a:off x="0" y="6324600"/>
            <a:ext cx="9144000" cy="530225"/>
            <a:chOff x="0" y="6324600"/>
            <a:chExt cx="9144000" cy="530225"/>
          </a:xfrm>
        </p:grpSpPr>
        <p:pic>
          <p:nvPicPr>
            <p:cNvPr id="1032" name="Picture 5" descr="slide footer_blue_646.jpg"/>
            <p:cNvPicPr>
              <a:picLocks noChangeAspect="1"/>
            </p:cNvPicPr>
            <p:nvPr/>
          </p:nvPicPr>
          <p:blipFill>
            <a:blip r:embed="rId8" cstate="print"/>
            <a:srcRect/>
            <a:stretch>
              <a:fillRect/>
            </a:stretch>
          </p:blipFill>
          <p:spPr bwMode="auto">
            <a:xfrm>
              <a:off x="0" y="6324600"/>
              <a:ext cx="9144000" cy="530225"/>
            </a:xfrm>
            <a:prstGeom prst="rect">
              <a:avLst/>
            </a:prstGeom>
            <a:noFill/>
            <a:ln w="9525">
              <a:noFill/>
              <a:miter lim="800000"/>
              <a:headEnd/>
              <a:tailEnd/>
            </a:ln>
          </p:spPr>
        </p:pic>
        <p:sp>
          <p:nvSpPr>
            <p:cNvPr id="9" name="Isosceles Triangle 8"/>
            <p:cNvSpPr/>
            <p:nvPr userDrawn="1"/>
          </p:nvSpPr>
          <p:spPr bwMode="auto">
            <a:xfrm>
              <a:off x="152400" y="6477000"/>
              <a:ext cx="304800" cy="304800"/>
            </a:xfrm>
            <a:prstGeom prs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grpSp>
      <p:sp>
        <p:nvSpPr>
          <p:cNvPr id="3"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000" b="0" i="0">
                <a:solidFill>
                  <a:srgbClr val="151515"/>
                </a:solidFill>
              </a:defRPr>
            </a:lvl1pPr>
          </a:lstStyle>
          <a:p>
            <a:fld id="{6B394888-48A7-42F6-AE45-2BD5FD40ED9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18CEFC63-0464-9740-863E-4C5F4AC4E053}"/>
              </a:ext>
            </a:extLst>
          </p:cNvPr>
          <p:cNvSpPr>
            <a:spLocks noGrp="1" noChangeArrowheads="1"/>
          </p:cNvSpPr>
          <p:nvPr>
            <p:ph type="body" idx="1"/>
          </p:nvPr>
        </p:nvSpPr>
        <p:spPr bwMode="auto">
          <a:xfrm>
            <a:off x="346075" y="1374775"/>
            <a:ext cx="7935913"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5" name="Rectangle 8">
            <a:extLst>
              <a:ext uri="{FF2B5EF4-FFF2-40B4-BE49-F238E27FC236}">
                <a16:creationId xmlns:a16="http://schemas.microsoft.com/office/drawing/2014/main" id="{A3192FEE-F333-6F4C-8B2C-873FB98135D4}"/>
              </a:ext>
            </a:extLst>
          </p:cNvPr>
          <p:cNvSpPr>
            <a:spLocks noGrp="1" noChangeArrowheads="1"/>
          </p:cNvSpPr>
          <p:nvPr>
            <p:ph type="title"/>
          </p:nvPr>
        </p:nvSpPr>
        <p:spPr bwMode="auto">
          <a:xfrm>
            <a:off x="339725" y="508000"/>
            <a:ext cx="79549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5720" numCol="1" anchor="t" anchorCtr="0" compatLnSpc="1">
            <a:prstTxWarp prst="textNoShape">
              <a:avLst/>
            </a:prstTxWarp>
            <a:spAutoFit/>
          </a:bodyPr>
          <a:lstStyle/>
          <a:p>
            <a:pPr lvl="0"/>
            <a:r>
              <a:rPr lang="en-US" altLang="en-US"/>
              <a:t>Click to edit Master title style</a:t>
            </a:r>
          </a:p>
        </p:txBody>
      </p:sp>
      <p:sp>
        <p:nvSpPr>
          <p:cNvPr id="832517" name="Rectangle 5">
            <a:extLst>
              <a:ext uri="{FF2B5EF4-FFF2-40B4-BE49-F238E27FC236}">
                <a16:creationId xmlns:a16="http://schemas.microsoft.com/office/drawing/2014/main" id="{CC05B396-FEB7-1C4A-AA3B-6D40BB619B3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3FAECC-D30A-0C48-9DD3-3331A724A109}" type="slidenum">
              <a:rPr lang="en-US" altLang="en-US"/>
              <a:pPr/>
              <a:t>‹#›</a:t>
            </a:fld>
            <a:endParaRPr lang="en-US" altLang="en-US"/>
          </a:p>
        </p:txBody>
      </p:sp>
    </p:spTree>
    <p:extLst>
      <p:ext uri="{BB962C8B-B14F-4D97-AF65-F5344CB8AC3E}">
        <p14:creationId xmlns:p14="http://schemas.microsoft.com/office/powerpoint/2010/main" val="377175041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ftr="0" dt="0"/>
  <p:txStyles>
    <p:titleStyle>
      <a:lvl1pPr algn="l" rtl="0" eaLnBrk="0" fontAlgn="base" hangingPunct="0">
        <a:lnSpc>
          <a:spcPct val="90000"/>
        </a:lnSpc>
        <a:spcBef>
          <a:spcPct val="0"/>
        </a:spcBef>
        <a:spcAft>
          <a:spcPct val="0"/>
        </a:spcAft>
        <a:defRPr sz="2400" b="1" i="1">
          <a:solidFill>
            <a:srgbClr val="0071BC"/>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2400" b="1" i="1">
          <a:solidFill>
            <a:srgbClr val="0071BC"/>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400" b="1" i="1">
          <a:solidFill>
            <a:srgbClr val="0071BC"/>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400" b="1" i="1">
          <a:solidFill>
            <a:srgbClr val="0071BC"/>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400" b="1" i="1">
          <a:solidFill>
            <a:srgbClr val="0071BC"/>
          </a:solidFill>
          <a:latin typeface="Arial" charset="0"/>
          <a:ea typeface="ＭＳ Ｐゴシック" charset="-128"/>
          <a:cs typeface="ＭＳ Ｐゴシック" charset="-128"/>
        </a:defRPr>
      </a:lvl5pPr>
      <a:lvl6pPr marL="457200" algn="l" rtl="0" fontAlgn="base">
        <a:lnSpc>
          <a:spcPct val="90000"/>
        </a:lnSpc>
        <a:spcBef>
          <a:spcPct val="0"/>
        </a:spcBef>
        <a:spcAft>
          <a:spcPct val="0"/>
        </a:spcAft>
        <a:defRPr sz="2400" b="1" i="1">
          <a:solidFill>
            <a:srgbClr val="0071BC"/>
          </a:solidFill>
          <a:latin typeface="Arial" charset="0"/>
        </a:defRPr>
      </a:lvl6pPr>
      <a:lvl7pPr marL="914400" algn="l" rtl="0" fontAlgn="base">
        <a:lnSpc>
          <a:spcPct val="90000"/>
        </a:lnSpc>
        <a:spcBef>
          <a:spcPct val="0"/>
        </a:spcBef>
        <a:spcAft>
          <a:spcPct val="0"/>
        </a:spcAft>
        <a:defRPr sz="2400" b="1" i="1">
          <a:solidFill>
            <a:srgbClr val="0071BC"/>
          </a:solidFill>
          <a:latin typeface="Arial" charset="0"/>
        </a:defRPr>
      </a:lvl7pPr>
      <a:lvl8pPr marL="1371600" algn="l" rtl="0" fontAlgn="base">
        <a:lnSpc>
          <a:spcPct val="90000"/>
        </a:lnSpc>
        <a:spcBef>
          <a:spcPct val="0"/>
        </a:spcBef>
        <a:spcAft>
          <a:spcPct val="0"/>
        </a:spcAft>
        <a:defRPr sz="2400" b="1" i="1">
          <a:solidFill>
            <a:srgbClr val="0071BC"/>
          </a:solidFill>
          <a:latin typeface="Arial" charset="0"/>
        </a:defRPr>
      </a:lvl8pPr>
      <a:lvl9pPr marL="1828800" algn="l" rtl="0" fontAlgn="base">
        <a:lnSpc>
          <a:spcPct val="90000"/>
        </a:lnSpc>
        <a:spcBef>
          <a:spcPct val="0"/>
        </a:spcBef>
        <a:spcAft>
          <a:spcPct val="0"/>
        </a:spcAft>
        <a:defRPr sz="2400" b="1" i="1">
          <a:solidFill>
            <a:srgbClr val="0071BC"/>
          </a:solidFill>
          <a:latin typeface="Arial" charset="0"/>
        </a:defRPr>
      </a:lvl9pPr>
    </p:titleStyle>
    <p:bodyStyle>
      <a:lvl1pPr marL="282575" indent="-282575" algn="l" rtl="0" eaLnBrk="0" fontAlgn="base" hangingPunct="0">
        <a:spcBef>
          <a:spcPct val="10000"/>
        </a:spcBef>
        <a:spcAft>
          <a:spcPct val="10000"/>
        </a:spcAft>
        <a:buClr>
          <a:schemeClr val="tx2"/>
        </a:buClr>
        <a:buFont typeface="Wingdings" pitchFamily="2" charset="2"/>
        <a:buChar char="n"/>
        <a:defRPr sz="2000">
          <a:solidFill>
            <a:schemeClr val="tx1"/>
          </a:solidFill>
          <a:latin typeface="+mn-lt"/>
          <a:ea typeface="ＭＳ Ｐゴシック" charset="-128"/>
          <a:cs typeface="ＭＳ Ｐゴシック" charset="-128"/>
        </a:defRPr>
      </a:lvl1pPr>
      <a:lvl2pPr marL="685800" indent="-288925" algn="l" rtl="0" eaLnBrk="0" fontAlgn="base" hangingPunct="0">
        <a:spcBef>
          <a:spcPct val="10000"/>
        </a:spcBef>
        <a:spcAft>
          <a:spcPct val="10000"/>
        </a:spcAft>
        <a:buClr>
          <a:schemeClr val="tx2"/>
        </a:buClr>
        <a:buChar char="–"/>
        <a:defRPr sz="2000">
          <a:solidFill>
            <a:schemeClr val="tx1"/>
          </a:solidFill>
          <a:latin typeface="+mn-lt"/>
          <a:ea typeface="ＭＳ Ｐゴシック" charset="-128"/>
        </a:defRPr>
      </a:lvl2pPr>
      <a:lvl3pPr marL="968375" indent="-168275" algn="l" rtl="0" eaLnBrk="0" fontAlgn="base" hangingPunct="0">
        <a:spcBef>
          <a:spcPct val="10000"/>
        </a:spcBef>
        <a:spcAft>
          <a:spcPct val="10000"/>
        </a:spcAft>
        <a:buClr>
          <a:schemeClr val="tx2"/>
        </a:buClr>
        <a:buFont typeface="Times" pitchFamily="2" charset="0"/>
        <a:buChar char="•"/>
        <a:defRPr sz="2000" i="1">
          <a:solidFill>
            <a:schemeClr val="tx1"/>
          </a:solidFill>
          <a:latin typeface="+mn-lt"/>
          <a:ea typeface="ＭＳ Ｐゴシック" charset="-128"/>
        </a:defRPr>
      </a:lvl3pPr>
      <a:lvl4pPr marL="1363663" indent="-280988" algn="l" rtl="0" eaLnBrk="0" fontAlgn="base" hangingPunct="0">
        <a:spcBef>
          <a:spcPct val="10000"/>
        </a:spcBef>
        <a:spcAft>
          <a:spcPct val="10000"/>
        </a:spcAft>
        <a:buClr>
          <a:schemeClr val="tx2"/>
        </a:buClr>
        <a:buFont typeface="Times" pitchFamily="2" charset="0"/>
        <a:buChar char="–"/>
        <a:defRPr sz="2000">
          <a:solidFill>
            <a:schemeClr val="tx1"/>
          </a:solidFill>
          <a:latin typeface="+mn-lt"/>
          <a:ea typeface="ＭＳ Ｐゴシック" charset="-128"/>
        </a:defRPr>
      </a:lvl4pPr>
      <a:lvl5pPr marL="1652588" indent="-174625" algn="l" rtl="0" eaLnBrk="0" fontAlgn="base" hangingPunct="0">
        <a:spcBef>
          <a:spcPct val="10000"/>
        </a:spcBef>
        <a:spcAft>
          <a:spcPct val="10000"/>
        </a:spcAft>
        <a:buClr>
          <a:schemeClr val="tx2"/>
        </a:buClr>
        <a:buFont typeface="Times" pitchFamily="2" charset="0"/>
        <a:buChar char="•"/>
        <a:defRPr sz="2000" i="1">
          <a:solidFill>
            <a:schemeClr val="tx1"/>
          </a:solidFill>
          <a:latin typeface="+mn-lt"/>
          <a:ea typeface="ＭＳ Ｐゴシック" charset="-128"/>
        </a:defRPr>
      </a:lvl5pPr>
      <a:lvl6pPr marL="2109788" indent="-174625" algn="l" rtl="0" fontAlgn="base">
        <a:spcBef>
          <a:spcPct val="10000"/>
        </a:spcBef>
        <a:spcAft>
          <a:spcPct val="10000"/>
        </a:spcAft>
        <a:buClr>
          <a:schemeClr val="tx2"/>
        </a:buClr>
        <a:buFont typeface="Times" charset="0"/>
        <a:buChar char="•"/>
        <a:defRPr sz="2000" i="1">
          <a:solidFill>
            <a:schemeClr val="tx1"/>
          </a:solidFill>
          <a:latin typeface="+mn-lt"/>
          <a:ea typeface="ＭＳ Ｐゴシック" charset="-128"/>
        </a:defRPr>
      </a:lvl6pPr>
      <a:lvl7pPr marL="2566988" indent="-174625" algn="l" rtl="0" fontAlgn="base">
        <a:spcBef>
          <a:spcPct val="10000"/>
        </a:spcBef>
        <a:spcAft>
          <a:spcPct val="10000"/>
        </a:spcAft>
        <a:buClr>
          <a:schemeClr val="tx2"/>
        </a:buClr>
        <a:buFont typeface="Times" charset="0"/>
        <a:buChar char="•"/>
        <a:defRPr sz="2000" i="1">
          <a:solidFill>
            <a:schemeClr val="tx1"/>
          </a:solidFill>
          <a:latin typeface="+mn-lt"/>
          <a:ea typeface="ＭＳ Ｐゴシック" charset="-128"/>
        </a:defRPr>
      </a:lvl7pPr>
      <a:lvl8pPr marL="3024188" indent="-174625" algn="l" rtl="0" fontAlgn="base">
        <a:spcBef>
          <a:spcPct val="10000"/>
        </a:spcBef>
        <a:spcAft>
          <a:spcPct val="10000"/>
        </a:spcAft>
        <a:buClr>
          <a:schemeClr val="tx2"/>
        </a:buClr>
        <a:buFont typeface="Times" charset="0"/>
        <a:buChar char="•"/>
        <a:defRPr sz="2000" i="1">
          <a:solidFill>
            <a:schemeClr val="tx1"/>
          </a:solidFill>
          <a:latin typeface="+mn-lt"/>
          <a:ea typeface="ＭＳ Ｐゴシック" charset="-128"/>
        </a:defRPr>
      </a:lvl8pPr>
      <a:lvl9pPr marL="3481388" indent="-174625" algn="l" rtl="0" fontAlgn="base">
        <a:spcBef>
          <a:spcPct val="10000"/>
        </a:spcBef>
        <a:spcAft>
          <a:spcPct val="10000"/>
        </a:spcAft>
        <a:buClr>
          <a:schemeClr val="tx2"/>
        </a:buClr>
        <a:buFont typeface="Times" charset="0"/>
        <a:buChar char="•"/>
        <a:defRPr sz="2000" 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nl.box.com/v/PETASCALE-MPI-201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7.jpeg"/></Relationships>
</file>

<file path=ppt/slides/_rels/slide1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hyperlink" Target="https://www.anl.gov/article/us-department-of-energy-and-intel-to-deliver-first-exascale-supercomputer"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hyperlink" Target="https://www.ornl.gov/news/us-department-energy-and-cray-deliver-record-setting-frontier-supercomputer-orn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hyperlink" Target="http://www.open-mpi.org/" TargetMode="External"/><Relationship Id="rId3" Type="http://schemas.openxmlformats.org/officeDocument/2006/relationships/hyperlink" Target="http://www.mpi-forum.org/" TargetMode="External"/><Relationship Id="rId7" Type="http://schemas.openxmlformats.org/officeDocument/2006/relationships/hyperlink" Target="https://msdn.microsoft.com/en-us/library/bb524831(v=vs.85).aspx" TargetMode="External"/><Relationship Id="rId2" Type="http://schemas.openxmlformats.org/officeDocument/2006/relationships/hyperlink" Target="http://www.mpi-forum.org/docs/docs.html" TargetMode="External"/><Relationship Id="rId1" Type="http://schemas.openxmlformats.org/officeDocument/2006/relationships/slideLayout" Target="../slideLayouts/slideLayout2.xml"/><Relationship Id="rId6" Type="http://schemas.openxmlformats.org/officeDocument/2006/relationships/hyperlink" Target="http://software.intel.com/en-us/intel-mpi-library/" TargetMode="External"/><Relationship Id="rId5" Type="http://schemas.openxmlformats.org/officeDocument/2006/relationships/hyperlink" Target="http://mvapich.cse.ohio-state.edu/" TargetMode="External"/><Relationship Id="rId4" Type="http://schemas.openxmlformats.org/officeDocument/2006/relationships/hyperlink" Target="http://www.mpich.org/"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2133600"/>
            <a:ext cx="7696200" cy="1069975"/>
          </a:xfrm>
        </p:spPr>
        <p:txBody>
          <a:bodyPr/>
          <a:lstStyle/>
          <a:p>
            <a:pPr algn="ctr"/>
            <a:r>
              <a:rPr lang="en-US" dirty="0"/>
              <a:t>MPI for Scalable Computing</a:t>
            </a:r>
          </a:p>
        </p:txBody>
      </p:sp>
      <p:sp>
        <p:nvSpPr>
          <p:cNvPr id="3" name="Subtitle 2"/>
          <p:cNvSpPr>
            <a:spLocks noGrp="1"/>
          </p:cNvSpPr>
          <p:nvPr>
            <p:ph type="subTitle" idx="1"/>
          </p:nvPr>
        </p:nvSpPr>
        <p:spPr>
          <a:xfrm>
            <a:off x="1102519" y="3203575"/>
            <a:ext cx="6898481" cy="1752600"/>
          </a:xfrm>
        </p:spPr>
        <p:txBody>
          <a:bodyPr/>
          <a:lstStyle/>
          <a:p>
            <a:pPr algn="ctr"/>
            <a:r>
              <a:rPr lang="en-US" sz="2400" dirty="0" err="1"/>
              <a:t>Yanfei</a:t>
            </a:r>
            <a:r>
              <a:rPr lang="en-US" sz="2400" dirty="0"/>
              <a:t> Guo    Ken </a:t>
            </a:r>
            <a:r>
              <a:rPr lang="en-US" sz="2400" dirty="0" err="1"/>
              <a:t>Raffenetti</a:t>
            </a:r>
            <a:r>
              <a:rPr lang="en-US" sz="2400" dirty="0"/>
              <a:t>    Giuseppe </a:t>
            </a:r>
            <a:r>
              <a:rPr lang="en-US" sz="2400" dirty="0" err="1"/>
              <a:t>Congiu</a:t>
            </a:r>
            <a:br>
              <a:rPr lang="en-US" sz="2400" dirty="0"/>
            </a:br>
            <a:r>
              <a:rPr lang="en-US" sz="2000" dirty="0"/>
              <a:t>Argonne National Laboratory</a:t>
            </a:r>
          </a:p>
        </p:txBody>
      </p:sp>
      <p:sp>
        <p:nvSpPr>
          <p:cNvPr id="2" name="TextBox 1">
            <a:extLst>
              <a:ext uri="{FF2B5EF4-FFF2-40B4-BE49-F238E27FC236}">
                <a16:creationId xmlns:a16="http://schemas.microsoft.com/office/drawing/2014/main" id="{A993B6DA-27D1-D84E-8651-61A8AC069350}"/>
              </a:ext>
            </a:extLst>
          </p:cNvPr>
          <p:cNvSpPr txBox="1"/>
          <p:nvPr/>
        </p:nvSpPr>
        <p:spPr>
          <a:xfrm>
            <a:off x="2612053" y="2743200"/>
            <a:ext cx="4428135" cy="369332"/>
          </a:xfrm>
          <a:prstGeom prst="rect">
            <a:avLst/>
          </a:prstGeom>
          <a:noFill/>
        </p:spPr>
        <p:txBody>
          <a:bodyPr wrap="none" rtlCol="0">
            <a:spAutoFit/>
          </a:bodyPr>
          <a:lstStyle/>
          <a:p>
            <a:r>
              <a:rPr lang="en-US" dirty="0">
                <a:solidFill>
                  <a:schemeClr val="bg2">
                    <a:lumMod val="10000"/>
                  </a:schemeClr>
                </a:solidFill>
                <a:hlinkClick r:id="rId3"/>
              </a:rPr>
              <a:t>https://anl.box.com/v/PETASCALE-MPI-2019/</a:t>
            </a:r>
            <a:endParaRPr lang="en-US" dirty="0">
              <a:solidFill>
                <a:schemeClr val="bg2">
                  <a:lumMod val="10000"/>
                </a:schemeClr>
              </a:solidFill>
            </a:endParaRPr>
          </a:p>
        </p:txBody>
      </p:sp>
    </p:spTree>
    <p:extLst>
      <p:ext uri="{BB962C8B-B14F-4D97-AF65-F5344CB8AC3E}">
        <p14:creationId xmlns:p14="http://schemas.microsoft.com/office/powerpoint/2010/main" val="373846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MPI Programs on Cray Systems</a:t>
            </a:r>
          </a:p>
        </p:txBody>
      </p:sp>
      <p:sp>
        <p:nvSpPr>
          <p:cNvPr id="3" name="Content Placeholder 2"/>
          <p:cNvSpPr>
            <a:spLocks noGrp="1"/>
          </p:cNvSpPr>
          <p:nvPr>
            <p:ph idx="1"/>
          </p:nvPr>
        </p:nvSpPr>
        <p:spPr/>
        <p:txBody>
          <a:bodyPr/>
          <a:lstStyle/>
          <a:p>
            <a:pPr>
              <a:lnSpc>
                <a:spcPct val="110000"/>
              </a:lnSpc>
            </a:pPr>
            <a:r>
              <a:rPr lang="en-US" dirty="0"/>
              <a:t>Compilation Wrappers</a:t>
            </a:r>
          </a:p>
          <a:p>
            <a:pPr lvl="1">
              <a:lnSpc>
                <a:spcPct val="110000"/>
              </a:lnSpc>
            </a:pPr>
            <a:r>
              <a:rPr lang="en-US" dirty="0"/>
              <a:t>For C programs:	</a:t>
            </a:r>
            <a:endParaRPr lang="en-US" b="1" dirty="0">
              <a:latin typeface="Courier" pitchFamily="2" charset="0"/>
              <a:cs typeface="Courier New" pitchFamily="49" charset="0"/>
            </a:endParaRPr>
          </a:p>
          <a:p>
            <a:pPr lvl="1">
              <a:lnSpc>
                <a:spcPct val="110000"/>
              </a:lnSpc>
            </a:pPr>
            <a:r>
              <a:rPr lang="en-US" dirty="0"/>
              <a:t>For C++ programs:	                </a:t>
            </a:r>
          </a:p>
          <a:p>
            <a:pPr lvl="1">
              <a:lnSpc>
                <a:spcPct val="110000"/>
              </a:lnSpc>
            </a:pPr>
            <a:r>
              <a:rPr lang="en-US" dirty="0"/>
              <a:t>For Fortran programs:</a:t>
            </a:r>
            <a:endParaRPr lang="en-US" b="1" dirty="0">
              <a:latin typeface="Courier" pitchFamily="2" charset="0"/>
              <a:cs typeface="Courier New" pitchFamily="49" charset="0"/>
            </a:endParaRPr>
          </a:p>
          <a:p>
            <a:r>
              <a:rPr lang="en-US" dirty="0"/>
              <a:t>You can link </a:t>
            </a:r>
            <a:r>
              <a:rPr lang="en-US"/>
              <a:t>other libraries</a:t>
            </a:r>
            <a:endParaRPr lang="en-US" dirty="0"/>
          </a:p>
          <a:p>
            <a:pPr lvl="1"/>
            <a:r>
              <a:rPr lang="en-US" dirty="0"/>
              <a:t>To link to a math library:	</a:t>
            </a:r>
            <a:endParaRPr lang="en-US" dirty="0">
              <a:latin typeface="Courier" pitchFamily="2" charset="0"/>
            </a:endParaRPr>
          </a:p>
          <a:p>
            <a:r>
              <a:rPr lang="en-US" dirty="0"/>
              <a:t>Cray MPI libraries are automatically linked</a:t>
            </a:r>
          </a:p>
        </p:txBody>
      </p:sp>
      <p:sp>
        <p:nvSpPr>
          <p:cNvPr id="4" name="Slide Number Placeholder 3"/>
          <p:cNvSpPr>
            <a:spLocks noGrp="1"/>
          </p:cNvSpPr>
          <p:nvPr>
            <p:ph type="sldNum" sz="quarter" idx="4"/>
          </p:nvPr>
        </p:nvSpPr>
        <p:spPr/>
        <p:txBody>
          <a:bodyPr/>
          <a:lstStyle/>
          <a:p>
            <a:fld id="{6B394888-48A7-42F6-AE45-2BD5FD40ED91}" type="slidenum">
              <a:rPr lang="en-US" smtClean="0"/>
              <a:pPr/>
              <a:t>10</a:t>
            </a:fld>
            <a:endParaRPr lang="en-US" dirty="0"/>
          </a:p>
        </p:txBody>
      </p:sp>
      <p:sp>
        <p:nvSpPr>
          <p:cNvPr id="6" name="Rectangle 5">
            <a:extLst>
              <a:ext uri="{FF2B5EF4-FFF2-40B4-BE49-F238E27FC236}">
                <a16:creationId xmlns:a16="http://schemas.microsoft.com/office/drawing/2014/main" id="{6D5F5803-F186-224C-B03B-0E4BDA275500}"/>
              </a:ext>
            </a:extLst>
          </p:cNvPr>
          <p:cNvSpPr/>
          <p:nvPr/>
        </p:nvSpPr>
        <p:spPr>
          <a:xfrm>
            <a:off x="4056513" y="1524000"/>
            <a:ext cx="2647200"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cc </a:t>
            </a:r>
            <a:r>
              <a:rPr lang="en-US" sz="1600" b="1" dirty="0" err="1">
                <a:solidFill>
                  <a:srgbClr val="D2D2D2">
                    <a:lumMod val="10000"/>
                  </a:srgbClr>
                </a:solidFill>
                <a:latin typeface="Courier New" panose="02070309020205020404" pitchFamily="49" charset="0"/>
                <a:cs typeface="Courier New" panose="02070309020205020404" pitchFamily="49" charset="0"/>
              </a:rPr>
              <a:t>test.c</a:t>
            </a:r>
            <a:r>
              <a:rPr lang="en-US" sz="1600" b="1" dirty="0">
                <a:solidFill>
                  <a:srgbClr val="D2D2D2">
                    <a:lumMod val="10000"/>
                  </a:srgbClr>
                </a:solidFill>
                <a:latin typeface="Courier New" panose="02070309020205020404" pitchFamily="49" charset="0"/>
                <a:cs typeface="Courier New" panose="02070309020205020404" pitchFamily="49" charset="0"/>
              </a:rPr>
              <a:t> –o test</a:t>
            </a:r>
          </a:p>
        </p:txBody>
      </p:sp>
      <p:sp>
        <p:nvSpPr>
          <p:cNvPr id="7" name="Rectangle 6">
            <a:extLst>
              <a:ext uri="{FF2B5EF4-FFF2-40B4-BE49-F238E27FC236}">
                <a16:creationId xmlns:a16="http://schemas.microsoft.com/office/drawing/2014/main" id="{B659651F-04CA-F649-98BD-38870A1EF40E}"/>
              </a:ext>
            </a:extLst>
          </p:cNvPr>
          <p:cNvSpPr/>
          <p:nvPr/>
        </p:nvSpPr>
        <p:spPr>
          <a:xfrm>
            <a:off x="4056513" y="1984368"/>
            <a:ext cx="3017493"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c++</a:t>
            </a: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test.cpp</a:t>
            </a:r>
            <a:r>
              <a:rPr lang="en-US" sz="1600" b="1" dirty="0">
                <a:solidFill>
                  <a:srgbClr val="D2D2D2">
                    <a:lumMod val="10000"/>
                  </a:srgbClr>
                </a:solidFill>
                <a:latin typeface="Courier New" panose="02070309020205020404" pitchFamily="49" charset="0"/>
                <a:cs typeface="Courier New" panose="02070309020205020404" pitchFamily="49" charset="0"/>
              </a:rPr>
              <a:t> –o test</a:t>
            </a:r>
          </a:p>
        </p:txBody>
      </p:sp>
      <p:sp>
        <p:nvSpPr>
          <p:cNvPr id="8" name="Rectangle 7">
            <a:extLst>
              <a:ext uri="{FF2B5EF4-FFF2-40B4-BE49-F238E27FC236}">
                <a16:creationId xmlns:a16="http://schemas.microsoft.com/office/drawing/2014/main" id="{3416F620-D7CC-6046-AEEC-105307CFBBD6}"/>
              </a:ext>
            </a:extLst>
          </p:cNvPr>
          <p:cNvSpPr/>
          <p:nvPr/>
        </p:nvSpPr>
        <p:spPr>
          <a:xfrm>
            <a:off x="4056513" y="2444736"/>
            <a:ext cx="3017493"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ftn</a:t>
            </a:r>
            <a:r>
              <a:rPr lang="en-US" sz="1600" b="1" dirty="0">
                <a:solidFill>
                  <a:srgbClr val="D2D2D2">
                    <a:lumMod val="10000"/>
                  </a:srgbClr>
                </a:solidFill>
                <a:latin typeface="Courier New" panose="02070309020205020404" pitchFamily="49" charset="0"/>
                <a:cs typeface="Courier New" panose="02070309020205020404" pitchFamily="49" charset="0"/>
              </a:rPr>
              <a:t> test.f90 –o test</a:t>
            </a:r>
          </a:p>
        </p:txBody>
      </p:sp>
      <p:sp>
        <p:nvSpPr>
          <p:cNvPr id="9" name="Rectangle 8">
            <a:extLst>
              <a:ext uri="{FF2B5EF4-FFF2-40B4-BE49-F238E27FC236}">
                <a16:creationId xmlns:a16="http://schemas.microsoft.com/office/drawing/2014/main" id="{717A396D-7537-AA42-960D-F35CF583DE79}"/>
              </a:ext>
            </a:extLst>
          </p:cNvPr>
          <p:cNvSpPr/>
          <p:nvPr/>
        </p:nvSpPr>
        <p:spPr>
          <a:xfrm>
            <a:off x="4056513" y="3361898"/>
            <a:ext cx="3140924"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cc </a:t>
            </a:r>
            <a:r>
              <a:rPr lang="en-US" sz="1600" b="1" dirty="0" err="1">
                <a:solidFill>
                  <a:srgbClr val="D2D2D2">
                    <a:lumMod val="10000"/>
                  </a:srgbClr>
                </a:solidFill>
                <a:latin typeface="Courier New" panose="02070309020205020404" pitchFamily="49" charset="0"/>
                <a:cs typeface="Courier New" panose="02070309020205020404" pitchFamily="49" charset="0"/>
              </a:rPr>
              <a:t>test.c</a:t>
            </a:r>
            <a:r>
              <a:rPr lang="en-US" sz="1600" b="1" dirty="0">
                <a:solidFill>
                  <a:srgbClr val="D2D2D2">
                    <a:lumMod val="10000"/>
                  </a:srgbClr>
                </a:solidFill>
                <a:latin typeface="Courier New" panose="02070309020205020404" pitchFamily="49" charset="0"/>
                <a:cs typeface="Courier New" panose="02070309020205020404" pitchFamily="49" charset="0"/>
              </a:rPr>
              <a:t> –o test -</a:t>
            </a:r>
            <a:r>
              <a:rPr lang="en-US" sz="1600" b="1" dirty="0" err="1">
                <a:solidFill>
                  <a:srgbClr val="D2D2D2">
                    <a:lumMod val="10000"/>
                  </a:srgbClr>
                </a:solidFill>
                <a:latin typeface="Courier New" panose="02070309020205020404" pitchFamily="49" charset="0"/>
                <a:cs typeface="Courier New" panose="02070309020205020404" pitchFamily="49" charset="0"/>
              </a:rPr>
              <a:t>lm</a:t>
            </a:r>
            <a:endParaRPr lang="en-US" sz="1600" b="1" dirty="0">
              <a:solidFill>
                <a:srgbClr val="D2D2D2">
                  <a:lumMod val="10000"/>
                </a:srgb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8646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need to know in MPI RMA</a:t>
            </a:r>
          </a:p>
        </p:txBody>
      </p:sp>
      <p:sp>
        <p:nvSpPr>
          <p:cNvPr id="3" name="Content Placeholder 2"/>
          <p:cNvSpPr>
            <a:spLocks noGrp="1"/>
          </p:cNvSpPr>
          <p:nvPr>
            <p:ph idx="1"/>
          </p:nvPr>
        </p:nvSpPr>
        <p:spPr/>
        <p:txBody>
          <a:bodyPr/>
          <a:lstStyle/>
          <a:p>
            <a:r>
              <a:rPr lang="en-US" dirty="0"/>
              <a:t>How to create remote accessible memory?</a:t>
            </a:r>
          </a:p>
          <a:p>
            <a:r>
              <a:rPr lang="en-US" dirty="0"/>
              <a:t>Reading, Writing and Updating remote memory</a:t>
            </a:r>
          </a:p>
          <a:p>
            <a:r>
              <a:rPr lang="en-US" dirty="0"/>
              <a:t>Data Synchronization</a:t>
            </a:r>
          </a:p>
          <a:p>
            <a:r>
              <a:rPr lang="en-US" dirty="0"/>
              <a:t>Memory Model</a:t>
            </a:r>
          </a:p>
        </p:txBody>
      </p:sp>
      <p:sp>
        <p:nvSpPr>
          <p:cNvPr id="6" name="Slide Number Placeholder 5"/>
          <p:cNvSpPr>
            <a:spLocks noGrp="1"/>
          </p:cNvSpPr>
          <p:nvPr>
            <p:ph type="sldNum" sz="quarter" idx="4"/>
          </p:nvPr>
        </p:nvSpPr>
        <p:spPr/>
        <p:txBody>
          <a:bodyPr/>
          <a:lstStyle/>
          <a:p>
            <a:fld id="{6B394888-48A7-42F6-AE45-2BD5FD40ED91}" type="slidenum">
              <a:rPr lang="en-US" smtClean="0"/>
              <a:pPr/>
              <a:t>100</a:t>
            </a:fld>
            <a:endParaRPr lang="en-US" dirty="0"/>
          </a:p>
        </p:txBody>
      </p:sp>
    </p:spTree>
    <p:extLst>
      <p:ext uri="{BB962C8B-B14F-4D97-AF65-F5344CB8AC3E}">
        <p14:creationId xmlns:p14="http://schemas.microsoft.com/office/powerpoint/2010/main" val="16768624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Public Memory</a:t>
            </a:r>
          </a:p>
        </p:txBody>
      </p:sp>
      <p:sp>
        <p:nvSpPr>
          <p:cNvPr id="3" name="Content Placeholder 2"/>
          <p:cNvSpPr>
            <a:spLocks noGrp="1"/>
          </p:cNvSpPr>
          <p:nvPr>
            <p:ph idx="1"/>
          </p:nvPr>
        </p:nvSpPr>
        <p:spPr/>
        <p:txBody>
          <a:bodyPr/>
          <a:lstStyle/>
          <a:p>
            <a:r>
              <a:rPr lang="en-US" dirty="0"/>
              <a:t>Any memory used by a process is, by default, only locally accessible</a:t>
            </a:r>
          </a:p>
          <a:p>
            <a:pPr lvl="1"/>
            <a:r>
              <a:rPr lang="en-US" dirty="0"/>
              <a:t>X = </a:t>
            </a:r>
            <a:r>
              <a:rPr lang="en-US" dirty="0" err="1"/>
              <a:t>malloc</a:t>
            </a:r>
            <a:r>
              <a:rPr lang="en-US" dirty="0"/>
              <a:t>(100);</a:t>
            </a:r>
          </a:p>
          <a:p>
            <a:r>
              <a:rPr lang="en-US" dirty="0"/>
              <a:t>Once the memory is allocated, the user has to make an explicit MPI call to declare a memory region as remotely accessible</a:t>
            </a:r>
          </a:p>
          <a:p>
            <a:pPr lvl="1"/>
            <a:r>
              <a:rPr lang="en-US" dirty="0"/>
              <a:t>MPI terminology for remotely accessible memory is a “</a:t>
            </a:r>
            <a:r>
              <a:rPr lang="en-US" b="1" dirty="0"/>
              <a:t>window</a:t>
            </a:r>
            <a:r>
              <a:rPr lang="en-US" dirty="0"/>
              <a:t>”</a:t>
            </a:r>
          </a:p>
          <a:p>
            <a:pPr lvl="1"/>
            <a:r>
              <a:rPr lang="en-US" dirty="0"/>
              <a:t>A group of processes collectively create a “window”</a:t>
            </a:r>
          </a:p>
          <a:p>
            <a:r>
              <a:rPr lang="en-US" dirty="0"/>
              <a:t>Once a memory region is declared as remotely accessible, all processes in the window can read/write data to this memory without explicitly synchronizing with the target process</a:t>
            </a:r>
          </a:p>
        </p:txBody>
      </p:sp>
      <p:sp>
        <p:nvSpPr>
          <p:cNvPr id="6" name="Slide Number Placeholder 5"/>
          <p:cNvSpPr>
            <a:spLocks noGrp="1"/>
          </p:cNvSpPr>
          <p:nvPr>
            <p:ph type="sldNum" sz="quarter" idx="4"/>
          </p:nvPr>
        </p:nvSpPr>
        <p:spPr/>
        <p:txBody>
          <a:bodyPr/>
          <a:lstStyle/>
          <a:p>
            <a:fld id="{6B394888-48A7-42F6-AE45-2BD5FD40ED91}" type="slidenum">
              <a:rPr lang="en-US" smtClean="0"/>
              <a:pPr/>
              <a:t>101</a:t>
            </a:fld>
            <a:endParaRPr lang="en-US" dirty="0"/>
          </a:p>
        </p:txBody>
      </p:sp>
      <p:grpSp>
        <p:nvGrpSpPr>
          <p:cNvPr id="4" name="组 3"/>
          <p:cNvGrpSpPr/>
          <p:nvPr/>
        </p:nvGrpSpPr>
        <p:grpSpPr>
          <a:xfrm>
            <a:off x="3674080" y="1676400"/>
            <a:ext cx="4326920" cy="838200"/>
            <a:chOff x="-1600200" y="228600"/>
            <a:chExt cx="5791200" cy="2667000"/>
          </a:xfrm>
        </p:grpSpPr>
        <p:sp>
          <p:nvSpPr>
            <p:cNvPr id="29" name="Rounded Rectangle 4"/>
            <p:cNvSpPr/>
            <p:nvPr/>
          </p:nvSpPr>
          <p:spPr bwMode="auto">
            <a:xfrm>
              <a:off x="-762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75000"/>
                    </a:schemeClr>
                  </a:solidFill>
                  <a:effectLst/>
                  <a:latin typeface="Arial" charset="0"/>
                  <a:cs typeface="Arial" charset="0"/>
                </a:rPr>
                <a:t>Process 1</a:t>
              </a:r>
            </a:p>
          </p:txBody>
        </p:sp>
        <p:sp>
          <p:nvSpPr>
            <p:cNvPr id="30" name="Rounded Rectangle 5"/>
            <p:cNvSpPr/>
            <p:nvPr/>
          </p:nvSpPr>
          <p:spPr bwMode="auto">
            <a:xfrm>
              <a:off x="14478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75000"/>
                    </a:schemeClr>
                  </a:solidFill>
                  <a:effectLst/>
                  <a:latin typeface="Arial" charset="0"/>
                  <a:cs typeface="Arial" charset="0"/>
                </a:rPr>
                <a:t>Process 2</a:t>
              </a:r>
            </a:p>
          </p:txBody>
        </p:sp>
        <p:sp>
          <p:nvSpPr>
            <p:cNvPr id="31" name="Rounded Rectangle 6"/>
            <p:cNvSpPr/>
            <p:nvPr/>
          </p:nvSpPr>
          <p:spPr bwMode="auto">
            <a:xfrm>
              <a:off x="29718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75000"/>
                    </a:schemeClr>
                  </a:solidFill>
                  <a:effectLst/>
                  <a:latin typeface="Arial" charset="0"/>
                  <a:cs typeface="Arial" charset="0"/>
                </a:rPr>
                <a:t>Process 3</a:t>
              </a:r>
            </a:p>
          </p:txBody>
        </p:sp>
        <p:sp>
          <p:nvSpPr>
            <p:cNvPr id="32" name="Rectangle 7"/>
            <p:cNvSpPr/>
            <p:nvPr/>
          </p:nvSpPr>
          <p:spPr bwMode="auto">
            <a:xfrm>
              <a:off x="76200" y="17526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sp>
          <p:nvSpPr>
            <p:cNvPr id="33" name="Rectangle 8"/>
            <p:cNvSpPr/>
            <p:nvPr/>
          </p:nvSpPr>
          <p:spPr bwMode="auto">
            <a:xfrm>
              <a:off x="1600200" y="17526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sp>
          <p:nvSpPr>
            <p:cNvPr id="34" name="Rectangle 9"/>
            <p:cNvSpPr/>
            <p:nvPr/>
          </p:nvSpPr>
          <p:spPr bwMode="auto">
            <a:xfrm>
              <a:off x="3124200" y="17526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sp>
          <p:nvSpPr>
            <p:cNvPr id="35" name="Rounded Rectangle 10"/>
            <p:cNvSpPr/>
            <p:nvPr/>
          </p:nvSpPr>
          <p:spPr bwMode="auto">
            <a:xfrm>
              <a:off x="-16002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75000"/>
                    </a:schemeClr>
                  </a:solidFill>
                  <a:effectLst/>
                  <a:latin typeface="Arial" charset="0"/>
                  <a:cs typeface="Arial" charset="0"/>
                </a:rPr>
                <a:t>Process 0</a:t>
              </a:r>
            </a:p>
          </p:txBody>
        </p:sp>
        <p:sp>
          <p:nvSpPr>
            <p:cNvPr id="36" name="Rectangle 11"/>
            <p:cNvSpPr/>
            <p:nvPr/>
          </p:nvSpPr>
          <p:spPr bwMode="auto">
            <a:xfrm>
              <a:off x="-1447800" y="17526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sp>
          <p:nvSpPr>
            <p:cNvPr id="43" name="Rectangle 21"/>
            <p:cNvSpPr/>
            <p:nvPr/>
          </p:nvSpPr>
          <p:spPr bwMode="auto">
            <a:xfrm>
              <a:off x="-1447800" y="1440873"/>
              <a:ext cx="914400" cy="1302328"/>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sp>
          <p:nvSpPr>
            <p:cNvPr id="44" name="Rectangle 22"/>
            <p:cNvSpPr/>
            <p:nvPr/>
          </p:nvSpPr>
          <p:spPr bwMode="auto">
            <a:xfrm>
              <a:off x="76200" y="1440873"/>
              <a:ext cx="914400" cy="1302328"/>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sp>
          <p:nvSpPr>
            <p:cNvPr id="45" name="Rectangle 23"/>
            <p:cNvSpPr/>
            <p:nvPr/>
          </p:nvSpPr>
          <p:spPr bwMode="auto">
            <a:xfrm>
              <a:off x="1600200" y="1440873"/>
              <a:ext cx="914400" cy="1302328"/>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sp>
          <p:nvSpPr>
            <p:cNvPr id="46" name="Rectangle 24"/>
            <p:cNvSpPr/>
            <p:nvPr/>
          </p:nvSpPr>
          <p:spPr bwMode="auto">
            <a:xfrm>
              <a:off x="3124200" y="1440873"/>
              <a:ext cx="914400" cy="1302328"/>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000" dirty="0">
                  <a:solidFill>
                    <a:schemeClr val="bg2">
                      <a:lumMod val="10000"/>
                    </a:schemeClr>
                  </a:solidFill>
                  <a:latin typeface="Arial" charset="0"/>
                  <a:cs typeface="Arial" charset="0"/>
                </a:rPr>
                <a:t>Memory</a:t>
              </a:r>
            </a:p>
          </p:txBody>
        </p:sp>
      </p:grpSp>
      <p:grpSp>
        <p:nvGrpSpPr>
          <p:cNvPr id="50" name="组 49"/>
          <p:cNvGrpSpPr/>
          <p:nvPr/>
        </p:nvGrpSpPr>
        <p:grpSpPr>
          <a:xfrm>
            <a:off x="3619459" y="2047705"/>
            <a:ext cx="4468786" cy="304800"/>
            <a:chOff x="-838200" y="3316444"/>
            <a:chExt cx="6096000" cy="1143000"/>
          </a:xfrm>
        </p:grpSpPr>
        <p:sp>
          <p:nvSpPr>
            <p:cNvPr id="51" name="Rounded Rectangle 12"/>
            <p:cNvSpPr/>
            <p:nvPr/>
          </p:nvSpPr>
          <p:spPr bwMode="auto">
            <a:xfrm>
              <a:off x="-838200" y="3316444"/>
              <a:ext cx="6096000" cy="1143000"/>
            </a:xfrm>
            <a:prstGeom prst="roundRect">
              <a:avLst/>
            </a:prstGeom>
            <a:solidFill>
              <a:srgbClr val="92D050">
                <a:alpha val="65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Arial" charset="0"/>
                <a:cs typeface="Arial" charset="0"/>
              </a:endParaRPr>
            </a:p>
          </p:txBody>
        </p:sp>
        <p:sp>
          <p:nvSpPr>
            <p:cNvPr id="52" name="Rectangle 13"/>
            <p:cNvSpPr/>
            <p:nvPr/>
          </p:nvSpPr>
          <p:spPr bwMode="auto">
            <a:xfrm>
              <a:off x="-634512"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window</a:t>
              </a:r>
            </a:p>
          </p:txBody>
        </p:sp>
        <p:sp>
          <p:nvSpPr>
            <p:cNvPr id="53" name="Rectangle 14"/>
            <p:cNvSpPr/>
            <p:nvPr/>
          </p:nvSpPr>
          <p:spPr bwMode="auto">
            <a:xfrm>
              <a:off x="889488"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window</a:t>
              </a:r>
            </a:p>
          </p:txBody>
        </p:sp>
        <p:sp>
          <p:nvSpPr>
            <p:cNvPr id="54" name="Rectangle 15"/>
            <p:cNvSpPr/>
            <p:nvPr/>
          </p:nvSpPr>
          <p:spPr bwMode="auto">
            <a:xfrm>
              <a:off x="2438107"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window</a:t>
              </a:r>
            </a:p>
          </p:txBody>
        </p:sp>
        <p:sp>
          <p:nvSpPr>
            <p:cNvPr id="55" name="Rectangle 16"/>
            <p:cNvSpPr/>
            <p:nvPr/>
          </p:nvSpPr>
          <p:spPr bwMode="auto">
            <a:xfrm>
              <a:off x="4011347"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window</a:t>
              </a:r>
            </a:p>
          </p:txBody>
        </p:sp>
      </p:grpSp>
    </p:spTree>
    <p:extLst>
      <p:ext uri="{BB962C8B-B14F-4D97-AF65-F5344CB8AC3E}">
        <p14:creationId xmlns:p14="http://schemas.microsoft.com/office/powerpoint/2010/main" val="159875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AF5AA1-E1E3-2644-9572-A2B44576B54D}"/>
              </a:ext>
            </a:extLst>
          </p:cNvPr>
          <p:cNvSpPr/>
          <p:nvPr/>
        </p:nvSpPr>
        <p:spPr bwMode="auto">
          <a:xfrm>
            <a:off x="971987" y="1633729"/>
            <a:ext cx="7941216" cy="3877055"/>
          </a:xfrm>
          <a:prstGeom prst="rect">
            <a:avLst/>
          </a:prstGeom>
          <a:solidFill>
            <a:schemeClr val="bg1">
              <a:lumMod val="95000"/>
            </a:schemeClr>
          </a:solidFill>
          <a:ln w="19050" cap="flat" cmpd="sng" algn="ctr">
            <a:solidFill>
              <a:schemeClr val="bg2">
                <a:lumMod val="10000"/>
              </a:schemeClr>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a:t>Window creation models</a:t>
            </a:r>
          </a:p>
        </p:txBody>
      </p:sp>
      <p:sp>
        <p:nvSpPr>
          <p:cNvPr id="3" name="Content Placeholder 2"/>
          <p:cNvSpPr>
            <a:spLocks noGrp="1"/>
          </p:cNvSpPr>
          <p:nvPr>
            <p:ph idx="1"/>
          </p:nvPr>
        </p:nvSpPr>
        <p:spPr>
          <a:xfrm>
            <a:off x="457200" y="1143000"/>
            <a:ext cx="7100341" cy="5181600"/>
          </a:xfrm>
        </p:spPr>
        <p:txBody>
          <a:bodyPr/>
          <a:lstStyle/>
          <a:p>
            <a:r>
              <a:rPr lang="en-US" dirty="0"/>
              <a:t>Four models exist</a:t>
            </a:r>
          </a:p>
          <a:p>
            <a:pPr lvl="1"/>
            <a:r>
              <a:rPr lang="en-US" b="1" dirty="0">
                <a:latin typeface="Courier New" panose="02070309020205020404" pitchFamily="49" charset="0"/>
                <a:cs typeface="Courier New" panose="02070309020205020404" pitchFamily="49" charset="0"/>
              </a:rPr>
              <a:t>MPI_WIN_ALLOCATE</a:t>
            </a:r>
          </a:p>
          <a:p>
            <a:pPr lvl="2"/>
            <a:r>
              <a:rPr lang="en-US" dirty="0"/>
              <a:t>You want to create a buffer and directly make it remotely accessible</a:t>
            </a:r>
          </a:p>
          <a:p>
            <a:pPr lvl="1"/>
            <a:r>
              <a:rPr lang="en-US" b="1" dirty="0">
                <a:latin typeface="Courier New" panose="02070309020205020404" pitchFamily="49" charset="0"/>
                <a:cs typeface="Courier New" panose="02070309020205020404" pitchFamily="49" charset="0"/>
              </a:rPr>
              <a:t>MPI_WIN_CREATE</a:t>
            </a:r>
          </a:p>
          <a:p>
            <a:pPr lvl="2"/>
            <a:r>
              <a:rPr lang="en-US" dirty="0"/>
              <a:t>You already have an allocated buffer that you would like to make remotely accessible</a:t>
            </a:r>
          </a:p>
          <a:p>
            <a:pPr lvl="1"/>
            <a:r>
              <a:rPr lang="en-US" b="1" dirty="0">
                <a:latin typeface="Courier New" panose="02070309020205020404" pitchFamily="49" charset="0"/>
                <a:cs typeface="Courier New" panose="02070309020205020404" pitchFamily="49" charset="0"/>
              </a:rPr>
              <a:t>MPI_WIN_CREATE_DYNAMIC</a:t>
            </a:r>
          </a:p>
          <a:p>
            <a:pPr lvl="2"/>
            <a:r>
              <a:rPr lang="en-US" dirty="0"/>
              <a:t>You don’t have a buffer yet, but will have one in the future</a:t>
            </a:r>
          </a:p>
          <a:p>
            <a:pPr lvl="2"/>
            <a:r>
              <a:rPr lang="en-US" dirty="0"/>
              <a:t>You may want to dynamically add/remove buffers to/from the window</a:t>
            </a:r>
          </a:p>
          <a:p>
            <a:pPr lvl="1"/>
            <a:r>
              <a:rPr lang="en-US" b="1" dirty="0">
                <a:latin typeface="Courier New" panose="02070309020205020404" pitchFamily="49" charset="0"/>
                <a:cs typeface="Courier New" panose="02070309020205020404" pitchFamily="49" charset="0"/>
              </a:rPr>
              <a:t>MPI_WIN_ALLOCATE_SHARED</a:t>
            </a:r>
          </a:p>
          <a:p>
            <a:pPr lvl="2"/>
            <a:r>
              <a:rPr lang="en-US" dirty="0"/>
              <a:t>You want multiple processes on the same node share a buffer</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EA7C1D39-8187-A547-B7A8-792177B2C918}"/>
              </a:ext>
            </a:extLst>
          </p:cNvPr>
          <p:cNvGrpSpPr/>
          <p:nvPr/>
        </p:nvGrpSpPr>
        <p:grpSpPr>
          <a:xfrm>
            <a:off x="7268954" y="1609343"/>
            <a:ext cx="1644249" cy="3887215"/>
            <a:chOff x="7510774" y="1669171"/>
            <a:chExt cx="1644249" cy="4152450"/>
          </a:xfrm>
        </p:grpSpPr>
        <p:sp>
          <p:nvSpPr>
            <p:cNvPr id="4" name="Down Arrow 3">
              <a:extLst>
                <a:ext uri="{FF2B5EF4-FFF2-40B4-BE49-F238E27FC236}">
                  <a16:creationId xmlns:a16="http://schemas.microsoft.com/office/drawing/2014/main" id="{FA855294-7B63-EF47-BD85-56C5D7FFB5D6}"/>
                </a:ext>
              </a:extLst>
            </p:cNvPr>
            <p:cNvSpPr/>
            <p:nvPr/>
          </p:nvSpPr>
          <p:spPr bwMode="auto">
            <a:xfrm>
              <a:off x="7901940" y="2114994"/>
              <a:ext cx="254508" cy="3298253"/>
            </a:xfrm>
            <a:prstGeom prst="downArrow">
              <a:avLst/>
            </a:prstGeom>
            <a:solidFill>
              <a:srgbClr val="00B0F0"/>
            </a:solidFill>
            <a:ln w="12700"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5" name="TextBox 4">
              <a:extLst>
                <a:ext uri="{FF2B5EF4-FFF2-40B4-BE49-F238E27FC236}">
                  <a16:creationId xmlns:a16="http://schemas.microsoft.com/office/drawing/2014/main" id="{1F456097-1E8C-C049-A7B7-9C0F2F36175A}"/>
                </a:ext>
              </a:extLst>
            </p:cNvPr>
            <p:cNvSpPr txBox="1"/>
            <p:nvPr/>
          </p:nvSpPr>
          <p:spPr>
            <a:xfrm>
              <a:off x="7510774" y="5452289"/>
              <a:ext cx="1034001" cy="369332"/>
            </a:xfrm>
            <a:prstGeom prst="rect">
              <a:avLst/>
            </a:prstGeom>
            <a:noFill/>
          </p:spPr>
          <p:txBody>
            <a:bodyPr wrap="none" rtlCol="0">
              <a:spAutoFit/>
            </a:bodyPr>
            <a:lstStyle/>
            <a:p>
              <a:r>
                <a:rPr lang="en-US" i="1" dirty="0">
                  <a:solidFill>
                    <a:srgbClr val="0070C0"/>
                  </a:solidFill>
                </a:rPr>
                <a:t>flexibility</a:t>
              </a:r>
            </a:p>
          </p:txBody>
        </p:sp>
        <p:sp>
          <p:nvSpPr>
            <p:cNvPr id="8" name="Down Arrow 7">
              <a:extLst>
                <a:ext uri="{FF2B5EF4-FFF2-40B4-BE49-F238E27FC236}">
                  <a16:creationId xmlns:a16="http://schemas.microsoft.com/office/drawing/2014/main" id="{0DFDE9E4-054A-B647-A07C-302C35CA4A75}"/>
                </a:ext>
              </a:extLst>
            </p:cNvPr>
            <p:cNvSpPr/>
            <p:nvPr/>
          </p:nvSpPr>
          <p:spPr bwMode="auto">
            <a:xfrm rot="10800000">
              <a:off x="8409609" y="2096269"/>
              <a:ext cx="254508" cy="3298253"/>
            </a:xfrm>
            <a:prstGeom prst="downArrow">
              <a:avLst/>
            </a:prstGeom>
            <a:solidFill>
              <a:srgbClr val="92D050"/>
            </a:solidFill>
            <a:ln w="12700"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9" name="TextBox 8">
              <a:extLst>
                <a:ext uri="{FF2B5EF4-FFF2-40B4-BE49-F238E27FC236}">
                  <a16:creationId xmlns:a16="http://schemas.microsoft.com/office/drawing/2014/main" id="{48A3BA63-EAF9-284A-9205-79B819360D71}"/>
                </a:ext>
              </a:extLst>
            </p:cNvPr>
            <p:cNvSpPr txBox="1"/>
            <p:nvPr/>
          </p:nvSpPr>
          <p:spPr>
            <a:xfrm>
              <a:off x="7772400" y="1669171"/>
              <a:ext cx="1382623" cy="369332"/>
            </a:xfrm>
            <a:prstGeom prst="rect">
              <a:avLst/>
            </a:prstGeom>
            <a:noFill/>
          </p:spPr>
          <p:txBody>
            <a:bodyPr wrap="none" rtlCol="0">
              <a:spAutoFit/>
            </a:bodyPr>
            <a:lstStyle/>
            <a:p>
              <a:r>
                <a:rPr lang="en-US" i="1" dirty="0">
                  <a:solidFill>
                    <a:srgbClr val="00B050"/>
                  </a:solidFill>
                </a:rPr>
                <a:t>performance</a:t>
              </a:r>
            </a:p>
          </p:txBody>
        </p:sp>
      </p:grpSp>
    </p:spTree>
    <p:extLst>
      <p:ext uri="{BB962C8B-B14F-4D97-AF65-F5344CB8AC3E}">
        <p14:creationId xmlns:p14="http://schemas.microsoft.com/office/powerpoint/2010/main" val="30084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MPI_WIN_ALLOCATE</a:t>
            </a:r>
          </a:p>
        </p:txBody>
      </p:sp>
      <p:sp>
        <p:nvSpPr>
          <p:cNvPr id="3" name="Content Placeholder 2"/>
          <p:cNvSpPr>
            <a:spLocks noGrp="1"/>
          </p:cNvSpPr>
          <p:nvPr>
            <p:ph idx="1"/>
          </p:nvPr>
        </p:nvSpPr>
        <p:spPr>
          <a:xfrm>
            <a:off x="381000" y="2362200"/>
            <a:ext cx="8458200" cy="3657600"/>
          </a:xfrm>
        </p:spPr>
        <p:txBody>
          <a:bodyPr/>
          <a:lstStyle/>
          <a:p>
            <a:r>
              <a:rPr lang="en-US" dirty="0"/>
              <a:t>Create a remotely accessible memory region in an RMA window</a:t>
            </a:r>
          </a:p>
          <a:p>
            <a:pPr lvl="1"/>
            <a:r>
              <a:rPr lang="en-US" dirty="0"/>
              <a:t>Only data exposed in a window can be accessed with RMA ops.</a:t>
            </a:r>
          </a:p>
          <a:p>
            <a:r>
              <a:rPr lang="en-US" dirty="0"/>
              <a:t>Arguments:</a:t>
            </a:r>
          </a:p>
          <a:p>
            <a:pPr lvl="1"/>
            <a:r>
              <a:rPr lang="en-US" dirty="0"/>
              <a:t>size	- size of local data in bytes (nonnegative integer)</a:t>
            </a:r>
          </a:p>
          <a:p>
            <a:pPr lvl="1"/>
            <a:r>
              <a:rPr lang="en-US" dirty="0" err="1"/>
              <a:t>disp_unit</a:t>
            </a:r>
            <a:r>
              <a:rPr lang="en-US" dirty="0"/>
              <a:t>	- local unit size for displacements, in bytes (positive integer)</a:t>
            </a:r>
          </a:p>
          <a:p>
            <a:pPr lvl="1"/>
            <a:r>
              <a:rPr lang="en-US" dirty="0"/>
              <a:t>info	- info argument (handle)</a:t>
            </a:r>
          </a:p>
          <a:p>
            <a:pPr lvl="1"/>
            <a:r>
              <a:rPr lang="en-US" dirty="0" err="1"/>
              <a:t>comm</a:t>
            </a:r>
            <a:r>
              <a:rPr lang="en-US" dirty="0"/>
              <a:t>	- communicator (handle)</a:t>
            </a:r>
          </a:p>
          <a:p>
            <a:pPr lvl="1"/>
            <a:r>
              <a:rPr lang="en-US" dirty="0" err="1"/>
              <a:t>baseptr</a:t>
            </a:r>
            <a:r>
              <a:rPr lang="en-US" dirty="0"/>
              <a:t>	- pointer to exposed local data</a:t>
            </a:r>
          </a:p>
          <a:p>
            <a:pPr lvl="1"/>
            <a:r>
              <a:rPr lang="en-US" dirty="0"/>
              <a:t>win            - window (handle)</a:t>
            </a:r>
          </a:p>
        </p:txBody>
      </p:sp>
      <p:sp>
        <p:nvSpPr>
          <p:cNvPr id="8" name="Slide Number Placeholder 7"/>
          <p:cNvSpPr>
            <a:spLocks noGrp="1"/>
          </p:cNvSpPr>
          <p:nvPr>
            <p:ph type="sldNum" sz="quarter" idx="4"/>
          </p:nvPr>
        </p:nvSpPr>
        <p:spPr/>
        <p:txBody>
          <a:bodyPr/>
          <a:lstStyle/>
          <a:p>
            <a:fld id="{6B394888-48A7-42F6-AE45-2BD5FD40ED91}" type="slidenum">
              <a:rPr lang="en-US" smtClean="0"/>
              <a:pPr/>
              <a:t>103</a:t>
            </a:fld>
            <a:endParaRPr lang="en-US" dirty="0"/>
          </a:p>
        </p:txBody>
      </p:sp>
      <p:sp>
        <p:nvSpPr>
          <p:cNvPr id="7" name="Rounded Rectangle 6"/>
          <p:cNvSpPr/>
          <p:nvPr/>
        </p:nvSpPr>
        <p:spPr bwMode="auto">
          <a:xfrm>
            <a:off x="838200" y="1138460"/>
            <a:ext cx="7620000" cy="1082850"/>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MPI_Win_allocate</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MPI_Aint</a:t>
            </a:r>
            <a:r>
              <a:rPr lang="en-US" sz="1600" b="1" dirty="0">
                <a:solidFill>
                  <a:schemeClr val="bg2">
                    <a:lumMod val="10000"/>
                  </a:schemeClr>
                </a:solidFill>
                <a:latin typeface="Courier New"/>
                <a:cs typeface="Courier New"/>
              </a:rPr>
              <a:t> size,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disp_unit</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MPI_Info</a:t>
            </a:r>
            <a:r>
              <a:rPr lang="en-US" sz="1600" b="1" dirty="0">
                <a:solidFill>
                  <a:schemeClr val="bg2">
                    <a:lumMod val="10000"/>
                  </a:schemeClr>
                </a:solidFill>
                <a:latin typeface="Courier New"/>
                <a:cs typeface="Courier New"/>
              </a:rPr>
              <a:t> info, </a:t>
            </a:r>
            <a:r>
              <a:rPr lang="en-US" sz="1600" b="1" dirty="0" err="1">
                <a:solidFill>
                  <a:schemeClr val="bg2">
                    <a:lumMod val="10000"/>
                  </a:schemeClr>
                </a:solidFill>
                <a:latin typeface="Courier New"/>
                <a:cs typeface="Courier New"/>
              </a:rPr>
              <a:t>MPI_Comm</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comm</a:t>
            </a:r>
            <a:r>
              <a:rPr lang="en-US" sz="1600" b="1" dirty="0">
                <a:solidFill>
                  <a:schemeClr val="bg2">
                    <a:lumMod val="10000"/>
                  </a:schemeClr>
                </a:solidFill>
                <a:latin typeface="Courier New"/>
                <a:cs typeface="Courier New"/>
              </a:rPr>
              <a:t>, void *</a:t>
            </a:r>
            <a:r>
              <a:rPr lang="en-US" sz="1600" b="1" dirty="0" err="1">
                <a:solidFill>
                  <a:schemeClr val="bg2">
                    <a:lumMod val="10000"/>
                  </a:schemeClr>
                </a:solidFill>
                <a:latin typeface="Courier New"/>
                <a:cs typeface="Courier New"/>
              </a:rPr>
              <a:t>baseptr</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Tree>
    <p:extLst>
      <p:ext uri="{BB962C8B-B14F-4D97-AF65-F5344CB8AC3E}">
        <p14:creationId xmlns:p14="http://schemas.microsoft.com/office/powerpoint/2010/main" val="13521254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MPI_WIN_ALLOCATE</a:t>
            </a:r>
          </a:p>
        </p:txBody>
      </p:sp>
      <p:sp>
        <p:nvSpPr>
          <p:cNvPr id="5" name="Rectangle 4"/>
          <p:cNvSpPr/>
          <p:nvPr/>
        </p:nvSpPr>
        <p:spPr bwMode="auto">
          <a:xfrm>
            <a:off x="381000" y="1219200"/>
            <a:ext cx="8382000" cy="44958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80000"/>
              </a:lnSpc>
              <a:spcBef>
                <a:spcPct val="20000"/>
              </a:spcBef>
              <a:spcAft>
                <a:spcPct val="0"/>
              </a:spcAft>
              <a:buClr>
                <a:srgbClr val="1F497D"/>
              </a:buClr>
              <a:defRPr/>
            </a:pP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main(</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argc</a:t>
            </a:r>
            <a:r>
              <a:rPr lang="en-US" sz="1600" b="1" kern="0" dirty="0">
                <a:solidFill>
                  <a:schemeClr val="bg2">
                    <a:lumMod val="10000"/>
                  </a:schemeClr>
                </a:solidFill>
                <a:latin typeface="Courier New" pitchFamily="49" charset="0"/>
                <a:cs typeface="Courier New" pitchFamily="49" charset="0"/>
              </a:rPr>
              <a:t>, char ** </a:t>
            </a:r>
            <a:r>
              <a:rPr lang="en-US" sz="1600" b="1" kern="0" dirty="0" err="1">
                <a:solidFill>
                  <a:schemeClr val="bg2">
                    <a:lumMod val="10000"/>
                  </a:schemeClr>
                </a:solidFill>
                <a:latin typeface="Courier New" pitchFamily="49" charset="0"/>
                <a:cs typeface="Courier New" pitchFamily="49" charset="0"/>
              </a:rPr>
              <a:t>argv</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*a;    </a:t>
            </a:r>
            <a:r>
              <a:rPr lang="en-US" sz="1600" b="1" kern="0" dirty="0" err="1">
                <a:solidFill>
                  <a:schemeClr val="bg2">
                    <a:lumMod val="10000"/>
                  </a:schemeClr>
                </a:solidFill>
                <a:latin typeface="Courier New" pitchFamily="49" charset="0"/>
                <a:cs typeface="Courier New" pitchFamily="49" charset="0"/>
              </a:rPr>
              <a:t>MPI_Win</a:t>
            </a:r>
            <a:r>
              <a:rPr lang="en-US" sz="1600" b="1" kern="0" dirty="0">
                <a:solidFill>
                  <a:schemeClr val="bg2">
                    <a:lumMod val="10000"/>
                  </a:schemeClr>
                </a:solidFill>
                <a:latin typeface="Courier New" pitchFamily="49" charset="0"/>
                <a:cs typeface="Courier New" pitchFamily="49" charset="0"/>
              </a:rPr>
              <a:t> win;</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MPI_Init</a:t>
            </a:r>
            <a:r>
              <a:rPr lang="en-US" sz="1600" b="1" kern="0" dirty="0">
                <a:solidFill>
                  <a:schemeClr val="bg2">
                    <a:lumMod val="10000"/>
                  </a:schemeClr>
                </a:solidFill>
                <a:latin typeface="Courier New" pitchFamily="49" charset="0"/>
                <a:cs typeface="Courier New" pitchFamily="49" charset="0"/>
              </a:rPr>
              <a:t>(&amp;</a:t>
            </a:r>
            <a:r>
              <a:rPr lang="en-US" sz="1600" b="1" kern="0" dirty="0" err="1">
                <a:solidFill>
                  <a:schemeClr val="bg2">
                    <a:lumMod val="10000"/>
                  </a:schemeClr>
                </a:solidFill>
                <a:latin typeface="Courier New" pitchFamily="49" charset="0"/>
                <a:cs typeface="Courier New" pitchFamily="49" charset="0"/>
              </a:rPr>
              <a:t>argc</a:t>
            </a:r>
            <a:r>
              <a:rPr lang="en-US" sz="1600" b="1" kern="0" dirty="0">
                <a:solidFill>
                  <a:schemeClr val="bg2">
                    <a:lumMod val="10000"/>
                  </a:schemeClr>
                </a:solidFill>
                <a:latin typeface="Courier New" pitchFamily="49" charset="0"/>
                <a:cs typeface="Courier New" pitchFamily="49" charset="0"/>
              </a:rPr>
              <a:t>, &amp;</a:t>
            </a:r>
            <a:r>
              <a:rPr lang="en-US" sz="1600" b="1" kern="0" dirty="0" err="1">
                <a:solidFill>
                  <a:schemeClr val="bg2">
                    <a:lumMod val="10000"/>
                  </a:schemeClr>
                </a:solidFill>
                <a:latin typeface="Courier New" pitchFamily="49" charset="0"/>
                <a:cs typeface="Courier New" pitchFamily="49" charset="0"/>
              </a:rPr>
              <a:t>argv</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collectively create remote accessible memory in a window */</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a:solidFill>
                  <a:srgbClr val="BF5C28"/>
                </a:solidFill>
                <a:latin typeface="Courier New" pitchFamily="49" charset="0"/>
                <a:cs typeface="Courier New" pitchFamily="49" charset="0"/>
              </a:rPr>
              <a:t>  MPI_Win_allocate(1000*</a:t>
            </a:r>
            <a:r>
              <a:rPr lang="en-US" sz="1600" b="1" kern="0" dirty="0" err="1">
                <a:solidFill>
                  <a:srgbClr val="BF5C28"/>
                </a:solidFill>
                <a:latin typeface="Courier New" pitchFamily="49" charset="0"/>
                <a:cs typeface="Courier New" pitchFamily="49" charset="0"/>
              </a:rPr>
              <a:t>sizeof</a:t>
            </a:r>
            <a:r>
              <a:rPr lang="en-US" sz="1600" b="1" kern="0" dirty="0">
                <a:solidFill>
                  <a:srgbClr val="BF5C28"/>
                </a:solidFill>
                <a:latin typeface="Courier New" pitchFamily="49" charset="0"/>
                <a:cs typeface="Courier New" pitchFamily="49" charset="0"/>
              </a:rPr>
              <a:t>(</a:t>
            </a:r>
            <a:r>
              <a:rPr lang="en-US" sz="1600" b="1" kern="0" dirty="0" err="1">
                <a:solidFill>
                  <a:srgbClr val="BF5C28"/>
                </a:solidFill>
                <a:latin typeface="Courier New" pitchFamily="49" charset="0"/>
                <a:cs typeface="Courier New" pitchFamily="49" charset="0"/>
              </a:rPr>
              <a:t>int</a:t>
            </a:r>
            <a:r>
              <a:rPr lang="en-US" sz="1600" b="1" kern="0" dirty="0">
                <a:solidFill>
                  <a:srgbClr val="BF5C28"/>
                </a:solidFill>
                <a:latin typeface="Courier New" pitchFamily="49" charset="0"/>
                <a:cs typeface="Courier New" pitchFamily="49" charset="0"/>
              </a:rPr>
              <a:t>), </a:t>
            </a:r>
            <a:r>
              <a:rPr lang="en-US" sz="1600" b="1" kern="0" dirty="0" err="1">
                <a:solidFill>
                  <a:srgbClr val="BF5C28"/>
                </a:solidFill>
                <a:latin typeface="Courier New" pitchFamily="49" charset="0"/>
                <a:cs typeface="Courier New" pitchFamily="49" charset="0"/>
              </a:rPr>
              <a:t>sizeof</a:t>
            </a:r>
            <a:r>
              <a:rPr lang="en-US" sz="1600" b="1" kern="0" dirty="0">
                <a:solidFill>
                  <a:srgbClr val="BF5C28"/>
                </a:solidFill>
                <a:latin typeface="Courier New" pitchFamily="49" charset="0"/>
                <a:cs typeface="Courier New" pitchFamily="49" charset="0"/>
              </a:rPr>
              <a:t>(</a:t>
            </a:r>
            <a:r>
              <a:rPr lang="en-US" sz="1600" b="1" kern="0" dirty="0" err="1">
                <a:solidFill>
                  <a:srgbClr val="BF5C28"/>
                </a:solidFill>
                <a:latin typeface="Courier New" pitchFamily="49" charset="0"/>
                <a:cs typeface="Courier New" pitchFamily="49" charset="0"/>
              </a:rPr>
              <a:t>int</a:t>
            </a:r>
            <a:r>
              <a:rPr lang="en-US" sz="1600" b="1" kern="0" dirty="0">
                <a:solidFill>
                  <a:srgbClr val="BF5C28"/>
                </a:solidFill>
                <a:latin typeface="Courier New" pitchFamily="49" charset="0"/>
                <a:cs typeface="Courier New" pitchFamily="49" charset="0"/>
              </a:rPr>
              <a:t>), MPI_INFO_NULL,</a:t>
            </a:r>
          </a:p>
          <a:p>
            <a:pPr marL="342900" lvl="0" indent="-342900" fontAlgn="base">
              <a:lnSpc>
                <a:spcPct val="80000"/>
              </a:lnSpc>
              <a:spcBef>
                <a:spcPct val="20000"/>
              </a:spcBef>
              <a:spcAft>
                <a:spcPct val="0"/>
              </a:spcAft>
              <a:buClr>
                <a:srgbClr val="1F497D"/>
              </a:buClr>
              <a:defRPr/>
            </a:pPr>
            <a:r>
              <a:rPr lang="en-US" sz="1600" b="1" kern="0" dirty="0">
                <a:solidFill>
                  <a:srgbClr val="BF5C28"/>
                </a:solidFill>
                <a:latin typeface="Courier New" pitchFamily="49" charset="0"/>
                <a:cs typeface="Courier New" pitchFamily="49" charset="0"/>
              </a:rPr>
              <a:t>                     MPI_COMM_WORLD, &amp;a, &amp;win);</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Array ‘a’ is now accessible from all processes in</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MPI_COMM_WORLD */</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rgbClr val="BF5C28"/>
                </a:solidFill>
                <a:latin typeface="Courier New" pitchFamily="49" charset="0"/>
                <a:cs typeface="Courier New" pitchFamily="49" charset="0"/>
              </a:rPr>
              <a:t>MPI_Win_free</a:t>
            </a:r>
            <a:r>
              <a:rPr lang="en-US" sz="1600" b="1" kern="0" dirty="0">
                <a:solidFill>
                  <a:srgbClr val="BF5C28"/>
                </a:solidFill>
                <a:latin typeface="Courier New" pitchFamily="49" charset="0"/>
                <a:cs typeface="Courier New" pitchFamily="49" charset="0"/>
              </a:rPr>
              <a:t>(&amp;win);</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1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MPI_Finalize</a:t>
            </a:r>
            <a:r>
              <a:rPr lang="en-US" sz="1600" b="1" kern="0" dirty="0">
                <a:solidFill>
                  <a:schemeClr val="bg2">
                    <a:lumMod val="10000"/>
                  </a:schemeClr>
                </a:solidFill>
                <a:latin typeface="Courier New" pitchFamily="49" charset="0"/>
                <a:cs typeface="Courier New" pitchFamily="49" charset="0"/>
              </a:rPr>
              <a:t>(); return 0;</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a:t>
            </a:r>
          </a:p>
        </p:txBody>
      </p:sp>
      <p:sp>
        <p:nvSpPr>
          <p:cNvPr id="6" name="Slide Number Placeholder 5"/>
          <p:cNvSpPr>
            <a:spLocks noGrp="1"/>
          </p:cNvSpPr>
          <p:nvPr>
            <p:ph type="sldNum" sz="quarter" idx="4"/>
          </p:nvPr>
        </p:nvSpPr>
        <p:spPr/>
        <p:txBody>
          <a:bodyPr/>
          <a:lstStyle/>
          <a:p>
            <a:fld id="{6B394888-48A7-42F6-AE45-2BD5FD40ED91}" type="slidenum">
              <a:rPr lang="en-US" smtClean="0"/>
              <a:pPr/>
              <a:t>104</a:t>
            </a:fld>
            <a:endParaRPr lang="en-US" dirty="0"/>
          </a:p>
        </p:txBody>
      </p:sp>
    </p:spTree>
    <p:extLst>
      <p:ext uri="{BB962C8B-B14F-4D97-AF65-F5344CB8AC3E}">
        <p14:creationId xmlns:p14="http://schemas.microsoft.com/office/powerpoint/2010/main" val="5007377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MPI_WIN_CREATE</a:t>
            </a:r>
          </a:p>
        </p:txBody>
      </p:sp>
      <p:sp>
        <p:nvSpPr>
          <p:cNvPr id="3" name="Content Placeholder 2"/>
          <p:cNvSpPr>
            <a:spLocks noGrp="1"/>
          </p:cNvSpPr>
          <p:nvPr>
            <p:ph idx="1"/>
          </p:nvPr>
        </p:nvSpPr>
        <p:spPr>
          <a:xfrm>
            <a:off x="457200" y="2667000"/>
            <a:ext cx="8229600" cy="3581400"/>
          </a:xfrm>
        </p:spPr>
        <p:txBody>
          <a:bodyPr>
            <a:normAutofit fontScale="92500" lnSpcReduction="10000"/>
          </a:bodyPr>
          <a:lstStyle/>
          <a:p>
            <a:r>
              <a:rPr lang="en-US" dirty="0"/>
              <a:t>Expose a region of memory in an RMA window</a:t>
            </a:r>
          </a:p>
          <a:p>
            <a:pPr lvl="1"/>
            <a:r>
              <a:rPr lang="en-US" dirty="0"/>
              <a:t>Only data exposed in a window can be accessed with RMA ops.</a:t>
            </a:r>
          </a:p>
          <a:p>
            <a:r>
              <a:rPr lang="en-US" dirty="0"/>
              <a:t>Arguments:</a:t>
            </a:r>
          </a:p>
          <a:p>
            <a:pPr lvl="1"/>
            <a:r>
              <a:rPr lang="en-US" dirty="0"/>
              <a:t>base	- pointer to local data to expose</a:t>
            </a:r>
          </a:p>
          <a:p>
            <a:pPr lvl="1"/>
            <a:r>
              <a:rPr lang="en-US" dirty="0"/>
              <a:t>size	- size of local data in bytes (nonnegative integer)</a:t>
            </a:r>
          </a:p>
          <a:p>
            <a:pPr lvl="1"/>
            <a:r>
              <a:rPr lang="en-US" dirty="0" err="1"/>
              <a:t>disp_unit</a:t>
            </a:r>
            <a:r>
              <a:rPr lang="en-US" dirty="0"/>
              <a:t>	- local unit size for displacements, in bytes (positive integer)</a:t>
            </a:r>
          </a:p>
          <a:p>
            <a:pPr lvl="1"/>
            <a:r>
              <a:rPr lang="en-US" dirty="0"/>
              <a:t>info	- info argument (handle)</a:t>
            </a:r>
          </a:p>
          <a:p>
            <a:pPr lvl="1"/>
            <a:r>
              <a:rPr lang="en-US" dirty="0" err="1"/>
              <a:t>comm</a:t>
            </a:r>
            <a:r>
              <a:rPr lang="en-US" dirty="0"/>
              <a:t>	- communicator (handle)</a:t>
            </a:r>
          </a:p>
          <a:p>
            <a:pPr lvl="1"/>
            <a:r>
              <a:rPr lang="en-US" dirty="0"/>
              <a:t>win             - window (handle)</a:t>
            </a:r>
          </a:p>
        </p:txBody>
      </p:sp>
      <p:sp>
        <p:nvSpPr>
          <p:cNvPr id="8" name="Slide Number Placeholder 7"/>
          <p:cNvSpPr>
            <a:spLocks noGrp="1"/>
          </p:cNvSpPr>
          <p:nvPr>
            <p:ph type="sldNum" sz="quarter" idx="4"/>
          </p:nvPr>
        </p:nvSpPr>
        <p:spPr/>
        <p:txBody>
          <a:bodyPr/>
          <a:lstStyle/>
          <a:p>
            <a:fld id="{6B394888-48A7-42F6-AE45-2BD5FD40ED91}" type="slidenum">
              <a:rPr lang="en-US" smtClean="0"/>
              <a:pPr/>
              <a:t>105</a:t>
            </a:fld>
            <a:endParaRPr lang="en-US" dirty="0"/>
          </a:p>
        </p:txBody>
      </p:sp>
      <p:sp>
        <p:nvSpPr>
          <p:cNvPr id="7" name="Rounded Rectangle 6"/>
          <p:cNvSpPr/>
          <p:nvPr/>
        </p:nvSpPr>
        <p:spPr bwMode="auto">
          <a:xfrm>
            <a:off x="1524000" y="1219200"/>
            <a:ext cx="5791200" cy="1073769"/>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MPI_Win_create</a:t>
            </a:r>
            <a:r>
              <a:rPr lang="en-US" sz="1600" b="1" dirty="0">
                <a:solidFill>
                  <a:schemeClr val="bg2">
                    <a:lumMod val="10000"/>
                  </a:schemeClr>
                </a:solidFill>
                <a:latin typeface="Courier New"/>
                <a:cs typeface="Courier New"/>
              </a:rPr>
              <a:t>(void *base, </a:t>
            </a:r>
            <a:r>
              <a:rPr lang="en-US" sz="1600" b="1" dirty="0" err="1">
                <a:solidFill>
                  <a:schemeClr val="bg2">
                    <a:lumMod val="10000"/>
                  </a:schemeClr>
                </a:solidFill>
                <a:latin typeface="Courier New"/>
                <a:cs typeface="Courier New"/>
              </a:rPr>
              <a:t>MPI_Aint</a:t>
            </a:r>
            <a:r>
              <a:rPr lang="en-US" sz="1600" b="1" dirty="0">
                <a:solidFill>
                  <a:schemeClr val="bg2">
                    <a:lumMod val="10000"/>
                  </a:schemeClr>
                </a:solidFill>
                <a:latin typeface="Courier New"/>
                <a:cs typeface="Courier New"/>
              </a:rPr>
              <a:t> size, </a:t>
            </a:r>
            <a:br>
              <a:rPr lang="en-US" sz="1600" b="1" dirty="0">
                <a:solidFill>
                  <a:schemeClr val="bg2">
                    <a:lumMod val="10000"/>
                  </a:schemeClr>
                </a:solidFill>
                <a:latin typeface="Courier New"/>
                <a:cs typeface="Courier New"/>
              </a:rPr>
            </a:b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disp_unit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MPI_Info</a:t>
            </a:r>
            <a:r>
              <a:rPr lang="en-US" sz="1600" b="1" dirty="0">
                <a:solidFill>
                  <a:schemeClr val="bg2">
                    <a:lumMod val="10000"/>
                  </a:schemeClr>
                </a:solidFill>
                <a:latin typeface="Courier New"/>
                <a:cs typeface="Courier New"/>
              </a:rPr>
              <a:t> info,</a:t>
            </a:r>
            <a:br>
              <a:rPr lang="en-US" sz="1600" b="1" dirty="0">
                <a:solidFill>
                  <a:schemeClr val="bg2">
                    <a:lumMod val="10000"/>
                  </a:schemeClr>
                </a:solidFill>
                <a:latin typeface="Courier New"/>
                <a:cs typeface="Courier New"/>
              </a:rPr>
            </a:b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MPI_Comm</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comm</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Tree>
    <p:extLst>
      <p:ext uri="{BB962C8B-B14F-4D97-AF65-F5344CB8AC3E}">
        <p14:creationId xmlns:p14="http://schemas.microsoft.com/office/powerpoint/2010/main" val="13516994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MPI_WIN_CREATE</a:t>
            </a:r>
          </a:p>
        </p:txBody>
      </p:sp>
      <p:sp>
        <p:nvSpPr>
          <p:cNvPr id="5" name="Rectangle 4"/>
          <p:cNvSpPr/>
          <p:nvPr/>
        </p:nvSpPr>
        <p:spPr bwMode="auto">
          <a:xfrm>
            <a:off x="533400" y="838200"/>
            <a:ext cx="8229600" cy="54864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80000"/>
              </a:lnSpc>
              <a:spcBef>
                <a:spcPct val="20000"/>
              </a:spcBef>
              <a:spcAft>
                <a:spcPct val="0"/>
              </a:spcAft>
              <a:buClr>
                <a:srgbClr val="1F497D"/>
              </a:buClr>
              <a:defRPr/>
            </a:pP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main(</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argc</a:t>
            </a:r>
            <a:r>
              <a:rPr lang="en-US" sz="1600" b="1" kern="0" dirty="0">
                <a:solidFill>
                  <a:schemeClr val="bg2">
                    <a:lumMod val="10000"/>
                  </a:schemeClr>
                </a:solidFill>
                <a:latin typeface="Courier New" pitchFamily="49" charset="0"/>
                <a:cs typeface="Courier New" pitchFamily="49" charset="0"/>
              </a:rPr>
              <a:t>, char ** </a:t>
            </a:r>
            <a:r>
              <a:rPr lang="en-US" sz="1600" b="1" kern="0" dirty="0" err="1">
                <a:solidFill>
                  <a:schemeClr val="bg2">
                    <a:lumMod val="10000"/>
                  </a:schemeClr>
                </a:solidFill>
                <a:latin typeface="Courier New" pitchFamily="49" charset="0"/>
                <a:cs typeface="Courier New" pitchFamily="49" charset="0"/>
              </a:rPr>
              <a:t>argv</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*a;    </a:t>
            </a:r>
            <a:r>
              <a:rPr lang="en-US" sz="1600" b="1" kern="0" dirty="0" err="1">
                <a:solidFill>
                  <a:schemeClr val="bg2">
                    <a:lumMod val="10000"/>
                  </a:schemeClr>
                </a:solidFill>
                <a:latin typeface="Courier New" pitchFamily="49" charset="0"/>
                <a:cs typeface="Courier New" pitchFamily="49" charset="0"/>
              </a:rPr>
              <a:t>MPI_Win</a:t>
            </a:r>
            <a:r>
              <a:rPr lang="en-US" sz="1600" b="1" kern="0" dirty="0">
                <a:solidFill>
                  <a:schemeClr val="bg2">
                    <a:lumMod val="10000"/>
                  </a:schemeClr>
                </a:solidFill>
                <a:latin typeface="Courier New" pitchFamily="49" charset="0"/>
                <a:cs typeface="Courier New" pitchFamily="49" charset="0"/>
              </a:rPr>
              <a:t> win;</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MPI_Init</a:t>
            </a:r>
            <a:r>
              <a:rPr lang="en-US" sz="1600" b="1" kern="0" dirty="0">
                <a:solidFill>
                  <a:schemeClr val="bg2">
                    <a:lumMod val="10000"/>
                  </a:schemeClr>
                </a:solidFill>
                <a:latin typeface="Courier New" pitchFamily="49" charset="0"/>
                <a:cs typeface="Courier New" pitchFamily="49" charset="0"/>
              </a:rPr>
              <a:t>(&amp;</a:t>
            </a:r>
            <a:r>
              <a:rPr lang="en-US" sz="1600" b="1" kern="0" dirty="0" err="1">
                <a:solidFill>
                  <a:schemeClr val="bg2">
                    <a:lumMod val="10000"/>
                  </a:schemeClr>
                </a:solidFill>
                <a:latin typeface="Courier New" pitchFamily="49" charset="0"/>
                <a:cs typeface="Courier New" pitchFamily="49" charset="0"/>
              </a:rPr>
              <a:t>argc</a:t>
            </a:r>
            <a:r>
              <a:rPr lang="en-US" sz="1600" b="1" kern="0" dirty="0">
                <a:solidFill>
                  <a:schemeClr val="bg2">
                    <a:lumMod val="10000"/>
                  </a:schemeClr>
                </a:solidFill>
                <a:latin typeface="Courier New" pitchFamily="49" charset="0"/>
                <a:cs typeface="Courier New" pitchFamily="49" charset="0"/>
              </a:rPr>
              <a:t>, &amp;</a:t>
            </a:r>
            <a:r>
              <a:rPr lang="en-US" sz="1600" b="1" kern="0" dirty="0" err="1">
                <a:solidFill>
                  <a:schemeClr val="bg2">
                    <a:lumMod val="10000"/>
                  </a:schemeClr>
                </a:solidFill>
                <a:latin typeface="Courier New" pitchFamily="49" charset="0"/>
                <a:cs typeface="Courier New" pitchFamily="49" charset="0"/>
              </a:rPr>
              <a:t>argv</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create private memory */</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MPI_Alloc_mem</a:t>
            </a:r>
            <a:r>
              <a:rPr lang="en-US" sz="1600" b="1" kern="0" dirty="0">
                <a:solidFill>
                  <a:schemeClr val="bg2">
                    <a:lumMod val="10000"/>
                  </a:schemeClr>
                </a:solidFill>
                <a:latin typeface="Courier New" pitchFamily="49" charset="0"/>
                <a:cs typeface="Courier New" pitchFamily="49" charset="0"/>
              </a:rPr>
              <a:t>(1000*</a:t>
            </a:r>
            <a:r>
              <a:rPr lang="en-US" sz="1600" b="1" kern="0" dirty="0" err="1">
                <a:solidFill>
                  <a:schemeClr val="bg2">
                    <a:lumMod val="10000"/>
                  </a:schemeClr>
                </a:solidFill>
                <a:latin typeface="Courier New" pitchFamily="49" charset="0"/>
                <a:cs typeface="Courier New" pitchFamily="49" charset="0"/>
              </a:rPr>
              <a:t>sizeof</a:t>
            </a:r>
            <a:r>
              <a:rPr lang="en-US" sz="1600" b="1" kern="0" dirty="0">
                <a:solidFill>
                  <a:schemeClr val="bg2">
                    <a:lumMod val="10000"/>
                  </a:schemeClr>
                </a:solidFill>
                <a:latin typeface="Courier New" pitchFamily="49" charset="0"/>
                <a:cs typeface="Courier New" pitchFamily="49" charset="0"/>
              </a:rPr>
              <a:t>(</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MPI_INFO_NULL, &amp;a);</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use private memory like you normally would */</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a[0] = 1;  a[1] = 2;</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collectively declare memory as remotely accessible */</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accent6"/>
                </a:solidFill>
                <a:latin typeface="Courier New" pitchFamily="49" charset="0"/>
                <a:cs typeface="Courier New" pitchFamily="49" charset="0"/>
              </a:rPr>
              <a:t>MPI_Win_create</a:t>
            </a:r>
            <a:r>
              <a:rPr lang="en-US" sz="1600" b="1" kern="0" dirty="0">
                <a:solidFill>
                  <a:schemeClr val="accent6"/>
                </a:solidFill>
                <a:latin typeface="Courier New" pitchFamily="49" charset="0"/>
                <a:cs typeface="Courier New" pitchFamily="49" charset="0"/>
              </a:rPr>
              <a:t>(a, 1000*sizeof(int), sizeof(int), </a:t>
            </a:r>
          </a:p>
          <a:p>
            <a:pPr marL="342900" lvl="0" indent="-342900" fontAlgn="base">
              <a:lnSpc>
                <a:spcPct val="80000"/>
              </a:lnSpc>
              <a:spcBef>
                <a:spcPct val="20000"/>
              </a:spcBef>
              <a:spcAft>
                <a:spcPct val="0"/>
              </a:spcAft>
              <a:buClr>
                <a:srgbClr val="1F497D"/>
              </a:buClr>
              <a:defRPr/>
            </a:pPr>
            <a:r>
              <a:rPr lang="en-US" sz="1600" b="1" kern="0" dirty="0">
                <a:solidFill>
                  <a:schemeClr val="accent6"/>
                </a:solidFill>
                <a:latin typeface="Courier New" pitchFamily="49" charset="0"/>
                <a:cs typeface="Courier New" pitchFamily="49" charset="0"/>
              </a:rPr>
              <a:t>				MPI_INFO_NULL,	MPI_COMM_WORLD, &amp;win)</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Array ‘a’ is now accessibly by all processes in</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MPI_COMM_WORLD */</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accent6"/>
                </a:solidFill>
                <a:latin typeface="Courier New" pitchFamily="49" charset="0"/>
                <a:cs typeface="Courier New" pitchFamily="49" charset="0"/>
              </a:rPr>
              <a:t>MPI_Win_free</a:t>
            </a:r>
            <a:r>
              <a:rPr lang="en-US" sz="1600" b="1" kern="0" dirty="0">
                <a:solidFill>
                  <a:schemeClr val="accent6"/>
                </a:solidFill>
                <a:latin typeface="Courier New" pitchFamily="49" charset="0"/>
                <a:cs typeface="Courier New" pitchFamily="49" charset="0"/>
              </a:rPr>
              <a:t>(&amp;win);</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MPI_Free_mem</a:t>
            </a:r>
            <a:r>
              <a:rPr lang="en-US" sz="1600" b="1" kern="0" dirty="0">
                <a:solidFill>
                  <a:schemeClr val="bg2">
                    <a:lumMod val="10000"/>
                  </a:schemeClr>
                </a:solidFill>
                <a:latin typeface="Courier New" pitchFamily="49" charset="0"/>
                <a:cs typeface="Courier New" pitchFamily="49" charset="0"/>
              </a:rPr>
              <a:t>(a);</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MPI_Finalize</a:t>
            </a:r>
            <a:r>
              <a:rPr lang="en-US" sz="1600" b="1" kern="0" dirty="0">
                <a:solidFill>
                  <a:schemeClr val="bg2">
                    <a:lumMod val="10000"/>
                  </a:schemeClr>
                </a:solidFill>
                <a:latin typeface="Courier New" pitchFamily="49" charset="0"/>
                <a:cs typeface="Courier New" pitchFamily="49" charset="0"/>
              </a:rPr>
              <a:t>(); return 0;</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a:t>
            </a:r>
          </a:p>
        </p:txBody>
      </p:sp>
      <p:sp>
        <p:nvSpPr>
          <p:cNvPr id="6" name="Slide Number Placeholder 5"/>
          <p:cNvSpPr>
            <a:spLocks noGrp="1"/>
          </p:cNvSpPr>
          <p:nvPr>
            <p:ph type="sldNum" sz="quarter" idx="4"/>
          </p:nvPr>
        </p:nvSpPr>
        <p:spPr/>
        <p:txBody>
          <a:bodyPr/>
          <a:lstStyle/>
          <a:p>
            <a:fld id="{6B394888-48A7-42F6-AE45-2BD5FD40ED91}" type="slidenum">
              <a:rPr lang="en-US" smtClean="0"/>
              <a:pPr/>
              <a:t>106</a:t>
            </a:fld>
            <a:endParaRPr lang="en-US" dirty="0"/>
          </a:p>
        </p:txBody>
      </p:sp>
    </p:spTree>
    <p:extLst>
      <p:ext uri="{BB962C8B-B14F-4D97-AF65-F5344CB8AC3E}">
        <p14:creationId xmlns:p14="http://schemas.microsoft.com/office/powerpoint/2010/main" val="19312432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MPI_WIN_CREATE_DYNAMIC</a:t>
            </a:r>
          </a:p>
        </p:txBody>
      </p:sp>
      <p:sp>
        <p:nvSpPr>
          <p:cNvPr id="3" name="Content Placeholder 2"/>
          <p:cNvSpPr>
            <a:spLocks noGrp="1"/>
          </p:cNvSpPr>
          <p:nvPr>
            <p:ph idx="1"/>
          </p:nvPr>
        </p:nvSpPr>
        <p:spPr>
          <a:xfrm>
            <a:off x="457200" y="2057400"/>
            <a:ext cx="8229600" cy="4267200"/>
          </a:xfrm>
        </p:spPr>
        <p:txBody>
          <a:bodyPr>
            <a:normAutofit lnSpcReduction="10000"/>
          </a:bodyPr>
          <a:lstStyle/>
          <a:p>
            <a:r>
              <a:rPr lang="en-US" dirty="0"/>
              <a:t>Create an RMA window, to which data can later be attached</a:t>
            </a:r>
          </a:p>
          <a:p>
            <a:pPr lvl="1"/>
            <a:r>
              <a:rPr lang="en-US" dirty="0"/>
              <a:t>Only data exposed in a window can be accessed with RMA ops</a:t>
            </a:r>
          </a:p>
          <a:p>
            <a:r>
              <a:rPr lang="en-US" dirty="0"/>
              <a:t>Initially “empty”</a:t>
            </a:r>
          </a:p>
          <a:p>
            <a:pPr lvl="1"/>
            <a:r>
              <a:rPr lang="en-US" dirty="0"/>
              <a:t>Application can dynamically attach/detach memory to this window by calling </a:t>
            </a:r>
            <a:r>
              <a:rPr lang="en-US" dirty="0" err="1"/>
              <a:t>MPI_Win_attach</a:t>
            </a:r>
            <a:r>
              <a:rPr lang="en-US" dirty="0"/>
              <a:t>/detach</a:t>
            </a:r>
          </a:p>
          <a:p>
            <a:pPr lvl="1"/>
            <a:r>
              <a:rPr lang="en-US" dirty="0"/>
              <a:t>Application can access data on this window only after a memory region has been attached</a:t>
            </a:r>
          </a:p>
          <a:p>
            <a:r>
              <a:rPr lang="en-US" dirty="0"/>
              <a:t>Window origin is MPI_BOTTOM</a:t>
            </a:r>
          </a:p>
          <a:p>
            <a:pPr lvl="1"/>
            <a:r>
              <a:rPr lang="en-US" dirty="0"/>
              <a:t>Displacements are segment addresses relative to MPI_BOTTOM</a:t>
            </a:r>
          </a:p>
          <a:p>
            <a:pPr lvl="1"/>
            <a:r>
              <a:rPr lang="en-US" dirty="0"/>
              <a:t>Must tell others the displacement after calling attach</a:t>
            </a:r>
          </a:p>
          <a:p>
            <a:pPr lvl="1"/>
            <a:endParaRPr lang="en-US" dirty="0"/>
          </a:p>
        </p:txBody>
      </p:sp>
      <p:sp>
        <p:nvSpPr>
          <p:cNvPr id="8" name="Slide Number Placeholder 7"/>
          <p:cNvSpPr>
            <a:spLocks noGrp="1"/>
          </p:cNvSpPr>
          <p:nvPr>
            <p:ph type="sldNum" sz="quarter" idx="4"/>
          </p:nvPr>
        </p:nvSpPr>
        <p:spPr/>
        <p:txBody>
          <a:bodyPr/>
          <a:lstStyle/>
          <a:p>
            <a:fld id="{6B394888-48A7-42F6-AE45-2BD5FD40ED91}" type="slidenum">
              <a:rPr lang="en-US" smtClean="0"/>
              <a:pPr/>
              <a:t>107</a:t>
            </a:fld>
            <a:endParaRPr lang="en-US" dirty="0"/>
          </a:p>
        </p:txBody>
      </p:sp>
      <p:sp>
        <p:nvSpPr>
          <p:cNvPr id="7" name="Rounded Rectangle 6"/>
          <p:cNvSpPr/>
          <p:nvPr/>
        </p:nvSpPr>
        <p:spPr bwMode="auto">
          <a:xfrm>
            <a:off x="1219200" y="1143000"/>
            <a:ext cx="6629400" cy="746871"/>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MPI_Win_create_dynamic</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MPI_Info</a:t>
            </a:r>
            <a:r>
              <a:rPr lang="en-US" sz="1600" b="1" dirty="0">
                <a:solidFill>
                  <a:schemeClr val="bg2">
                    <a:lumMod val="10000"/>
                  </a:schemeClr>
                </a:solidFill>
                <a:latin typeface="Courier New"/>
                <a:cs typeface="Courier New"/>
              </a:rPr>
              <a:t> info, </a:t>
            </a:r>
            <a:r>
              <a:rPr lang="en-US" sz="1600" b="1" dirty="0" err="1">
                <a:solidFill>
                  <a:schemeClr val="bg2">
                    <a:lumMod val="10000"/>
                  </a:schemeClr>
                </a:solidFill>
                <a:latin typeface="Courier New"/>
                <a:cs typeface="Courier New"/>
              </a:rPr>
              <a:t>MPI_Comm</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comm</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Tree>
    <p:extLst>
      <p:ext uri="{BB962C8B-B14F-4D97-AF65-F5344CB8AC3E}">
        <p14:creationId xmlns:p14="http://schemas.microsoft.com/office/powerpoint/2010/main" val="13526802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MPI_WIN_CREATE_DYNAMIC</a:t>
            </a:r>
          </a:p>
        </p:txBody>
      </p:sp>
      <p:sp>
        <p:nvSpPr>
          <p:cNvPr id="5" name="Rectangle 4"/>
          <p:cNvSpPr/>
          <p:nvPr/>
        </p:nvSpPr>
        <p:spPr bwMode="auto">
          <a:xfrm>
            <a:off x="152400" y="838200"/>
            <a:ext cx="8839200" cy="5715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80000"/>
              </a:lnSpc>
              <a:spcBef>
                <a:spcPct val="20000"/>
              </a:spcBef>
              <a:spcAft>
                <a:spcPct val="0"/>
              </a:spcAft>
              <a:buClr>
                <a:srgbClr val="1F497D"/>
              </a:buClr>
              <a:defRPr/>
            </a:pP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main(</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argc</a:t>
            </a:r>
            <a:r>
              <a:rPr lang="en-US" sz="1600" b="1" kern="0" dirty="0">
                <a:solidFill>
                  <a:schemeClr val="bg2">
                    <a:lumMod val="10000"/>
                  </a:schemeClr>
                </a:solidFill>
                <a:latin typeface="Courier New" pitchFamily="49" charset="0"/>
                <a:cs typeface="Courier New" pitchFamily="49" charset="0"/>
              </a:rPr>
              <a:t>, char ** </a:t>
            </a:r>
            <a:r>
              <a:rPr lang="en-US" sz="1600" b="1" kern="0" dirty="0" err="1">
                <a:solidFill>
                  <a:schemeClr val="bg2">
                    <a:lumMod val="10000"/>
                  </a:schemeClr>
                </a:solidFill>
                <a:latin typeface="Courier New" pitchFamily="49" charset="0"/>
                <a:cs typeface="Courier New" pitchFamily="49" charset="0"/>
              </a:rPr>
              <a:t>argv</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*a;    </a:t>
            </a:r>
            <a:r>
              <a:rPr lang="en-US" sz="1600" b="1" kern="0" dirty="0" err="1">
                <a:solidFill>
                  <a:schemeClr val="bg2">
                    <a:lumMod val="10000"/>
                  </a:schemeClr>
                </a:solidFill>
                <a:latin typeface="Courier New" pitchFamily="49" charset="0"/>
                <a:cs typeface="Courier New" pitchFamily="49" charset="0"/>
              </a:rPr>
              <a:t>MPI_Win</a:t>
            </a:r>
            <a:r>
              <a:rPr lang="en-US" sz="1600" b="1" kern="0" dirty="0">
                <a:solidFill>
                  <a:schemeClr val="bg2">
                    <a:lumMod val="10000"/>
                  </a:schemeClr>
                </a:solidFill>
                <a:latin typeface="Courier New" pitchFamily="49" charset="0"/>
                <a:cs typeface="Courier New" pitchFamily="49" charset="0"/>
              </a:rPr>
              <a:t> win;</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MPI_Init</a:t>
            </a:r>
            <a:r>
              <a:rPr lang="en-US" sz="1600" b="1" kern="0" dirty="0">
                <a:solidFill>
                  <a:schemeClr val="bg2">
                    <a:lumMod val="10000"/>
                  </a:schemeClr>
                </a:solidFill>
                <a:latin typeface="Courier New" pitchFamily="49" charset="0"/>
                <a:cs typeface="Courier New" pitchFamily="49" charset="0"/>
              </a:rPr>
              <a:t>(&amp;</a:t>
            </a:r>
            <a:r>
              <a:rPr lang="en-US" sz="1600" b="1" kern="0" dirty="0" err="1">
                <a:solidFill>
                  <a:schemeClr val="bg2">
                    <a:lumMod val="10000"/>
                  </a:schemeClr>
                </a:solidFill>
                <a:latin typeface="Courier New" pitchFamily="49" charset="0"/>
                <a:cs typeface="Courier New" pitchFamily="49" charset="0"/>
              </a:rPr>
              <a:t>argc</a:t>
            </a:r>
            <a:r>
              <a:rPr lang="en-US" sz="1600" b="1" kern="0" dirty="0">
                <a:solidFill>
                  <a:schemeClr val="bg2">
                    <a:lumMod val="10000"/>
                  </a:schemeClr>
                </a:solidFill>
                <a:latin typeface="Courier New" pitchFamily="49" charset="0"/>
                <a:cs typeface="Courier New" pitchFamily="49" charset="0"/>
              </a:rPr>
              <a:t>, &amp;</a:t>
            </a:r>
            <a:r>
              <a:rPr lang="en-US" sz="1600" b="1" kern="0" dirty="0" err="1">
                <a:solidFill>
                  <a:schemeClr val="bg2">
                    <a:lumMod val="10000"/>
                  </a:schemeClr>
                </a:solidFill>
                <a:latin typeface="Courier New" pitchFamily="49" charset="0"/>
                <a:cs typeface="Courier New" pitchFamily="49" charset="0"/>
              </a:rPr>
              <a:t>argv</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rgbClr val="BF5C28"/>
                </a:solidFill>
                <a:latin typeface="Courier New" pitchFamily="49" charset="0"/>
                <a:cs typeface="Courier New" pitchFamily="49" charset="0"/>
              </a:rPr>
              <a:t>    </a:t>
            </a:r>
            <a:r>
              <a:rPr lang="en-US" sz="1600" b="1" kern="0" dirty="0" err="1">
                <a:solidFill>
                  <a:srgbClr val="BF5C28"/>
                </a:solidFill>
                <a:latin typeface="Courier New" pitchFamily="49" charset="0"/>
                <a:cs typeface="Courier New" pitchFamily="49" charset="0"/>
              </a:rPr>
              <a:t>MPI_Win_create_dynamic</a:t>
            </a:r>
            <a:r>
              <a:rPr lang="en-US" sz="1600" b="1" kern="0" dirty="0">
                <a:solidFill>
                  <a:srgbClr val="BF5C28"/>
                </a:solidFill>
                <a:latin typeface="Courier New" pitchFamily="49" charset="0"/>
                <a:cs typeface="Courier New" pitchFamily="49" charset="0"/>
              </a:rPr>
              <a:t>(MPI_INFO_NULL, MPI_COMM_WORLD, &amp;win);</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create private memory */</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 = (</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 *) </a:t>
            </a:r>
            <a:r>
              <a:rPr lang="en-US" sz="1600" b="1" kern="0" dirty="0" err="1">
                <a:solidFill>
                  <a:schemeClr val="bg2">
                    <a:lumMod val="10000"/>
                  </a:schemeClr>
                </a:solidFill>
                <a:latin typeface="Courier New" pitchFamily="49" charset="0"/>
                <a:cs typeface="Courier New" pitchFamily="49" charset="0"/>
              </a:rPr>
              <a:t>malloc</a:t>
            </a:r>
            <a:r>
              <a:rPr lang="en-US" sz="1600" b="1" kern="0" dirty="0">
                <a:solidFill>
                  <a:schemeClr val="bg2">
                    <a:lumMod val="10000"/>
                  </a:schemeClr>
                </a:solidFill>
                <a:latin typeface="Courier New" pitchFamily="49" charset="0"/>
                <a:cs typeface="Courier New" pitchFamily="49" charset="0"/>
              </a:rPr>
              <a:t>(1000 * </a:t>
            </a:r>
            <a:r>
              <a:rPr lang="en-US" sz="1600" b="1" kern="0" dirty="0" err="1">
                <a:solidFill>
                  <a:schemeClr val="bg2">
                    <a:lumMod val="10000"/>
                  </a:schemeClr>
                </a:solidFill>
                <a:latin typeface="Courier New" pitchFamily="49" charset="0"/>
                <a:cs typeface="Courier New" pitchFamily="49" charset="0"/>
              </a:rPr>
              <a:t>sizeof</a:t>
            </a:r>
            <a:r>
              <a:rPr lang="en-US" sz="1600" b="1" kern="0" dirty="0">
                <a:solidFill>
                  <a:schemeClr val="bg2">
                    <a:lumMod val="10000"/>
                  </a:schemeClr>
                </a:solidFill>
                <a:latin typeface="Courier New" pitchFamily="49" charset="0"/>
                <a:cs typeface="Courier New" pitchFamily="49" charset="0"/>
              </a:rPr>
              <a:t>(</a:t>
            </a:r>
            <a:r>
              <a:rPr lang="en-US" sz="1600" b="1" kern="0" dirty="0" err="1">
                <a:solidFill>
                  <a:schemeClr val="bg2">
                    <a:lumMod val="10000"/>
                  </a:schemeClr>
                </a:solidFill>
                <a:latin typeface="Courier New" pitchFamily="49" charset="0"/>
                <a:cs typeface="Courier New" pitchFamily="49" charset="0"/>
              </a:rPr>
              <a:t>int</a:t>
            </a:r>
            <a:r>
              <a:rPr lang="en-US" sz="16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use private memory like you normally would */</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a[0] = 1;  a[1] = 2;</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locally declare memory as remotely accessible */</a:t>
            </a:r>
          </a:p>
          <a:p>
            <a:pPr marL="342900" lvl="0" indent="-342900" fontAlgn="base">
              <a:lnSpc>
                <a:spcPct val="80000"/>
              </a:lnSpc>
              <a:spcBef>
                <a:spcPct val="20000"/>
              </a:spcBef>
              <a:spcAft>
                <a:spcPct val="0"/>
              </a:spcAft>
              <a:buClr>
                <a:srgbClr val="1F497D"/>
              </a:buClr>
              <a:defRPr/>
            </a:pPr>
            <a:r>
              <a:rPr lang="en-US" sz="1600" b="1" kern="0" dirty="0">
                <a:solidFill>
                  <a:srgbClr val="BF5C28"/>
                </a:solidFill>
                <a:latin typeface="Courier New" pitchFamily="49" charset="0"/>
                <a:cs typeface="Courier New" pitchFamily="49" charset="0"/>
              </a:rPr>
              <a:t>    </a:t>
            </a:r>
            <a:r>
              <a:rPr lang="en-US" sz="1600" b="1" kern="0" dirty="0" err="1">
                <a:solidFill>
                  <a:srgbClr val="BF5C28"/>
                </a:solidFill>
                <a:latin typeface="Courier New" pitchFamily="49" charset="0"/>
                <a:cs typeface="Courier New" pitchFamily="49" charset="0"/>
              </a:rPr>
              <a:t>MPI_Win_attach(win</a:t>
            </a:r>
            <a:r>
              <a:rPr lang="en-US" sz="1600" b="1" kern="0" dirty="0">
                <a:solidFill>
                  <a:srgbClr val="BF5C28"/>
                </a:solidFill>
                <a:latin typeface="Courier New" pitchFamily="49" charset="0"/>
                <a:cs typeface="Courier New" pitchFamily="49" charset="0"/>
              </a:rPr>
              <a:t>, a, 1000*</a:t>
            </a:r>
            <a:r>
              <a:rPr lang="en-US" sz="1600" b="1" kern="0" dirty="0" err="1">
                <a:solidFill>
                  <a:srgbClr val="BF5C28"/>
                </a:solidFill>
                <a:latin typeface="Courier New" pitchFamily="49" charset="0"/>
                <a:cs typeface="Courier New" pitchFamily="49" charset="0"/>
              </a:rPr>
              <a:t>sizeof(int</a:t>
            </a:r>
            <a:r>
              <a:rPr lang="en-US" sz="1600" b="1" kern="0" dirty="0">
                <a:solidFill>
                  <a:srgbClr val="BF5C28"/>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Array ‘a’ is now accessible from all processes */</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 </a:t>
            </a:r>
            <a:r>
              <a:rPr lang="en-US" sz="1600" b="1" kern="0" dirty="0" err="1">
                <a:solidFill>
                  <a:schemeClr val="bg2">
                    <a:lumMod val="10000"/>
                  </a:schemeClr>
                </a:solidFill>
                <a:latin typeface="Courier New" pitchFamily="49" charset="0"/>
                <a:cs typeface="Courier New" pitchFamily="49" charset="0"/>
              </a:rPr>
              <a:t>undeclare</a:t>
            </a:r>
            <a:r>
              <a:rPr lang="en-US" sz="1600" b="1" kern="0" dirty="0">
                <a:solidFill>
                  <a:schemeClr val="bg2">
                    <a:lumMod val="10000"/>
                  </a:schemeClr>
                </a:solidFill>
                <a:latin typeface="Courier New" pitchFamily="49" charset="0"/>
                <a:cs typeface="Courier New" pitchFamily="49" charset="0"/>
              </a:rPr>
              <a:t> remotely accessible memory */</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rgbClr val="BF5C28"/>
                </a:solidFill>
                <a:latin typeface="Courier New" pitchFamily="49" charset="0"/>
                <a:cs typeface="Courier New" pitchFamily="49" charset="0"/>
              </a:rPr>
              <a:t>MPI_Win_detach</a:t>
            </a:r>
            <a:r>
              <a:rPr lang="en-US" sz="1600" b="1" kern="0" dirty="0">
                <a:solidFill>
                  <a:srgbClr val="BF5C28"/>
                </a:solidFill>
                <a:latin typeface="Courier New" pitchFamily="49" charset="0"/>
                <a:cs typeface="Courier New" pitchFamily="49" charset="0"/>
              </a:rPr>
              <a:t>(win, a);  </a:t>
            </a:r>
            <a:r>
              <a:rPr lang="en-US" sz="1600" b="1" kern="0" dirty="0">
                <a:solidFill>
                  <a:schemeClr val="bg2">
                    <a:lumMod val="10000"/>
                  </a:schemeClr>
                </a:solidFill>
                <a:latin typeface="Courier New" pitchFamily="49" charset="0"/>
                <a:cs typeface="Courier New" pitchFamily="49" charset="0"/>
              </a:rPr>
              <a:t>free(a);</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    </a:t>
            </a:r>
            <a:r>
              <a:rPr lang="en-US" sz="1600" b="1" kern="0" dirty="0" err="1">
                <a:solidFill>
                  <a:srgbClr val="BF5C28"/>
                </a:solidFill>
                <a:latin typeface="Courier New" pitchFamily="49" charset="0"/>
                <a:cs typeface="Courier New" pitchFamily="49" charset="0"/>
              </a:rPr>
              <a:t>MPI_Win_free</a:t>
            </a:r>
            <a:r>
              <a:rPr lang="en-US" sz="1600" b="1" kern="0" dirty="0">
                <a:solidFill>
                  <a:srgbClr val="BF5C28"/>
                </a:solidFill>
                <a:latin typeface="Courier New" pitchFamily="49" charset="0"/>
                <a:cs typeface="Courier New" pitchFamily="49" charset="0"/>
              </a:rPr>
              <a:t>(&amp;win);</a:t>
            </a:r>
          </a:p>
          <a:p>
            <a:pPr marL="342900" lvl="0" indent="-342900" fontAlgn="base">
              <a:lnSpc>
                <a:spcPct val="80000"/>
              </a:lnSpc>
              <a:spcBef>
                <a:spcPct val="20000"/>
              </a:spcBef>
              <a:spcAft>
                <a:spcPct val="0"/>
              </a:spcAft>
              <a:buClr>
                <a:srgbClr val="1F497D"/>
              </a:buClr>
              <a:defRPr/>
            </a:pPr>
            <a:endParaRPr lang="en-US" sz="1600" b="1" kern="0" dirty="0">
              <a:solidFill>
                <a:schemeClr val="bg2">
                  <a:lumMod val="10000"/>
                </a:schemeClr>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100" b="1" kern="0" dirty="0">
                <a:solidFill>
                  <a:schemeClr val="bg2">
                    <a:lumMod val="10000"/>
                  </a:schemeClr>
                </a:solidFill>
                <a:latin typeface="Courier New" pitchFamily="49" charset="0"/>
                <a:cs typeface="Courier New" pitchFamily="49" charset="0"/>
              </a:rPr>
              <a:t> </a:t>
            </a:r>
            <a:r>
              <a:rPr lang="en-US" sz="1600" b="1" kern="0" dirty="0">
                <a:solidFill>
                  <a:schemeClr val="bg2">
                    <a:lumMod val="10000"/>
                  </a:schemeClr>
                </a:solidFill>
                <a:latin typeface="Courier New" pitchFamily="49" charset="0"/>
                <a:cs typeface="Courier New" pitchFamily="49" charset="0"/>
              </a:rPr>
              <a:t>   </a:t>
            </a:r>
            <a:r>
              <a:rPr lang="en-US" sz="1600" b="1" kern="0" dirty="0" err="1">
                <a:solidFill>
                  <a:schemeClr val="bg2">
                    <a:lumMod val="10000"/>
                  </a:schemeClr>
                </a:solidFill>
                <a:latin typeface="Courier New" pitchFamily="49" charset="0"/>
                <a:cs typeface="Courier New" pitchFamily="49" charset="0"/>
              </a:rPr>
              <a:t>MPI_Finalize</a:t>
            </a:r>
            <a:r>
              <a:rPr lang="en-US" sz="1600" b="1" kern="0" dirty="0">
                <a:solidFill>
                  <a:schemeClr val="bg2">
                    <a:lumMod val="10000"/>
                  </a:schemeClr>
                </a:solidFill>
                <a:latin typeface="Courier New" pitchFamily="49" charset="0"/>
                <a:cs typeface="Courier New" pitchFamily="49" charset="0"/>
              </a:rPr>
              <a:t>(); return 0;</a:t>
            </a:r>
          </a:p>
          <a:p>
            <a:pPr marL="342900" lvl="0" indent="-342900" fontAlgn="base">
              <a:lnSpc>
                <a:spcPct val="80000"/>
              </a:lnSpc>
              <a:spcBef>
                <a:spcPct val="20000"/>
              </a:spcBef>
              <a:spcAft>
                <a:spcPct val="0"/>
              </a:spcAft>
              <a:buClr>
                <a:srgbClr val="1F497D"/>
              </a:buClr>
              <a:defRPr/>
            </a:pPr>
            <a:r>
              <a:rPr lang="en-US" sz="1600" b="1" kern="0" dirty="0">
                <a:solidFill>
                  <a:schemeClr val="bg2">
                    <a:lumMod val="10000"/>
                  </a:schemeClr>
                </a:solidFill>
                <a:latin typeface="Courier New" pitchFamily="49" charset="0"/>
                <a:cs typeface="Courier New" pitchFamily="49" charset="0"/>
              </a:rPr>
              <a:t>}</a:t>
            </a:r>
          </a:p>
        </p:txBody>
      </p:sp>
      <p:sp>
        <p:nvSpPr>
          <p:cNvPr id="6" name="Slide Number Placeholder 5"/>
          <p:cNvSpPr>
            <a:spLocks noGrp="1"/>
          </p:cNvSpPr>
          <p:nvPr>
            <p:ph type="sldNum" sz="quarter" idx="4"/>
          </p:nvPr>
        </p:nvSpPr>
        <p:spPr/>
        <p:txBody>
          <a:bodyPr/>
          <a:lstStyle/>
          <a:p>
            <a:fld id="{6B394888-48A7-42F6-AE45-2BD5FD40ED91}" type="slidenum">
              <a:rPr lang="en-US" smtClean="0"/>
              <a:pPr/>
              <a:t>108</a:t>
            </a:fld>
            <a:endParaRPr lang="en-US" dirty="0"/>
          </a:p>
        </p:txBody>
      </p:sp>
    </p:spTree>
    <p:extLst>
      <p:ext uri="{BB962C8B-B14F-4D97-AF65-F5344CB8AC3E}">
        <p14:creationId xmlns:p14="http://schemas.microsoft.com/office/powerpoint/2010/main" val="20780535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p:txBody>
          <a:bodyPr/>
          <a:lstStyle/>
          <a:p>
            <a:r>
              <a:rPr lang="en-US" dirty="0"/>
              <a:t>MPI provides ability to read, write and atomically modify data in remotely accessible memory regions</a:t>
            </a:r>
          </a:p>
          <a:p>
            <a:pPr lvl="1"/>
            <a:r>
              <a:rPr lang="en-US" altLang="zh-CN" dirty="0"/>
              <a:t>MPI_PUT</a:t>
            </a:r>
            <a:endParaRPr lang="en-US" dirty="0"/>
          </a:p>
          <a:p>
            <a:pPr lvl="1"/>
            <a:r>
              <a:rPr lang="en-US" dirty="0"/>
              <a:t>MPI_GET</a:t>
            </a:r>
          </a:p>
          <a:p>
            <a:pPr lvl="1"/>
            <a:r>
              <a:rPr lang="en-US" dirty="0"/>
              <a:t>MPI_ACCUMULATE </a:t>
            </a:r>
            <a:r>
              <a:rPr lang="en-US" sz="1600" b="1" dirty="0">
                <a:solidFill>
                  <a:srgbClr val="BF5C28"/>
                </a:solidFill>
                <a:latin typeface="Courier New" pitchFamily="49" charset="0"/>
                <a:ea typeface="+mn-ea"/>
                <a:cs typeface="Courier New" pitchFamily="49" charset="0"/>
              </a:rPr>
              <a:t>(atomic)</a:t>
            </a:r>
          </a:p>
          <a:p>
            <a:pPr lvl="1"/>
            <a:r>
              <a:rPr lang="en-US" dirty="0"/>
              <a:t>MPI_GET_ACCUMULATE </a:t>
            </a:r>
            <a:r>
              <a:rPr lang="en-US" altLang="zh-CN" sz="1600" b="1" dirty="0">
                <a:solidFill>
                  <a:srgbClr val="BF5C28"/>
                </a:solidFill>
                <a:latin typeface="Courier New" pitchFamily="49" charset="0"/>
                <a:ea typeface="+mn-ea"/>
                <a:cs typeface="Courier New" pitchFamily="49" charset="0"/>
              </a:rPr>
              <a:t>(atomic)</a:t>
            </a:r>
            <a:endParaRPr lang="en-US" sz="1600" b="1" dirty="0">
              <a:solidFill>
                <a:srgbClr val="BF5C28"/>
              </a:solidFill>
              <a:latin typeface="Courier New" pitchFamily="49" charset="0"/>
              <a:ea typeface="+mn-ea"/>
              <a:cs typeface="Courier New" pitchFamily="49" charset="0"/>
            </a:endParaRPr>
          </a:p>
          <a:p>
            <a:pPr lvl="1"/>
            <a:r>
              <a:rPr lang="en-US" dirty="0"/>
              <a:t>MPI_COMPARE_AND_SWAP </a:t>
            </a:r>
            <a:r>
              <a:rPr lang="en-US" altLang="zh-CN" sz="1600" b="1" dirty="0">
                <a:solidFill>
                  <a:srgbClr val="BF5C28"/>
                </a:solidFill>
                <a:latin typeface="Courier New" pitchFamily="49" charset="0"/>
                <a:ea typeface="+mn-ea"/>
                <a:cs typeface="Courier New" pitchFamily="49" charset="0"/>
              </a:rPr>
              <a:t>(atomic)</a:t>
            </a:r>
            <a:endParaRPr lang="en-US" sz="1600" b="1" dirty="0">
              <a:solidFill>
                <a:srgbClr val="BF5C28"/>
              </a:solidFill>
              <a:latin typeface="Courier New" pitchFamily="49" charset="0"/>
              <a:ea typeface="+mn-ea"/>
              <a:cs typeface="Courier New" pitchFamily="49" charset="0"/>
            </a:endParaRPr>
          </a:p>
          <a:p>
            <a:pPr lvl="1"/>
            <a:r>
              <a:rPr lang="en-US" dirty="0"/>
              <a:t>MPI_FETCH_AND_OP</a:t>
            </a:r>
            <a:r>
              <a:rPr lang="en-US" sz="1600" b="1" dirty="0">
                <a:solidFill>
                  <a:srgbClr val="BF5C28"/>
                </a:solidFill>
                <a:latin typeface="Courier New" pitchFamily="49" charset="0"/>
                <a:ea typeface="+mn-ea"/>
                <a:cs typeface="Courier New" pitchFamily="49" charset="0"/>
              </a:rPr>
              <a:t> </a:t>
            </a:r>
            <a:r>
              <a:rPr lang="en-US" altLang="zh-CN" sz="1600" b="1" dirty="0">
                <a:solidFill>
                  <a:srgbClr val="BF5C28"/>
                </a:solidFill>
                <a:latin typeface="Courier New" pitchFamily="49" charset="0"/>
                <a:ea typeface="+mn-ea"/>
                <a:cs typeface="Courier New" pitchFamily="49" charset="0"/>
              </a:rPr>
              <a:t>(atomic)</a:t>
            </a:r>
            <a:endParaRPr lang="en-US" sz="1600" b="1" dirty="0">
              <a:solidFill>
                <a:srgbClr val="BF5C28"/>
              </a:solidFill>
              <a:latin typeface="Courier New" pitchFamily="49" charset="0"/>
              <a:ea typeface="+mn-ea"/>
              <a:cs typeface="Courier New" pitchFamily="49" charset="0"/>
            </a:endParaRPr>
          </a:p>
        </p:txBody>
      </p:sp>
      <p:sp>
        <p:nvSpPr>
          <p:cNvPr id="6" name="Slide Number Placeholder 5"/>
          <p:cNvSpPr>
            <a:spLocks noGrp="1"/>
          </p:cNvSpPr>
          <p:nvPr>
            <p:ph type="sldNum" sz="quarter" idx="4"/>
          </p:nvPr>
        </p:nvSpPr>
        <p:spPr/>
        <p:txBody>
          <a:bodyPr/>
          <a:lstStyle/>
          <a:p>
            <a:fld id="{6B394888-48A7-42F6-AE45-2BD5FD40ED91}" type="slidenum">
              <a:rPr lang="en-US" smtClean="0"/>
              <a:pPr/>
              <a:t>109</a:t>
            </a:fld>
            <a:endParaRPr lang="en-US" dirty="0"/>
          </a:p>
        </p:txBody>
      </p:sp>
      <p:sp>
        <p:nvSpPr>
          <p:cNvPr id="4" name="文本框 3"/>
          <p:cNvSpPr txBox="1"/>
          <p:nvPr/>
        </p:nvSpPr>
        <p:spPr>
          <a:xfrm>
            <a:off x="-48107" y="5176575"/>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19440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MPI Programs</a:t>
            </a:r>
          </a:p>
        </p:txBody>
      </p:sp>
      <p:sp>
        <p:nvSpPr>
          <p:cNvPr id="3" name="Content Placeholder 2"/>
          <p:cNvSpPr>
            <a:spLocks noGrp="1"/>
          </p:cNvSpPr>
          <p:nvPr>
            <p:ph idx="1"/>
          </p:nvPr>
        </p:nvSpPr>
        <p:spPr>
          <a:xfrm>
            <a:off x="457200" y="914400"/>
            <a:ext cx="7620000" cy="457099"/>
          </a:xfrm>
        </p:spPr>
        <p:txBody>
          <a:bodyPr/>
          <a:lstStyle/>
          <a:p>
            <a:pPr>
              <a:lnSpc>
                <a:spcPct val="110000"/>
              </a:lnSpc>
            </a:pPr>
            <a:r>
              <a:rPr lang="en-US" dirty="0"/>
              <a:t>Launch 16 processes on the local node:</a:t>
            </a:r>
          </a:p>
        </p:txBody>
      </p:sp>
      <p:sp>
        <p:nvSpPr>
          <p:cNvPr id="4" name="Slide Number Placeholder 3"/>
          <p:cNvSpPr>
            <a:spLocks noGrp="1"/>
          </p:cNvSpPr>
          <p:nvPr>
            <p:ph type="sldNum" sz="quarter" idx="4"/>
          </p:nvPr>
        </p:nvSpPr>
        <p:spPr/>
        <p:txBody>
          <a:bodyPr/>
          <a:lstStyle/>
          <a:p>
            <a:fld id="{6B394888-48A7-42F6-AE45-2BD5FD40ED91}" type="slidenum">
              <a:rPr lang="en-US" smtClean="0"/>
              <a:pPr/>
              <a:t>11</a:t>
            </a:fld>
            <a:endParaRPr lang="en-US" dirty="0"/>
          </a:p>
        </p:txBody>
      </p:sp>
      <p:sp>
        <p:nvSpPr>
          <p:cNvPr id="6" name="Rectangle 5">
            <a:extLst>
              <a:ext uri="{FF2B5EF4-FFF2-40B4-BE49-F238E27FC236}">
                <a16:creationId xmlns:a16="http://schemas.microsoft.com/office/drawing/2014/main" id="{5ED5626C-0674-0D44-A7A3-9A167AA9C665}"/>
              </a:ext>
            </a:extLst>
          </p:cNvPr>
          <p:cNvSpPr/>
          <p:nvPr/>
        </p:nvSpPr>
        <p:spPr>
          <a:xfrm>
            <a:off x="457200" y="4388803"/>
            <a:ext cx="8305800" cy="491234"/>
          </a:xfrm>
          <a:prstGeom prst="rect">
            <a:avLst/>
          </a:prstGeom>
        </p:spPr>
        <p:txBody>
          <a:bodyPr wrap="square">
            <a:spAutoFit/>
          </a:bodyPr>
          <a:lstStyle/>
          <a:p>
            <a:pPr marL="342900" indent="-342900" fontAlgn="base">
              <a:lnSpc>
                <a:spcPct val="110000"/>
              </a:lnSpc>
              <a:spcBef>
                <a:spcPct val="20000"/>
              </a:spcBef>
              <a:spcAft>
                <a:spcPct val="0"/>
              </a:spcAft>
              <a:buClr>
                <a:srgbClr val="1F497D"/>
              </a:buClr>
              <a:buFont typeface="Wingdings" pitchFamily="2" charset="2"/>
              <a:buChar char="§"/>
            </a:pPr>
            <a:r>
              <a:rPr lang="en-US" sz="2400" kern="0" dirty="0">
                <a:solidFill>
                  <a:srgbClr val="D2D2D2">
                    <a:lumMod val="10000"/>
                  </a:srgbClr>
                </a:solidFill>
              </a:rPr>
              <a:t>If there are many nodes, it might be easier to create a host file</a:t>
            </a:r>
          </a:p>
        </p:txBody>
      </p:sp>
      <p:sp>
        <p:nvSpPr>
          <p:cNvPr id="7" name="Rectangle 6">
            <a:extLst>
              <a:ext uri="{FF2B5EF4-FFF2-40B4-BE49-F238E27FC236}">
                <a16:creationId xmlns:a16="http://schemas.microsoft.com/office/drawing/2014/main" id="{7BC9AA73-1234-3746-ABA6-F33FBBB714C0}"/>
              </a:ext>
            </a:extLst>
          </p:cNvPr>
          <p:cNvSpPr/>
          <p:nvPr/>
        </p:nvSpPr>
        <p:spPr>
          <a:xfrm>
            <a:off x="939045" y="1481165"/>
            <a:ext cx="3017493"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mpiexec</a:t>
            </a:r>
            <a:r>
              <a:rPr lang="en-US" sz="1600" b="1" dirty="0">
                <a:solidFill>
                  <a:srgbClr val="D2D2D2">
                    <a:lumMod val="10000"/>
                  </a:srgbClr>
                </a:solidFill>
                <a:latin typeface="Courier New" panose="02070309020205020404" pitchFamily="49" charset="0"/>
                <a:cs typeface="Courier New" panose="02070309020205020404" pitchFamily="49" charset="0"/>
              </a:rPr>
              <a:t> –n 16 ./test</a:t>
            </a:r>
            <a:endParaRPr lang="en-US" sz="1600" dirty="0">
              <a:solidFill>
                <a:srgbClr val="D2D2D2">
                  <a:lumMod val="10000"/>
                </a:srgbClr>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547D0DCD-2B14-8643-B9BC-41124A7EE3FE}"/>
              </a:ext>
            </a:extLst>
          </p:cNvPr>
          <p:cNvSpPr/>
          <p:nvPr/>
        </p:nvSpPr>
        <p:spPr>
          <a:xfrm>
            <a:off x="905075" y="2323156"/>
            <a:ext cx="6400800" cy="357021"/>
          </a:xfrm>
          <a:prstGeom prst="rect">
            <a:avLst/>
          </a:prstGeom>
          <a:solidFill>
            <a:schemeClr val="bg1">
              <a:lumMod val="85000"/>
            </a:schemeClr>
          </a:solidFill>
          <a:ln>
            <a:solidFill>
              <a:schemeClr val="tx1">
                <a:lumMod val="50000"/>
              </a:schemeClr>
            </a:solidFill>
          </a:ln>
        </p:spPr>
        <p:txBody>
          <a:bodyPr wrap="squar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mpiexec</a:t>
            </a:r>
            <a:r>
              <a:rPr lang="en-US" sz="1600" b="1" dirty="0">
                <a:solidFill>
                  <a:srgbClr val="D2D2D2">
                    <a:lumMod val="10000"/>
                  </a:srgbClr>
                </a:solidFill>
                <a:latin typeface="Courier New" panose="02070309020205020404" pitchFamily="49" charset="0"/>
                <a:cs typeface="Courier New" panose="02070309020205020404" pitchFamily="49" charset="0"/>
              </a:rPr>
              <a:t> –hosts h1:4,h2:4,h3:4,h4:4 –n 16 ./test</a:t>
            </a:r>
          </a:p>
        </p:txBody>
      </p:sp>
      <p:sp>
        <p:nvSpPr>
          <p:cNvPr id="9" name="Rectangle 8">
            <a:extLst>
              <a:ext uri="{FF2B5EF4-FFF2-40B4-BE49-F238E27FC236}">
                <a16:creationId xmlns:a16="http://schemas.microsoft.com/office/drawing/2014/main" id="{E10128F6-7075-A64E-8361-0A7273D6ABE2}"/>
              </a:ext>
            </a:extLst>
          </p:cNvPr>
          <p:cNvSpPr/>
          <p:nvPr/>
        </p:nvSpPr>
        <p:spPr>
          <a:xfrm>
            <a:off x="457200" y="1861632"/>
            <a:ext cx="8153400" cy="478272"/>
          </a:xfrm>
          <a:prstGeom prst="rect">
            <a:avLst/>
          </a:prstGeom>
        </p:spPr>
        <p:txBody>
          <a:bodyPr wrap="square">
            <a:spAutoFit/>
          </a:bodyPr>
          <a:lstStyle/>
          <a:p>
            <a:pPr marL="342900" indent="-342900" fontAlgn="base">
              <a:lnSpc>
                <a:spcPct val="110000"/>
              </a:lnSpc>
              <a:spcBef>
                <a:spcPct val="20000"/>
              </a:spcBef>
              <a:spcAft>
                <a:spcPct val="0"/>
              </a:spcAft>
              <a:buClr>
                <a:srgbClr val="1F497D"/>
              </a:buClr>
              <a:buFont typeface="Wingdings" pitchFamily="2" charset="2"/>
              <a:buChar char="§"/>
            </a:pPr>
            <a:r>
              <a:rPr lang="en-US" sz="2400" kern="0" dirty="0">
                <a:solidFill>
                  <a:srgbClr val="D2D2D2">
                    <a:lumMod val="10000"/>
                  </a:srgbClr>
                </a:solidFill>
              </a:rPr>
              <a:t>Launch 16 processes on 4 nodes (each has 4 cores)</a:t>
            </a:r>
          </a:p>
        </p:txBody>
      </p:sp>
      <p:sp>
        <p:nvSpPr>
          <p:cNvPr id="10" name="Rectangle 9">
            <a:extLst>
              <a:ext uri="{FF2B5EF4-FFF2-40B4-BE49-F238E27FC236}">
                <a16:creationId xmlns:a16="http://schemas.microsoft.com/office/drawing/2014/main" id="{59A54376-38F1-7640-AE20-E089F221F107}"/>
              </a:ext>
            </a:extLst>
          </p:cNvPr>
          <p:cNvSpPr/>
          <p:nvPr/>
        </p:nvSpPr>
        <p:spPr>
          <a:xfrm>
            <a:off x="905075" y="3171686"/>
            <a:ext cx="5410200" cy="357021"/>
          </a:xfrm>
          <a:prstGeom prst="rect">
            <a:avLst/>
          </a:prstGeom>
          <a:solidFill>
            <a:schemeClr val="bg1">
              <a:lumMod val="85000"/>
            </a:schemeClr>
          </a:solidFill>
          <a:ln>
            <a:solidFill>
              <a:schemeClr val="tx1">
                <a:lumMod val="50000"/>
              </a:schemeClr>
            </a:solidFill>
          </a:ln>
        </p:spPr>
        <p:txBody>
          <a:bodyPr wrap="square">
            <a:spAutoFit/>
          </a:bodyPr>
          <a:lstStyle/>
          <a:p>
            <a:pPr marL="115888" lvl="1" fontAlgn="base">
              <a:lnSpc>
                <a:spcPct val="110000"/>
              </a:lnSpc>
              <a:spcBef>
                <a:spcPct val="20000"/>
              </a:spcBef>
              <a:spcAft>
                <a:spcPct val="0"/>
              </a:spcAft>
              <a:buClr>
                <a:srgbClr val="1F497D"/>
              </a:buClr>
            </a:pPr>
            <a:r>
              <a:rPr lang="en-US" sz="1600" b="1" kern="0" dirty="0">
                <a:solidFill>
                  <a:srgbClr val="D2D2D2">
                    <a:lumMod val="10000"/>
                  </a:srgbClr>
                </a:solidFill>
                <a:latin typeface="Courier New" panose="02070309020205020404" pitchFamily="49" charset="0"/>
                <a:cs typeface="Courier New" panose="02070309020205020404" pitchFamily="49" charset="0"/>
              </a:rPr>
              <a:t>% </a:t>
            </a:r>
            <a:r>
              <a:rPr lang="en-US" sz="1600" b="1" kern="0" dirty="0" err="1">
                <a:solidFill>
                  <a:srgbClr val="D2D2D2">
                    <a:lumMod val="10000"/>
                  </a:srgbClr>
                </a:solidFill>
                <a:latin typeface="Courier New" panose="02070309020205020404" pitchFamily="49" charset="0"/>
                <a:cs typeface="Courier New" panose="02070309020205020404" pitchFamily="49" charset="0"/>
              </a:rPr>
              <a:t>mpiexec</a:t>
            </a:r>
            <a:r>
              <a:rPr lang="en-US" sz="1600" b="1" kern="0" dirty="0">
                <a:solidFill>
                  <a:srgbClr val="D2D2D2">
                    <a:lumMod val="10000"/>
                  </a:srgbClr>
                </a:solidFill>
                <a:latin typeface="Courier New" panose="02070309020205020404" pitchFamily="49" charset="0"/>
                <a:cs typeface="Courier New" panose="02070309020205020404" pitchFamily="49" charset="0"/>
              </a:rPr>
              <a:t> –hosts h1,h2,h3,h4 –n 16 ./test</a:t>
            </a:r>
          </a:p>
        </p:txBody>
      </p:sp>
      <p:sp>
        <p:nvSpPr>
          <p:cNvPr id="11" name="Rectangle 10">
            <a:extLst>
              <a:ext uri="{FF2B5EF4-FFF2-40B4-BE49-F238E27FC236}">
                <a16:creationId xmlns:a16="http://schemas.microsoft.com/office/drawing/2014/main" id="{C7938CE5-AC06-2846-85F0-7152D9926ED1}"/>
              </a:ext>
            </a:extLst>
          </p:cNvPr>
          <p:cNvSpPr/>
          <p:nvPr/>
        </p:nvSpPr>
        <p:spPr>
          <a:xfrm>
            <a:off x="457200" y="3634039"/>
            <a:ext cx="8305800" cy="814069"/>
          </a:xfrm>
          <a:prstGeom prst="rect">
            <a:avLst/>
          </a:prstGeom>
        </p:spPr>
        <p:txBody>
          <a:bodyPr wrap="square">
            <a:spAutoFit/>
          </a:bodyPr>
          <a:lstStyle/>
          <a:p>
            <a:pPr marL="742950" lvl="1" indent="-285750" fontAlgn="base">
              <a:lnSpc>
                <a:spcPct val="110000"/>
              </a:lnSpc>
              <a:spcBef>
                <a:spcPct val="20000"/>
              </a:spcBef>
              <a:spcAft>
                <a:spcPct val="0"/>
              </a:spcAft>
              <a:buClr>
                <a:srgbClr val="1F497D"/>
              </a:buClr>
              <a:buFontTx/>
              <a:buChar char="–"/>
            </a:pPr>
            <a:r>
              <a:rPr lang="en-US" sz="2000" kern="0" dirty="0">
                <a:solidFill>
                  <a:srgbClr val="D2D2D2">
                    <a:lumMod val="10000"/>
                  </a:srgbClr>
                </a:solidFill>
                <a:cs typeface="Courier New" pitchFamily="49" charset="0"/>
              </a:rPr>
              <a:t>Runs the first process on h1, the second on h2, etc., and wraps around</a:t>
            </a:r>
          </a:p>
          <a:p>
            <a:pPr marL="742950" lvl="1" indent="-285750" fontAlgn="base">
              <a:lnSpc>
                <a:spcPct val="110000"/>
              </a:lnSpc>
              <a:spcBef>
                <a:spcPct val="20000"/>
              </a:spcBef>
              <a:spcAft>
                <a:spcPct val="0"/>
              </a:spcAft>
              <a:buClr>
                <a:srgbClr val="1F497D"/>
              </a:buClr>
              <a:buFontTx/>
              <a:buChar char="–"/>
            </a:pPr>
            <a:r>
              <a:rPr lang="en-US" sz="2000" kern="0" dirty="0">
                <a:solidFill>
                  <a:srgbClr val="D2D2D2">
                    <a:lumMod val="10000"/>
                  </a:srgbClr>
                </a:solidFill>
                <a:cs typeface="Courier New" pitchFamily="49" charset="0"/>
              </a:rPr>
              <a:t>So, h1 will have the 1</a:t>
            </a:r>
            <a:r>
              <a:rPr lang="en-US" sz="2000" kern="0" baseline="30000" dirty="0">
                <a:solidFill>
                  <a:srgbClr val="D2D2D2">
                    <a:lumMod val="10000"/>
                  </a:srgbClr>
                </a:solidFill>
                <a:cs typeface="Courier New" pitchFamily="49" charset="0"/>
              </a:rPr>
              <a:t>st</a:t>
            </a:r>
            <a:r>
              <a:rPr lang="en-US" sz="2000" kern="0" dirty="0">
                <a:solidFill>
                  <a:srgbClr val="D2D2D2">
                    <a:lumMod val="10000"/>
                  </a:srgbClr>
                </a:solidFill>
                <a:cs typeface="Courier New" pitchFamily="49" charset="0"/>
              </a:rPr>
              <a:t>, 5</a:t>
            </a:r>
            <a:r>
              <a:rPr lang="en-US" sz="2000" kern="0" baseline="30000" dirty="0">
                <a:solidFill>
                  <a:srgbClr val="D2D2D2">
                    <a:lumMod val="10000"/>
                  </a:srgbClr>
                </a:solidFill>
                <a:cs typeface="Courier New" pitchFamily="49" charset="0"/>
              </a:rPr>
              <a:t>th</a:t>
            </a:r>
            <a:r>
              <a:rPr lang="en-US" sz="2000" kern="0" dirty="0">
                <a:solidFill>
                  <a:srgbClr val="D2D2D2">
                    <a:lumMod val="10000"/>
                  </a:srgbClr>
                </a:solidFill>
                <a:cs typeface="Courier New" pitchFamily="49" charset="0"/>
              </a:rPr>
              <a:t>, 9</a:t>
            </a:r>
            <a:r>
              <a:rPr lang="en-US" sz="2000" kern="0" baseline="30000" dirty="0">
                <a:solidFill>
                  <a:srgbClr val="D2D2D2">
                    <a:lumMod val="10000"/>
                  </a:srgbClr>
                </a:solidFill>
                <a:cs typeface="Courier New" pitchFamily="49" charset="0"/>
              </a:rPr>
              <a:t>th</a:t>
            </a:r>
            <a:r>
              <a:rPr lang="en-US" sz="2000" kern="0" dirty="0">
                <a:solidFill>
                  <a:srgbClr val="D2D2D2">
                    <a:lumMod val="10000"/>
                  </a:srgbClr>
                </a:solidFill>
                <a:cs typeface="Courier New" pitchFamily="49" charset="0"/>
              </a:rPr>
              <a:t> and 13</a:t>
            </a:r>
            <a:r>
              <a:rPr lang="en-US" sz="2000" kern="0" baseline="30000" dirty="0">
                <a:solidFill>
                  <a:srgbClr val="D2D2D2">
                    <a:lumMod val="10000"/>
                  </a:srgbClr>
                </a:solidFill>
                <a:cs typeface="Courier New" pitchFamily="49" charset="0"/>
              </a:rPr>
              <a:t>th</a:t>
            </a:r>
            <a:r>
              <a:rPr lang="en-US" sz="2000" kern="0" dirty="0">
                <a:solidFill>
                  <a:srgbClr val="D2D2D2">
                    <a:lumMod val="10000"/>
                  </a:srgbClr>
                </a:solidFill>
                <a:cs typeface="Courier New" pitchFamily="49" charset="0"/>
              </a:rPr>
              <a:t> processes</a:t>
            </a:r>
          </a:p>
        </p:txBody>
      </p:sp>
      <p:sp>
        <p:nvSpPr>
          <p:cNvPr id="12" name="Rectangle 11">
            <a:extLst>
              <a:ext uri="{FF2B5EF4-FFF2-40B4-BE49-F238E27FC236}">
                <a16:creationId xmlns:a16="http://schemas.microsoft.com/office/drawing/2014/main" id="{EB8848B9-0AFC-A949-919E-DB1A73372148}"/>
              </a:ext>
            </a:extLst>
          </p:cNvPr>
          <p:cNvSpPr/>
          <p:nvPr/>
        </p:nvSpPr>
        <p:spPr>
          <a:xfrm>
            <a:off x="905075" y="4900144"/>
            <a:ext cx="5486400" cy="1409617"/>
          </a:xfrm>
          <a:prstGeom prst="rect">
            <a:avLst/>
          </a:prstGeom>
          <a:solidFill>
            <a:schemeClr val="bg1">
              <a:lumMod val="85000"/>
            </a:schemeClr>
          </a:solidFill>
          <a:ln>
            <a:solidFill>
              <a:schemeClr val="tx1">
                <a:lumMod val="50000"/>
              </a:schemeClr>
            </a:solidFill>
          </a:ln>
        </p:spPr>
        <p:txBody>
          <a:bodyPr wrap="square">
            <a:spAutoFit/>
          </a:bodyPr>
          <a:lstStyle/>
          <a:p>
            <a:pPr marL="115888" lvl="1" fontAlgn="base">
              <a:lnSpc>
                <a:spcPct val="120000"/>
              </a:lnSpc>
              <a:spcBef>
                <a:spcPct val="20000"/>
              </a:spcBef>
              <a:spcAft>
                <a:spcPct val="0"/>
              </a:spcAft>
              <a:buClr>
                <a:srgbClr val="1F497D"/>
              </a:buClr>
            </a:pPr>
            <a:r>
              <a:rPr lang="en-US" sz="1600" b="1" kern="0" dirty="0">
                <a:solidFill>
                  <a:srgbClr val="D2D2D2">
                    <a:lumMod val="10000"/>
                  </a:srgbClr>
                </a:solidFill>
                <a:latin typeface="Courier New" panose="02070309020205020404" pitchFamily="49" charset="0"/>
                <a:cs typeface="Courier New" panose="02070309020205020404" pitchFamily="49" charset="0"/>
              </a:rPr>
              <a:t>% cat </a:t>
            </a:r>
            <a:r>
              <a:rPr lang="en-US" sz="1600" b="1" kern="0" dirty="0" err="1">
                <a:solidFill>
                  <a:srgbClr val="D2D2D2">
                    <a:lumMod val="10000"/>
                  </a:srgbClr>
                </a:solidFill>
                <a:latin typeface="Courier New" panose="02070309020205020404" pitchFamily="49" charset="0"/>
                <a:cs typeface="Courier New" panose="02070309020205020404" pitchFamily="49" charset="0"/>
              </a:rPr>
              <a:t>hf</a:t>
            </a:r>
            <a:endParaRPr lang="en-US" sz="1600" b="1" kern="0" dirty="0">
              <a:solidFill>
                <a:srgbClr val="D2D2D2">
                  <a:lumMod val="10000"/>
                </a:srgbClr>
              </a:solidFill>
              <a:latin typeface="Courier New" panose="02070309020205020404" pitchFamily="49" charset="0"/>
              <a:cs typeface="Courier New" panose="02070309020205020404" pitchFamily="49" charset="0"/>
            </a:endParaRPr>
          </a:p>
          <a:p>
            <a:pPr marL="115888" lvl="1" fontAlgn="base">
              <a:lnSpc>
                <a:spcPct val="120000"/>
              </a:lnSpc>
              <a:spcBef>
                <a:spcPct val="20000"/>
              </a:spcBef>
              <a:spcAft>
                <a:spcPct val="0"/>
              </a:spcAft>
              <a:buClr>
                <a:srgbClr val="1F497D"/>
              </a:buClr>
            </a:pPr>
            <a:r>
              <a:rPr lang="en-US" sz="1600" b="1" kern="0" dirty="0">
                <a:solidFill>
                  <a:srgbClr val="D2D2D2">
                    <a:lumMod val="10000"/>
                  </a:srgbClr>
                </a:solidFill>
                <a:latin typeface="Courier New" panose="02070309020205020404" pitchFamily="49" charset="0"/>
                <a:cs typeface="Courier New" panose="02070309020205020404" pitchFamily="49" charset="0"/>
              </a:rPr>
              <a:t>	h1:4</a:t>
            </a:r>
          </a:p>
          <a:p>
            <a:pPr marL="115888" lvl="1" fontAlgn="base">
              <a:lnSpc>
                <a:spcPct val="120000"/>
              </a:lnSpc>
              <a:spcBef>
                <a:spcPct val="20000"/>
              </a:spcBef>
              <a:spcAft>
                <a:spcPct val="0"/>
              </a:spcAft>
              <a:buClr>
                <a:srgbClr val="1F497D"/>
              </a:buClr>
            </a:pPr>
            <a:r>
              <a:rPr lang="en-US" sz="1600" b="1" kern="0" dirty="0">
                <a:solidFill>
                  <a:srgbClr val="D2D2D2">
                    <a:lumMod val="10000"/>
                  </a:srgbClr>
                </a:solidFill>
                <a:latin typeface="Courier New" panose="02070309020205020404" pitchFamily="49" charset="0"/>
                <a:cs typeface="Courier New" panose="02070309020205020404" pitchFamily="49" charset="0"/>
              </a:rPr>
              <a:t>	h2:2</a:t>
            </a:r>
          </a:p>
          <a:p>
            <a:pPr marL="115888" lvl="1" fontAlgn="base">
              <a:lnSpc>
                <a:spcPct val="120000"/>
              </a:lnSpc>
              <a:spcBef>
                <a:spcPct val="20000"/>
              </a:spcBef>
              <a:spcAft>
                <a:spcPct val="0"/>
              </a:spcAft>
              <a:buClr>
                <a:srgbClr val="1F497D"/>
              </a:buClr>
            </a:pPr>
            <a:r>
              <a:rPr lang="en-US" sz="1600" b="1" kern="0" dirty="0">
                <a:solidFill>
                  <a:srgbClr val="D2D2D2">
                    <a:lumMod val="10000"/>
                  </a:srgbClr>
                </a:solidFill>
                <a:latin typeface="Courier New" panose="02070309020205020404" pitchFamily="49" charset="0"/>
                <a:cs typeface="Courier New" panose="02070309020205020404" pitchFamily="49" charset="0"/>
              </a:rPr>
              <a:t>% </a:t>
            </a:r>
            <a:r>
              <a:rPr lang="en-US" sz="1600" b="1" kern="0" dirty="0" err="1">
                <a:solidFill>
                  <a:srgbClr val="D2D2D2">
                    <a:lumMod val="10000"/>
                  </a:srgbClr>
                </a:solidFill>
                <a:latin typeface="Courier New" panose="02070309020205020404" pitchFamily="49" charset="0"/>
                <a:cs typeface="Courier New" panose="02070309020205020404" pitchFamily="49" charset="0"/>
              </a:rPr>
              <a:t>mpiexec</a:t>
            </a:r>
            <a:r>
              <a:rPr lang="en-US" sz="1600" b="1" kern="0" dirty="0">
                <a:solidFill>
                  <a:srgbClr val="D2D2D2">
                    <a:lumMod val="10000"/>
                  </a:srgbClr>
                </a:solidFill>
                <a:latin typeface="Courier New" panose="02070309020205020404" pitchFamily="49" charset="0"/>
                <a:cs typeface="Courier New" panose="02070309020205020404" pitchFamily="49" charset="0"/>
              </a:rPr>
              <a:t> –</a:t>
            </a:r>
            <a:r>
              <a:rPr lang="en-US" sz="1600" b="1" kern="0" dirty="0" err="1">
                <a:solidFill>
                  <a:srgbClr val="D2D2D2">
                    <a:lumMod val="10000"/>
                  </a:srgbClr>
                </a:solidFill>
                <a:latin typeface="Courier New" panose="02070309020205020404" pitchFamily="49" charset="0"/>
                <a:cs typeface="Courier New" panose="02070309020205020404" pitchFamily="49" charset="0"/>
              </a:rPr>
              <a:t>hostfile</a:t>
            </a:r>
            <a:r>
              <a:rPr lang="en-US" sz="1600" b="1" kern="0" dirty="0">
                <a:solidFill>
                  <a:srgbClr val="D2D2D2">
                    <a:lumMod val="10000"/>
                  </a:srgbClr>
                </a:solidFill>
                <a:latin typeface="Courier New" panose="02070309020205020404" pitchFamily="49" charset="0"/>
                <a:cs typeface="Courier New" panose="02070309020205020404" pitchFamily="49" charset="0"/>
              </a:rPr>
              <a:t> </a:t>
            </a:r>
            <a:r>
              <a:rPr lang="en-US" sz="1600" b="1" kern="0" dirty="0" err="1">
                <a:solidFill>
                  <a:srgbClr val="D2D2D2">
                    <a:lumMod val="10000"/>
                  </a:srgbClr>
                </a:solidFill>
                <a:latin typeface="Courier New" panose="02070309020205020404" pitchFamily="49" charset="0"/>
                <a:cs typeface="Courier New" panose="02070309020205020404" pitchFamily="49" charset="0"/>
              </a:rPr>
              <a:t>hf</a:t>
            </a:r>
            <a:r>
              <a:rPr lang="en-US" sz="1600" b="1" kern="0" dirty="0">
                <a:solidFill>
                  <a:srgbClr val="D2D2D2">
                    <a:lumMod val="10000"/>
                  </a:srgbClr>
                </a:solidFill>
                <a:latin typeface="Courier New" panose="02070309020205020404" pitchFamily="49" charset="0"/>
                <a:cs typeface="Courier New" panose="02070309020205020404" pitchFamily="49" charset="0"/>
              </a:rPr>
              <a:t> –n 16 ./test</a:t>
            </a:r>
          </a:p>
        </p:txBody>
      </p:sp>
      <p:sp>
        <p:nvSpPr>
          <p:cNvPr id="13" name="Rectangle 12">
            <a:extLst>
              <a:ext uri="{FF2B5EF4-FFF2-40B4-BE49-F238E27FC236}">
                <a16:creationId xmlns:a16="http://schemas.microsoft.com/office/drawing/2014/main" id="{7CDED6B2-ECEA-494B-A308-B26C4A08E7F1}"/>
              </a:ext>
            </a:extLst>
          </p:cNvPr>
          <p:cNvSpPr/>
          <p:nvPr/>
        </p:nvSpPr>
        <p:spPr>
          <a:xfrm>
            <a:off x="457200" y="2746145"/>
            <a:ext cx="7543800" cy="413959"/>
          </a:xfrm>
          <a:prstGeom prst="rect">
            <a:avLst/>
          </a:prstGeom>
        </p:spPr>
        <p:txBody>
          <a:bodyPr wrap="square">
            <a:spAutoFit/>
          </a:bodyPr>
          <a:lstStyle/>
          <a:p>
            <a:pPr marL="742950" lvl="1" indent="-285750" fontAlgn="base">
              <a:lnSpc>
                <a:spcPct val="110000"/>
              </a:lnSpc>
              <a:spcBef>
                <a:spcPct val="20000"/>
              </a:spcBef>
              <a:spcAft>
                <a:spcPct val="0"/>
              </a:spcAft>
              <a:buClr>
                <a:srgbClr val="1F497D"/>
              </a:buClr>
              <a:buFontTx/>
              <a:buChar char="–"/>
            </a:pPr>
            <a:r>
              <a:rPr lang="en-US" sz="2000" kern="0" dirty="0">
                <a:solidFill>
                  <a:srgbClr val="D2D2D2">
                    <a:lumMod val="10000"/>
                  </a:srgbClr>
                </a:solidFill>
                <a:cs typeface="Courier New" pitchFamily="49" charset="0"/>
              </a:rPr>
              <a:t>Runs the first four processes on h1, the next four on h2, etc.</a:t>
            </a:r>
          </a:p>
        </p:txBody>
      </p:sp>
    </p:spTree>
    <p:extLst>
      <p:ext uri="{BB962C8B-B14F-4D97-AF65-F5344CB8AC3E}">
        <p14:creationId xmlns:p14="http://schemas.microsoft.com/office/powerpoint/2010/main" val="145209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a:t>
            </a:r>
            <a:r>
              <a:rPr lang="en-US" i="1" dirty="0"/>
              <a:t>Put</a:t>
            </a:r>
          </a:p>
        </p:txBody>
      </p:sp>
      <p:sp>
        <p:nvSpPr>
          <p:cNvPr id="3" name="Content Placeholder 2"/>
          <p:cNvSpPr>
            <a:spLocks noGrp="1"/>
          </p:cNvSpPr>
          <p:nvPr>
            <p:ph idx="1"/>
          </p:nvPr>
        </p:nvSpPr>
        <p:spPr>
          <a:xfrm>
            <a:off x="457200" y="2514600"/>
            <a:ext cx="8229600" cy="1219200"/>
          </a:xfrm>
        </p:spPr>
        <p:txBody>
          <a:bodyPr/>
          <a:lstStyle/>
          <a:p>
            <a:r>
              <a:rPr lang="en-US" dirty="0"/>
              <a:t>Move data </a:t>
            </a:r>
            <a:r>
              <a:rPr lang="en-US" u="sng" dirty="0"/>
              <a:t>from</a:t>
            </a:r>
            <a:r>
              <a:rPr lang="en-US" dirty="0"/>
              <a:t> origin, </a:t>
            </a:r>
            <a:r>
              <a:rPr lang="en-US" u="sng" dirty="0"/>
              <a:t>to</a:t>
            </a:r>
            <a:r>
              <a:rPr lang="en-US" dirty="0"/>
              <a:t> target</a:t>
            </a:r>
          </a:p>
          <a:p>
            <a:r>
              <a:rPr lang="en-US" altLang="zh-CN" dirty="0">
                <a:solidFill>
                  <a:srgbClr val="151515"/>
                </a:solidFill>
              </a:rPr>
              <a:t>Separate data description triples for </a:t>
            </a:r>
            <a:r>
              <a:rPr lang="en-US" altLang="zh-CN" b="1" kern="1200" dirty="0">
                <a:solidFill>
                  <a:srgbClr val="008000"/>
                </a:solidFill>
                <a:cs typeface="Courier New"/>
              </a:rPr>
              <a:t>origin</a:t>
            </a:r>
            <a:r>
              <a:rPr lang="en-US" altLang="zh-CN" dirty="0">
                <a:solidFill>
                  <a:srgbClr val="151515"/>
                </a:solidFill>
              </a:rPr>
              <a:t> and </a:t>
            </a:r>
            <a:r>
              <a:rPr lang="en-US" altLang="zh-CN" b="1" kern="1200" dirty="0">
                <a:solidFill>
                  <a:srgbClr val="0000FF"/>
                </a:solidFill>
                <a:cs typeface="Courier New"/>
              </a:rPr>
              <a:t>target</a:t>
            </a:r>
            <a:endParaRPr lang="en-US" b="1" kern="1200" dirty="0">
              <a:solidFill>
                <a:srgbClr val="0000FF"/>
              </a:solidFill>
              <a:cs typeface="Courier New"/>
            </a:endParaRPr>
          </a:p>
        </p:txBody>
      </p:sp>
      <p:sp>
        <p:nvSpPr>
          <p:cNvPr id="30" name="Slide Number Placeholder 29"/>
          <p:cNvSpPr>
            <a:spLocks noGrp="1"/>
          </p:cNvSpPr>
          <p:nvPr>
            <p:ph type="sldNum" sz="quarter" idx="4"/>
          </p:nvPr>
        </p:nvSpPr>
        <p:spPr/>
        <p:txBody>
          <a:bodyPr/>
          <a:lstStyle/>
          <a:p>
            <a:fld id="{6B394888-48A7-42F6-AE45-2BD5FD40ED91}" type="slidenum">
              <a:rPr lang="en-US" smtClean="0"/>
              <a:pPr/>
              <a:t>110</a:t>
            </a:fld>
            <a:endParaRPr lang="en-US" dirty="0"/>
          </a:p>
        </p:txBody>
      </p:sp>
      <p:sp>
        <p:nvSpPr>
          <p:cNvPr id="17" name="Rounded Rectangle 16"/>
          <p:cNvSpPr/>
          <p:nvPr/>
        </p:nvSpPr>
        <p:spPr bwMode="auto">
          <a:xfrm>
            <a:off x="6400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18" name="Rounded Rectangle 17"/>
          <p:cNvSpPr/>
          <p:nvPr/>
        </p:nvSpPr>
        <p:spPr bwMode="auto">
          <a:xfrm>
            <a:off x="4876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19" name="AutoShape 24"/>
          <p:cNvSpPr>
            <a:spLocks noChangeArrowheads="1"/>
          </p:cNvSpPr>
          <p:nvPr/>
        </p:nvSpPr>
        <p:spPr bwMode="auto">
          <a:xfrm>
            <a:off x="5029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solidFill>
                <a:schemeClr val="bg2">
                  <a:lumMod val="10000"/>
                </a:schemeClr>
              </a:solidFill>
            </a:endParaRPr>
          </a:p>
        </p:txBody>
      </p:sp>
      <p:sp>
        <p:nvSpPr>
          <p:cNvPr id="20" name="AutoShape 24"/>
          <p:cNvSpPr>
            <a:spLocks noChangeArrowheads="1"/>
          </p:cNvSpPr>
          <p:nvPr/>
        </p:nvSpPr>
        <p:spPr bwMode="auto">
          <a:xfrm>
            <a:off x="6553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solidFill>
                <a:schemeClr val="bg2">
                  <a:lumMod val="10000"/>
                </a:schemeClr>
              </a:solidFill>
            </a:endParaRPr>
          </a:p>
        </p:txBody>
      </p:sp>
      <p:cxnSp>
        <p:nvCxnSpPr>
          <p:cNvPr id="21" name="Straight Connector 20"/>
          <p:cNvCxnSpPr/>
          <p:nvPr/>
        </p:nvCxnSpPr>
        <p:spPr bwMode="auto">
          <a:xfrm rot="5400000">
            <a:off x="5029994" y="5051742"/>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bwMode="auto">
          <a:xfrm>
            <a:off x="5181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24" name="Rectangle 23"/>
          <p:cNvSpPr/>
          <p:nvPr/>
        </p:nvSpPr>
        <p:spPr bwMode="auto">
          <a:xfrm>
            <a:off x="6705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28" name="TextBox 27"/>
          <p:cNvSpPr txBox="1"/>
          <p:nvPr/>
        </p:nvSpPr>
        <p:spPr>
          <a:xfrm>
            <a:off x="5029200" y="6019800"/>
            <a:ext cx="762000" cy="338554"/>
          </a:xfrm>
          <a:prstGeom prst="rect">
            <a:avLst/>
          </a:prstGeom>
          <a:noFill/>
        </p:spPr>
        <p:txBody>
          <a:bodyPr wrap="square" rtlCol="0">
            <a:spAutoFit/>
          </a:bodyPr>
          <a:lstStyle/>
          <a:p>
            <a:pPr algn="ctr"/>
            <a:r>
              <a:rPr lang="en-US" sz="1600" b="1" i="1" dirty="0">
                <a:solidFill>
                  <a:schemeClr val="bg2">
                    <a:lumMod val="10000"/>
                  </a:schemeClr>
                </a:solidFill>
              </a:rPr>
              <a:t>Origin</a:t>
            </a:r>
          </a:p>
        </p:txBody>
      </p:sp>
      <p:sp>
        <p:nvSpPr>
          <p:cNvPr id="29" name="Rounded Rectangle 28"/>
          <p:cNvSpPr/>
          <p:nvPr/>
        </p:nvSpPr>
        <p:spPr bwMode="auto">
          <a:xfrm>
            <a:off x="1143000" y="986060"/>
            <a:ext cx="6858000" cy="1409748"/>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MPI_Put</a:t>
            </a:r>
            <a:r>
              <a:rPr lang="en-US" sz="1600" b="1" dirty="0">
                <a:solidFill>
                  <a:schemeClr val="bg2">
                    <a:lumMod val="10000"/>
                  </a:schemeClr>
                </a:solidFill>
                <a:latin typeface="Courier New"/>
                <a:cs typeface="Courier New"/>
              </a:rPr>
              <a:t>(</a:t>
            </a:r>
            <a:r>
              <a:rPr lang="en-US" sz="1600" b="1" dirty="0" err="1">
                <a:solidFill>
                  <a:srgbClr val="008000"/>
                </a:solidFill>
                <a:latin typeface="Courier New"/>
                <a:cs typeface="Courier New"/>
              </a:rPr>
              <a:t>const</a:t>
            </a:r>
            <a:r>
              <a:rPr lang="en-US" sz="1600" b="1" dirty="0">
                <a:solidFill>
                  <a:srgbClr val="008000"/>
                </a:solidFill>
                <a:latin typeface="Courier New"/>
                <a:cs typeface="Courier New"/>
              </a:rPr>
              <a:t> void *</a:t>
            </a:r>
            <a:r>
              <a:rPr lang="en-US" sz="1600" b="1" dirty="0" err="1">
                <a:solidFill>
                  <a:srgbClr val="008000"/>
                </a:solidFill>
                <a:latin typeface="Courier New"/>
                <a:cs typeface="Courier New"/>
              </a:rPr>
              <a:t>origin_addr</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int</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origin_count</a:t>
            </a:r>
            <a:r>
              <a:rPr lang="en-US" sz="1600" b="1" dirty="0">
                <a:solidFill>
                  <a:srgbClr val="008000"/>
                </a:solidFill>
                <a:latin typeface="Courier New"/>
                <a:cs typeface="Courier New"/>
              </a:rPr>
              <a:t>,</a:t>
            </a:r>
          </a:p>
          <a:p>
            <a:pPr>
              <a:lnSpc>
                <a:spcPct val="120000"/>
              </a:lnSpc>
            </a:pP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MPI_Datatype</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target_rank</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rgbClr val="0000FF"/>
                </a:solidFill>
                <a:latin typeface="Courier New"/>
                <a:cs typeface="Courier New"/>
              </a:rPr>
              <a:t>MPI_Aint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target_disp</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target_count</a:t>
            </a:r>
            <a:r>
              <a:rPr lang="en-US" sz="1600" b="1" dirty="0">
                <a:solidFill>
                  <a:srgbClr val="0000FF"/>
                </a:solidFill>
                <a:latin typeface="Courier New"/>
                <a:cs typeface="Courier New"/>
              </a:rPr>
              <a:t>,</a:t>
            </a:r>
          </a:p>
          <a:p>
            <a:pPr>
              <a:lnSpc>
                <a:spcPct val="120000"/>
              </a:lnSpc>
            </a:pP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MPI_Datatype</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cxnSp>
        <p:nvCxnSpPr>
          <p:cNvPr id="7" name="Straight Arrow Connector 6"/>
          <p:cNvCxnSpPr/>
          <p:nvPr/>
        </p:nvCxnSpPr>
        <p:spPr bwMode="auto">
          <a:xfrm flipV="1">
            <a:off x="5486400" y="4800600"/>
            <a:ext cx="1295400" cy="914400"/>
          </a:xfrm>
          <a:prstGeom prst="straightConnector1">
            <a:avLst/>
          </a:prstGeom>
          <a:noFill/>
          <a:ln w="76200" cap="flat" cmpd="sng" algn="ctr">
            <a:solidFill>
              <a:srgbClr val="800000"/>
            </a:solidFill>
            <a:prstDash val="solid"/>
            <a:round/>
            <a:headEnd type="none" w="med" len="med"/>
            <a:tailEnd type="stealth" w="med" len="med"/>
          </a:ln>
          <a:effectLst/>
        </p:spPr>
      </p:cxnSp>
      <p:sp>
        <p:nvSpPr>
          <p:cNvPr id="34" name="TextBox 33"/>
          <p:cNvSpPr txBox="1"/>
          <p:nvPr/>
        </p:nvSpPr>
        <p:spPr>
          <a:xfrm>
            <a:off x="6629400" y="6019800"/>
            <a:ext cx="762000" cy="338554"/>
          </a:xfrm>
          <a:prstGeom prst="rect">
            <a:avLst/>
          </a:prstGeom>
          <a:noFill/>
        </p:spPr>
        <p:txBody>
          <a:bodyPr wrap="square" rtlCol="0">
            <a:spAutoFit/>
          </a:bodyPr>
          <a:lstStyle/>
          <a:p>
            <a:pPr algn="ctr"/>
            <a:r>
              <a:rPr lang="en-US" sz="1600" b="1" i="1" dirty="0">
                <a:solidFill>
                  <a:schemeClr val="bg2">
                    <a:lumMod val="10000"/>
                  </a:schemeClr>
                </a:solidFill>
              </a:rPr>
              <a:t>Target</a:t>
            </a:r>
          </a:p>
        </p:txBody>
      </p:sp>
      <p:sp>
        <p:nvSpPr>
          <p:cNvPr id="35" name="TextBox 34"/>
          <p:cNvSpPr txBox="1"/>
          <p:nvPr/>
        </p:nvSpPr>
        <p:spPr>
          <a:xfrm>
            <a:off x="7620000" y="4267200"/>
            <a:ext cx="1143000" cy="830997"/>
          </a:xfrm>
          <a:prstGeom prst="rect">
            <a:avLst/>
          </a:prstGeom>
          <a:noFill/>
        </p:spPr>
        <p:txBody>
          <a:bodyPr wrap="square" rtlCol="0">
            <a:spAutoFit/>
          </a:bodyPr>
          <a:lstStyle/>
          <a:p>
            <a:pPr algn="ctr"/>
            <a:r>
              <a:rPr lang="en-US" sz="1600" b="1" i="1" dirty="0">
                <a:solidFill>
                  <a:schemeClr val="bg2">
                    <a:lumMod val="10000"/>
                  </a:schemeClr>
                </a:solidFill>
              </a:rPr>
              <a:t>Remotely Accessible Memory</a:t>
            </a:r>
          </a:p>
        </p:txBody>
      </p:sp>
      <p:sp>
        <p:nvSpPr>
          <p:cNvPr id="36" name="TextBox 35"/>
          <p:cNvSpPr txBox="1"/>
          <p:nvPr/>
        </p:nvSpPr>
        <p:spPr>
          <a:xfrm>
            <a:off x="7620000" y="5435024"/>
            <a:ext cx="1143000" cy="584776"/>
          </a:xfrm>
          <a:prstGeom prst="rect">
            <a:avLst/>
          </a:prstGeom>
          <a:noFill/>
        </p:spPr>
        <p:txBody>
          <a:bodyPr wrap="square" rtlCol="0">
            <a:spAutoFit/>
          </a:bodyPr>
          <a:lstStyle/>
          <a:p>
            <a:pPr algn="ctr"/>
            <a:r>
              <a:rPr lang="en-US" sz="1600" b="1" i="1" dirty="0">
                <a:solidFill>
                  <a:schemeClr val="bg2">
                    <a:lumMod val="10000"/>
                  </a:schemeClr>
                </a:solidFill>
              </a:rPr>
              <a:t>Private Memory</a:t>
            </a:r>
          </a:p>
        </p:txBody>
      </p:sp>
    </p:spTree>
    <p:extLst>
      <p:ext uri="{BB962C8B-B14F-4D97-AF65-F5344CB8AC3E}">
        <p14:creationId xmlns:p14="http://schemas.microsoft.com/office/powerpoint/2010/main" val="13121040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a:t>
            </a:r>
            <a:r>
              <a:rPr lang="en-US" i="1" dirty="0"/>
              <a:t>Get</a:t>
            </a:r>
          </a:p>
        </p:txBody>
      </p:sp>
      <p:sp>
        <p:nvSpPr>
          <p:cNvPr id="3" name="Content Placeholder 2"/>
          <p:cNvSpPr>
            <a:spLocks noGrp="1"/>
          </p:cNvSpPr>
          <p:nvPr>
            <p:ph idx="1"/>
          </p:nvPr>
        </p:nvSpPr>
        <p:spPr>
          <a:xfrm>
            <a:off x="457200" y="2514600"/>
            <a:ext cx="8229600" cy="1219200"/>
          </a:xfrm>
        </p:spPr>
        <p:txBody>
          <a:bodyPr/>
          <a:lstStyle/>
          <a:p>
            <a:r>
              <a:rPr lang="en-US" dirty="0"/>
              <a:t>Move data </a:t>
            </a:r>
            <a:r>
              <a:rPr lang="en-US" u="sng" dirty="0"/>
              <a:t>to</a:t>
            </a:r>
            <a:r>
              <a:rPr lang="en-US" dirty="0"/>
              <a:t> origin, </a:t>
            </a:r>
            <a:r>
              <a:rPr lang="en-US" u="sng" dirty="0"/>
              <a:t>from</a:t>
            </a:r>
            <a:r>
              <a:rPr lang="en-US" dirty="0"/>
              <a:t> target</a:t>
            </a:r>
          </a:p>
          <a:p>
            <a:r>
              <a:rPr lang="en-US" altLang="zh-CN" dirty="0">
                <a:solidFill>
                  <a:srgbClr val="151515"/>
                </a:solidFill>
              </a:rPr>
              <a:t>Separate data description triples for </a:t>
            </a:r>
            <a:r>
              <a:rPr lang="en-US" altLang="zh-CN" b="1" kern="1200" dirty="0">
                <a:solidFill>
                  <a:srgbClr val="008000"/>
                </a:solidFill>
                <a:cs typeface="Courier New"/>
              </a:rPr>
              <a:t>origin</a:t>
            </a:r>
            <a:r>
              <a:rPr lang="en-US" altLang="zh-CN" dirty="0">
                <a:solidFill>
                  <a:srgbClr val="151515"/>
                </a:solidFill>
              </a:rPr>
              <a:t> and </a:t>
            </a:r>
            <a:r>
              <a:rPr lang="en-US" altLang="zh-CN" b="1" kern="1200" dirty="0">
                <a:solidFill>
                  <a:srgbClr val="0000FF"/>
                </a:solidFill>
                <a:cs typeface="Courier New"/>
              </a:rPr>
              <a:t>target</a:t>
            </a:r>
            <a:endParaRPr lang="en-US" b="1" kern="1200" dirty="0">
              <a:solidFill>
                <a:srgbClr val="0000FF"/>
              </a:solidFill>
              <a:cs typeface="Courier New"/>
            </a:endParaRPr>
          </a:p>
        </p:txBody>
      </p:sp>
      <p:sp>
        <p:nvSpPr>
          <p:cNvPr id="30" name="Slide Number Placeholder 29"/>
          <p:cNvSpPr>
            <a:spLocks noGrp="1"/>
          </p:cNvSpPr>
          <p:nvPr>
            <p:ph type="sldNum" sz="quarter" idx="4"/>
          </p:nvPr>
        </p:nvSpPr>
        <p:spPr/>
        <p:txBody>
          <a:bodyPr/>
          <a:lstStyle/>
          <a:p>
            <a:fld id="{6B394888-48A7-42F6-AE45-2BD5FD40ED91}" type="slidenum">
              <a:rPr lang="en-US" smtClean="0"/>
              <a:pPr/>
              <a:t>111</a:t>
            </a:fld>
            <a:endParaRPr lang="en-US" dirty="0"/>
          </a:p>
        </p:txBody>
      </p:sp>
      <p:sp>
        <p:nvSpPr>
          <p:cNvPr id="17" name="Rounded Rectangle 16"/>
          <p:cNvSpPr/>
          <p:nvPr/>
        </p:nvSpPr>
        <p:spPr bwMode="auto">
          <a:xfrm>
            <a:off x="6400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18" name="Rounded Rectangle 17"/>
          <p:cNvSpPr/>
          <p:nvPr/>
        </p:nvSpPr>
        <p:spPr bwMode="auto">
          <a:xfrm>
            <a:off x="4876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19" name="AutoShape 24"/>
          <p:cNvSpPr>
            <a:spLocks noChangeArrowheads="1"/>
          </p:cNvSpPr>
          <p:nvPr/>
        </p:nvSpPr>
        <p:spPr bwMode="auto">
          <a:xfrm>
            <a:off x="5029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solidFill>
                <a:schemeClr val="bg2">
                  <a:lumMod val="10000"/>
                </a:schemeClr>
              </a:solidFill>
            </a:endParaRPr>
          </a:p>
        </p:txBody>
      </p:sp>
      <p:sp>
        <p:nvSpPr>
          <p:cNvPr id="20" name="AutoShape 24"/>
          <p:cNvSpPr>
            <a:spLocks noChangeArrowheads="1"/>
          </p:cNvSpPr>
          <p:nvPr/>
        </p:nvSpPr>
        <p:spPr bwMode="auto">
          <a:xfrm>
            <a:off x="6553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solidFill>
                <a:schemeClr val="bg2">
                  <a:lumMod val="10000"/>
                </a:schemeClr>
              </a:solidFill>
            </a:endParaRPr>
          </a:p>
        </p:txBody>
      </p:sp>
      <p:cxnSp>
        <p:nvCxnSpPr>
          <p:cNvPr id="21" name="Straight Connector 20"/>
          <p:cNvCxnSpPr/>
          <p:nvPr/>
        </p:nvCxnSpPr>
        <p:spPr bwMode="auto">
          <a:xfrm rot="5400000">
            <a:off x="5029994" y="5051742"/>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bwMode="auto">
          <a:xfrm>
            <a:off x="5181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24" name="Rectangle 23"/>
          <p:cNvSpPr/>
          <p:nvPr/>
        </p:nvSpPr>
        <p:spPr bwMode="auto">
          <a:xfrm>
            <a:off x="6705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Calibri" pitchFamily="34" charset="0"/>
            </a:endParaRPr>
          </a:p>
        </p:txBody>
      </p:sp>
      <p:sp>
        <p:nvSpPr>
          <p:cNvPr id="28" name="TextBox 27"/>
          <p:cNvSpPr txBox="1"/>
          <p:nvPr/>
        </p:nvSpPr>
        <p:spPr>
          <a:xfrm>
            <a:off x="5029200" y="6019800"/>
            <a:ext cx="762000" cy="338554"/>
          </a:xfrm>
          <a:prstGeom prst="rect">
            <a:avLst/>
          </a:prstGeom>
          <a:noFill/>
        </p:spPr>
        <p:txBody>
          <a:bodyPr wrap="square" rtlCol="0">
            <a:spAutoFit/>
          </a:bodyPr>
          <a:lstStyle/>
          <a:p>
            <a:pPr algn="ctr"/>
            <a:r>
              <a:rPr lang="en-US" sz="1600" b="1" i="1" dirty="0">
                <a:solidFill>
                  <a:schemeClr val="bg2">
                    <a:lumMod val="10000"/>
                  </a:schemeClr>
                </a:solidFill>
              </a:rPr>
              <a:t>Origin</a:t>
            </a:r>
          </a:p>
        </p:txBody>
      </p:sp>
      <p:sp>
        <p:nvSpPr>
          <p:cNvPr id="29" name="Rounded Rectangle 28"/>
          <p:cNvSpPr/>
          <p:nvPr/>
        </p:nvSpPr>
        <p:spPr bwMode="auto">
          <a:xfrm>
            <a:off x="1143000" y="986060"/>
            <a:ext cx="6858000" cy="1409748"/>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MPI_Get</a:t>
            </a:r>
            <a:r>
              <a:rPr lang="en-US" sz="1600" b="1" dirty="0">
                <a:solidFill>
                  <a:schemeClr val="bg2">
                    <a:lumMod val="10000"/>
                  </a:schemeClr>
                </a:solidFill>
                <a:latin typeface="Courier New"/>
                <a:cs typeface="Courier New"/>
              </a:rPr>
              <a:t>(</a:t>
            </a:r>
            <a:r>
              <a:rPr lang="en-US" sz="1600" b="1" dirty="0">
                <a:solidFill>
                  <a:srgbClr val="008000"/>
                </a:solidFill>
                <a:latin typeface="Courier New"/>
                <a:cs typeface="Courier New"/>
              </a:rPr>
              <a:t>void *</a:t>
            </a:r>
            <a:r>
              <a:rPr lang="en-US" sz="1600" b="1" dirty="0" err="1">
                <a:solidFill>
                  <a:srgbClr val="008000"/>
                </a:solidFill>
                <a:latin typeface="Courier New"/>
                <a:cs typeface="Courier New"/>
              </a:rPr>
              <a:t>origin_addr</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int</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origin_count</a:t>
            </a:r>
            <a:r>
              <a:rPr lang="en-US" sz="1600" b="1" dirty="0">
                <a:solidFill>
                  <a:srgbClr val="008000"/>
                </a:solidFill>
                <a:latin typeface="Courier New"/>
                <a:cs typeface="Courier New"/>
              </a:rPr>
              <a:t>,</a:t>
            </a:r>
          </a:p>
          <a:p>
            <a:pPr>
              <a:lnSpc>
                <a:spcPct val="120000"/>
              </a:lnSpc>
            </a:pP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MPI_Datatype</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target_rank</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rgbClr val="0000FF"/>
                </a:solidFill>
                <a:latin typeface="Courier New"/>
                <a:cs typeface="Courier New"/>
              </a:rPr>
              <a:t>MPI_Aint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target_disp</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target_count</a:t>
            </a:r>
            <a:r>
              <a:rPr lang="en-US" sz="1600" b="1" dirty="0">
                <a:solidFill>
                  <a:srgbClr val="0000FF"/>
                </a:solidFill>
                <a:latin typeface="Courier New"/>
                <a:cs typeface="Courier New"/>
              </a:rPr>
              <a:t>,</a:t>
            </a:r>
          </a:p>
          <a:p>
            <a:pPr>
              <a:lnSpc>
                <a:spcPct val="120000"/>
              </a:lnSpc>
            </a:pP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MPI_Datatype</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34" name="TextBox 33"/>
          <p:cNvSpPr txBox="1"/>
          <p:nvPr/>
        </p:nvSpPr>
        <p:spPr>
          <a:xfrm>
            <a:off x="6629400" y="6019800"/>
            <a:ext cx="762000" cy="338554"/>
          </a:xfrm>
          <a:prstGeom prst="rect">
            <a:avLst/>
          </a:prstGeom>
          <a:noFill/>
        </p:spPr>
        <p:txBody>
          <a:bodyPr wrap="square" rtlCol="0">
            <a:spAutoFit/>
          </a:bodyPr>
          <a:lstStyle/>
          <a:p>
            <a:pPr algn="ctr"/>
            <a:r>
              <a:rPr lang="en-US" sz="1600" b="1" i="1" dirty="0">
                <a:solidFill>
                  <a:schemeClr val="bg2">
                    <a:lumMod val="10000"/>
                  </a:schemeClr>
                </a:solidFill>
              </a:rPr>
              <a:t>Target</a:t>
            </a:r>
          </a:p>
        </p:txBody>
      </p:sp>
      <p:sp>
        <p:nvSpPr>
          <p:cNvPr id="35" name="TextBox 34"/>
          <p:cNvSpPr txBox="1"/>
          <p:nvPr/>
        </p:nvSpPr>
        <p:spPr>
          <a:xfrm>
            <a:off x="7620000" y="4267200"/>
            <a:ext cx="1143000" cy="830997"/>
          </a:xfrm>
          <a:prstGeom prst="rect">
            <a:avLst/>
          </a:prstGeom>
          <a:noFill/>
        </p:spPr>
        <p:txBody>
          <a:bodyPr wrap="square" rtlCol="0">
            <a:spAutoFit/>
          </a:bodyPr>
          <a:lstStyle/>
          <a:p>
            <a:pPr algn="ctr"/>
            <a:r>
              <a:rPr lang="en-US" sz="1600" b="1" i="1" dirty="0">
                <a:solidFill>
                  <a:schemeClr val="bg2">
                    <a:lumMod val="10000"/>
                  </a:schemeClr>
                </a:solidFill>
              </a:rPr>
              <a:t>Remotely Accessible Memory</a:t>
            </a:r>
          </a:p>
        </p:txBody>
      </p:sp>
      <p:sp>
        <p:nvSpPr>
          <p:cNvPr id="36" name="TextBox 35"/>
          <p:cNvSpPr txBox="1"/>
          <p:nvPr/>
        </p:nvSpPr>
        <p:spPr>
          <a:xfrm>
            <a:off x="7620000" y="5435024"/>
            <a:ext cx="1143000" cy="584776"/>
          </a:xfrm>
          <a:prstGeom prst="rect">
            <a:avLst/>
          </a:prstGeom>
          <a:noFill/>
        </p:spPr>
        <p:txBody>
          <a:bodyPr wrap="square" rtlCol="0">
            <a:spAutoFit/>
          </a:bodyPr>
          <a:lstStyle/>
          <a:p>
            <a:pPr algn="ctr"/>
            <a:r>
              <a:rPr lang="en-US" sz="1600" b="1" i="1" dirty="0">
                <a:solidFill>
                  <a:schemeClr val="bg2">
                    <a:lumMod val="10000"/>
                  </a:schemeClr>
                </a:solidFill>
              </a:rPr>
              <a:t>Private Memory</a:t>
            </a:r>
          </a:p>
        </p:txBody>
      </p:sp>
      <p:sp>
        <p:nvSpPr>
          <p:cNvPr id="22" name="任意形状 23"/>
          <p:cNvSpPr/>
          <p:nvPr/>
        </p:nvSpPr>
        <p:spPr>
          <a:xfrm rot="19425623">
            <a:off x="5329703" y="5120865"/>
            <a:ext cx="1622885" cy="211053"/>
          </a:xfrm>
          <a:custGeom>
            <a:avLst/>
            <a:gdLst>
              <a:gd name="connsiteX0" fmla="*/ 30239 w 1563802"/>
              <a:gd name="connsiteY0" fmla="*/ 0 h 298056"/>
              <a:gd name="connsiteX1" fmla="*/ 1563778 w 1563802"/>
              <a:gd name="connsiteY1" fmla="*/ 177106 h 298056"/>
              <a:gd name="connsiteX2" fmla="*/ 0 w 1563802"/>
              <a:gd name="connsiteY2" fmla="*/ 298056 h 298056"/>
              <a:gd name="connsiteX3" fmla="*/ 0 w 1563802"/>
              <a:gd name="connsiteY3" fmla="*/ 298056 h 298056"/>
            </a:gdLst>
            <a:ahLst/>
            <a:cxnLst>
              <a:cxn ang="0">
                <a:pos x="connsiteX0" y="connsiteY0"/>
              </a:cxn>
              <a:cxn ang="0">
                <a:pos x="connsiteX1" y="connsiteY1"/>
              </a:cxn>
              <a:cxn ang="0">
                <a:pos x="connsiteX2" y="connsiteY2"/>
              </a:cxn>
              <a:cxn ang="0">
                <a:pos x="connsiteX3" y="connsiteY3"/>
              </a:cxn>
            </a:cxnLst>
            <a:rect l="l" t="t" r="r" b="b"/>
            <a:pathLst>
              <a:path w="1563802" h="298056">
                <a:moveTo>
                  <a:pt x="30239" y="0"/>
                </a:moveTo>
                <a:cubicBezTo>
                  <a:pt x="799528" y="63715"/>
                  <a:pt x="1568818" y="127430"/>
                  <a:pt x="1563778" y="177106"/>
                </a:cubicBezTo>
                <a:cubicBezTo>
                  <a:pt x="1558738" y="226782"/>
                  <a:pt x="0" y="298056"/>
                  <a:pt x="0" y="298056"/>
                </a:cubicBezTo>
                <a:lnTo>
                  <a:pt x="0" y="298056"/>
                </a:lnTo>
              </a:path>
            </a:pathLst>
          </a:custGeom>
          <a:ln w="76200" cmpd="sng">
            <a:solidFill>
              <a:srgbClr val="800000"/>
            </a:solidFill>
            <a:headEnd type="none"/>
            <a:tailEnd type="stealth"/>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kumimoji="1" lang="zh-CN" altLang="en-US">
              <a:solidFill>
                <a:srgbClr val="151515"/>
              </a:solidFill>
            </a:endParaRPr>
          </a:p>
        </p:txBody>
      </p:sp>
    </p:spTree>
    <p:extLst>
      <p:ext uri="{BB962C8B-B14F-4D97-AF65-F5344CB8AC3E}">
        <p14:creationId xmlns:p14="http://schemas.microsoft.com/office/powerpoint/2010/main" val="237687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6400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8" name="AutoShape 24"/>
          <p:cNvSpPr>
            <a:spLocks noChangeArrowheads="1"/>
          </p:cNvSpPr>
          <p:nvPr/>
        </p:nvSpPr>
        <p:spPr bwMode="auto">
          <a:xfrm>
            <a:off x="6553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p>
        </p:txBody>
      </p:sp>
      <p:sp>
        <p:nvSpPr>
          <p:cNvPr id="11" name="Rectangle 10"/>
          <p:cNvSpPr/>
          <p:nvPr/>
        </p:nvSpPr>
        <p:spPr bwMode="auto">
          <a:xfrm>
            <a:off x="5181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sz="2600" b="1" baseline="0" dirty="0">
                <a:solidFill>
                  <a:schemeClr val="tx2"/>
                </a:solidFill>
                <a:latin typeface="+mj-lt"/>
                <a:ea typeface="+mj-ea"/>
                <a:cs typeface="+mj-cs"/>
              </a:rPr>
              <a:t>Atomic Data </a:t>
            </a:r>
            <a:r>
              <a:rPr lang="en-US" dirty="0"/>
              <a:t>A</a:t>
            </a:r>
            <a:r>
              <a:rPr lang="en-US" sz="2600" b="1" baseline="0" dirty="0">
                <a:solidFill>
                  <a:schemeClr val="tx2"/>
                </a:solidFill>
                <a:latin typeface="+mj-lt"/>
                <a:ea typeface="+mj-ea"/>
                <a:cs typeface="+mj-cs"/>
              </a:rPr>
              <a:t>ggregation: </a:t>
            </a:r>
            <a:r>
              <a:rPr lang="en-US" sz="2600" b="1" i="1" baseline="0" dirty="0">
                <a:solidFill>
                  <a:schemeClr val="tx2"/>
                </a:solidFill>
                <a:latin typeface="+mj-lt"/>
                <a:ea typeface="+mj-ea"/>
                <a:cs typeface="+mj-cs"/>
              </a:rPr>
              <a:t>Accumulate</a:t>
            </a:r>
            <a:endParaRPr lang="en-US" dirty="0"/>
          </a:p>
        </p:txBody>
      </p:sp>
      <p:sp>
        <p:nvSpPr>
          <p:cNvPr id="3" name="Content Placeholder 2"/>
          <p:cNvSpPr>
            <a:spLocks noGrp="1"/>
          </p:cNvSpPr>
          <p:nvPr>
            <p:ph idx="1"/>
          </p:nvPr>
        </p:nvSpPr>
        <p:spPr>
          <a:xfrm>
            <a:off x="457200" y="2438400"/>
            <a:ext cx="8229600" cy="4038600"/>
          </a:xfrm>
        </p:spPr>
        <p:txBody>
          <a:bodyPr>
            <a:normAutofit fontScale="85000" lnSpcReduction="10000"/>
          </a:bodyPr>
          <a:lstStyle/>
          <a:p>
            <a:pPr>
              <a:lnSpc>
                <a:spcPct val="130000"/>
              </a:lnSpc>
            </a:pPr>
            <a:r>
              <a:rPr lang="en-US" dirty="0"/>
              <a:t>Atomic update operation, similar to a put</a:t>
            </a:r>
          </a:p>
          <a:p>
            <a:pPr lvl="1">
              <a:lnSpc>
                <a:spcPct val="130000"/>
              </a:lnSpc>
            </a:pPr>
            <a:r>
              <a:rPr lang="en-US" dirty="0"/>
              <a:t>Reduces origin and target data into target buffer using op argument as combiner</a:t>
            </a:r>
          </a:p>
          <a:p>
            <a:pPr lvl="1">
              <a:lnSpc>
                <a:spcPct val="130000"/>
              </a:lnSpc>
            </a:pPr>
            <a:r>
              <a:rPr lang="en-US" altLang="zh-CN" dirty="0"/>
              <a:t>Op = MPI_SUM, MPI_PROD, MPI_OR, MPI_REPLACE, MPI_NO_OP, …</a:t>
            </a:r>
            <a:endParaRPr lang="en-US" dirty="0"/>
          </a:p>
          <a:p>
            <a:pPr lvl="1">
              <a:lnSpc>
                <a:spcPct val="130000"/>
              </a:lnSpc>
            </a:pPr>
            <a:r>
              <a:rPr lang="en-US" dirty="0"/>
              <a:t>Predefined ops only, no user-defined operations</a:t>
            </a:r>
          </a:p>
          <a:p>
            <a:pPr>
              <a:lnSpc>
                <a:spcPct val="130000"/>
              </a:lnSpc>
            </a:pPr>
            <a:r>
              <a:rPr lang="en-US" dirty="0"/>
              <a:t>Different data layouts between</a:t>
            </a:r>
            <a:br>
              <a:rPr lang="en-US" dirty="0"/>
            </a:br>
            <a:r>
              <a:rPr lang="en-US" dirty="0"/>
              <a:t>target/origin OK</a:t>
            </a:r>
          </a:p>
          <a:p>
            <a:pPr lvl="1">
              <a:lnSpc>
                <a:spcPct val="130000"/>
              </a:lnSpc>
            </a:pPr>
            <a:r>
              <a:rPr lang="en-US" dirty="0"/>
              <a:t>Basic type elements must match</a:t>
            </a:r>
          </a:p>
          <a:p>
            <a:pPr>
              <a:lnSpc>
                <a:spcPct val="130000"/>
              </a:lnSpc>
            </a:pPr>
            <a:r>
              <a:rPr lang="en-US" dirty="0"/>
              <a:t>Op = MPI_REPLACE</a:t>
            </a:r>
          </a:p>
          <a:p>
            <a:pPr lvl="1">
              <a:lnSpc>
                <a:spcPct val="130000"/>
              </a:lnSpc>
            </a:pPr>
            <a:r>
              <a:rPr lang="en-US" dirty="0"/>
              <a:t>Implements </a:t>
            </a:r>
            <a:r>
              <a:rPr lang="en-US" i="1" dirty="0"/>
              <a:t>f(</a:t>
            </a:r>
            <a:r>
              <a:rPr lang="en-US" i="1" dirty="0" err="1"/>
              <a:t>a,b</a:t>
            </a:r>
            <a:r>
              <a:rPr lang="en-US" i="1" dirty="0"/>
              <a:t>)=b</a:t>
            </a:r>
            <a:endParaRPr lang="en-US" dirty="0"/>
          </a:p>
          <a:p>
            <a:pPr lvl="1">
              <a:lnSpc>
                <a:spcPct val="130000"/>
              </a:lnSpc>
            </a:pPr>
            <a:r>
              <a:rPr lang="en-US" dirty="0"/>
              <a:t>Atomic PUT</a:t>
            </a:r>
          </a:p>
        </p:txBody>
      </p:sp>
      <p:sp>
        <p:nvSpPr>
          <p:cNvPr id="20" name="Slide Number Placeholder 19"/>
          <p:cNvSpPr>
            <a:spLocks noGrp="1"/>
          </p:cNvSpPr>
          <p:nvPr>
            <p:ph type="sldNum" sz="quarter" idx="4"/>
          </p:nvPr>
        </p:nvSpPr>
        <p:spPr/>
        <p:txBody>
          <a:bodyPr/>
          <a:lstStyle/>
          <a:p>
            <a:fld id="{6B394888-48A7-42F6-AE45-2BD5FD40ED91}" type="slidenum">
              <a:rPr lang="en-US" smtClean="0"/>
              <a:pPr/>
              <a:t>112</a:t>
            </a:fld>
            <a:endParaRPr lang="en-US" dirty="0"/>
          </a:p>
        </p:txBody>
      </p:sp>
      <p:sp>
        <p:nvSpPr>
          <p:cNvPr id="6" name="Rounded Rectangle 5"/>
          <p:cNvSpPr/>
          <p:nvPr/>
        </p:nvSpPr>
        <p:spPr bwMode="auto">
          <a:xfrm>
            <a:off x="4876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7" name="AutoShape 24"/>
          <p:cNvSpPr>
            <a:spLocks noChangeArrowheads="1"/>
          </p:cNvSpPr>
          <p:nvPr/>
        </p:nvSpPr>
        <p:spPr bwMode="auto">
          <a:xfrm>
            <a:off x="5029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p>
        </p:txBody>
      </p:sp>
      <p:cxnSp>
        <p:nvCxnSpPr>
          <p:cNvPr id="9" name="Straight Connector 8"/>
          <p:cNvCxnSpPr/>
          <p:nvPr/>
        </p:nvCxnSpPr>
        <p:spPr bwMode="auto">
          <a:xfrm rot="5400000">
            <a:off x="5029994" y="5051742"/>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bwMode="auto">
          <a:xfrm>
            <a:off x="6705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19" name="Rounded Rectangle 18"/>
          <p:cNvSpPr/>
          <p:nvPr/>
        </p:nvSpPr>
        <p:spPr bwMode="auto">
          <a:xfrm>
            <a:off x="876300" y="914400"/>
            <a:ext cx="7353300" cy="1447800"/>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MPI_Accumulate</a:t>
            </a:r>
            <a:r>
              <a:rPr lang="en-US" sz="1600" b="1" dirty="0">
                <a:solidFill>
                  <a:schemeClr val="bg2">
                    <a:lumMod val="10000"/>
                  </a:schemeClr>
                </a:solidFill>
                <a:latin typeface="Courier New"/>
                <a:cs typeface="Courier New"/>
              </a:rPr>
              <a:t>(</a:t>
            </a:r>
            <a:r>
              <a:rPr lang="en-US" sz="1600" b="1" dirty="0" err="1">
                <a:solidFill>
                  <a:srgbClr val="008000"/>
                </a:solidFill>
                <a:latin typeface="Courier New"/>
                <a:cs typeface="Courier New"/>
              </a:rPr>
              <a:t>const</a:t>
            </a:r>
            <a:r>
              <a:rPr lang="en-US" sz="1600" b="1" dirty="0">
                <a:solidFill>
                  <a:srgbClr val="008000"/>
                </a:solidFill>
                <a:latin typeface="Courier New"/>
                <a:cs typeface="Courier New"/>
              </a:rPr>
              <a:t> void *</a:t>
            </a:r>
            <a:r>
              <a:rPr lang="en-US" sz="1600" b="1" dirty="0" err="1">
                <a:solidFill>
                  <a:srgbClr val="008000"/>
                </a:solidFill>
                <a:latin typeface="Courier New"/>
                <a:cs typeface="Courier New"/>
              </a:rPr>
              <a:t>origin_addr</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int</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origin_count</a:t>
            </a:r>
            <a:r>
              <a:rPr lang="en-US" sz="1600" b="1" dirty="0">
                <a:solidFill>
                  <a:srgbClr val="008000"/>
                </a:solidFill>
                <a:latin typeface="Courier New"/>
                <a:cs typeface="Courier New"/>
              </a:rPr>
              <a:t>,</a:t>
            </a:r>
          </a:p>
          <a:p>
            <a:pPr>
              <a:lnSpc>
                <a:spcPct val="120000"/>
              </a:lnSpc>
            </a:pP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MPI_Datatype</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target_rank</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rgbClr val="0000FF"/>
                </a:solidFill>
                <a:latin typeface="Courier New"/>
                <a:cs typeface="Courier New"/>
              </a:rPr>
              <a:t>MPI_Aint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target_disp</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target_count</a:t>
            </a:r>
            <a:r>
              <a:rPr lang="en-US" sz="1600" b="1" dirty="0">
                <a:solidFill>
                  <a:srgbClr val="0000FF"/>
                </a:solidFill>
                <a:latin typeface="Courier New"/>
                <a:cs typeface="Courier New"/>
              </a:rPr>
              <a:t>,</a:t>
            </a:r>
          </a:p>
          <a:p>
            <a:pPr>
              <a:lnSpc>
                <a:spcPct val="120000"/>
              </a:lnSpc>
            </a:pP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MPI_Datatype</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target_dtype</a:t>
            </a:r>
            <a:r>
              <a:rPr lang="en-US" sz="1600" b="1" dirty="0">
                <a:solidFill>
                  <a:schemeClr val="bg2">
                    <a:lumMod val="10000"/>
                  </a:schemeClr>
                </a:solidFill>
                <a:latin typeface="Courier New"/>
                <a:cs typeface="Courier New"/>
              </a:rPr>
              <a:t>, </a:t>
            </a:r>
            <a:r>
              <a:rPr lang="en-US" sz="1600" b="1" dirty="0" err="1">
                <a:solidFill>
                  <a:schemeClr val="accent6">
                    <a:lumMod val="60000"/>
                    <a:lumOff val="40000"/>
                  </a:schemeClr>
                </a:solidFill>
                <a:latin typeface="Courier New"/>
                <a:cs typeface="Courier New"/>
              </a:rPr>
              <a:t>MPI_Op</a:t>
            </a:r>
            <a:r>
              <a:rPr lang="en-US" sz="1600" b="1" dirty="0">
                <a:solidFill>
                  <a:schemeClr val="accent6">
                    <a:lumMod val="60000"/>
                    <a:lumOff val="40000"/>
                  </a:schemeClr>
                </a:solidFill>
                <a:latin typeface="Courier New"/>
                <a:cs typeface="Courier New"/>
              </a:rPr>
              <a:t> op</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22" name="TextBox 21"/>
          <p:cNvSpPr txBox="1"/>
          <p:nvPr/>
        </p:nvSpPr>
        <p:spPr>
          <a:xfrm>
            <a:off x="4953000" y="5943600"/>
            <a:ext cx="762000" cy="338554"/>
          </a:xfrm>
          <a:prstGeom prst="rect">
            <a:avLst/>
          </a:prstGeom>
          <a:noFill/>
        </p:spPr>
        <p:txBody>
          <a:bodyPr wrap="square" rtlCol="0">
            <a:spAutoFit/>
          </a:bodyPr>
          <a:lstStyle/>
          <a:p>
            <a:pPr algn="ctr"/>
            <a:r>
              <a:rPr lang="en-US" sz="1600" b="1" i="1" dirty="0">
                <a:solidFill>
                  <a:schemeClr val="bg2">
                    <a:lumMod val="10000"/>
                  </a:schemeClr>
                </a:solidFill>
              </a:rPr>
              <a:t>Origin</a:t>
            </a:r>
          </a:p>
        </p:txBody>
      </p:sp>
      <p:sp>
        <p:nvSpPr>
          <p:cNvPr id="24" name="TextBox 23"/>
          <p:cNvSpPr txBox="1"/>
          <p:nvPr/>
        </p:nvSpPr>
        <p:spPr>
          <a:xfrm>
            <a:off x="6553200" y="5943600"/>
            <a:ext cx="762000" cy="338554"/>
          </a:xfrm>
          <a:prstGeom prst="rect">
            <a:avLst/>
          </a:prstGeom>
          <a:noFill/>
        </p:spPr>
        <p:txBody>
          <a:bodyPr wrap="square" rtlCol="0">
            <a:spAutoFit/>
          </a:bodyPr>
          <a:lstStyle/>
          <a:p>
            <a:pPr algn="ctr"/>
            <a:r>
              <a:rPr lang="en-US" sz="1600" b="1" i="1" dirty="0">
                <a:solidFill>
                  <a:schemeClr val="bg2">
                    <a:lumMod val="10000"/>
                  </a:schemeClr>
                </a:solidFill>
              </a:rPr>
              <a:t>Target</a:t>
            </a:r>
          </a:p>
        </p:txBody>
      </p:sp>
      <p:sp>
        <p:nvSpPr>
          <p:cNvPr id="25" name="TextBox 24"/>
          <p:cNvSpPr txBox="1"/>
          <p:nvPr/>
        </p:nvSpPr>
        <p:spPr>
          <a:xfrm>
            <a:off x="7620000" y="4191000"/>
            <a:ext cx="1143000" cy="830997"/>
          </a:xfrm>
          <a:prstGeom prst="rect">
            <a:avLst/>
          </a:prstGeom>
          <a:noFill/>
        </p:spPr>
        <p:txBody>
          <a:bodyPr wrap="square" rtlCol="0">
            <a:spAutoFit/>
          </a:bodyPr>
          <a:lstStyle/>
          <a:p>
            <a:pPr algn="ctr"/>
            <a:r>
              <a:rPr lang="en-US" sz="1600" b="1" i="1" dirty="0">
                <a:solidFill>
                  <a:schemeClr val="bg2">
                    <a:lumMod val="10000"/>
                  </a:schemeClr>
                </a:solidFill>
              </a:rPr>
              <a:t>Remotely Accessible Memory</a:t>
            </a:r>
          </a:p>
        </p:txBody>
      </p:sp>
      <p:sp>
        <p:nvSpPr>
          <p:cNvPr id="26" name="TextBox 25"/>
          <p:cNvSpPr txBox="1"/>
          <p:nvPr/>
        </p:nvSpPr>
        <p:spPr>
          <a:xfrm>
            <a:off x="7620000" y="5358824"/>
            <a:ext cx="1143000" cy="584776"/>
          </a:xfrm>
          <a:prstGeom prst="rect">
            <a:avLst/>
          </a:prstGeom>
          <a:noFill/>
        </p:spPr>
        <p:txBody>
          <a:bodyPr wrap="square" rtlCol="0">
            <a:spAutoFit/>
          </a:bodyPr>
          <a:lstStyle/>
          <a:p>
            <a:pPr algn="ctr"/>
            <a:r>
              <a:rPr lang="en-US" sz="1600" b="1" i="1" dirty="0">
                <a:solidFill>
                  <a:schemeClr val="bg2">
                    <a:lumMod val="10000"/>
                  </a:schemeClr>
                </a:solidFill>
              </a:rPr>
              <a:t>Private Memory</a:t>
            </a:r>
          </a:p>
        </p:txBody>
      </p:sp>
      <p:sp>
        <p:nvSpPr>
          <p:cNvPr id="23" name="Oval 22"/>
          <p:cNvSpPr/>
          <p:nvPr/>
        </p:nvSpPr>
        <p:spPr bwMode="auto">
          <a:xfrm>
            <a:off x="6553200" y="4495800"/>
            <a:ext cx="665204" cy="381000"/>
          </a:xfrm>
          <a:prstGeom prst="ellipse">
            <a:avLst/>
          </a:prstGeom>
          <a:solidFill>
            <a:schemeClr val="tx2">
              <a:lumMod val="60000"/>
              <a:lumOff val="4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solidFill>
                  <a:srgbClr val="800000"/>
                </a:solidFill>
                <a:effectLst/>
                <a:latin typeface="Calibri" pitchFamily="34" charset="0"/>
              </a:rPr>
              <a:t>+=</a:t>
            </a:r>
          </a:p>
        </p:txBody>
      </p:sp>
      <p:cxnSp>
        <p:nvCxnSpPr>
          <p:cNvPr id="10" name="Straight Arrow Connector 9"/>
          <p:cNvCxnSpPr/>
          <p:nvPr/>
        </p:nvCxnSpPr>
        <p:spPr bwMode="auto">
          <a:xfrm flipV="1">
            <a:off x="5486400" y="4736068"/>
            <a:ext cx="1295400" cy="978932"/>
          </a:xfrm>
          <a:prstGeom prst="straightConnector1">
            <a:avLst/>
          </a:prstGeom>
          <a:ln w="76200" cmpd="sng">
            <a:solidFill>
              <a:srgbClr val="800000"/>
            </a:solidFill>
            <a:headEnd type="none" w="med" len="med"/>
            <a:tailEnd type="stealth"/>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93388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baseline="0" dirty="0">
                <a:solidFill>
                  <a:schemeClr val="tx2"/>
                </a:solidFill>
                <a:latin typeface="+mj-lt"/>
                <a:ea typeface="+mj-ea"/>
                <a:cs typeface="+mj-cs"/>
              </a:rPr>
              <a:t>Atomic Data Aggregation: </a:t>
            </a:r>
            <a:r>
              <a:rPr lang="en-US" i="1" dirty="0"/>
              <a:t>G</a:t>
            </a:r>
            <a:r>
              <a:rPr lang="en-US" sz="2600" b="1" i="1" baseline="0" dirty="0">
                <a:solidFill>
                  <a:schemeClr val="tx2"/>
                </a:solidFill>
                <a:latin typeface="+mj-lt"/>
                <a:ea typeface="+mj-ea"/>
                <a:cs typeface="+mj-cs"/>
              </a:rPr>
              <a:t>et Accumulate</a:t>
            </a:r>
            <a:endParaRPr lang="en-US" dirty="0"/>
          </a:p>
        </p:txBody>
      </p:sp>
      <p:sp>
        <p:nvSpPr>
          <p:cNvPr id="3" name="Content Placeholder 2"/>
          <p:cNvSpPr>
            <a:spLocks noGrp="1"/>
          </p:cNvSpPr>
          <p:nvPr>
            <p:ph idx="1"/>
          </p:nvPr>
        </p:nvSpPr>
        <p:spPr>
          <a:xfrm>
            <a:off x="457200" y="3048000"/>
            <a:ext cx="8229600" cy="3429000"/>
          </a:xfrm>
        </p:spPr>
        <p:txBody>
          <a:bodyPr>
            <a:normAutofit fontScale="77500" lnSpcReduction="20000"/>
          </a:bodyPr>
          <a:lstStyle/>
          <a:p>
            <a:r>
              <a:rPr lang="en-US" dirty="0"/>
              <a:t>Atomic read-modify-write</a:t>
            </a:r>
          </a:p>
          <a:p>
            <a:pPr lvl="1"/>
            <a:r>
              <a:rPr lang="en-US" dirty="0"/>
              <a:t>Op = MPI_SUM, MPI_PROD, MPI_OR, MPI_REPLACE, MPI_NO_OP, …</a:t>
            </a:r>
          </a:p>
          <a:p>
            <a:pPr lvl="1"/>
            <a:r>
              <a:rPr lang="en-US" dirty="0"/>
              <a:t>Predefined ops only</a:t>
            </a:r>
          </a:p>
          <a:p>
            <a:r>
              <a:rPr lang="en-US" dirty="0"/>
              <a:t>Result stored in target buffer</a:t>
            </a:r>
          </a:p>
          <a:p>
            <a:r>
              <a:rPr lang="en-US" dirty="0"/>
              <a:t>Original data stored in result </a:t>
            </a:r>
            <a:r>
              <a:rPr lang="en-US" dirty="0" err="1"/>
              <a:t>buf</a:t>
            </a:r>
            <a:endParaRPr lang="en-US" dirty="0"/>
          </a:p>
          <a:p>
            <a:r>
              <a:rPr lang="en-US" dirty="0"/>
              <a:t>Different data layouts between</a:t>
            </a:r>
            <a:br>
              <a:rPr lang="en-US" dirty="0"/>
            </a:br>
            <a:r>
              <a:rPr lang="en-US" dirty="0"/>
              <a:t>target/origin OK</a:t>
            </a:r>
          </a:p>
          <a:p>
            <a:pPr lvl="1"/>
            <a:r>
              <a:rPr lang="en-US" dirty="0"/>
              <a:t>Basic type elements must match</a:t>
            </a:r>
          </a:p>
          <a:p>
            <a:r>
              <a:rPr lang="en-US" dirty="0"/>
              <a:t>Atomic get with MPI_NO_OP</a:t>
            </a:r>
          </a:p>
          <a:p>
            <a:r>
              <a:rPr lang="en-US" dirty="0"/>
              <a:t>Atomic swap with MPI_REPLACE</a:t>
            </a:r>
          </a:p>
        </p:txBody>
      </p:sp>
      <p:sp>
        <p:nvSpPr>
          <p:cNvPr id="21" name="Slide Number Placeholder 20"/>
          <p:cNvSpPr>
            <a:spLocks noGrp="1"/>
          </p:cNvSpPr>
          <p:nvPr>
            <p:ph type="sldNum" sz="quarter" idx="4"/>
          </p:nvPr>
        </p:nvSpPr>
        <p:spPr/>
        <p:txBody>
          <a:bodyPr/>
          <a:lstStyle/>
          <a:p>
            <a:fld id="{6B394888-48A7-42F6-AE45-2BD5FD40ED91}" type="slidenum">
              <a:rPr lang="en-US" smtClean="0"/>
              <a:pPr/>
              <a:t>113</a:t>
            </a:fld>
            <a:endParaRPr lang="en-US" dirty="0"/>
          </a:p>
        </p:txBody>
      </p:sp>
      <p:sp>
        <p:nvSpPr>
          <p:cNvPr id="20" name="Rounded Rectangle 19"/>
          <p:cNvSpPr/>
          <p:nvPr/>
        </p:nvSpPr>
        <p:spPr bwMode="auto">
          <a:xfrm>
            <a:off x="990600" y="909860"/>
            <a:ext cx="7467600" cy="2063544"/>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MPI_Get_accumulate</a:t>
            </a:r>
            <a:r>
              <a:rPr lang="en-US" sz="1600" b="1" dirty="0">
                <a:solidFill>
                  <a:schemeClr val="bg2">
                    <a:lumMod val="10000"/>
                  </a:schemeClr>
                </a:solidFill>
                <a:latin typeface="Courier New"/>
                <a:cs typeface="Courier New"/>
              </a:rPr>
              <a:t>(</a:t>
            </a:r>
            <a:r>
              <a:rPr lang="en-US" sz="1600" b="1" dirty="0" err="1">
                <a:solidFill>
                  <a:srgbClr val="008000"/>
                </a:solidFill>
                <a:latin typeface="Courier New"/>
                <a:cs typeface="Courier New"/>
              </a:rPr>
              <a:t>const</a:t>
            </a:r>
            <a:r>
              <a:rPr lang="en-US" sz="1600" b="1" dirty="0">
                <a:solidFill>
                  <a:srgbClr val="008000"/>
                </a:solidFill>
                <a:latin typeface="Courier New"/>
                <a:cs typeface="Courier New"/>
              </a:rPr>
              <a:t> void *</a:t>
            </a:r>
            <a:r>
              <a:rPr lang="en-US" sz="1600" b="1" dirty="0" err="1">
                <a:solidFill>
                  <a:srgbClr val="008000"/>
                </a:solidFill>
                <a:latin typeface="Courier New"/>
                <a:cs typeface="Courier New"/>
              </a:rPr>
              <a:t>origin_addr</a:t>
            </a:r>
            <a:r>
              <a:rPr lang="en-US" sz="1600" b="1" dirty="0">
                <a:solidFill>
                  <a:srgbClr val="008000"/>
                </a:solidFill>
                <a:latin typeface="Courier New"/>
                <a:cs typeface="Courier New"/>
              </a:rPr>
              <a:t>,</a:t>
            </a:r>
          </a:p>
          <a:p>
            <a:pPr>
              <a:lnSpc>
                <a:spcPct val="120000"/>
              </a:lnSpc>
            </a:pP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int</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origin_count</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MPI_Datatype</a:t>
            </a:r>
            <a:r>
              <a:rPr lang="en-US" sz="1600" b="1" dirty="0">
                <a:solidFill>
                  <a:srgbClr val="008000"/>
                </a:solidFill>
                <a:latin typeface="Courier New"/>
                <a:cs typeface="Courier New"/>
              </a:rPr>
              <a:t> </a:t>
            </a:r>
            <a:r>
              <a:rPr lang="en-US" sz="1600" b="1" dirty="0" err="1">
                <a:solidFill>
                  <a:srgbClr val="008000"/>
                </a:solidFill>
                <a:latin typeface="Courier New"/>
                <a:cs typeface="Courier New"/>
              </a:rPr>
              <a:t>origin_dtype</a:t>
            </a:r>
            <a:r>
              <a:rPr lang="en-US" sz="1600" b="1" dirty="0">
                <a:solidFill>
                  <a:schemeClr val="bg2">
                    <a:lumMod val="10000"/>
                  </a:schemeClr>
                </a:solidFill>
                <a:latin typeface="Courier New"/>
                <a:cs typeface="Courier New"/>
              </a:rPr>
              <a:t>, </a:t>
            </a:r>
          </a:p>
          <a:p>
            <a:pPr>
              <a:lnSpc>
                <a:spcPct val="120000"/>
              </a:lnSpc>
            </a:pPr>
            <a:r>
              <a:rPr lang="en-US" sz="1600" b="1" dirty="0">
                <a:solidFill>
                  <a:schemeClr val="bg2">
                    <a:lumMod val="10000"/>
                  </a:schemeClr>
                </a:solidFill>
                <a:latin typeface="Courier New"/>
                <a:cs typeface="Courier New"/>
              </a:rPr>
              <a:t>       	</a:t>
            </a:r>
            <a:r>
              <a:rPr lang="en-US" sz="1600" b="1" dirty="0">
                <a:solidFill>
                  <a:srgbClr val="FF0000"/>
                </a:solidFill>
                <a:latin typeface="Courier New"/>
                <a:cs typeface="Courier New"/>
              </a:rPr>
              <a:t>void *</a:t>
            </a:r>
            <a:r>
              <a:rPr lang="en-US" sz="1600" b="1" dirty="0" err="1">
                <a:solidFill>
                  <a:srgbClr val="FF0000"/>
                </a:solidFill>
                <a:latin typeface="Courier New"/>
                <a:cs typeface="Courier New"/>
              </a:rPr>
              <a:t>result_addr,int</a:t>
            </a:r>
            <a:r>
              <a:rPr lang="en-US" sz="1600" b="1" dirty="0">
                <a:solidFill>
                  <a:srgbClr val="FF0000"/>
                </a:solidFill>
                <a:latin typeface="Courier New"/>
                <a:cs typeface="Courier New"/>
              </a:rPr>
              <a:t> </a:t>
            </a:r>
            <a:r>
              <a:rPr lang="en-US" sz="1600" b="1" dirty="0" err="1">
                <a:solidFill>
                  <a:srgbClr val="FF0000"/>
                </a:solidFill>
                <a:latin typeface="Courier New"/>
                <a:cs typeface="Courier New"/>
              </a:rPr>
              <a:t>result_count</a:t>
            </a:r>
            <a:r>
              <a:rPr lang="en-US" sz="1600" b="1" dirty="0">
                <a:solidFill>
                  <a:srgbClr val="FF0000"/>
                </a:solidFill>
                <a:latin typeface="Courier New"/>
                <a:cs typeface="Courier New"/>
              </a:rPr>
              <a:t>,</a:t>
            </a:r>
          </a:p>
          <a:p>
            <a:pPr>
              <a:lnSpc>
                <a:spcPct val="120000"/>
              </a:lnSpc>
            </a:pPr>
            <a:r>
              <a:rPr lang="en-US" sz="1600" b="1" dirty="0">
                <a:solidFill>
                  <a:srgbClr val="FF0000"/>
                </a:solidFill>
                <a:latin typeface="Courier New"/>
                <a:cs typeface="Courier New"/>
              </a:rPr>
              <a:t> 	</a:t>
            </a:r>
            <a:r>
              <a:rPr lang="en-US" sz="1600" b="1" dirty="0" err="1">
                <a:solidFill>
                  <a:srgbClr val="FF0000"/>
                </a:solidFill>
                <a:latin typeface="Courier New"/>
                <a:cs typeface="Courier New"/>
              </a:rPr>
              <a:t>MPI_Datatype</a:t>
            </a:r>
            <a:r>
              <a:rPr lang="en-US" sz="1600" b="1" dirty="0">
                <a:solidFill>
                  <a:srgbClr val="FF0000"/>
                </a:solidFill>
                <a:latin typeface="Courier New"/>
                <a:cs typeface="Courier New"/>
              </a:rPr>
              <a:t> </a:t>
            </a:r>
            <a:r>
              <a:rPr lang="en-US" sz="1600" b="1" dirty="0" err="1">
                <a:solidFill>
                  <a:srgbClr val="FF0000"/>
                </a:solidFill>
                <a:latin typeface="Courier New"/>
                <a:cs typeface="Courier New"/>
              </a:rPr>
              <a:t>result_dtype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target_rank</a:t>
            </a:r>
            <a:r>
              <a:rPr lang="en-US" sz="1600" b="1" dirty="0">
                <a:solidFill>
                  <a:schemeClr val="bg2">
                    <a:lumMod val="10000"/>
                  </a:schemeClr>
                </a:solidFill>
                <a:latin typeface="Courier New"/>
                <a:cs typeface="Courier New"/>
              </a:rPr>
              <a:t>, </a:t>
            </a:r>
          </a:p>
          <a:p>
            <a:pPr>
              <a:lnSpc>
                <a:spcPct val="120000"/>
              </a:lnSpc>
            </a:pPr>
            <a:r>
              <a:rPr lang="en-US" sz="1600" b="1" dirty="0">
                <a:solidFill>
                  <a:schemeClr val="bg2">
                    <a:lumMod val="10000"/>
                  </a:schemeClr>
                </a:solidFill>
                <a:latin typeface="Courier New"/>
                <a:cs typeface="Courier New"/>
              </a:rPr>
              <a:t>	</a:t>
            </a:r>
            <a:r>
              <a:rPr lang="en-US" sz="1600" b="1" dirty="0" err="1">
                <a:solidFill>
                  <a:srgbClr val="0000FF"/>
                </a:solidFill>
                <a:latin typeface="Courier New"/>
                <a:cs typeface="Courier New"/>
              </a:rPr>
              <a:t>MPI_Aint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target_disp,int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target_count</a:t>
            </a:r>
            <a:r>
              <a:rPr lang="en-US" sz="1600" b="1" dirty="0">
                <a:solidFill>
                  <a:srgbClr val="0000FF"/>
                </a:solidFill>
                <a:latin typeface="Courier New"/>
                <a:cs typeface="Courier New"/>
              </a:rPr>
              <a:t>, </a:t>
            </a:r>
          </a:p>
          <a:p>
            <a:pPr>
              <a:lnSpc>
                <a:spcPct val="120000"/>
              </a:lnSpc>
            </a:pP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MPI_Datatype</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target_dype</a:t>
            </a:r>
            <a:r>
              <a:rPr lang="en-US" sz="1600" b="1" dirty="0">
                <a:solidFill>
                  <a:schemeClr val="bg2">
                    <a:lumMod val="10000"/>
                  </a:schemeClr>
                </a:solidFill>
                <a:latin typeface="Courier New"/>
                <a:cs typeface="Courier New"/>
              </a:rPr>
              <a:t>, </a:t>
            </a:r>
            <a:r>
              <a:rPr lang="en-US" sz="1600" b="1" dirty="0" err="1">
                <a:solidFill>
                  <a:srgbClr val="E29A75"/>
                </a:solidFill>
                <a:latin typeface="Courier New"/>
                <a:cs typeface="Courier New"/>
              </a:rPr>
              <a:t>MPI_Op</a:t>
            </a:r>
            <a:r>
              <a:rPr lang="en-US" sz="1600" b="1" dirty="0">
                <a:solidFill>
                  <a:srgbClr val="E29A75"/>
                </a:solidFill>
                <a:latin typeface="Courier New"/>
                <a:cs typeface="Courier New"/>
              </a:rPr>
              <a:t> op</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24" name="Rounded Rectangle 23"/>
          <p:cNvSpPr/>
          <p:nvPr/>
        </p:nvSpPr>
        <p:spPr bwMode="auto">
          <a:xfrm>
            <a:off x="6400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5" name="AutoShape 24"/>
          <p:cNvSpPr>
            <a:spLocks noChangeArrowheads="1"/>
          </p:cNvSpPr>
          <p:nvPr/>
        </p:nvSpPr>
        <p:spPr bwMode="auto">
          <a:xfrm>
            <a:off x="6553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p>
        </p:txBody>
      </p:sp>
      <p:sp>
        <p:nvSpPr>
          <p:cNvPr id="26" name="Rectangle 25"/>
          <p:cNvSpPr/>
          <p:nvPr/>
        </p:nvSpPr>
        <p:spPr bwMode="auto">
          <a:xfrm>
            <a:off x="5181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7" name="Rounded Rectangle 26"/>
          <p:cNvSpPr/>
          <p:nvPr/>
        </p:nvSpPr>
        <p:spPr bwMode="auto">
          <a:xfrm>
            <a:off x="4876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8" name="AutoShape 24"/>
          <p:cNvSpPr>
            <a:spLocks noChangeArrowheads="1"/>
          </p:cNvSpPr>
          <p:nvPr/>
        </p:nvSpPr>
        <p:spPr bwMode="auto">
          <a:xfrm>
            <a:off x="5029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algn="ctr"/>
            <a:endParaRPr lang="en-US" dirty="0"/>
          </a:p>
        </p:txBody>
      </p:sp>
      <p:cxnSp>
        <p:nvCxnSpPr>
          <p:cNvPr id="29" name="Straight Connector 28"/>
          <p:cNvCxnSpPr/>
          <p:nvPr/>
        </p:nvCxnSpPr>
        <p:spPr bwMode="auto">
          <a:xfrm rot="5400000">
            <a:off x="5029994" y="5051742"/>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6705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31" name="Oval 30"/>
          <p:cNvSpPr/>
          <p:nvPr/>
        </p:nvSpPr>
        <p:spPr bwMode="auto">
          <a:xfrm>
            <a:off x="6553200" y="4495800"/>
            <a:ext cx="665204" cy="381000"/>
          </a:xfrm>
          <a:prstGeom prst="ellipse">
            <a:avLst/>
          </a:prstGeom>
          <a:solidFill>
            <a:schemeClr val="tx2">
              <a:lumMod val="60000"/>
              <a:lumOff val="4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solidFill>
                  <a:srgbClr val="800000"/>
                </a:solidFill>
                <a:effectLst/>
                <a:latin typeface="Calibri" pitchFamily="34" charset="0"/>
              </a:rPr>
              <a:t>+=</a:t>
            </a:r>
          </a:p>
        </p:txBody>
      </p:sp>
      <p:sp>
        <p:nvSpPr>
          <p:cNvPr id="33" name="TextBox 32"/>
          <p:cNvSpPr txBox="1"/>
          <p:nvPr/>
        </p:nvSpPr>
        <p:spPr>
          <a:xfrm>
            <a:off x="4953000" y="5943600"/>
            <a:ext cx="762000" cy="338554"/>
          </a:xfrm>
          <a:prstGeom prst="rect">
            <a:avLst/>
          </a:prstGeom>
          <a:noFill/>
        </p:spPr>
        <p:txBody>
          <a:bodyPr wrap="square" rtlCol="0">
            <a:spAutoFit/>
          </a:bodyPr>
          <a:lstStyle/>
          <a:p>
            <a:pPr algn="ctr"/>
            <a:r>
              <a:rPr lang="en-US" sz="1600" b="1" i="1" dirty="0">
                <a:solidFill>
                  <a:schemeClr val="bg2">
                    <a:lumMod val="10000"/>
                  </a:schemeClr>
                </a:solidFill>
              </a:rPr>
              <a:t>Origin</a:t>
            </a:r>
          </a:p>
        </p:txBody>
      </p:sp>
      <p:sp>
        <p:nvSpPr>
          <p:cNvPr id="34" name="TextBox 33"/>
          <p:cNvSpPr txBox="1"/>
          <p:nvPr/>
        </p:nvSpPr>
        <p:spPr>
          <a:xfrm>
            <a:off x="6553200" y="5943600"/>
            <a:ext cx="762000" cy="338554"/>
          </a:xfrm>
          <a:prstGeom prst="rect">
            <a:avLst/>
          </a:prstGeom>
          <a:noFill/>
        </p:spPr>
        <p:txBody>
          <a:bodyPr wrap="square" rtlCol="0">
            <a:spAutoFit/>
          </a:bodyPr>
          <a:lstStyle/>
          <a:p>
            <a:pPr algn="ctr"/>
            <a:r>
              <a:rPr lang="en-US" sz="1600" b="1" i="1" dirty="0">
                <a:solidFill>
                  <a:schemeClr val="bg2">
                    <a:lumMod val="10000"/>
                  </a:schemeClr>
                </a:solidFill>
              </a:rPr>
              <a:t>Target</a:t>
            </a:r>
          </a:p>
        </p:txBody>
      </p:sp>
      <p:sp>
        <p:nvSpPr>
          <p:cNvPr id="35" name="TextBox 34"/>
          <p:cNvSpPr txBox="1"/>
          <p:nvPr/>
        </p:nvSpPr>
        <p:spPr>
          <a:xfrm>
            <a:off x="7620000" y="4191000"/>
            <a:ext cx="1143000" cy="830997"/>
          </a:xfrm>
          <a:prstGeom prst="rect">
            <a:avLst/>
          </a:prstGeom>
          <a:noFill/>
        </p:spPr>
        <p:txBody>
          <a:bodyPr wrap="square" rtlCol="0">
            <a:spAutoFit/>
          </a:bodyPr>
          <a:lstStyle/>
          <a:p>
            <a:pPr algn="ctr"/>
            <a:r>
              <a:rPr lang="en-US" sz="1600" b="1" i="1" dirty="0">
                <a:solidFill>
                  <a:schemeClr val="bg2">
                    <a:lumMod val="10000"/>
                  </a:schemeClr>
                </a:solidFill>
              </a:rPr>
              <a:t>Remotely Accessible Memory</a:t>
            </a:r>
          </a:p>
        </p:txBody>
      </p:sp>
      <p:sp>
        <p:nvSpPr>
          <p:cNvPr id="36" name="TextBox 35"/>
          <p:cNvSpPr txBox="1"/>
          <p:nvPr/>
        </p:nvSpPr>
        <p:spPr>
          <a:xfrm>
            <a:off x="7620000" y="5358824"/>
            <a:ext cx="1143000" cy="584776"/>
          </a:xfrm>
          <a:prstGeom prst="rect">
            <a:avLst/>
          </a:prstGeom>
          <a:noFill/>
        </p:spPr>
        <p:txBody>
          <a:bodyPr wrap="square" rtlCol="0">
            <a:spAutoFit/>
          </a:bodyPr>
          <a:lstStyle/>
          <a:p>
            <a:pPr algn="ctr"/>
            <a:r>
              <a:rPr lang="en-US" sz="1600" b="1" i="1" dirty="0">
                <a:solidFill>
                  <a:schemeClr val="bg2">
                    <a:lumMod val="10000"/>
                  </a:schemeClr>
                </a:solidFill>
              </a:rPr>
              <a:t>Private Memory</a:t>
            </a:r>
          </a:p>
        </p:txBody>
      </p:sp>
      <p:sp>
        <p:nvSpPr>
          <p:cNvPr id="37" name="任意形状 23"/>
          <p:cNvSpPr/>
          <p:nvPr/>
        </p:nvSpPr>
        <p:spPr>
          <a:xfrm rot="19425623">
            <a:off x="5333864" y="5133577"/>
            <a:ext cx="1579876" cy="211053"/>
          </a:xfrm>
          <a:custGeom>
            <a:avLst/>
            <a:gdLst>
              <a:gd name="connsiteX0" fmla="*/ 30239 w 1563802"/>
              <a:gd name="connsiteY0" fmla="*/ 0 h 298056"/>
              <a:gd name="connsiteX1" fmla="*/ 1563778 w 1563802"/>
              <a:gd name="connsiteY1" fmla="*/ 177106 h 298056"/>
              <a:gd name="connsiteX2" fmla="*/ 0 w 1563802"/>
              <a:gd name="connsiteY2" fmla="*/ 298056 h 298056"/>
              <a:gd name="connsiteX3" fmla="*/ 0 w 1563802"/>
              <a:gd name="connsiteY3" fmla="*/ 298056 h 298056"/>
            </a:gdLst>
            <a:ahLst/>
            <a:cxnLst>
              <a:cxn ang="0">
                <a:pos x="connsiteX0" y="connsiteY0"/>
              </a:cxn>
              <a:cxn ang="0">
                <a:pos x="connsiteX1" y="connsiteY1"/>
              </a:cxn>
              <a:cxn ang="0">
                <a:pos x="connsiteX2" y="connsiteY2"/>
              </a:cxn>
              <a:cxn ang="0">
                <a:pos x="connsiteX3" y="connsiteY3"/>
              </a:cxn>
            </a:cxnLst>
            <a:rect l="l" t="t" r="r" b="b"/>
            <a:pathLst>
              <a:path w="1563802" h="298056">
                <a:moveTo>
                  <a:pt x="30239" y="0"/>
                </a:moveTo>
                <a:cubicBezTo>
                  <a:pt x="799528" y="63715"/>
                  <a:pt x="1568818" y="127430"/>
                  <a:pt x="1563778" y="177106"/>
                </a:cubicBezTo>
                <a:cubicBezTo>
                  <a:pt x="1558738" y="226782"/>
                  <a:pt x="0" y="298056"/>
                  <a:pt x="0" y="298056"/>
                </a:cubicBezTo>
                <a:lnTo>
                  <a:pt x="0" y="298056"/>
                </a:lnTo>
              </a:path>
            </a:pathLst>
          </a:custGeom>
          <a:ln w="76200" cmpd="sng">
            <a:solidFill>
              <a:srgbClr val="800000"/>
            </a:solidFill>
            <a:headEnd type="none"/>
            <a:tailEnd type="stealth"/>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kumimoji="1" lang="zh-CN" altLang="en-US">
              <a:solidFill>
                <a:srgbClr val="151515"/>
              </a:solidFill>
            </a:endParaRPr>
          </a:p>
        </p:txBody>
      </p:sp>
    </p:spTree>
    <p:extLst>
      <p:ext uri="{BB962C8B-B14F-4D97-AF65-F5344CB8AC3E}">
        <p14:creationId xmlns:p14="http://schemas.microsoft.com/office/powerpoint/2010/main" val="4808142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baseline="0" dirty="0">
                <a:solidFill>
                  <a:schemeClr val="tx2"/>
                </a:solidFill>
                <a:latin typeface="+mj-lt"/>
                <a:ea typeface="+mj-ea"/>
                <a:cs typeface="+mj-cs"/>
              </a:rPr>
              <a:t>Atomic Data Aggregation: </a:t>
            </a:r>
            <a:r>
              <a:rPr lang="en-US" i="1" dirty="0"/>
              <a:t>CAS and FOP</a:t>
            </a:r>
            <a:endParaRPr lang="en-US" dirty="0"/>
          </a:p>
        </p:txBody>
      </p:sp>
      <p:sp>
        <p:nvSpPr>
          <p:cNvPr id="10" name="Content Placeholder 9"/>
          <p:cNvSpPr>
            <a:spLocks noGrp="1"/>
          </p:cNvSpPr>
          <p:nvPr>
            <p:ph idx="1"/>
          </p:nvPr>
        </p:nvSpPr>
        <p:spPr>
          <a:xfrm>
            <a:off x="457200" y="3733800"/>
            <a:ext cx="8229600" cy="2362200"/>
          </a:xfrm>
        </p:spPr>
        <p:txBody>
          <a:bodyPr/>
          <a:lstStyle/>
          <a:p>
            <a:r>
              <a:rPr lang="en-US" dirty="0"/>
              <a:t>FOP: Simpler version of </a:t>
            </a:r>
            <a:r>
              <a:rPr lang="en-US" dirty="0" err="1"/>
              <a:t>MPI_Get_accumulate</a:t>
            </a:r>
            <a:endParaRPr lang="en-US" dirty="0"/>
          </a:p>
          <a:p>
            <a:pPr lvl="1"/>
            <a:r>
              <a:rPr lang="en-US" dirty="0"/>
              <a:t>All buffers share a single predefined </a:t>
            </a:r>
            <a:r>
              <a:rPr lang="en-US" dirty="0" err="1"/>
              <a:t>datatype</a:t>
            </a:r>
            <a:endParaRPr lang="en-US" dirty="0"/>
          </a:p>
          <a:p>
            <a:pPr lvl="1"/>
            <a:r>
              <a:rPr lang="en-US" dirty="0"/>
              <a:t>No count argument (it’s always 1)</a:t>
            </a:r>
          </a:p>
          <a:p>
            <a:pPr lvl="1"/>
            <a:r>
              <a:rPr lang="en-US" dirty="0"/>
              <a:t>Simpler interface allows hardware optimization</a:t>
            </a:r>
          </a:p>
          <a:p>
            <a:r>
              <a:rPr lang="en-US" dirty="0"/>
              <a:t>CAS: Atomic swap if target value is equal to compare value</a:t>
            </a:r>
          </a:p>
        </p:txBody>
      </p:sp>
      <p:sp>
        <p:nvSpPr>
          <p:cNvPr id="21" name="Slide Number Placeholder 20"/>
          <p:cNvSpPr>
            <a:spLocks noGrp="1"/>
          </p:cNvSpPr>
          <p:nvPr>
            <p:ph type="sldNum" sz="quarter" idx="4"/>
          </p:nvPr>
        </p:nvSpPr>
        <p:spPr/>
        <p:txBody>
          <a:bodyPr/>
          <a:lstStyle/>
          <a:p>
            <a:fld id="{6B394888-48A7-42F6-AE45-2BD5FD40ED91}" type="slidenum">
              <a:rPr lang="en-US" smtClean="0"/>
              <a:pPr/>
              <a:t>114</a:t>
            </a:fld>
            <a:endParaRPr lang="en-US" dirty="0"/>
          </a:p>
        </p:txBody>
      </p:sp>
      <p:sp>
        <p:nvSpPr>
          <p:cNvPr id="20" name="Rounded Rectangle 19"/>
          <p:cNvSpPr/>
          <p:nvPr/>
        </p:nvSpPr>
        <p:spPr bwMode="auto">
          <a:xfrm>
            <a:off x="609600" y="2114527"/>
            <a:ext cx="8001000" cy="1409748"/>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MPI_Compare_and_swap</a:t>
            </a:r>
            <a:r>
              <a:rPr lang="en-US" sz="1600" b="1" dirty="0">
                <a:solidFill>
                  <a:schemeClr val="bg2">
                    <a:lumMod val="10000"/>
                  </a:schemeClr>
                </a:solidFill>
                <a:latin typeface="Courier New"/>
                <a:cs typeface="Courier New"/>
              </a:rPr>
              <a:t>(</a:t>
            </a:r>
            <a:r>
              <a:rPr lang="en-US" sz="1600" b="1" dirty="0" err="1">
                <a:solidFill>
                  <a:srgbClr val="008000"/>
                </a:solidFill>
                <a:latin typeface="Courier New"/>
                <a:cs typeface="Courier New"/>
              </a:rPr>
              <a:t>const</a:t>
            </a:r>
            <a:r>
              <a:rPr lang="en-US" sz="1600" b="1" dirty="0">
                <a:solidFill>
                  <a:srgbClr val="008000"/>
                </a:solidFill>
                <a:latin typeface="Courier New"/>
                <a:cs typeface="Courier New"/>
              </a:rPr>
              <a:t> void *</a:t>
            </a:r>
            <a:r>
              <a:rPr lang="en-US" sz="1600" b="1" dirty="0" err="1">
                <a:solidFill>
                  <a:srgbClr val="008000"/>
                </a:solidFill>
                <a:latin typeface="Courier New"/>
                <a:cs typeface="Courier New"/>
              </a:rPr>
              <a:t>origin_addr</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chemeClr val="accent2">
                    <a:lumMod val="75000"/>
                  </a:schemeClr>
                </a:solidFill>
                <a:latin typeface="Courier New"/>
                <a:cs typeface="Courier New"/>
              </a:rPr>
              <a:t>const</a:t>
            </a:r>
            <a:r>
              <a:rPr lang="en-US" sz="1600" b="1" dirty="0">
                <a:solidFill>
                  <a:schemeClr val="accent2">
                    <a:lumMod val="75000"/>
                  </a:schemeClr>
                </a:solidFill>
                <a:latin typeface="Courier New"/>
                <a:cs typeface="Courier New"/>
              </a:rPr>
              <a:t> void *</a:t>
            </a:r>
            <a:r>
              <a:rPr lang="en-US" sz="1600" b="1" dirty="0" err="1">
                <a:solidFill>
                  <a:schemeClr val="accent2">
                    <a:lumMod val="75000"/>
                  </a:schemeClr>
                </a:solidFill>
                <a:latin typeface="Courier New"/>
                <a:cs typeface="Courier New"/>
              </a:rPr>
              <a:t>compare_addr</a:t>
            </a:r>
            <a:r>
              <a:rPr lang="en-US" sz="1600" b="1" dirty="0">
                <a:solidFill>
                  <a:schemeClr val="bg2">
                    <a:lumMod val="10000"/>
                  </a:schemeClr>
                </a:solidFill>
                <a:latin typeface="Courier New"/>
                <a:cs typeface="Courier New"/>
              </a:rPr>
              <a:t>, </a:t>
            </a:r>
            <a:r>
              <a:rPr lang="en-US" sz="1600" b="1" dirty="0">
                <a:solidFill>
                  <a:srgbClr val="FF0000"/>
                </a:solidFill>
                <a:latin typeface="Courier New"/>
                <a:cs typeface="Courier New"/>
              </a:rPr>
              <a:t>void *</a:t>
            </a:r>
            <a:r>
              <a:rPr lang="en-US" sz="1600" b="1" dirty="0" err="1">
                <a:solidFill>
                  <a:srgbClr val="FF0000"/>
                </a:solidFill>
                <a:latin typeface="Courier New"/>
                <a:cs typeface="Courier New"/>
              </a:rPr>
              <a:t>result_addr</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MPI_Datatype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target_rank</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rgbClr val="0000FF"/>
                </a:solidFill>
                <a:latin typeface="Courier New"/>
                <a:cs typeface="Courier New"/>
              </a:rPr>
              <a:t>MPI_Aint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target_disp</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23" name="Rounded Rectangle 22"/>
          <p:cNvSpPr/>
          <p:nvPr/>
        </p:nvSpPr>
        <p:spPr bwMode="auto">
          <a:xfrm>
            <a:off x="731520" y="906376"/>
            <a:ext cx="7696200" cy="1082850"/>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MPI_Fetch_and_op</a:t>
            </a:r>
            <a:r>
              <a:rPr lang="en-US" sz="1600" b="1" dirty="0">
                <a:solidFill>
                  <a:schemeClr val="bg2">
                    <a:lumMod val="10000"/>
                  </a:schemeClr>
                </a:solidFill>
                <a:latin typeface="Courier New"/>
                <a:cs typeface="Courier New"/>
              </a:rPr>
              <a:t>(</a:t>
            </a:r>
            <a:r>
              <a:rPr lang="en-US" sz="1600" b="1" dirty="0" err="1">
                <a:solidFill>
                  <a:srgbClr val="008000"/>
                </a:solidFill>
                <a:latin typeface="Courier New"/>
                <a:cs typeface="Courier New"/>
              </a:rPr>
              <a:t>const</a:t>
            </a:r>
            <a:r>
              <a:rPr lang="en-US" sz="1600" b="1" dirty="0">
                <a:solidFill>
                  <a:srgbClr val="008000"/>
                </a:solidFill>
                <a:latin typeface="Courier New"/>
                <a:cs typeface="Courier New"/>
              </a:rPr>
              <a:t> void *</a:t>
            </a:r>
            <a:r>
              <a:rPr lang="en-US" sz="1600" b="1" dirty="0" err="1">
                <a:solidFill>
                  <a:srgbClr val="008000"/>
                </a:solidFill>
                <a:latin typeface="Courier New"/>
                <a:cs typeface="Courier New"/>
              </a:rPr>
              <a:t>origin_addr</a:t>
            </a:r>
            <a:r>
              <a:rPr lang="en-US" sz="1600" b="1" dirty="0">
                <a:solidFill>
                  <a:schemeClr val="bg2">
                    <a:lumMod val="10000"/>
                  </a:schemeClr>
                </a:solidFill>
                <a:latin typeface="Courier New"/>
                <a:cs typeface="Courier New"/>
              </a:rPr>
              <a:t>, </a:t>
            </a:r>
            <a:r>
              <a:rPr lang="en-US" sz="1600" b="1" dirty="0">
                <a:solidFill>
                  <a:srgbClr val="FF0000"/>
                </a:solidFill>
                <a:latin typeface="Courier New"/>
                <a:cs typeface="Courier New"/>
              </a:rPr>
              <a:t>void *</a:t>
            </a:r>
            <a:r>
              <a:rPr lang="en-US" sz="1600" b="1" dirty="0" err="1">
                <a:solidFill>
                  <a:srgbClr val="FF0000"/>
                </a:solidFill>
                <a:latin typeface="Courier New"/>
                <a:cs typeface="Courier New"/>
              </a:rPr>
              <a:t>result_addr</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MPI_Datatype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dtype</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target_rank</a:t>
            </a:r>
            <a:r>
              <a:rPr lang="en-US" sz="1600" b="1" dirty="0">
                <a:solidFill>
                  <a:schemeClr val="bg2">
                    <a:lumMod val="10000"/>
                  </a:schemeClr>
                </a:solidFill>
                <a:latin typeface="Courier New"/>
                <a:cs typeface="Courier New"/>
              </a:rPr>
              <a:t>,</a:t>
            </a:r>
          </a:p>
          <a:p>
            <a:pPr>
              <a:lnSpc>
                <a:spcPct val="120000"/>
              </a:lnSpc>
            </a:pPr>
            <a:r>
              <a:rPr lang="en-US" sz="1600" b="1" dirty="0">
                <a:solidFill>
                  <a:schemeClr val="bg2">
                    <a:lumMod val="10000"/>
                  </a:schemeClr>
                </a:solidFill>
                <a:latin typeface="Courier New"/>
                <a:cs typeface="Courier New"/>
              </a:rPr>
              <a:t>	</a:t>
            </a:r>
            <a:r>
              <a:rPr lang="en-US" sz="1600" b="1" dirty="0" err="1">
                <a:solidFill>
                  <a:srgbClr val="0000FF"/>
                </a:solidFill>
                <a:latin typeface="Courier New"/>
                <a:cs typeface="Courier New"/>
              </a:rPr>
              <a:t>MPI_Aint</a:t>
            </a: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target_disp</a:t>
            </a:r>
            <a:r>
              <a:rPr lang="en-US" sz="1600" b="1" dirty="0">
                <a:solidFill>
                  <a:schemeClr val="bg2">
                    <a:lumMod val="10000"/>
                  </a:schemeClr>
                </a:solidFill>
                <a:latin typeface="Courier New"/>
                <a:cs typeface="Courier New"/>
              </a:rPr>
              <a:t>, </a:t>
            </a:r>
            <a:r>
              <a:rPr lang="en-US" sz="1600" b="1" dirty="0" err="1">
                <a:solidFill>
                  <a:srgbClr val="E29A75"/>
                </a:solidFill>
                <a:latin typeface="Courier New"/>
                <a:cs typeface="Courier New"/>
              </a:rPr>
              <a:t>MPI_Op</a:t>
            </a:r>
            <a:r>
              <a:rPr lang="en-US" sz="1600" b="1" dirty="0">
                <a:solidFill>
                  <a:srgbClr val="E29A75"/>
                </a:solidFill>
                <a:latin typeface="Courier New"/>
                <a:cs typeface="Courier New"/>
              </a:rPr>
              <a:t> op</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Tree>
    <p:extLst>
      <p:ext uri="{BB962C8B-B14F-4D97-AF65-F5344CB8AC3E}">
        <p14:creationId xmlns:p14="http://schemas.microsoft.com/office/powerpoint/2010/main" val="13108332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of Operations in MPI RMA</a:t>
            </a:r>
          </a:p>
        </p:txBody>
      </p:sp>
      <p:sp>
        <p:nvSpPr>
          <p:cNvPr id="3" name="Content Placeholder 2"/>
          <p:cNvSpPr>
            <a:spLocks noGrp="1"/>
          </p:cNvSpPr>
          <p:nvPr>
            <p:ph idx="1"/>
          </p:nvPr>
        </p:nvSpPr>
        <p:spPr>
          <a:xfrm>
            <a:off x="533400" y="914400"/>
            <a:ext cx="8229600" cy="5181600"/>
          </a:xfrm>
        </p:spPr>
        <p:txBody>
          <a:bodyPr>
            <a:normAutofit fontScale="92500" lnSpcReduction="10000"/>
          </a:bodyPr>
          <a:lstStyle/>
          <a:p>
            <a:r>
              <a:rPr lang="en-US" dirty="0"/>
              <a:t>No guaranteed ordering for Put/Get operations</a:t>
            </a:r>
          </a:p>
          <a:p>
            <a:r>
              <a:rPr lang="en-US" dirty="0"/>
              <a:t>Result of concurrent Puts to the same location undefined</a:t>
            </a:r>
          </a:p>
          <a:p>
            <a:r>
              <a:rPr lang="en-US" dirty="0"/>
              <a:t>Result of Get concurrent Put/Accumulate undefined</a:t>
            </a:r>
          </a:p>
          <a:p>
            <a:pPr lvl="1"/>
            <a:r>
              <a:rPr lang="en-US" dirty="0"/>
              <a:t>Can be garbage in both cases</a:t>
            </a:r>
          </a:p>
          <a:p>
            <a:r>
              <a:rPr lang="en-US" dirty="0"/>
              <a:t>Result of concurrent accumulate operations to the same location are defined according to the order in which the occurred</a:t>
            </a:r>
          </a:p>
          <a:p>
            <a:pPr lvl="1"/>
            <a:r>
              <a:rPr lang="en-US" dirty="0"/>
              <a:t>Atomic put: Accumulate with op = MPI_REPLACE</a:t>
            </a:r>
          </a:p>
          <a:p>
            <a:pPr lvl="1"/>
            <a:r>
              <a:rPr lang="en-US" dirty="0"/>
              <a:t>Atomic get: </a:t>
            </a:r>
            <a:r>
              <a:rPr lang="en-US" dirty="0" err="1"/>
              <a:t>Get_accumulate</a:t>
            </a:r>
            <a:r>
              <a:rPr lang="en-US" dirty="0"/>
              <a:t> with op = MPI_NO_OP</a:t>
            </a:r>
          </a:p>
          <a:p>
            <a:r>
              <a:rPr lang="en-US" dirty="0"/>
              <a:t>Accumulate operations from a given process are ordered by default</a:t>
            </a:r>
          </a:p>
          <a:p>
            <a:pPr lvl="1"/>
            <a:r>
              <a:rPr lang="en-US" dirty="0"/>
              <a:t>User can tell the MPI implementation that (s)he does not require ordering as optimization hint</a:t>
            </a:r>
          </a:p>
          <a:p>
            <a:pPr lvl="1"/>
            <a:r>
              <a:rPr lang="en-US" dirty="0"/>
              <a:t>You can ask for only the needed orderings: RAW (read-after-write), WAR, RAR, or WAW</a:t>
            </a:r>
          </a:p>
        </p:txBody>
      </p:sp>
      <p:sp>
        <p:nvSpPr>
          <p:cNvPr id="6" name="Slide Number Placeholder 5"/>
          <p:cNvSpPr>
            <a:spLocks noGrp="1"/>
          </p:cNvSpPr>
          <p:nvPr>
            <p:ph type="sldNum" sz="quarter" idx="4"/>
          </p:nvPr>
        </p:nvSpPr>
        <p:spPr/>
        <p:txBody>
          <a:bodyPr/>
          <a:lstStyle/>
          <a:p>
            <a:fld id="{6B394888-48A7-42F6-AE45-2BD5FD40ED91}" type="slidenum">
              <a:rPr lang="en-US" smtClean="0"/>
              <a:pPr/>
              <a:t>115</a:t>
            </a:fld>
            <a:endParaRPr lang="en-US" dirty="0"/>
          </a:p>
        </p:txBody>
      </p:sp>
    </p:spTree>
    <p:extLst>
      <p:ext uri="{BB962C8B-B14F-4D97-AF65-F5344CB8AC3E}">
        <p14:creationId xmlns:p14="http://schemas.microsoft.com/office/powerpoint/2010/main" val="10445897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1F497D"/>
                </a:solidFill>
              </a:rPr>
              <a:t>Examples with operation ordering</a:t>
            </a:r>
            <a:endParaRPr kumimoji="1" lang="zh-CN" altLang="en-US" dirty="0"/>
          </a:p>
        </p:txBody>
      </p:sp>
      <p:sp>
        <p:nvSpPr>
          <p:cNvPr id="5" name="幻灯片编号占位符 4"/>
          <p:cNvSpPr>
            <a:spLocks noGrp="1"/>
          </p:cNvSpPr>
          <p:nvPr>
            <p:ph type="sldNum" sz="quarter" idx="4"/>
          </p:nvPr>
        </p:nvSpPr>
        <p:spPr>
          <a:prstGeom prst="rect">
            <a:avLst/>
          </a:prstGeom>
        </p:spPr>
        <p:txBody>
          <a:bodyPr/>
          <a:lstStyle/>
          <a:p>
            <a:fld id="{94E210ED-782C-6F4B-93A7-44B64A3CACA7}" type="slidenum">
              <a:rPr kumimoji="1" lang="zh-CN" altLang="en-US" smtClean="0"/>
              <a:t>116</a:t>
            </a:fld>
            <a:endParaRPr kumimoji="1" lang="zh-CN" altLang="en-US"/>
          </a:p>
        </p:txBody>
      </p:sp>
      <p:cxnSp>
        <p:nvCxnSpPr>
          <p:cNvPr id="15" name="直线连接符 14"/>
          <p:cNvCxnSpPr/>
          <p:nvPr/>
        </p:nvCxnSpPr>
        <p:spPr bwMode="auto">
          <a:xfrm>
            <a:off x="2402898" y="1592310"/>
            <a:ext cx="3361" cy="46800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bwMode="auto">
          <a:xfrm flipH="1">
            <a:off x="4271924" y="1609822"/>
            <a:ext cx="6177" cy="46800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9" name="TextBox 27"/>
          <p:cNvSpPr txBox="1"/>
          <p:nvPr/>
        </p:nvSpPr>
        <p:spPr>
          <a:xfrm>
            <a:off x="1878572" y="1219200"/>
            <a:ext cx="1068321" cy="369332"/>
          </a:xfrm>
          <a:prstGeom prst="rect">
            <a:avLst/>
          </a:prstGeom>
          <a:noFill/>
          <a:ln w="12700">
            <a:noFill/>
            <a:miter lim="800000"/>
            <a:headEnd type="none" w="sm" len="sm"/>
            <a:tailEnd type="none" w="sm" len="sm"/>
          </a:ln>
          <a:effectLst/>
        </p:spPr>
        <p:txBody>
          <a:bodyPr wrap="none">
            <a:spAutoFit/>
          </a:bodyPr>
          <a:lstStyle>
            <a:defPPr>
              <a:defRPr lang="en-US"/>
            </a:defPPr>
            <a:lvl1pPr>
              <a:lnSpc>
                <a:spcPct val="100000"/>
              </a:lnSpc>
              <a:spcBef>
                <a:spcPct val="0"/>
              </a:spcBef>
              <a:buClrTx/>
              <a:buFontTx/>
              <a:buNone/>
            </a:lvl1pPr>
          </a:lstStyle>
          <a:p>
            <a:r>
              <a:rPr lang="en-US" altLang="zh-CN" dirty="0"/>
              <a:t>Process 0</a:t>
            </a:r>
          </a:p>
        </p:txBody>
      </p:sp>
      <p:sp>
        <p:nvSpPr>
          <p:cNvPr id="64" name="TextBox 27"/>
          <p:cNvSpPr txBox="1"/>
          <p:nvPr/>
        </p:nvSpPr>
        <p:spPr>
          <a:xfrm>
            <a:off x="3737756" y="1228822"/>
            <a:ext cx="1068321" cy="369332"/>
          </a:xfrm>
          <a:prstGeom prst="rect">
            <a:avLst/>
          </a:prstGeom>
          <a:noFill/>
          <a:ln w="12700">
            <a:noFill/>
            <a:miter lim="800000"/>
            <a:headEnd type="none" w="sm" len="sm"/>
            <a:tailEnd type="none" w="sm" len="sm"/>
          </a:ln>
          <a:effectLst/>
        </p:spPr>
        <p:txBody>
          <a:bodyPr wrap="none">
            <a:spAutoFit/>
          </a:bodyPr>
          <a:lstStyle>
            <a:defPPr>
              <a:defRPr lang="en-US"/>
            </a:defPPr>
            <a:lvl1pPr>
              <a:lnSpc>
                <a:spcPct val="100000"/>
              </a:lnSpc>
              <a:spcBef>
                <a:spcPct val="0"/>
              </a:spcBef>
              <a:buClrTx/>
              <a:buFontTx/>
              <a:buNone/>
            </a:lvl1pPr>
          </a:lstStyle>
          <a:p>
            <a:r>
              <a:rPr lang="en-US" altLang="zh-CN" dirty="0"/>
              <a:t>Process 1</a:t>
            </a:r>
          </a:p>
        </p:txBody>
      </p:sp>
      <p:grpSp>
        <p:nvGrpSpPr>
          <p:cNvPr id="90" name="组 89"/>
          <p:cNvGrpSpPr/>
          <p:nvPr/>
        </p:nvGrpSpPr>
        <p:grpSpPr>
          <a:xfrm>
            <a:off x="350926" y="4876800"/>
            <a:ext cx="4650475" cy="1097600"/>
            <a:chOff x="-209562" y="2057400"/>
            <a:chExt cx="4650475" cy="1097600"/>
          </a:xfrm>
        </p:grpSpPr>
        <p:sp>
          <p:nvSpPr>
            <p:cNvPr id="91" name="文本框 90"/>
            <p:cNvSpPr txBox="1"/>
            <p:nvPr/>
          </p:nvSpPr>
          <p:spPr>
            <a:xfrm>
              <a:off x="-209562" y="2057400"/>
              <a:ext cx="2093041"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r>
                <a:rPr lang="en-US" altLang="zh-CN" sz="1600" dirty="0"/>
                <a:t>GET_ACC (y, x+=2, P1)</a:t>
              </a:r>
            </a:p>
          </p:txBody>
        </p:sp>
        <p:sp>
          <p:nvSpPr>
            <p:cNvPr id="92" name="文本框 91"/>
            <p:cNvSpPr txBox="1"/>
            <p:nvPr/>
          </p:nvSpPr>
          <p:spPr>
            <a:xfrm>
              <a:off x="437564" y="2404864"/>
              <a:ext cx="1428396"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r>
                <a:rPr lang="en-US" altLang="zh-CN" sz="1600" dirty="0"/>
                <a:t>ACC (x+=1, P1)</a:t>
              </a:r>
            </a:p>
          </p:txBody>
        </p:sp>
        <p:cxnSp>
          <p:nvCxnSpPr>
            <p:cNvPr id="93" name="直线箭头连接符 92"/>
            <p:cNvCxnSpPr/>
            <p:nvPr/>
          </p:nvCxnSpPr>
          <p:spPr bwMode="auto">
            <a:xfrm>
              <a:off x="1979177" y="2673789"/>
              <a:ext cx="1700473" cy="327323"/>
            </a:xfrm>
            <a:prstGeom prst="straightConnector1">
              <a:avLst/>
            </a:prstGeom>
            <a:noFill/>
            <a:ln w="28575">
              <a:solidFill>
                <a:schemeClr val="bg2">
                  <a:lumMod val="10000"/>
                </a:schemeClr>
              </a:solidFill>
              <a:round/>
              <a:headEnd type="none" w="sm" len="sm"/>
              <a:tailEnd type="triangle" w="med" len="sm"/>
            </a:ln>
            <a:effectLst/>
          </p:spPr>
        </p:cxnSp>
        <p:sp>
          <p:nvSpPr>
            <p:cNvPr id="94" name="文本框 93"/>
            <p:cNvSpPr txBox="1"/>
            <p:nvPr/>
          </p:nvSpPr>
          <p:spPr>
            <a:xfrm>
              <a:off x="3755883" y="2486510"/>
              <a:ext cx="674684" cy="338554"/>
            </a:xfrm>
            <a:prstGeom prst="rect">
              <a:avLst/>
            </a:prstGeom>
            <a:noFill/>
          </p:spPr>
          <p:txBody>
            <a:bodyPr wrap="none" rtlCol="0">
              <a:spAutoFit/>
            </a:bodyPr>
            <a:lstStyle/>
            <a:p>
              <a:r>
                <a:rPr lang="en-US" altLang="zh-CN" sz="1600" dirty="0"/>
                <a:t>x += 2</a:t>
              </a:r>
              <a:endParaRPr kumimoji="1" lang="zh-CN" altLang="en-US" sz="1600" dirty="0"/>
            </a:p>
          </p:txBody>
        </p:sp>
        <p:sp>
          <p:nvSpPr>
            <p:cNvPr id="95" name="文本框 94"/>
            <p:cNvSpPr txBox="1"/>
            <p:nvPr/>
          </p:nvSpPr>
          <p:spPr>
            <a:xfrm>
              <a:off x="3756618" y="2816446"/>
              <a:ext cx="674684" cy="338554"/>
            </a:xfrm>
            <a:prstGeom prst="rect">
              <a:avLst/>
            </a:prstGeom>
            <a:noFill/>
          </p:spPr>
          <p:txBody>
            <a:bodyPr wrap="none" rtlCol="0">
              <a:spAutoFit/>
            </a:bodyPr>
            <a:lstStyle>
              <a:defPPr>
                <a:defRPr lang="en-US"/>
              </a:defPPr>
              <a:lvl1pPr>
                <a:defRPr sz="1600"/>
              </a:lvl1pPr>
            </a:lstStyle>
            <a:p>
              <a:r>
                <a:rPr lang="en-US" altLang="zh-CN" dirty="0"/>
                <a:t>x += 1</a:t>
              </a:r>
              <a:endParaRPr lang="zh-CN" altLang="en-US" dirty="0"/>
            </a:p>
          </p:txBody>
        </p:sp>
        <p:sp>
          <p:nvSpPr>
            <p:cNvPr id="96" name="任意形状 95"/>
            <p:cNvSpPr/>
            <p:nvPr/>
          </p:nvSpPr>
          <p:spPr>
            <a:xfrm>
              <a:off x="1898220" y="2295622"/>
              <a:ext cx="1781462" cy="609600"/>
            </a:xfrm>
            <a:custGeom>
              <a:avLst/>
              <a:gdLst>
                <a:gd name="connsiteX0" fmla="*/ 0 w 1728666"/>
                <a:gd name="connsiteY0" fmla="*/ 0 h 811319"/>
                <a:gd name="connsiteX1" fmla="*/ 1728555 w 1728666"/>
                <a:gd name="connsiteY1" fmla="*/ 540879 h 811319"/>
                <a:gd name="connsiteX2" fmla="*/ 94071 w 1728666"/>
                <a:gd name="connsiteY2" fmla="*/ 811319 h 811319"/>
              </a:gdLst>
              <a:ahLst/>
              <a:cxnLst>
                <a:cxn ang="0">
                  <a:pos x="connsiteX0" y="connsiteY0"/>
                </a:cxn>
                <a:cxn ang="0">
                  <a:pos x="connsiteX1" y="connsiteY1"/>
                </a:cxn>
                <a:cxn ang="0">
                  <a:pos x="connsiteX2" y="connsiteY2"/>
                </a:cxn>
              </a:cxnLst>
              <a:rect l="l" t="t" r="r" b="b"/>
              <a:pathLst>
                <a:path w="1728666" h="811319">
                  <a:moveTo>
                    <a:pt x="0" y="0"/>
                  </a:moveTo>
                  <a:cubicBezTo>
                    <a:pt x="856438" y="202829"/>
                    <a:pt x="1712877" y="405659"/>
                    <a:pt x="1728555" y="540879"/>
                  </a:cubicBezTo>
                  <a:cubicBezTo>
                    <a:pt x="1744233" y="676099"/>
                    <a:pt x="94071" y="811319"/>
                    <a:pt x="94071" y="811319"/>
                  </a:cubicBezTo>
                </a:path>
              </a:pathLst>
            </a:custGeom>
            <a:noFill/>
            <a:ln w="28575">
              <a:solidFill>
                <a:schemeClr val="bg2">
                  <a:lumMod val="10000"/>
                </a:schemeClr>
              </a:solidFill>
              <a:round/>
              <a:headEnd type="none" w="sm" len="sm"/>
              <a:tailEnd type="triangle" w="med" len="sm"/>
            </a:ln>
            <a:effectLst/>
          </p:spPr>
          <p:txBody>
            <a:bodyPr wrap="none" anchor="ctr"/>
            <a:lstStyle/>
            <a:p>
              <a:endParaRPr lang="zh-CN" altLang="en-US"/>
            </a:p>
          </p:txBody>
        </p:sp>
        <p:sp>
          <p:nvSpPr>
            <p:cNvPr id="97" name="文本框 96"/>
            <p:cNvSpPr txBox="1"/>
            <p:nvPr/>
          </p:nvSpPr>
          <p:spPr>
            <a:xfrm>
              <a:off x="1372878" y="2752822"/>
              <a:ext cx="505267" cy="338554"/>
            </a:xfrm>
            <a:prstGeom prst="rect">
              <a:avLst/>
            </a:prstGeom>
            <a:noFill/>
          </p:spPr>
          <p:txBody>
            <a:bodyPr wrap="none" rtlCol="0">
              <a:spAutoFit/>
            </a:bodyPr>
            <a:lstStyle/>
            <a:p>
              <a:pPr algn="r"/>
              <a:r>
                <a:rPr lang="en-US" altLang="zh-CN" sz="1600" b="1" dirty="0">
                  <a:solidFill>
                    <a:srgbClr val="C00000"/>
                  </a:solidFill>
                </a:rPr>
                <a:t>y=2 </a:t>
              </a:r>
            </a:p>
          </p:txBody>
        </p:sp>
        <p:sp>
          <p:nvSpPr>
            <p:cNvPr id="98" name="TextBox 27"/>
            <p:cNvSpPr txBox="1"/>
            <p:nvPr/>
          </p:nvSpPr>
          <p:spPr>
            <a:xfrm>
              <a:off x="3755113" y="2099846"/>
              <a:ext cx="685800" cy="338554"/>
            </a:xfrm>
            <a:prstGeom prst="rect">
              <a:avLst/>
            </a:prstGeom>
            <a:noFill/>
          </p:spPr>
          <p:txBody>
            <a:bodyPr wrap="square" rtlCol="0">
              <a:spAutoFit/>
            </a:bodyPr>
            <a:lstStyle>
              <a:defPPr>
                <a:defRPr lang="en-US"/>
              </a:defPPr>
              <a:lvl1pPr algn="ctr">
                <a:defRPr b="1">
                  <a:solidFill>
                    <a:srgbClr val="C00000"/>
                  </a:solidFill>
                </a:defRPr>
              </a:lvl1pPr>
            </a:lstStyle>
            <a:p>
              <a:pPr algn="l"/>
              <a:r>
                <a:rPr lang="en-US" sz="1600" dirty="0"/>
                <a:t>x = 2</a:t>
              </a:r>
            </a:p>
          </p:txBody>
        </p:sp>
      </p:grpSp>
      <p:grpSp>
        <p:nvGrpSpPr>
          <p:cNvPr id="102" name="组 101"/>
          <p:cNvGrpSpPr/>
          <p:nvPr/>
        </p:nvGrpSpPr>
        <p:grpSpPr>
          <a:xfrm>
            <a:off x="1166400" y="3322000"/>
            <a:ext cx="3816705" cy="1097600"/>
            <a:chOff x="624208" y="2057400"/>
            <a:chExt cx="3816705" cy="1097600"/>
          </a:xfrm>
        </p:grpSpPr>
        <p:sp>
          <p:nvSpPr>
            <p:cNvPr id="103" name="文本框 102"/>
            <p:cNvSpPr txBox="1"/>
            <p:nvPr/>
          </p:nvSpPr>
          <p:spPr>
            <a:xfrm>
              <a:off x="624208" y="2057400"/>
              <a:ext cx="1270199"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r>
                <a:rPr lang="en-US" altLang="zh-CN" sz="1600" dirty="0"/>
                <a:t>PUT(x=2, P1)</a:t>
              </a:r>
            </a:p>
          </p:txBody>
        </p:sp>
        <p:sp>
          <p:nvSpPr>
            <p:cNvPr id="104" name="文本框 103"/>
            <p:cNvSpPr txBox="1"/>
            <p:nvPr/>
          </p:nvSpPr>
          <p:spPr>
            <a:xfrm>
              <a:off x="637062" y="2404864"/>
              <a:ext cx="1248158"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r>
                <a:rPr lang="en-US" altLang="zh-CN" sz="1600" dirty="0"/>
                <a:t>GET(y, x, P1)</a:t>
              </a:r>
            </a:p>
          </p:txBody>
        </p:sp>
        <p:cxnSp>
          <p:nvCxnSpPr>
            <p:cNvPr id="105" name="直线箭头连接符 104"/>
            <p:cNvCxnSpPr/>
            <p:nvPr/>
          </p:nvCxnSpPr>
          <p:spPr bwMode="auto">
            <a:xfrm>
              <a:off x="1942564" y="2220331"/>
              <a:ext cx="1780643" cy="780781"/>
            </a:xfrm>
            <a:prstGeom prst="straightConnector1">
              <a:avLst/>
            </a:prstGeom>
            <a:noFill/>
            <a:ln w="28575">
              <a:solidFill>
                <a:schemeClr val="bg2">
                  <a:lumMod val="10000"/>
                </a:schemeClr>
              </a:solidFill>
              <a:round/>
              <a:headEnd type="none" w="sm" len="sm"/>
              <a:tailEnd type="triangle" w="med" len="sm"/>
            </a:ln>
            <a:effectLst/>
          </p:spPr>
        </p:cxnSp>
        <p:sp>
          <p:nvSpPr>
            <p:cNvPr id="106" name="文本框 105"/>
            <p:cNvSpPr txBox="1"/>
            <p:nvPr/>
          </p:nvSpPr>
          <p:spPr>
            <a:xfrm>
              <a:off x="3756618" y="2816446"/>
              <a:ext cx="572492" cy="338554"/>
            </a:xfrm>
            <a:prstGeom prst="rect">
              <a:avLst/>
            </a:prstGeom>
            <a:noFill/>
          </p:spPr>
          <p:txBody>
            <a:bodyPr wrap="none" rtlCol="0">
              <a:spAutoFit/>
            </a:bodyPr>
            <a:lstStyle>
              <a:defPPr>
                <a:defRPr lang="en-US"/>
              </a:defPPr>
              <a:lvl1pPr>
                <a:defRPr sz="1600"/>
              </a:lvl1pPr>
            </a:lstStyle>
            <a:p>
              <a:r>
                <a:rPr lang="en-US" altLang="zh-CN" dirty="0"/>
                <a:t>x = 2</a:t>
              </a:r>
              <a:endParaRPr lang="zh-CN" altLang="en-US" dirty="0"/>
            </a:p>
          </p:txBody>
        </p:sp>
        <p:sp>
          <p:nvSpPr>
            <p:cNvPr id="107" name="任意形状 106"/>
            <p:cNvSpPr/>
            <p:nvPr/>
          </p:nvSpPr>
          <p:spPr>
            <a:xfrm>
              <a:off x="1894407" y="2590800"/>
              <a:ext cx="1781462" cy="228600"/>
            </a:xfrm>
            <a:custGeom>
              <a:avLst/>
              <a:gdLst>
                <a:gd name="connsiteX0" fmla="*/ 0 w 1728666"/>
                <a:gd name="connsiteY0" fmla="*/ 0 h 811319"/>
                <a:gd name="connsiteX1" fmla="*/ 1728555 w 1728666"/>
                <a:gd name="connsiteY1" fmla="*/ 540879 h 811319"/>
                <a:gd name="connsiteX2" fmla="*/ 94071 w 1728666"/>
                <a:gd name="connsiteY2" fmla="*/ 811319 h 811319"/>
              </a:gdLst>
              <a:ahLst/>
              <a:cxnLst>
                <a:cxn ang="0">
                  <a:pos x="connsiteX0" y="connsiteY0"/>
                </a:cxn>
                <a:cxn ang="0">
                  <a:pos x="connsiteX1" y="connsiteY1"/>
                </a:cxn>
                <a:cxn ang="0">
                  <a:pos x="connsiteX2" y="connsiteY2"/>
                </a:cxn>
              </a:cxnLst>
              <a:rect l="l" t="t" r="r" b="b"/>
              <a:pathLst>
                <a:path w="1728666" h="811319">
                  <a:moveTo>
                    <a:pt x="0" y="0"/>
                  </a:moveTo>
                  <a:cubicBezTo>
                    <a:pt x="856438" y="202829"/>
                    <a:pt x="1712877" y="405659"/>
                    <a:pt x="1728555" y="540879"/>
                  </a:cubicBezTo>
                  <a:cubicBezTo>
                    <a:pt x="1744233" y="676099"/>
                    <a:pt x="94071" y="811319"/>
                    <a:pt x="94071" y="811319"/>
                  </a:cubicBezTo>
                </a:path>
              </a:pathLst>
            </a:custGeom>
            <a:noFill/>
            <a:ln w="28575">
              <a:solidFill>
                <a:schemeClr val="bg2">
                  <a:lumMod val="10000"/>
                </a:schemeClr>
              </a:solidFill>
              <a:round/>
              <a:headEnd type="none" w="sm" len="sm"/>
              <a:tailEnd type="triangle" w="med" len="sm"/>
            </a:ln>
            <a:effectLst/>
          </p:spPr>
          <p:txBody>
            <a:bodyPr wrap="none" anchor="ctr"/>
            <a:lstStyle/>
            <a:p>
              <a:endParaRPr lang="zh-CN" altLang="en-US"/>
            </a:p>
          </p:txBody>
        </p:sp>
        <p:sp>
          <p:nvSpPr>
            <p:cNvPr id="108" name="文本框 107"/>
            <p:cNvSpPr txBox="1"/>
            <p:nvPr/>
          </p:nvSpPr>
          <p:spPr>
            <a:xfrm>
              <a:off x="1372878" y="2752822"/>
              <a:ext cx="505267" cy="338554"/>
            </a:xfrm>
            <a:prstGeom prst="rect">
              <a:avLst/>
            </a:prstGeom>
            <a:noFill/>
          </p:spPr>
          <p:txBody>
            <a:bodyPr wrap="none" rtlCol="0">
              <a:spAutoFit/>
            </a:bodyPr>
            <a:lstStyle/>
            <a:p>
              <a:pPr algn="r"/>
              <a:r>
                <a:rPr lang="en-US" altLang="zh-CN" sz="1600" b="1" dirty="0">
                  <a:solidFill>
                    <a:srgbClr val="C00000"/>
                  </a:solidFill>
                </a:rPr>
                <a:t>y=1</a:t>
              </a:r>
            </a:p>
          </p:txBody>
        </p:sp>
        <p:sp>
          <p:nvSpPr>
            <p:cNvPr id="109" name="TextBox 27"/>
            <p:cNvSpPr txBox="1"/>
            <p:nvPr/>
          </p:nvSpPr>
          <p:spPr>
            <a:xfrm>
              <a:off x="3755113" y="2252246"/>
              <a:ext cx="685800" cy="338554"/>
            </a:xfrm>
            <a:prstGeom prst="rect">
              <a:avLst/>
            </a:prstGeom>
            <a:noFill/>
          </p:spPr>
          <p:txBody>
            <a:bodyPr wrap="square" rtlCol="0">
              <a:spAutoFit/>
            </a:bodyPr>
            <a:lstStyle>
              <a:defPPr>
                <a:defRPr lang="en-US"/>
              </a:defPPr>
              <a:lvl1pPr algn="ctr">
                <a:defRPr b="1">
                  <a:solidFill>
                    <a:srgbClr val="C00000"/>
                  </a:solidFill>
                </a:defRPr>
              </a:lvl1pPr>
            </a:lstStyle>
            <a:p>
              <a:pPr algn="l"/>
              <a:r>
                <a:rPr lang="en-US" sz="1600" dirty="0"/>
                <a:t>x = 1</a:t>
              </a:r>
            </a:p>
          </p:txBody>
        </p:sp>
      </p:grpSp>
      <p:grpSp>
        <p:nvGrpSpPr>
          <p:cNvPr id="119" name="组 118"/>
          <p:cNvGrpSpPr/>
          <p:nvPr/>
        </p:nvGrpSpPr>
        <p:grpSpPr>
          <a:xfrm>
            <a:off x="1159695" y="1828800"/>
            <a:ext cx="3816705" cy="1097600"/>
            <a:chOff x="831495" y="1828800"/>
            <a:chExt cx="3816705" cy="1097600"/>
          </a:xfrm>
        </p:grpSpPr>
        <p:grpSp>
          <p:nvGrpSpPr>
            <p:cNvPr id="69" name="组 68"/>
            <p:cNvGrpSpPr/>
            <p:nvPr/>
          </p:nvGrpSpPr>
          <p:grpSpPr>
            <a:xfrm>
              <a:off x="831495" y="1828800"/>
              <a:ext cx="3816705" cy="1097600"/>
              <a:chOff x="624208" y="2057400"/>
              <a:chExt cx="3816705" cy="1097600"/>
            </a:xfrm>
          </p:grpSpPr>
          <p:sp>
            <p:nvSpPr>
              <p:cNvPr id="19" name="文本框 18"/>
              <p:cNvSpPr txBox="1"/>
              <p:nvPr/>
            </p:nvSpPr>
            <p:spPr>
              <a:xfrm>
                <a:off x="624208" y="2057400"/>
                <a:ext cx="1270199"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r>
                  <a:rPr lang="en-US" altLang="zh-CN" sz="1600" dirty="0"/>
                  <a:t>PUT(x=1, P1)</a:t>
                </a:r>
              </a:p>
            </p:txBody>
          </p:sp>
          <p:sp>
            <p:nvSpPr>
              <p:cNvPr id="20" name="文本框 19"/>
              <p:cNvSpPr txBox="1"/>
              <p:nvPr/>
            </p:nvSpPr>
            <p:spPr>
              <a:xfrm>
                <a:off x="626041" y="2404864"/>
                <a:ext cx="1270199"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r>
                  <a:rPr lang="en-US" altLang="zh-CN" sz="1600" dirty="0"/>
                  <a:t>PUT(x=2, P1)</a:t>
                </a:r>
              </a:p>
            </p:txBody>
          </p:sp>
          <p:cxnSp>
            <p:nvCxnSpPr>
              <p:cNvPr id="22" name="直线箭头连接符 21"/>
              <p:cNvCxnSpPr/>
              <p:nvPr/>
            </p:nvCxnSpPr>
            <p:spPr bwMode="auto">
              <a:xfrm>
                <a:off x="1942564" y="2220331"/>
                <a:ext cx="1780643" cy="780781"/>
              </a:xfrm>
              <a:prstGeom prst="straightConnector1">
                <a:avLst/>
              </a:prstGeom>
              <a:noFill/>
              <a:ln w="28575">
                <a:solidFill>
                  <a:schemeClr val="bg2">
                    <a:lumMod val="10000"/>
                  </a:schemeClr>
                </a:solidFill>
                <a:round/>
                <a:headEnd type="none" w="sm" len="sm"/>
                <a:tailEnd type="triangle" w="med" len="sm"/>
              </a:ln>
              <a:effectLst/>
            </p:spPr>
          </p:cxnSp>
          <p:sp>
            <p:nvSpPr>
              <p:cNvPr id="24" name="文本框 23"/>
              <p:cNvSpPr txBox="1"/>
              <p:nvPr/>
            </p:nvSpPr>
            <p:spPr>
              <a:xfrm>
                <a:off x="3756618" y="2816446"/>
                <a:ext cx="572492" cy="338554"/>
              </a:xfrm>
              <a:prstGeom prst="rect">
                <a:avLst/>
              </a:prstGeom>
              <a:noFill/>
            </p:spPr>
            <p:txBody>
              <a:bodyPr wrap="none" rtlCol="0">
                <a:spAutoFit/>
              </a:bodyPr>
              <a:lstStyle>
                <a:defPPr>
                  <a:defRPr lang="en-US"/>
                </a:defPPr>
                <a:lvl1pPr>
                  <a:defRPr sz="1600"/>
                </a:lvl1pPr>
              </a:lstStyle>
              <a:p>
                <a:r>
                  <a:rPr lang="en-US" altLang="zh-CN" dirty="0"/>
                  <a:t>x = 1</a:t>
                </a:r>
                <a:endParaRPr lang="zh-CN" altLang="en-US" dirty="0"/>
              </a:p>
            </p:txBody>
          </p:sp>
          <p:sp>
            <p:nvSpPr>
              <p:cNvPr id="63" name="TextBox 27"/>
              <p:cNvSpPr txBox="1"/>
              <p:nvPr/>
            </p:nvSpPr>
            <p:spPr>
              <a:xfrm>
                <a:off x="3755113" y="2099846"/>
                <a:ext cx="685800" cy="338554"/>
              </a:xfrm>
              <a:prstGeom prst="rect">
                <a:avLst/>
              </a:prstGeom>
              <a:noFill/>
            </p:spPr>
            <p:txBody>
              <a:bodyPr wrap="square" rtlCol="0">
                <a:spAutoFit/>
              </a:bodyPr>
              <a:lstStyle>
                <a:defPPr>
                  <a:defRPr lang="en-US"/>
                </a:defPPr>
                <a:lvl1pPr algn="ctr">
                  <a:defRPr b="1">
                    <a:solidFill>
                      <a:srgbClr val="C00000"/>
                    </a:solidFill>
                  </a:defRPr>
                </a:lvl1pPr>
              </a:lstStyle>
              <a:p>
                <a:pPr algn="l"/>
                <a:r>
                  <a:rPr lang="en-US" sz="1600" dirty="0"/>
                  <a:t>x = 0</a:t>
                </a:r>
              </a:p>
            </p:txBody>
          </p:sp>
        </p:grpSp>
        <p:cxnSp>
          <p:nvCxnSpPr>
            <p:cNvPr id="110" name="直线箭头连接符 109"/>
            <p:cNvCxnSpPr>
              <a:stCxn id="20" idx="3"/>
            </p:cNvCxnSpPr>
            <p:nvPr/>
          </p:nvCxnSpPr>
          <p:spPr bwMode="auto">
            <a:xfrm>
              <a:off x="2103527" y="2345541"/>
              <a:ext cx="1782673" cy="169059"/>
            </a:xfrm>
            <a:prstGeom prst="straightConnector1">
              <a:avLst/>
            </a:prstGeom>
            <a:noFill/>
            <a:ln w="28575">
              <a:solidFill>
                <a:schemeClr val="bg2">
                  <a:lumMod val="10000"/>
                </a:schemeClr>
              </a:solidFill>
              <a:round/>
              <a:headEnd type="none" w="sm" len="sm"/>
              <a:tailEnd type="triangle" w="med" len="sm"/>
            </a:ln>
            <a:effectLst/>
          </p:spPr>
        </p:cxnSp>
        <p:sp>
          <p:nvSpPr>
            <p:cNvPr id="113" name="文本框 112"/>
            <p:cNvSpPr txBox="1"/>
            <p:nvPr/>
          </p:nvSpPr>
          <p:spPr>
            <a:xfrm>
              <a:off x="3952742" y="2297639"/>
              <a:ext cx="572492" cy="338554"/>
            </a:xfrm>
            <a:prstGeom prst="rect">
              <a:avLst/>
            </a:prstGeom>
            <a:noFill/>
          </p:spPr>
          <p:txBody>
            <a:bodyPr wrap="none" rtlCol="0">
              <a:spAutoFit/>
            </a:bodyPr>
            <a:lstStyle>
              <a:defPPr>
                <a:defRPr lang="en-US"/>
              </a:defPPr>
              <a:lvl1pPr>
                <a:defRPr sz="1600"/>
              </a:lvl1pPr>
            </a:lstStyle>
            <a:p>
              <a:r>
                <a:rPr lang="en-US" altLang="zh-CN" dirty="0"/>
                <a:t>x = 2</a:t>
              </a:r>
              <a:endParaRPr lang="zh-CN" altLang="en-US" dirty="0"/>
            </a:p>
          </p:txBody>
        </p:sp>
      </p:grpSp>
      <p:cxnSp>
        <p:nvCxnSpPr>
          <p:cNvPr id="121" name="Straight Connector 5"/>
          <p:cNvCxnSpPr/>
          <p:nvPr/>
        </p:nvCxnSpPr>
        <p:spPr bwMode="auto">
          <a:xfrm>
            <a:off x="1242600" y="2971800"/>
            <a:ext cx="4320000" cy="0"/>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cxnSp>
        <p:nvCxnSpPr>
          <p:cNvPr id="122" name="Straight Connector 5"/>
          <p:cNvCxnSpPr/>
          <p:nvPr/>
        </p:nvCxnSpPr>
        <p:spPr bwMode="auto">
          <a:xfrm>
            <a:off x="1295400" y="4495800"/>
            <a:ext cx="4320000" cy="0"/>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132" name="文本框 131"/>
          <p:cNvSpPr txBox="1"/>
          <p:nvPr/>
        </p:nvSpPr>
        <p:spPr>
          <a:xfrm>
            <a:off x="5110481" y="2020669"/>
            <a:ext cx="3637280" cy="369332"/>
          </a:xfrm>
          <a:prstGeom prst="rect">
            <a:avLst/>
          </a:prstGeom>
          <a:noFill/>
        </p:spPr>
        <p:txBody>
          <a:bodyPr wrap="square" rtlCol="0">
            <a:spAutoFit/>
          </a:bodyPr>
          <a:lstStyle/>
          <a:p>
            <a:r>
              <a:rPr lang="en-US" altLang="zh-CN" dirty="0"/>
              <a:t>1. Concurrent Puts: </a:t>
            </a:r>
            <a:r>
              <a:rPr lang="en-US" altLang="zh-CN" b="1" dirty="0">
                <a:solidFill>
                  <a:srgbClr val="C00000"/>
                </a:solidFill>
              </a:rPr>
              <a:t>undefined</a:t>
            </a:r>
            <a:endParaRPr lang="zh-CN" altLang="en-US" b="1" dirty="0">
              <a:solidFill>
                <a:srgbClr val="C00000"/>
              </a:solidFill>
            </a:endParaRPr>
          </a:p>
        </p:txBody>
      </p:sp>
      <p:sp>
        <p:nvSpPr>
          <p:cNvPr id="133" name="文本框 132"/>
          <p:cNvSpPr txBox="1"/>
          <p:nvPr/>
        </p:nvSpPr>
        <p:spPr>
          <a:xfrm>
            <a:off x="5105400" y="3429000"/>
            <a:ext cx="3637280" cy="646331"/>
          </a:xfrm>
          <a:prstGeom prst="rect">
            <a:avLst/>
          </a:prstGeom>
          <a:noFill/>
        </p:spPr>
        <p:txBody>
          <a:bodyPr wrap="square" rtlCol="0">
            <a:spAutoFit/>
          </a:bodyPr>
          <a:lstStyle/>
          <a:p>
            <a:r>
              <a:rPr lang="en-US" altLang="zh-CN" dirty="0"/>
              <a:t>2. Concurrent Get and Put/Accumulates: </a:t>
            </a:r>
            <a:r>
              <a:rPr lang="en-US" altLang="zh-CN" b="1" dirty="0">
                <a:solidFill>
                  <a:srgbClr val="C00000"/>
                </a:solidFill>
              </a:rPr>
              <a:t>undefined</a:t>
            </a:r>
            <a:endParaRPr lang="zh-CN" altLang="en-US" b="1" dirty="0">
              <a:solidFill>
                <a:srgbClr val="C00000"/>
              </a:solidFill>
            </a:endParaRPr>
          </a:p>
        </p:txBody>
      </p:sp>
      <p:sp>
        <p:nvSpPr>
          <p:cNvPr id="134" name="文本框 133"/>
          <p:cNvSpPr txBox="1"/>
          <p:nvPr/>
        </p:nvSpPr>
        <p:spPr>
          <a:xfrm>
            <a:off x="5105400" y="5105400"/>
            <a:ext cx="3886200" cy="923330"/>
          </a:xfrm>
          <a:prstGeom prst="rect">
            <a:avLst/>
          </a:prstGeom>
          <a:noFill/>
        </p:spPr>
        <p:txBody>
          <a:bodyPr wrap="square" rtlCol="0">
            <a:spAutoFit/>
          </a:bodyPr>
          <a:lstStyle/>
          <a:p>
            <a:r>
              <a:rPr lang="en-US" altLang="zh-CN" dirty="0"/>
              <a:t>3. Concurrent Accumulate operations to the same location : </a:t>
            </a:r>
            <a:r>
              <a:rPr lang="en-US" altLang="zh-CN" b="1" dirty="0">
                <a:solidFill>
                  <a:srgbClr val="C00000"/>
                </a:solidFill>
              </a:rPr>
              <a:t> ordering is guaranteed</a:t>
            </a:r>
            <a:endParaRPr lang="en-US" altLang="zh-CN" dirty="0"/>
          </a:p>
        </p:txBody>
      </p:sp>
      <p:sp>
        <p:nvSpPr>
          <p:cNvPr id="136" name="文本框 135"/>
          <p:cNvSpPr txBox="1"/>
          <p:nvPr/>
        </p:nvSpPr>
        <p:spPr>
          <a:xfrm>
            <a:off x="-711200" y="566928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068307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RMA Synchronization Models</a:t>
            </a:r>
          </a:p>
        </p:txBody>
      </p:sp>
      <p:sp>
        <p:nvSpPr>
          <p:cNvPr id="3" name="Content Placeholder 2"/>
          <p:cNvSpPr>
            <a:spLocks noGrp="1"/>
          </p:cNvSpPr>
          <p:nvPr>
            <p:ph idx="1"/>
          </p:nvPr>
        </p:nvSpPr>
        <p:spPr>
          <a:xfrm>
            <a:off x="457200" y="914400"/>
            <a:ext cx="8229600" cy="5562600"/>
          </a:xfrm>
        </p:spPr>
        <p:txBody>
          <a:bodyPr>
            <a:normAutofit fontScale="92500"/>
          </a:bodyPr>
          <a:lstStyle/>
          <a:p>
            <a:pPr>
              <a:lnSpc>
                <a:spcPct val="110000"/>
              </a:lnSpc>
            </a:pPr>
            <a:r>
              <a:rPr lang="en-US" dirty="0"/>
              <a:t>RMA data access model</a:t>
            </a:r>
          </a:p>
          <a:p>
            <a:pPr lvl="1">
              <a:lnSpc>
                <a:spcPct val="110000"/>
              </a:lnSpc>
            </a:pPr>
            <a:r>
              <a:rPr lang="en-US" dirty="0"/>
              <a:t>When is a process allowed to read/write remotely accessible memory?</a:t>
            </a:r>
          </a:p>
          <a:p>
            <a:pPr lvl="1">
              <a:lnSpc>
                <a:spcPct val="110000"/>
              </a:lnSpc>
            </a:pPr>
            <a:r>
              <a:rPr lang="en-US" dirty="0"/>
              <a:t>When is data written by process X is available for process Y to read?</a:t>
            </a:r>
          </a:p>
          <a:p>
            <a:pPr lvl="1">
              <a:lnSpc>
                <a:spcPct val="110000"/>
              </a:lnSpc>
            </a:pPr>
            <a:r>
              <a:rPr lang="en-US" dirty="0"/>
              <a:t>RMA synchronization models define these semantics</a:t>
            </a:r>
          </a:p>
          <a:p>
            <a:pPr>
              <a:lnSpc>
                <a:spcPct val="110000"/>
              </a:lnSpc>
            </a:pPr>
            <a:r>
              <a:rPr lang="en-US" dirty="0"/>
              <a:t>Three synchronization models provided by MPI:</a:t>
            </a:r>
          </a:p>
          <a:p>
            <a:pPr lvl="1">
              <a:lnSpc>
                <a:spcPct val="110000"/>
              </a:lnSpc>
            </a:pPr>
            <a:r>
              <a:rPr lang="en-US" dirty="0"/>
              <a:t>Fence (active target)</a:t>
            </a:r>
          </a:p>
          <a:p>
            <a:pPr lvl="1">
              <a:lnSpc>
                <a:spcPct val="110000"/>
              </a:lnSpc>
            </a:pPr>
            <a:r>
              <a:rPr lang="en-US" dirty="0"/>
              <a:t>Post-start-complete-wait (generalized active target; rarely used now)</a:t>
            </a:r>
          </a:p>
          <a:p>
            <a:pPr lvl="1">
              <a:lnSpc>
                <a:spcPct val="110000"/>
              </a:lnSpc>
            </a:pPr>
            <a:r>
              <a:rPr lang="en-US" dirty="0"/>
              <a:t>Lock/Unlock (passive target)</a:t>
            </a:r>
          </a:p>
          <a:p>
            <a:pPr>
              <a:lnSpc>
                <a:spcPct val="110000"/>
              </a:lnSpc>
            </a:pPr>
            <a:r>
              <a:rPr lang="en-US" dirty="0"/>
              <a:t>Data accesses occur within “epochs”</a:t>
            </a:r>
          </a:p>
          <a:p>
            <a:pPr lvl="1">
              <a:lnSpc>
                <a:spcPct val="110000"/>
              </a:lnSpc>
            </a:pPr>
            <a:r>
              <a:rPr lang="en-US" i="1" dirty="0"/>
              <a:t>Access epochs</a:t>
            </a:r>
            <a:r>
              <a:rPr lang="en-US" dirty="0"/>
              <a:t>: contain a set of operations issued by an origin process</a:t>
            </a:r>
          </a:p>
          <a:p>
            <a:pPr lvl="1">
              <a:lnSpc>
                <a:spcPct val="110000"/>
              </a:lnSpc>
            </a:pPr>
            <a:r>
              <a:rPr lang="en-US" i="1" dirty="0"/>
              <a:t>Exposure epochs</a:t>
            </a:r>
            <a:r>
              <a:rPr lang="en-US" dirty="0"/>
              <a:t>: enable remote processes to update a target’s window</a:t>
            </a:r>
          </a:p>
          <a:p>
            <a:pPr lvl="1">
              <a:lnSpc>
                <a:spcPct val="110000"/>
              </a:lnSpc>
            </a:pPr>
            <a:r>
              <a:rPr lang="en-US" dirty="0"/>
              <a:t>Epochs define ordering and completion semantics</a:t>
            </a:r>
          </a:p>
          <a:p>
            <a:pPr lvl="1">
              <a:lnSpc>
                <a:spcPct val="110000"/>
              </a:lnSpc>
            </a:pPr>
            <a:r>
              <a:rPr lang="en-US" dirty="0"/>
              <a:t>Synchronization models provide mechanisms for establishing epochs</a:t>
            </a:r>
          </a:p>
          <a:p>
            <a:pPr lvl="2">
              <a:lnSpc>
                <a:spcPct val="110000"/>
              </a:lnSpc>
            </a:pPr>
            <a:r>
              <a:rPr lang="en-US" dirty="0"/>
              <a:t>E.g., starting, ending, and synchronizing epochs</a:t>
            </a:r>
          </a:p>
        </p:txBody>
      </p:sp>
      <p:sp>
        <p:nvSpPr>
          <p:cNvPr id="6" name="Slide Number Placeholder 5"/>
          <p:cNvSpPr>
            <a:spLocks noGrp="1"/>
          </p:cNvSpPr>
          <p:nvPr>
            <p:ph type="sldNum" sz="quarter" idx="4"/>
          </p:nvPr>
        </p:nvSpPr>
        <p:spPr/>
        <p:txBody>
          <a:bodyPr/>
          <a:lstStyle/>
          <a:p>
            <a:fld id="{6B394888-48A7-42F6-AE45-2BD5FD40ED91}" type="slidenum">
              <a:rPr lang="en-US" smtClean="0"/>
              <a:pPr/>
              <a:t>117</a:t>
            </a:fld>
            <a:endParaRPr lang="en-US" dirty="0"/>
          </a:p>
        </p:txBody>
      </p:sp>
    </p:spTree>
    <p:extLst>
      <p:ext uri="{BB962C8B-B14F-4D97-AF65-F5344CB8AC3E}">
        <p14:creationId xmlns:p14="http://schemas.microsoft.com/office/powerpoint/2010/main" val="2081535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Fence: Active Target Synchronization</a:t>
            </a:r>
          </a:p>
        </p:txBody>
      </p:sp>
      <p:sp>
        <p:nvSpPr>
          <p:cNvPr id="3" name="Content Placeholder 2"/>
          <p:cNvSpPr>
            <a:spLocks noGrp="1"/>
          </p:cNvSpPr>
          <p:nvPr>
            <p:ph idx="1"/>
          </p:nvPr>
        </p:nvSpPr>
        <p:spPr>
          <a:xfrm>
            <a:off x="152400" y="1600200"/>
            <a:ext cx="4648200" cy="4724400"/>
          </a:xfrm>
        </p:spPr>
        <p:txBody>
          <a:bodyPr>
            <a:normAutofit/>
          </a:bodyPr>
          <a:lstStyle/>
          <a:p>
            <a:r>
              <a:rPr lang="en-US" sz="2000" dirty="0"/>
              <a:t>Collective synchronization model</a:t>
            </a:r>
          </a:p>
          <a:p>
            <a:r>
              <a:rPr lang="en-US" sz="2000" dirty="0"/>
              <a:t>Starts </a:t>
            </a:r>
            <a:r>
              <a:rPr lang="en-US" sz="2000" i="1" dirty="0"/>
              <a:t>and</a:t>
            </a:r>
            <a:r>
              <a:rPr lang="en-US" sz="2000" dirty="0"/>
              <a:t> ends access and exposure epochs on all processes in the window</a:t>
            </a:r>
          </a:p>
          <a:p>
            <a:r>
              <a:rPr lang="en-US" sz="2000" dirty="0"/>
              <a:t>All processes in group of “win” do an MPI_WIN_FENCE to open an epoch</a:t>
            </a:r>
          </a:p>
          <a:p>
            <a:r>
              <a:rPr lang="en-US" sz="2000" dirty="0"/>
              <a:t>Everyone can issue PUT/GET operations to read/write data</a:t>
            </a:r>
          </a:p>
          <a:p>
            <a:r>
              <a:rPr lang="en-US" sz="2000" dirty="0"/>
              <a:t>Everyone does an MPI_WIN_FENCE to close the epoch</a:t>
            </a:r>
          </a:p>
          <a:p>
            <a:r>
              <a:rPr lang="en-US" sz="2000" dirty="0"/>
              <a:t>All operations complete at the second fence synchronization</a:t>
            </a:r>
          </a:p>
        </p:txBody>
      </p:sp>
      <p:sp>
        <p:nvSpPr>
          <p:cNvPr id="19" name="Slide Number Placeholder 18"/>
          <p:cNvSpPr>
            <a:spLocks noGrp="1"/>
          </p:cNvSpPr>
          <p:nvPr>
            <p:ph type="sldNum" sz="quarter" idx="4"/>
          </p:nvPr>
        </p:nvSpPr>
        <p:spPr/>
        <p:txBody>
          <a:bodyPr/>
          <a:lstStyle/>
          <a:p>
            <a:fld id="{6B394888-48A7-42F6-AE45-2BD5FD40ED91}" type="slidenum">
              <a:rPr lang="en-US" smtClean="0"/>
              <a:pPr/>
              <a:t>118</a:t>
            </a:fld>
            <a:endParaRPr lang="en-US" dirty="0"/>
          </a:p>
        </p:txBody>
      </p:sp>
      <p:cxnSp>
        <p:nvCxnSpPr>
          <p:cNvPr id="6" name="Straight Connector 5"/>
          <p:cNvCxnSpPr>
            <a:stCxn id="10" idx="3"/>
          </p:cNvCxnSpPr>
          <p:nvPr/>
        </p:nvCxnSpPr>
        <p:spPr bwMode="auto">
          <a:xfrm flipV="1">
            <a:off x="5539030" y="2831068"/>
            <a:ext cx="3376370" cy="32266"/>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4800600" y="2678668"/>
            <a:ext cx="738430" cy="369332"/>
          </a:xfrm>
          <a:prstGeom prst="rect">
            <a:avLst/>
          </a:prstGeom>
          <a:noFill/>
        </p:spPr>
        <p:txBody>
          <a:bodyPr wrap="square" rtlCol="0">
            <a:spAutoFit/>
          </a:bodyPr>
          <a:lstStyle/>
          <a:p>
            <a:r>
              <a:rPr lang="en-US" dirty="0">
                <a:solidFill>
                  <a:srgbClr val="800000"/>
                </a:solidFill>
              </a:rPr>
              <a:t>Fence</a:t>
            </a:r>
          </a:p>
        </p:txBody>
      </p:sp>
      <p:cxnSp>
        <p:nvCxnSpPr>
          <p:cNvPr id="14" name="Straight Connector 13"/>
          <p:cNvCxnSpPr/>
          <p:nvPr/>
        </p:nvCxnSpPr>
        <p:spPr bwMode="auto">
          <a:xfrm>
            <a:off x="5628254" y="2514600"/>
            <a:ext cx="10546" cy="29718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a:off x="7152254" y="2514600"/>
            <a:ext cx="10546" cy="29718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7" idx="3"/>
          </p:cNvCxnSpPr>
          <p:nvPr/>
        </p:nvCxnSpPr>
        <p:spPr bwMode="auto">
          <a:xfrm>
            <a:off x="5539030" y="5149334"/>
            <a:ext cx="3376370" cy="32266"/>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4800600" y="4964668"/>
            <a:ext cx="738430" cy="369332"/>
          </a:xfrm>
          <a:prstGeom prst="rect">
            <a:avLst/>
          </a:prstGeom>
          <a:noFill/>
        </p:spPr>
        <p:txBody>
          <a:bodyPr wrap="square" rtlCol="0">
            <a:spAutoFit/>
          </a:bodyPr>
          <a:lstStyle/>
          <a:p>
            <a:r>
              <a:rPr lang="en-US" dirty="0">
                <a:solidFill>
                  <a:srgbClr val="800000"/>
                </a:solidFill>
              </a:rPr>
              <a:t>Fence</a:t>
            </a:r>
          </a:p>
        </p:txBody>
      </p:sp>
      <p:sp>
        <p:nvSpPr>
          <p:cNvPr id="20" name="Rounded Rectangle 19"/>
          <p:cNvSpPr/>
          <p:nvPr/>
        </p:nvSpPr>
        <p:spPr bwMode="auto">
          <a:xfrm>
            <a:off x="2057400" y="990600"/>
            <a:ext cx="48768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MPI_Win_fence</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assert,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4" name="Right Arrow 3"/>
          <p:cNvSpPr/>
          <p:nvPr/>
        </p:nvSpPr>
        <p:spPr bwMode="auto">
          <a:xfrm>
            <a:off x="5638800" y="3124200"/>
            <a:ext cx="1524000" cy="228600"/>
          </a:xfrm>
          <a:prstGeom prst="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5" name="Curved Right Arrow 4"/>
          <p:cNvSpPr/>
          <p:nvPr/>
        </p:nvSpPr>
        <p:spPr bwMode="auto">
          <a:xfrm>
            <a:off x="5638800" y="3505200"/>
            <a:ext cx="1524000" cy="762000"/>
          </a:xfrm>
          <a:prstGeom prst="curved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11" name="Left Arrow 10"/>
          <p:cNvSpPr/>
          <p:nvPr/>
        </p:nvSpPr>
        <p:spPr bwMode="auto">
          <a:xfrm>
            <a:off x="5638800" y="4343400"/>
            <a:ext cx="1524000" cy="228600"/>
          </a:xfrm>
          <a:prstGeom prst="lef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8" name="TextBox 27"/>
          <p:cNvSpPr txBox="1"/>
          <p:nvPr/>
        </p:nvSpPr>
        <p:spPr>
          <a:xfrm>
            <a:off x="5334000" y="2057400"/>
            <a:ext cx="533400" cy="338554"/>
          </a:xfrm>
          <a:prstGeom prst="rect">
            <a:avLst/>
          </a:prstGeom>
          <a:noFill/>
        </p:spPr>
        <p:txBody>
          <a:bodyPr wrap="square" rtlCol="0">
            <a:spAutoFit/>
          </a:bodyPr>
          <a:lstStyle/>
          <a:p>
            <a:pPr algn="ctr"/>
            <a:r>
              <a:rPr lang="en-US" sz="1600" b="1" i="1" dirty="0">
                <a:solidFill>
                  <a:schemeClr val="bg2">
                    <a:lumMod val="10000"/>
                  </a:schemeClr>
                </a:solidFill>
              </a:rPr>
              <a:t>P0</a:t>
            </a:r>
          </a:p>
        </p:txBody>
      </p:sp>
      <p:sp>
        <p:nvSpPr>
          <p:cNvPr id="29" name="TextBox 28"/>
          <p:cNvSpPr txBox="1"/>
          <p:nvPr/>
        </p:nvSpPr>
        <p:spPr>
          <a:xfrm>
            <a:off x="6934200" y="2057400"/>
            <a:ext cx="533400" cy="338554"/>
          </a:xfrm>
          <a:prstGeom prst="rect">
            <a:avLst/>
          </a:prstGeom>
          <a:noFill/>
        </p:spPr>
        <p:txBody>
          <a:bodyPr wrap="square" rtlCol="0">
            <a:spAutoFit/>
          </a:bodyPr>
          <a:lstStyle/>
          <a:p>
            <a:pPr algn="ctr"/>
            <a:r>
              <a:rPr lang="en-US" sz="1600" b="1" i="1" dirty="0">
                <a:solidFill>
                  <a:schemeClr val="bg2">
                    <a:lumMod val="10000"/>
                  </a:schemeClr>
                </a:solidFill>
              </a:rPr>
              <a:t>P1</a:t>
            </a:r>
          </a:p>
        </p:txBody>
      </p:sp>
      <p:cxnSp>
        <p:nvCxnSpPr>
          <p:cNvPr id="30" name="Straight Connector 29"/>
          <p:cNvCxnSpPr/>
          <p:nvPr/>
        </p:nvCxnSpPr>
        <p:spPr bwMode="auto">
          <a:xfrm>
            <a:off x="8686800" y="2514600"/>
            <a:ext cx="10546" cy="29718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458200" y="2057400"/>
            <a:ext cx="533400" cy="338554"/>
          </a:xfrm>
          <a:prstGeom prst="rect">
            <a:avLst/>
          </a:prstGeom>
          <a:noFill/>
        </p:spPr>
        <p:txBody>
          <a:bodyPr wrap="square" rtlCol="0">
            <a:spAutoFit/>
          </a:bodyPr>
          <a:lstStyle/>
          <a:p>
            <a:pPr algn="ctr"/>
            <a:r>
              <a:rPr lang="en-US" sz="1600" b="1" i="1" dirty="0">
                <a:solidFill>
                  <a:schemeClr val="bg2">
                    <a:lumMod val="10000"/>
                  </a:schemeClr>
                </a:solidFill>
              </a:rPr>
              <a:t>P2</a:t>
            </a:r>
          </a:p>
        </p:txBody>
      </p:sp>
      <p:sp>
        <p:nvSpPr>
          <p:cNvPr id="32" name="Right Arrow 31"/>
          <p:cNvSpPr/>
          <p:nvPr/>
        </p:nvSpPr>
        <p:spPr bwMode="auto">
          <a:xfrm>
            <a:off x="7162800" y="3733800"/>
            <a:ext cx="1524000" cy="228600"/>
          </a:xfrm>
          <a:prstGeom prst="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34" name="Curved Right Arrow 33"/>
          <p:cNvSpPr/>
          <p:nvPr/>
        </p:nvSpPr>
        <p:spPr bwMode="auto">
          <a:xfrm>
            <a:off x="7162800" y="4343400"/>
            <a:ext cx="1524000" cy="762000"/>
          </a:xfrm>
          <a:prstGeom prst="curved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Tree>
    <p:extLst>
      <p:ext uri="{BB962C8B-B14F-4D97-AF65-F5344CB8AC3E}">
        <p14:creationId xmlns:p14="http://schemas.microsoft.com/office/powerpoint/2010/main" val="6367468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Stencil Computation with RMA Fence</a:t>
            </a:r>
          </a:p>
        </p:txBody>
      </p:sp>
      <p:sp>
        <p:nvSpPr>
          <p:cNvPr id="5" name="Slide Number Placeholder 4"/>
          <p:cNvSpPr>
            <a:spLocks noGrp="1"/>
          </p:cNvSpPr>
          <p:nvPr>
            <p:ph type="sldNum" sz="quarter" idx="4"/>
          </p:nvPr>
        </p:nvSpPr>
        <p:spPr/>
        <p:txBody>
          <a:bodyPr/>
          <a:lstStyle/>
          <a:p>
            <a:fld id="{6B394888-48A7-42F6-AE45-2BD5FD40ED91}" type="slidenum">
              <a:rPr lang="en-US" smtClean="0"/>
              <a:pPr/>
              <a:t>119</a:t>
            </a:fld>
            <a:endParaRPr lang="en-US" dirty="0"/>
          </a:p>
        </p:txBody>
      </p:sp>
      <p:sp>
        <p:nvSpPr>
          <p:cNvPr id="6" name="文本框 5"/>
          <p:cNvSpPr txBox="1"/>
          <p:nvPr/>
        </p:nvSpPr>
        <p:spPr>
          <a:xfrm>
            <a:off x="5422122" y="2764460"/>
            <a:ext cx="1506441" cy="369332"/>
          </a:xfrm>
          <a:prstGeom prst="rect">
            <a:avLst/>
          </a:prstGeom>
          <a:solidFill>
            <a:srgbClr val="FFFFFF">
              <a:alpha val="60000"/>
            </a:srgbClr>
          </a:solidFill>
        </p:spPr>
        <p:txBody>
          <a:bodyPr wrap="square" rtlCol="0">
            <a:spAutoFit/>
          </a:bodyPr>
          <a:lstStyle/>
          <a:p>
            <a:r>
              <a:rPr kumimoji="1" lang="en-US" altLang="zh-CN" dirty="0">
                <a:solidFill>
                  <a:srgbClr val="FF6600"/>
                </a:solidFill>
              </a:rPr>
              <a:t>Origin buffers</a:t>
            </a:r>
            <a:endParaRPr kumimoji="1" lang="zh-CN" altLang="en-US" dirty="0">
              <a:solidFill>
                <a:srgbClr val="FF6600"/>
              </a:solidFill>
            </a:endParaRPr>
          </a:p>
        </p:txBody>
      </p:sp>
      <p:sp>
        <p:nvSpPr>
          <p:cNvPr id="7" name="文本框 6"/>
          <p:cNvSpPr txBox="1"/>
          <p:nvPr/>
        </p:nvSpPr>
        <p:spPr>
          <a:xfrm>
            <a:off x="5474851" y="2346776"/>
            <a:ext cx="1506441" cy="369332"/>
          </a:xfrm>
          <a:prstGeom prst="rect">
            <a:avLst/>
          </a:prstGeom>
          <a:solidFill>
            <a:srgbClr val="FFFFFF">
              <a:alpha val="60000"/>
            </a:srgbClr>
          </a:solidFill>
        </p:spPr>
        <p:txBody>
          <a:bodyPr wrap="square" rtlCol="0">
            <a:spAutoFit/>
          </a:bodyPr>
          <a:lstStyle/>
          <a:p>
            <a:r>
              <a:rPr kumimoji="1" lang="en-US" altLang="zh-CN" dirty="0">
                <a:solidFill>
                  <a:schemeClr val="accent4">
                    <a:lumMod val="75000"/>
                  </a:schemeClr>
                </a:solidFill>
              </a:rPr>
              <a:t>Target buffers</a:t>
            </a:r>
            <a:endParaRPr kumimoji="1" lang="zh-CN" altLang="en-US" dirty="0">
              <a:solidFill>
                <a:schemeClr val="accent4">
                  <a:lumMod val="75000"/>
                </a:schemeClr>
              </a:solidFill>
            </a:endParaRPr>
          </a:p>
        </p:txBody>
      </p:sp>
      <p:grpSp>
        <p:nvGrpSpPr>
          <p:cNvPr id="8" name="Group 20"/>
          <p:cNvGrpSpPr/>
          <p:nvPr/>
        </p:nvGrpSpPr>
        <p:grpSpPr>
          <a:xfrm>
            <a:off x="1221599" y="4988113"/>
            <a:ext cx="1516094" cy="880034"/>
            <a:chOff x="3296951" y="4044939"/>
            <a:chExt cx="1516094" cy="880034"/>
          </a:xfrm>
        </p:grpSpPr>
        <p:sp>
          <p:nvSpPr>
            <p:cNvPr id="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69" name="Group 19"/>
            <p:cNvGrpSpPr/>
            <p:nvPr/>
          </p:nvGrpSpPr>
          <p:grpSpPr>
            <a:xfrm>
              <a:off x="3423962" y="4044945"/>
              <a:ext cx="1262072" cy="109544"/>
              <a:chOff x="3423962" y="4044945"/>
              <a:chExt cx="1262072" cy="109544"/>
            </a:xfrm>
            <a:solidFill>
              <a:srgbClr val="FFFF00"/>
            </a:solidFill>
          </p:grpSpPr>
          <p:sp>
            <p:nvSpPr>
              <p:cNvPr id="9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7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06" name="Group 791"/>
          <p:cNvGrpSpPr/>
          <p:nvPr/>
        </p:nvGrpSpPr>
        <p:grpSpPr>
          <a:xfrm>
            <a:off x="3456346" y="4989713"/>
            <a:ext cx="1516094" cy="880034"/>
            <a:chOff x="3296951" y="4044939"/>
            <a:chExt cx="1516094" cy="880034"/>
          </a:xfrm>
        </p:grpSpPr>
        <p:sp>
          <p:nvSpPr>
            <p:cNvPr id="10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167" name="Group 852"/>
            <p:cNvGrpSpPr/>
            <p:nvPr/>
          </p:nvGrpSpPr>
          <p:grpSpPr>
            <a:xfrm>
              <a:off x="3423962" y="4044945"/>
              <a:ext cx="1262072" cy="109544"/>
              <a:chOff x="3423962" y="4044945"/>
              <a:chExt cx="1262072" cy="109544"/>
            </a:xfrm>
            <a:solidFill>
              <a:srgbClr val="FFFF00"/>
            </a:solidFill>
          </p:grpSpPr>
          <p:sp>
            <p:nvSpPr>
              <p:cNvPr id="19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16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6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9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04" name="Group 889"/>
          <p:cNvGrpSpPr/>
          <p:nvPr/>
        </p:nvGrpSpPr>
        <p:grpSpPr>
          <a:xfrm>
            <a:off x="5807775" y="4989725"/>
            <a:ext cx="1516094" cy="880034"/>
            <a:chOff x="3296951" y="4044939"/>
            <a:chExt cx="1516094" cy="880034"/>
          </a:xfrm>
        </p:grpSpPr>
        <p:sp>
          <p:nvSpPr>
            <p:cNvPr id="20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265" name="Group 950"/>
            <p:cNvGrpSpPr/>
            <p:nvPr/>
          </p:nvGrpSpPr>
          <p:grpSpPr>
            <a:xfrm>
              <a:off x="3423962" y="4044945"/>
              <a:ext cx="1262072" cy="109544"/>
              <a:chOff x="3423962" y="4044945"/>
              <a:chExt cx="1262072" cy="109544"/>
            </a:xfrm>
            <a:solidFill>
              <a:srgbClr val="FFFF00"/>
            </a:solidFill>
          </p:grpSpPr>
          <p:sp>
            <p:nvSpPr>
              <p:cNvPr id="29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0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0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26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9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302" name="Group 989"/>
          <p:cNvGrpSpPr/>
          <p:nvPr/>
        </p:nvGrpSpPr>
        <p:grpSpPr>
          <a:xfrm>
            <a:off x="1216825" y="3194130"/>
            <a:ext cx="1516094" cy="880034"/>
            <a:chOff x="3296951" y="4044939"/>
            <a:chExt cx="1516094" cy="880034"/>
          </a:xfrm>
        </p:grpSpPr>
        <p:sp>
          <p:nvSpPr>
            <p:cNvPr id="30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363" name="Group 1611"/>
            <p:cNvGrpSpPr/>
            <p:nvPr/>
          </p:nvGrpSpPr>
          <p:grpSpPr>
            <a:xfrm>
              <a:off x="3423962" y="4044945"/>
              <a:ext cx="1262072" cy="109544"/>
              <a:chOff x="3423962" y="4044945"/>
              <a:chExt cx="1262072" cy="109544"/>
            </a:xfrm>
            <a:solidFill>
              <a:srgbClr val="FFFF00"/>
            </a:solidFill>
          </p:grpSpPr>
          <p:sp>
            <p:nvSpPr>
              <p:cNvPr id="39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36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00" name="Group 990"/>
          <p:cNvGrpSpPr/>
          <p:nvPr/>
        </p:nvGrpSpPr>
        <p:grpSpPr>
          <a:xfrm>
            <a:off x="3478938" y="3194130"/>
            <a:ext cx="1516094" cy="880034"/>
            <a:chOff x="3296951" y="4044939"/>
            <a:chExt cx="1516094" cy="880034"/>
          </a:xfrm>
        </p:grpSpPr>
        <p:sp>
          <p:nvSpPr>
            <p:cNvPr id="401"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2"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3"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4"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5"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6"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7"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8"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9"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0"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1"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2"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3"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4"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5"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6"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7"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8"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9"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0"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1"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2"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3"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4"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5"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6"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7"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8"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9"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0"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1"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2"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3" name="Rectangle 116"/>
            <p:cNvSpPr>
              <a:spLocks noChangeArrowheads="1"/>
            </p:cNvSpPr>
            <p:nvPr/>
          </p:nvSpPr>
          <p:spPr bwMode="auto">
            <a:xfrm>
              <a:off x="342397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34" name="Rectangle 126"/>
            <p:cNvSpPr>
              <a:spLocks noChangeArrowheads="1"/>
            </p:cNvSpPr>
            <p:nvPr/>
          </p:nvSpPr>
          <p:spPr bwMode="auto">
            <a:xfrm>
              <a:off x="342397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5" name="Rectangle 136"/>
            <p:cNvSpPr>
              <a:spLocks noChangeArrowheads="1"/>
            </p:cNvSpPr>
            <p:nvPr/>
          </p:nvSpPr>
          <p:spPr bwMode="auto">
            <a:xfrm>
              <a:off x="342397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36" name="Rectangle 146"/>
            <p:cNvSpPr>
              <a:spLocks noChangeArrowheads="1"/>
            </p:cNvSpPr>
            <p:nvPr/>
          </p:nvSpPr>
          <p:spPr bwMode="auto">
            <a:xfrm>
              <a:off x="342397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7" name="Rectangle 123"/>
            <p:cNvSpPr>
              <a:spLocks noChangeArrowheads="1"/>
            </p:cNvSpPr>
            <p:nvPr/>
          </p:nvSpPr>
          <p:spPr bwMode="auto">
            <a:xfrm>
              <a:off x="456063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8" name="Rectangle 133"/>
            <p:cNvSpPr>
              <a:spLocks noChangeArrowheads="1"/>
            </p:cNvSpPr>
            <p:nvPr/>
          </p:nvSpPr>
          <p:spPr bwMode="auto">
            <a:xfrm>
              <a:off x="456063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9" name="Rectangle 143"/>
            <p:cNvSpPr>
              <a:spLocks noChangeArrowheads="1"/>
            </p:cNvSpPr>
            <p:nvPr/>
          </p:nvSpPr>
          <p:spPr bwMode="auto">
            <a:xfrm>
              <a:off x="456063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0" name="Rectangle 153"/>
            <p:cNvSpPr>
              <a:spLocks noChangeArrowheads="1"/>
            </p:cNvSpPr>
            <p:nvPr/>
          </p:nvSpPr>
          <p:spPr bwMode="auto">
            <a:xfrm>
              <a:off x="456063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1" name="Rectangle 146"/>
            <p:cNvSpPr>
              <a:spLocks noChangeArrowheads="1"/>
            </p:cNvSpPr>
            <p:nvPr/>
          </p:nvSpPr>
          <p:spPr bwMode="auto">
            <a:xfrm>
              <a:off x="355097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2" name="Rectangle 147"/>
            <p:cNvSpPr>
              <a:spLocks noChangeArrowheads="1"/>
            </p:cNvSpPr>
            <p:nvPr/>
          </p:nvSpPr>
          <p:spPr bwMode="auto">
            <a:xfrm>
              <a:off x="3676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3" name="Rectangle 148"/>
            <p:cNvSpPr>
              <a:spLocks noChangeArrowheads="1"/>
            </p:cNvSpPr>
            <p:nvPr/>
          </p:nvSpPr>
          <p:spPr bwMode="auto">
            <a:xfrm>
              <a:off x="3801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4" name="Rectangle 149"/>
            <p:cNvSpPr>
              <a:spLocks noChangeArrowheads="1"/>
            </p:cNvSpPr>
            <p:nvPr/>
          </p:nvSpPr>
          <p:spPr bwMode="auto">
            <a:xfrm>
              <a:off x="3927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5" name="Rectangle 150"/>
            <p:cNvSpPr>
              <a:spLocks noChangeArrowheads="1"/>
            </p:cNvSpPr>
            <p:nvPr/>
          </p:nvSpPr>
          <p:spPr bwMode="auto">
            <a:xfrm>
              <a:off x="4057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6" name="Rectangle 151"/>
            <p:cNvSpPr>
              <a:spLocks noChangeArrowheads="1"/>
            </p:cNvSpPr>
            <p:nvPr/>
          </p:nvSpPr>
          <p:spPr bwMode="auto">
            <a:xfrm>
              <a:off x="4182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7" name="Rectangle 152"/>
            <p:cNvSpPr>
              <a:spLocks noChangeArrowheads="1"/>
            </p:cNvSpPr>
            <p:nvPr/>
          </p:nvSpPr>
          <p:spPr bwMode="auto">
            <a:xfrm>
              <a:off x="4308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8" name="Rectangle 153"/>
            <p:cNvSpPr>
              <a:spLocks noChangeArrowheads="1"/>
            </p:cNvSpPr>
            <p:nvPr/>
          </p:nvSpPr>
          <p:spPr bwMode="auto">
            <a:xfrm>
              <a:off x="443362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9" name="Rectangle 146"/>
            <p:cNvSpPr>
              <a:spLocks noChangeArrowheads="1"/>
            </p:cNvSpPr>
            <p:nvPr/>
          </p:nvSpPr>
          <p:spPr bwMode="auto">
            <a:xfrm>
              <a:off x="342396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0" name="Rectangle 153"/>
            <p:cNvSpPr>
              <a:spLocks noChangeArrowheads="1"/>
            </p:cNvSpPr>
            <p:nvPr/>
          </p:nvSpPr>
          <p:spPr bwMode="auto">
            <a:xfrm>
              <a:off x="456062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51" name="Rectangle 116"/>
            <p:cNvSpPr>
              <a:spLocks noChangeArrowheads="1"/>
            </p:cNvSpPr>
            <p:nvPr/>
          </p:nvSpPr>
          <p:spPr bwMode="auto">
            <a:xfrm>
              <a:off x="355097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2" name="Rectangle 117"/>
            <p:cNvSpPr>
              <a:spLocks noChangeArrowheads="1"/>
            </p:cNvSpPr>
            <p:nvPr/>
          </p:nvSpPr>
          <p:spPr bwMode="auto">
            <a:xfrm>
              <a:off x="3676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3" name="Rectangle 118"/>
            <p:cNvSpPr>
              <a:spLocks noChangeArrowheads="1"/>
            </p:cNvSpPr>
            <p:nvPr/>
          </p:nvSpPr>
          <p:spPr bwMode="auto">
            <a:xfrm>
              <a:off x="3801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 name="Rectangle 119"/>
            <p:cNvSpPr>
              <a:spLocks noChangeArrowheads="1"/>
            </p:cNvSpPr>
            <p:nvPr/>
          </p:nvSpPr>
          <p:spPr bwMode="auto">
            <a:xfrm>
              <a:off x="3927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5" name="Rectangle 120"/>
            <p:cNvSpPr>
              <a:spLocks noChangeArrowheads="1"/>
            </p:cNvSpPr>
            <p:nvPr/>
          </p:nvSpPr>
          <p:spPr bwMode="auto">
            <a:xfrm>
              <a:off x="4057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6" name="Rectangle 121"/>
            <p:cNvSpPr>
              <a:spLocks noChangeArrowheads="1"/>
            </p:cNvSpPr>
            <p:nvPr/>
          </p:nvSpPr>
          <p:spPr bwMode="auto">
            <a:xfrm>
              <a:off x="4182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7" name="Rectangle 122"/>
            <p:cNvSpPr>
              <a:spLocks noChangeArrowheads="1"/>
            </p:cNvSpPr>
            <p:nvPr/>
          </p:nvSpPr>
          <p:spPr bwMode="auto">
            <a:xfrm>
              <a:off x="4308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8" name="Rectangle 123"/>
            <p:cNvSpPr>
              <a:spLocks noChangeArrowheads="1"/>
            </p:cNvSpPr>
            <p:nvPr/>
          </p:nvSpPr>
          <p:spPr bwMode="auto">
            <a:xfrm>
              <a:off x="443362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9" name="Rectangle 116"/>
            <p:cNvSpPr>
              <a:spLocks noChangeArrowheads="1"/>
            </p:cNvSpPr>
            <p:nvPr/>
          </p:nvSpPr>
          <p:spPr bwMode="auto">
            <a:xfrm>
              <a:off x="3423968" y="4155022"/>
              <a:ext cx="125412" cy="10953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0" name="Rectangle 123"/>
            <p:cNvSpPr>
              <a:spLocks noChangeArrowheads="1"/>
            </p:cNvSpPr>
            <p:nvPr/>
          </p:nvSpPr>
          <p:spPr bwMode="auto">
            <a:xfrm>
              <a:off x="4560628" y="4155022"/>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461" name="Group 1149"/>
            <p:cNvGrpSpPr/>
            <p:nvPr/>
          </p:nvGrpSpPr>
          <p:grpSpPr>
            <a:xfrm>
              <a:off x="3423962" y="4044945"/>
              <a:ext cx="1262072" cy="109544"/>
              <a:chOff x="3423962" y="4044945"/>
              <a:chExt cx="1262072" cy="109544"/>
            </a:xfrm>
            <a:solidFill>
              <a:srgbClr val="FFFF00"/>
            </a:solidFill>
          </p:grpSpPr>
          <p:sp>
            <p:nvSpPr>
              <p:cNvPr id="488"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89"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0"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1"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2"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3"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4"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5"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6"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7"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462"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3"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4"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5"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6"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7"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8"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9"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0"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1"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2"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3"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4"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5"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6"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7"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8"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79"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0"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1"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2"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3"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4"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5"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6"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7"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98" name="Group 991"/>
          <p:cNvGrpSpPr/>
          <p:nvPr/>
        </p:nvGrpSpPr>
        <p:grpSpPr>
          <a:xfrm>
            <a:off x="5814628" y="3194130"/>
            <a:ext cx="1516094" cy="880034"/>
            <a:chOff x="3296951" y="4044939"/>
            <a:chExt cx="1516094" cy="880034"/>
          </a:xfrm>
        </p:grpSpPr>
        <p:sp>
          <p:nvSpPr>
            <p:cNvPr id="49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559" name="Group 1052"/>
            <p:cNvGrpSpPr/>
            <p:nvPr/>
          </p:nvGrpSpPr>
          <p:grpSpPr>
            <a:xfrm>
              <a:off x="3423962" y="4044945"/>
              <a:ext cx="1262072" cy="109544"/>
              <a:chOff x="3423962" y="4044945"/>
              <a:chExt cx="1262072" cy="109544"/>
            </a:xfrm>
            <a:solidFill>
              <a:srgbClr val="FFFF00"/>
            </a:solidFill>
          </p:grpSpPr>
          <p:sp>
            <p:nvSpPr>
              <p:cNvPr id="58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56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8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596" name="Group 1649"/>
          <p:cNvGrpSpPr/>
          <p:nvPr/>
        </p:nvGrpSpPr>
        <p:grpSpPr>
          <a:xfrm>
            <a:off x="1219200" y="1447800"/>
            <a:ext cx="1516094" cy="880034"/>
            <a:chOff x="3296951" y="4044939"/>
            <a:chExt cx="1516094" cy="880034"/>
          </a:xfrm>
        </p:grpSpPr>
        <p:sp>
          <p:nvSpPr>
            <p:cNvPr id="59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657" name="Group 1906"/>
            <p:cNvGrpSpPr/>
            <p:nvPr/>
          </p:nvGrpSpPr>
          <p:grpSpPr>
            <a:xfrm>
              <a:off x="3423962" y="4044945"/>
              <a:ext cx="1262072" cy="109544"/>
              <a:chOff x="3423962" y="4044945"/>
              <a:chExt cx="1262072" cy="109544"/>
            </a:xfrm>
            <a:solidFill>
              <a:srgbClr val="FFFF00"/>
            </a:solidFill>
          </p:grpSpPr>
          <p:sp>
            <p:nvSpPr>
              <p:cNvPr id="68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65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5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8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694" name="Group 1650"/>
          <p:cNvGrpSpPr/>
          <p:nvPr/>
        </p:nvGrpSpPr>
        <p:grpSpPr>
          <a:xfrm>
            <a:off x="3481337" y="1475559"/>
            <a:ext cx="1516094" cy="880034"/>
            <a:chOff x="3296951" y="4044939"/>
            <a:chExt cx="1516094" cy="880034"/>
          </a:xfrm>
        </p:grpSpPr>
        <p:sp>
          <p:nvSpPr>
            <p:cNvPr id="69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755" name="Group 1809"/>
            <p:cNvGrpSpPr/>
            <p:nvPr/>
          </p:nvGrpSpPr>
          <p:grpSpPr>
            <a:xfrm>
              <a:off x="3423962" y="4044945"/>
              <a:ext cx="1262072" cy="109544"/>
              <a:chOff x="3423962" y="4044945"/>
              <a:chExt cx="1262072" cy="109544"/>
            </a:xfrm>
            <a:solidFill>
              <a:srgbClr val="FFFF00"/>
            </a:solidFill>
          </p:grpSpPr>
          <p:sp>
            <p:nvSpPr>
              <p:cNvPr id="78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9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9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75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7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7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8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8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792" name="Group 1651"/>
          <p:cNvGrpSpPr/>
          <p:nvPr/>
        </p:nvGrpSpPr>
        <p:grpSpPr>
          <a:xfrm>
            <a:off x="5812525" y="1473171"/>
            <a:ext cx="1516094" cy="880034"/>
            <a:chOff x="3296951" y="4044939"/>
            <a:chExt cx="1516094" cy="880034"/>
          </a:xfrm>
        </p:grpSpPr>
        <p:sp>
          <p:nvSpPr>
            <p:cNvPr id="7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853" name="Group 1712"/>
            <p:cNvGrpSpPr/>
            <p:nvPr/>
          </p:nvGrpSpPr>
          <p:grpSpPr>
            <a:xfrm>
              <a:off x="3423962" y="4044945"/>
              <a:ext cx="1262072" cy="109544"/>
              <a:chOff x="3423962" y="4044945"/>
              <a:chExt cx="1262072" cy="109544"/>
            </a:xfrm>
            <a:solidFill>
              <a:srgbClr val="FFFF00"/>
            </a:solidFill>
          </p:grpSpPr>
          <p:sp>
            <p:nvSpPr>
              <p:cNvPr id="8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8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cxnSp>
        <p:nvCxnSpPr>
          <p:cNvPr id="890" name="Straight Connector 1383"/>
          <p:cNvCxnSpPr/>
          <p:nvPr/>
        </p:nvCxnSpPr>
        <p:spPr>
          <a:xfrm>
            <a:off x="310411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1" name="Straight Connector 1384"/>
          <p:cNvCxnSpPr/>
          <p:nvPr/>
        </p:nvCxnSpPr>
        <p:spPr>
          <a:xfrm>
            <a:off x="538007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2" name="Straight Connector 1385"/>
          <p:cNvCxnSpPr/>
          <p:nvPr/>
        </p:nvCxnSpPr>
        <p:spPr>
          <a:xfrm>
            <a:off x="1024537" y="2764460"/>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3" name="Straight Connector 1386"/>
          <p:cNvCxnSpPr/>
          <p:nvPr/>
        </p:nvCxnSpPr>
        <p:spPr>
          <a:xfrm>
            <a:off x="1024537" y="4475371"/>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sp>
        <p:nvSpPr>
          <p:cNvPr id="894" name="矩形 893"/>
          <p:cNvSpPr/>
          <p:nvPr/>
        </p:nvSpPr>
        <p:spPr>
          <a:xfrm>
            <a:off x="1216825" y="1447800"/>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5" name="矩形 894"/>
          <p:cNvSpPr/>
          <p:nvPr/>
        </p:nvSpPr>
        <p:spPr>
          <a:xfrm>
            <a:off x="5817033" y="147238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6" name="矩形 895"/>
          <p:cNvSpPr/>
          <p:nvPr/>
        </p:nvSpPr>
        <p:spPr>
          <a:xfrm>
            <a:off x="3476569"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7" name="矩形 896"/>
          <p:cNvSpPr/>
          <p:nvPr/>
        </p:nvSpPr>
        <p:spPr>
          <a:xfrm>
            <a:off x="1224004" y="498011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8" name="矩形 897"/>
          <p:cNvSpPr/>
          <p:nvPr/>
        </p:nvSpPr>
        <p:spPr>
          <a:xfrm>
            <a:off x="5805406" y="497848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9" name="文本框 898"/>
          <p:cNvSpPr txBox="1"/>
          <p:nvPr/>
        </p:nvSpPr>
        <p:spPr>
          <a:xfrm>
            <a:off x="7323638" y="1218414"/>
            <a:ext cx="1743971" cy="369332"/>
          </a:xfrm>
          <a:prstGeom prst="rect">
            <a:avLst/>
          </a:prstGeom>
          <a:noFill/>
        </p:spPr>
        <p:txBody>
          <a:bodyPr wrap="square" rtlCol="0">
            <a:spAutoFit/>
          </a:bodyPr>
          <a:lstStyle/>
          <a:p>
            <a:r>
              <a:rPr kumimoji="1" lang="en-US" altLang="zh-CN" dirty="0">
                <a:solidFill>
                  <a:srgbClr val="660066"/>
                </a:solidFill>
              </a:rPr>
              <a:t>RMA window</a:t>
            </a:r>
            <a:endParaRPr kumimoji="1" lang="zh-CN" altLang="en-US" dirty="0">
              <a:solidFill>
                <a:srgbClr val="660066"/>
              </a:solidFill>
            </a:endParaRPr>
          </a:p>
        </p:txBody>
      </p:sp>
      <p:cxnSp>
        <p:nvCxnSpPr>
          <p:cNvPr id="900" name="直线箭头连接符 899"/>
          <p:cNvCxnSpPr/>
          <p:nvPr/>
        </p:nvCxnSpPr>
        <p:spPr>
          <a:xfrm flipH="1">
            <a:off x="7333115" y="1557338"/>
            <a:ext cx="569148" cy="440816"/>
          </a:xfrm>
          <a:prstGeom prst="straightConnector1">
            <a:avLst/>
          </a:prstGeom>
          <a:ln>
            <a:solidFill>
              <a:srgbClr val="660066"/>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01" name="组 900"/>
          <p:cNvGrpSpPr/>
          <p:nvPr/>
        </p:nvGrpSpPr>
        <p:grpSpPr>
          <a:xfrm>
            <a:off x="3608331" y="2243667"/>
            <a:ext cx="1257299" cy="111126"/>
            <a:chOff x="3862746" y="2597012"/>
            <a:chExt cx="1257299" cy="111126"/>
          </a:xfrm>
        </p:grpSpPr>
        <p:sp>
          <p:nvSpPr>
            <p:cNvPr id="902"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3"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4"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5"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6"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7"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8"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9"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0"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1"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12" name="矩形 911"/>
          <p:cNvSpPr/>
          <p:nvPr/>
        </p:nvSpPr>
        <p:spPr>
          <a:xfrm>
            <a:off x="3483730" y="1475571"/>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13" name="组 912"/>
          <p:cNvGrpSpPr/>
          <p:nvPr/>
        </p:nvGrpSpPr>
        <p:grpSpPr>
          <a:xfrm>
            <a:off x="3582780" y="4986525"/>
            <a:ext cx="1257299" cy="111126"/>
            <a:chOff x="3862746" y="2597012"/>
            <a:chExt cx="1257299" cy="111126"/>
          </a:xfrm>
        </p:grpSpPr>
        <p:sp>
          <p:nvSpPr>
            <p:cNvPr id="914"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5"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6"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7"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8"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9"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0"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1"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2"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3"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24" name="矩形 923"/>
          <p:cNvSpPr/>
          <p:nvPr/>
        </p:nvSpPr>
        <p:spPr>
          <a:xfrm>
            <a:off x="3453977" y="4989737"/>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25" name="组 924"/>
          <p:cNvGrpSpPr/>
          <p:nvPr/>
        </p:nvGrpSpPr>
        <p:grpSpPr>
          <a:xfrm>
            <a:off x="2605908" y="3304207"/>
            <a:ext cx="125412" cy="661987"/>
            <a:chOff x="2864292" y="3657552"/>
            <a:chExt cx="125412" cy="661987"/>
          </a:xfrm>
        </p:grpSpPr>
        <p:sp>
          <p:nvSpPr>
            <p:cNvPr id="926"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7"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8"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9"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0"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1"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32" name="矩形 931"/>
          <p:cNvSpPr/>
          <p:nvPr/>
        </p:nvSpPr>
        <p:spPr>
          <a:xfrm>
            <a:off x="1214456" y="3203466"/>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33" name="组 932"/>
          <p:cNvGrpSpPr/>
          <p:nvPr/>
        </p:nvGrpSpPr>
        <p:grpSpPr>
          <a:xfrm>
            <a:off x="5818864" y="3302100"/>
            <a:ext cx="125412" cy="661987"/>
            <a:chOff x="2864292" y="3657552"/>
            <a:chExt cx="125412" cy="661987"/>
          </a:xfrm>
        </p:grpSpPr>
        <p:sp>
          <p:nvSpPr>
            <p:cNvPr id="934"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5"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6"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7"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8"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9"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40" name="矩形 939"/>
          <p:cNvSpPr/>
          <p:nvPr/>
        </p:nvSpPr>
        <p:spPr>
          <a:xfrm>
            <a:off x="5814628"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cxnSp>
        <p:nvCxnSpPr>
          <p:cNvPr id="941" name="直线箭头连接符 940"/>
          <p:cNvCxnSpPr/>
          <p:nvPr/>
        </p:nvCxnSpPr>
        <p:spPr>
          <a:xfrm flipH="1" flipV="1">
            <a:off x="4770816" y="2313655"/>
            <a:ext cx="734633" cy="231418"/>
          </a:xfrm>
          <a:prstGeom prst="straightConnector1">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2" name="直线箭头连接符 941"/>
          <p:cNvCxnSpPr>
            <a:stCxn id="6" idx="1"/>
            <a:endCxn id="948" idx="3"/>
          </p:cNvCxnSpPr>
          <p:nvPr/>
        </p:nvCxnSpPr>
        <p:spPr>
          <a:xfrm flipH="1">
            <a:off x="4868785" y="2949126"/>
            <a:ext cx="553337" cy="630239"/>
          </a:xfrm>
          <a:prstGeom prst="straightConnector1">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43" name="组 942"/>
          <p:cNvGrpSpPr/>
          <p:nvPr/>
        </p:nvGrpSpPr>
        <p:grpSpPr>
          <a:xfrm>
            <a:off x="3606707" y="3304981"/>
            <a:ext cx="1262078" cy="659886"/>
            <a:chOff x="3865091" y="3658326"/>
            <a:chExt cx="1262078" cy="659886"/>
          </a:xfrm>
        </p:grpSpPr>
        <p:sp>
          <p:nvSpPr>
            <p:cNvPr id="944" name="Rectangle 126"/>
            <p:cNvSpPr>
              <a:spLocks noChangeArrowheads="1"/>
            </p:cNvSpPr>
            <p:nvPr/>
          </p:nvSpPr>
          <p:spPr bwMode="auto">
            <a:xfrm>
              <a:off x="386509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5" name="Rectangle 136"/>
            <p:cNvSpPr>
              <a:spLocks noChangeArrowheads="1"/>
            </p:cNvSpPr>
            <p:nvPr/>
          </p:nvSpPr>
          <p:spPr bwMode="auto">
            <a:xfrm>
              <a:off x="386509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46" name="Rectangle 146"/>
            <p:cNvSpPr>
              <a:spLocks noChangeArrowheads="1"/>
            </p:cNvSpPr>
            <p:nvPr/>
          </p:nvSpPr>
          <p:spPr bwMode="auto">
            <a:xfrm>
              <a:off x="386509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7" name="Rectangle 123"/>
            <p:cNvSpPr>
              <a:spLocks noChangeArrowheads="1"/>
            </p:cNvSpPr>
            <p:nvPr/>
          </p:nvSpPr>
          <p:spPr bwMode="auto">
            <a:xfrm>
              <a:off x="5001757" y="37684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8" name="Rectangle 133"/>
            <p:cNvSpPr>
              <a:spLocks noChangeArrowheads="1"/>
            </p:cNvSpPr>
            <p:nvPr/>
          </p:nvSpPr>
          <p:spPr bwMode="auto">
            <a:xfrm>
              <a:off x="500175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9" name="Rectangle 143"/>
            <p:cNvSpPr>
              <a:spLocks noChangeArrowheads="1"/>
            </p:cNvSpPr>
            <p:nvPr/>
          </p:nvSpPr>
          <p:spPr bwMode="auto">
            <a:xfrm>
              <a:off x="500175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0" name="Rectangle 153"/>
            <p:cNvSpPr>
              <a:spLocks noChangeArrowheads="1"/>
            </p:cNvSpPr>
            <p:nvPr/>
          </p:nvSpPr>
          <p:spPr bwMode="auto">
            <a:xfrm>
              <a:off x="500175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1" name="Rectangle 146"/>
            <p:cNvSpPr>
              <a:spLocks noChangeArrowheads="1"/>
            </p:cNvSpPr>
            <p:nvPr/>
          </p:nvSpPr>
          <p:spPr bwMode="auto">
            <a:xfrm>
              <a:off x="399210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2" name="Rectangle 147"/>
            <p:cNvSpPr>
              <a:spLocks noChangeArrowheads="1"/>
            </p:cNvSpPr>
            <p:nvPr/>
          </p:nvSpPr>
          <p:spPr bwMode="auto">
            <a:xfrm>
              <a:off x="4117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3" name="Rectangle 148"/>
            <p:cNvSpPr>
              <a:spLocks noChangeArrowheads="1"/>
            </p:cNvSpPr>
            <p:nvPr/>
          </p:nvSpPr>
          <p:spPr bwMode="auto">
            <a:xfrm>
              <a:off x="4242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4" name="Rectangle 149"/>
            <p:cNvSpPr>
              <a:spLocks noChangeArrowheads="1"/>
            </p:cNvSpPr>
            <p:nvPr/>
          </p:nvSpPr>
          <p:spPr bwMode="auto">
            <a:xfrm>
              <a:off x="4368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5" name="Rectangle 150"/>
            <p:cNvSpPr>
              <a:spLocks noChangeArrowheads="1"/>
            </p:cNvSpPr>
            <p:nvPr/>
          </p:nvSpPr>
          <p:spPr bwMode="auto">
            <a:xfrm>
              <a:off x="4498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6" name="Rectangle 151"/>
            <p:cNvSpPr>
              <a:spLocks noChangeArrowheads="1"/>
            </p:cNvSpPr>
            <p:nvPr/>
          </p:nvSpPr>
          <p:spPr bwMode="auto">
            <a:xfrm>
              <a:off x="4623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7" name="Rectangle 152"/>
            <p:cNvSpPr>
              <a:spLocks noChangeArrowheads="1"/>
            </p:cNvSpPr>
            <p:nvPr/>
          </p:nvSpPr>
          <p:spPr bwMode="auto">
            <a:xfrm>
              <a:off x="4749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8" name="Rectangle 153"/>
            <p:cNvSpPr>
              <a:spLocks noChangeArrowheads="1"/>
            </p:cNvSpPr>
            <p:nvPr/>
          </p:nvSpPr>
          <p:spPr bwMode="auto">
            <a:xfrm>
              <a:off x="487475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9" name="Rectangle 146"/>
            <p:cNvSpPr>
              <a:spLocks noChangeArrowheads="1"/>
            </p:cNvSpPr>
            <p:nvPr/>
          </p:nvSpPr>
          <p:spPr bwMode="auto">
            <a:xfrm>
              <a:off x="386509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0" name="Rectangle 153"/>
            <p:cNvSpPr>
              <a:spLocks noChangeArrowheads="1"/>
            </p:cNvSpPr>
            <p:nvPr/>
          </p:nvSpPr>
          <p:spPr bwMode="auto">
            <a:xfrm>
              <a:off x="500175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61" name="Rectangle 116"/>
            <p:cNvSpPr>
              <a:spLocks noChangeArrowheads="1"/>
            </p:cNvSpPr>
            <p:nvPr/>
          </p:nvSpPr>
          <p:spPr bwMode="auto">
            <a:xfrm>
              <a:off x="399210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2" name="Rectangle 117"/>
            <p:cNvSpPr>
              <a:spLocks noChangeArrowheads="1"/>
            </p:cNvSpPr>
            <p:nvPr/>
          </p:nvSpPr>
          <p:spPr bwMode="auto">
            <a:xfrm>
              <a:off x="4117514" y="3658332"/>
              <a:ext cx="125413" cy="109538"/>
            </a:xfrm>
            <a:prstGeom prst="rect">
              <a:avLst/>
            </a:prstGeom>
            <a:solidFill>
              <a:srgbClr val="FF66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3" name="Rectangle 118"/>
            <p:cNvSpPr>
              <a:spLocks noChangeArrowheads="1"/>
            </p:cNvSpPr>
            <p:nvPr/>
          </p:nvSpPr>
          <p:spPr bwMode="auto">
            <a:xfrm>
              <a:off x="4242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4" name="Rectangle 119"/>
            <p:cNvSpPr>
              <a:spLocks noChangeArrowheads="1"/>
            </p:cNvSpPr>
            <p:nvPr/>
          </p:nvSpPr>
          <p:spPr bwMode="auto">
            <a:xfrm>
              <a:off x="4368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5" name="Rectangle 120"/>
            <p:cNvSpPr>
              <a:spLocks noChangeArrowheads="1"/>
            </p:cNvSpPr>
            <p:nvPr/>
          </p:nvSpPr>
          <p:spPr bwMode="auto">
            <a:xfrm>
              <a:off x="4498514"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6" name="Rectangle 121"/>
            <p:cNvSpPr>
              <a:spLocks noChangeArrowheads="1"/>
            </p:cNvSpPr>
            <p:nvPr/>
          </p:nvSpPr>
          <p:spPr bwMode="auto">
            <a:xfrm>
              <a:off x="4623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7" name="Rectangle 122"/>
            <p:cNvSpPr>
              <a:spLocks noChangeArrowheads="1"/>
            </p:cNvSpPr>
            <p:nvPr/>
          </p:nvSpPr>
          <p:spPr bwMode="auto">
            <a:xfrm>
              <a:off x="4749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8" name="Rectangle 123"/>
            <p:cNvSpPr>
              <a:spLocks noChangeArrowheads="1"/>
            </p:cNvSpPr>
            <p:nvPr/>
          </p:nvSpPr>
          <p:spPr bwMode="auto">
            <a:xfrm>
              <a:off x="487475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9" name="Rectangle 116"/>
            <p:cNvSpPr>
              <a:spLocks noChangeArrowheads="1"/>
            </p:cNvSpPr>
            <p:nvPr/>
          </p:nvSpPr>
          <p:spPr bwMode="auto">
            <a:xfrm>
              <a:off x="386509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70" name="Rectangle 123"/>
            <p:cNvSpPr>
              <a:spLocks noChangeArrowheads="1"/>
            </p:cNvSpPr>
            <p:nvPr/>
          </p:nvSpPr>
          <p:spPr bwMode="auto">
            <a:xfrm>
              <a:off x="500175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71" name="Rectangle 116"/>
            <p:cNvSpPr>
              <a:spLocks noChangeArrowheads="1"/>
            </p:cNvSpPr>
            <p:nvPr/>
          </p:nvSpPr>
          <p:spPr bwMode="auto">
            <a:xfrm>
              <a:off x="3865843" y="377281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72" name="上箭头 971"/>
          <p:cNvSpPr/>
          <p:nvPr/>
        </p:nvSpPr>
        <p:spPr>
          <a:xfrm>
            <a:off x="3865467" y="2361527"/>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00" b="1" dirty="0">
                <a:solidFill>
                  <a:schemeClr val="tx1"/>
                </a:solidFill>
              </a:rPr>
              <a:t>PUT</a:t>
            </a:r>
            <a:endParaRPr kumimoji="1" lang="zh-CN" altLang="en-US" sz="1100" b="1" dirty="0">
              <a:solidFill>
                <a:schemeClr val="tx1"/>
              </a:solidFill>
            </a:endParaRPr>
          </a:p>
        </p:txBody>
      </p:sp>
      <p:sp>
        <p:nvSpPr>
          <p:cNvPr id="973" name="上箭头 972"/>
          <p:cNvSpPr/>
          <p:nvPr/>
        </p:nvSpPr>
        <p:spPr>
          <a:xfrm rot="5400000">
            <a:off x="4992815" y="3127281"/>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00" b="1" dirty="0">
                <a:solidFill>
                  <a:schemeClr val="tx1"/>
                </a:solidFill>
              </a:rPr>
              <a:t>PUT</a:t>
            </a:r>
            <a:endParaRPr kumimoji="1" lang="zh-CN" altLang="en-US" sz="1100" b="1" dirty="0">
              <a:solidFill>
                <a:schemeClr val="tx1"/>
              </a:solidFill>
            </a:endParaRPr>
          </a:p>
        </p:txBody>
      </p:sp>
      <p:sp>
        <p:nvSpPr>
          <p:cNvPr id="974" name="上箭头 973"/>
          <p:cNvSpPr/>
          <p:nvPr/>
        </p:nvSpPr>
        <p:spPr>
          <a:xfrm rot="10800000">
            <a:off x="3896971" y="3934770"/>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00" b="1" dirty="0">
                <a:solidFill>
                  <a:schemeClr val="tx1"/>
                </a:solidFill>
              </a:rPr>
              <a:t>PUT</a:t>
            </a:r>
            <a:endParaRPr kumimoji="1" lang="zh-CN" altLang="en-US" sz="1100" b="1" dirty="0">
              <a:solidFill>
                <a:schemeClr val="tx1"/>
              </a:solidFill>
            </a:endParaRPr>
          </a:p>
        </p:txBody>
      </p:sp>
      <p:sp>
        <p:nvSpPr>
          <p:cNvPr id="975" name="上箭头 974"/>
          <p:cNvSpPr/>
          <p:nvPr/>
        </p:nvSpPr>
        <p:spPr>
          <a:xfrm rot="16200000">
            <a:off x="2856455" y="3112339"/>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00" b="1" dirty="0">
                <a:solidFill>
                  <a:schemeClr val="tx1"/>
                </a:solidFill>
              </a:rPr>
              <a:t>PUT</a:t>
            </a:r>
            <a:endParaRPr kumimoji="1" lang="zh-CN" altLang="en-US" sz="1100" b="1" dirty="0">
              <a:solidFill>
                <a:schemeClr val="tx1"/>
              </a:solidFill>
            </a:endParaRPr>
          </a:p>
        </p:txBody>
      </p:sp>
    </p:spTree>
    <p:extLst>
      <p:ext uri="{BB962C8B-B14F-4D97-AF65-F5344CB8AC3E}">
        <p14:creationId xmlns:p14="http://schemas.microsoft.com/office/powerpoint/2010/main" val="14586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0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94" grpId="0" animBg="1"/>
      <p:bldP spid="895" grpId="0" animBg="1"/>
      <p:bldP spid="896" grpId="0" animBg="1"/>
      <p:bldP spid="897" grpId="0" animBg="1"/>
      <p:bldP spid="898" grpId="0" animBg="1"/>
      <p:bldP spid="899" grpId="0"/>
      <p:bldP spid="912" grpId="0" animBg="1"/>
      <p:bldP spid="924" grpId="0" animBg="1"/>
      <p:bldP spid="932" grpId="0" animBg="1"/>
      <p:bldP spid="940" grpId="0" animBg="1"/>
      <p:bldP spid="972" grpId="0" animBg="1"/>
      <p:bldP spid="973" grpId="0" animBg="1"/>
      <p:bldP spid="974" grpId="0" animBg="1"/>
      <p:bldP spid="9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with Resource Managers</a:t>
            </a:r>
          </a:p>
        </p:txBody>
      </p:sp>
      <p:sp>
        <p:nvSpPr>
          <p:cNvPr id="3" name="Content Placeholder 2"/>
          <p:cNvSpPr>
            <a:spLocks noGrp="1"/>
          </p:cNvSpPr>
          <p:nvPr>
            <p:ph idx="1"/>
          </p:nvPr>
        </p:nvSpPr>
        <p:spPr>
          <a:xfrm>
            <a:off x="457200" y="838200"/>
            <a:ext cx="8305800" cy="1752600"/>
          </a:xfrm>
        </p:spPr>
        <p:txBody>
          <a:bodyPr/>
          <a:lstStyle/>
          <a:p>
            <a:pPr>
              <a:lnSpc>
                <a:spcPct val="110000"/>
              </a:lnSpc>
            </a:pPr>
            <a:r>
              <a:rPr lang="en-US" dirty="0"/>
              <a:t>Resource managers such as SGE, PBS, SLURM or Cray ALPS are common in many managed clusters</a:t>
            </a:r>
          </a:p>
          <a:p>
            <a:pPr lvl="1">
              <a:lnSpc>
                <a:spcPct val="110000"/>
              </a:lnSpc>
            </a:pPr>
            <a:r>
              <a:rPr lang="en-US" dirty="0"/>
              <a:t>MPI automatically detects them and interoperates with them</a:t>
            </a:r>
          </a:p>
          <a:p>
            <a:pPr>
              <a:lnSpc>
                <a:spcPct val="110000"/>
              </a:lnSpc>
            </a:pPr>
            <a:r>
              <a:rPr lang="en-US" dirty="0"/>
              <a:t>For example with PBS, you can create a script such as:</a:t>
            </a:r>
          </a:p>
          <a:p>
            <a:pPr marL="0" indent="0">
              <a:lnSpc>
                <a:spcPct val="110000"/>
              </a:lnSpc>
              <a:buNone/>
            </a:pPr>
            <a:r>
              <a:rPr lang="en-US" sz="1600" b="1" dirty="0">
                <a:latin typeface="Courier" pitchFamily="2" charset="0"/>
                <a:cs typeface="Courier New" pitchFamily="49" charset="0"/>
              </a:rPr>
              <a:t>	</a:t>
            </a:r>
            <a:endParaRPr lang="en-US" dirty="0"/>
          </a:p>
        </p:txBody>
      </p:sp>
      <p:sp>
        <p:nvSpPr>
          <p:cNvPr id="4" name="Slide Number Placeholder 3"/>
          <p:cNvSpPr>
            <a:spLocks noGrp="1"/>
          </p:cNvSpPr>
          <p:nvPr>
            <p:ph type="sldNum" sz="quarter" idx="4"/>
          </p:nvPr>
        </p:nvSpPr>
        <p:spPr/>
        <p:txBody>
          <a:bodyPr/>
          <a:lstStyle/>
          <a:p>
            <a:fld id="{6B394888-48A7-42F6-AE45-2BD5FD40ED91}" type="slidenum">
              <a:rPr lang="en-US" smtClean="0"/>
              <a:pPr/>
              <a:t>12</a:t>
            </a:fld>
            <a:endParaRPr lang="en-US" dirty="0"/>
          </a:p>
        </p:txBody>
      </p:sp>
      <p:sp>
        <p:nvSpPr>
          <p:cNvPr id="6" name="Rectangle 5">
            <a:extLst>
              <a:ext uri="{FF2B5EF4-FFF2-40B4-BE49-F238E27FC236}">
                <a16:creationId xmlns:a16="http://schemas.microsoft.com/office/drawing/2014/main" id="{280986A6-D1DD-B347-AFC5-43989755F339}"/>
              </a:ext>
            </a:extLst>
          </p:cNvPr>
          <p:cNvSpPr/>
          <p:nvPr/>
        </p:nvSpPr>
        <p:spPr>
          <a:xfrm>
            <a:off x="457200" y="3995514"/>
            <a:ext cx="8305800" cy="2035622"/>
          </a:xfrm>
          <a:prstGeom prst="rect">
            <a:avLst/>
          </a:prstGeom>
        </p:spPr>
        <p:txBody>
          <a:bodyPr wrap="square">
            <a:spAutoFit/>
          </a:bodyPr>
          <a:lstStyle/>
          <a:p>
            <a:pPr marL="342900" indent="-342900" fontAlgn="base">
              <a:lnSpc>
                <a:spcPct val="110000"/>
              </a:lnSpc>
              <a:spcBef>
                <a:spcPct val="20000"/>
              </a:spcBef>
              <a:spcAft>
                <a:spcPct val="0"/>
              </a:spcAft>
              <a:buClr>
                <a:srgbClr val="1F497D"/>
              </a:buClr>
              <a:buFont typeface="Wingdings" pitchFamily="2" charset="2"/>
              <a:buChar char="§"/>
            </a:pPr>
            <a:r>
              <a:rPr lang="en-US" sz="2400" kern="0" dirty="0">
                <a:solidFill>
                  <a:srgbClr val="D2D2D2">
                    <a:lumMod val="10000"/>
                  </a:srgbClr>
                </a:solidFill>
              </a:rPr>
              <a:t>Job can be submitted as:</a:t>
            </a:r>
            <a:endParaRPr lang="en-US" b="1" kern="0" dirty="0">
              <a:solidFill>
                <a:srgbClr val="D2D2D2">
                  <a:lumMod val="10000"/>
                </a:srgbClr>
              </a:solidFill>
              <a:latin typeface="Courier" pitchFamily="2" charset="0"/>
              <a:cs typeface="Courier New" pitchFamily="49" charset="0"/>
            </a:endParaRPr>
          </a:p>
          <a:p>
            <a:pPr marL="742950" lvl="1" indent="-285750" fontAlgn="base">
              <a:lnSpc>
                <a:spcPct val="110000"/>
              </a:lnSpc>
              <a:spcBef>
                <a:spcPct val="20000"/>
              </a:spcBef>
              <a:spcAft>
                <a:spcPct val="0"/>
              </a:spcAft>
              <a:buClr>
                <a:srgbClr val="1F497D"/>
              </a:buClr>
              <a:buFontTx/>
              <a:buChar char="–"/>
            </a:pPr>
            <a:r>
              <a:rPr lang="en-US" sz="2000" kern="0" dirty="0">
                <a:solidFill>
                  <a:srgbClr val="D2D2D2">
                    <a:lumMod val="10000"/>
                  </a:srgbClr>
                </a:solidFill>
              </a:rPr>
              <a:t>“</a:t>
            </a:r>
            <a:r>
              <a:rPr lang="en-US" sz="2000" kern="0" dirty="0" err="1">
                <a:solidFill>
                  <a:srgbClr val="D2D2D2">
                    <a:lumMod val="10000"/>
                  </a:srgbClr>
                </a:solidFill>
              </a:rPr>
              <a:t>mpiexec</a:t>
            </a:r>
            <a:r>
              <a:rPr lang="en-US" sz="2000" kern="0" dirty="0">
                <a:solidFill>
                  <a:srgbClr val="D2D2D2">
                    <a:lumMod val="10000"/>
                  </a:srgbClr>
                </a:solidFill>
              </a:rPr>
              <a:t>” will automatically know that the system has PBS, and ask PBS for the number of cores allocated (4 in this case), and which nodes have been allocated</a:t>
            </a:r>
          </a:p>
          <a:p>
            <a:pPr marL="342900" indent="-342900" fontAlgn="base">
              <a:lnSpc>
                <a:spcPct val="110000"/>
              </a:lnSpc>
              <a:spcBef>
                <a:spcPct val="20000"/>
              </a:spcBef>
              <a:spcAft>
                <a:spcPct val="0"/>
              </a:spcAft>
              <a:buClr>
                <a:srgbClr val="1F497D"/>
              </a:buClr>
              <a:buFont typeface="Wingdings" pitchFamily="2" charset="2"/>
              <a:buChar char="§"/>
            </a:pPr>
            <a:r>
              <a:rPr lang="en-US" sz="2400" kern="0" dirty="0">
                <a:solidFill>
                  <a:srgbClr val="D2D2D2">
                    <a:lumMod val="10000"/>
                  </a:srgbClr>
                </a:solidFill>
              </a:rPr>
              <a:t>The usage is similar for other resource managers</a:t>
            </a:r>
            <a:endParaRPr lang="en-US" dirty="0">
              <a:solidFill>
                <a:srgbClr val="616161"/>
              </a:solidFill>
            </a:endParaRPr>
          </a:p>
        </p:txBody>
      </p:sp>
      <p:sp>
        <p:nvSpPr>
          <p:cNvPr id="7" name="Rectangle 6">
            <a:extLst>
              <a:ext uri="{FF2B5EF4-FFF2-40B4-BE49-F238E27FC236}">
                <a16:creationId xmlns:a16="http://schemas.microsoft.com/office/drawing/2014/main" id="{6BDCA442-403B-9043-9D09-20F18320498A}"/>
              </a:ext>
            </a:extLst>
          </p:cNvPr>
          <p:cNvSpPr/>
          <p:nvPr/>
        </p:nvSpPr>
        <p:spPr>
          <a:xfrm>
            <a:off x="914400" y="2700704"/>
            <a:ext cx="6781800" cy="1261884"/>
          </a:xfrm>
          <a:prstGeom prst="rect">
            <a:avLst/>
          </a:prstGeom>
          <a:solidFill>
            <a:schemeClr val="bg1">
              <a:lumMod val="85000"/>
            </a:schemeClr>
          </a:solidFill>
          <a:ln>
            <a:solidFill>
              <a:schemeClr val="tx1">
                <a:lumMod val="50000"/>
              </a:schemeClr>
            </a:solidFill>
          </a:ln>
        </p:spPr>
        <p:txBody>
          <a:bodyPr wrap="square">
            <a:spAutoFit/>
          </a:bodyPr>
          <a:lstStyle/>
          <a:p>
            <a:pPr>
              <a:lnSpc>
                <a:spcPct val="120000"/>
              </a:lnSpc>
            </a:pPr>
            <a:r>
              <a:rPr lang="en-US" sz="1600" b="1" dirty="0">
                <a:solidFill>
                  <a:srgbClr val="D2D2D2">
                    <a:lumMod val="10000"/>
                  </a:srgbClr>
                </a:solidFill>
                <a:latin typeface="Courier New" panose="02070309020205020404" pitchFamily="49" charset="0"/>
                <a:cs typeface="Courier New" panose="02070309020205020404" pitchFamily="49" charset="0"/>
              </a:rPr>
              <a:t>#! /bin/bash</a:t>
            </a:r>
          </a:p>
          <a:p>
            <a:pPr>
              <a:lnSpc>
                <a:spcPct val="120000"/>
              </a:lnSpc>
            </a:pPr>
            <a:r>
              <a:rPr lang="en-US" sz="1600" b="1" dirty="0">
                <a:solidFill>
                  <a:srgbClr val="D2D2D2">
                    <a:lumMod val="10000"/>
                  </a:srgbClr>
                </a:solidFill>
                <a:latin typeface="Courier New" panose="02070309020205020404" pitchFamily="49" charset="0"/>
                <a:cs typeface="Courier New" panose="02070309020205020404" pitchFamily="49" charset="0"/>
              </a:rPr>
              <a:t>% cd $PBS_O_WORKDIR</a:t>
            </a:r>
          </a:p>
          <a:p>
            <a:pPr>
              <a:lnSpc>
                <a:spcPct val="120000"/>
              </a:lnSpc>
            </a:pPr>
            <a:r>
              <a:rPr lang="en-US" sz="1600" b="1" dirty="0">
                <a:solidFill>
                  <a:srgbClr val="D2D2D2">
                    <a:lumMod val="10000"/>
                  </a:srgbClr>
                </a:solidFill>
                <a:latin typeface="Courier New" panose="02070309020205020404" pitchFamily="49" charset="0"/>
                <a:cs typeface="Courier New" panose="02070309020205020404" pitchFamily="49" charset="0"/>
              </a:rPr>
              <a:t># No need to provide –np or –</a:t>
            </a:r>
            <a:r>
              <a:rPr lang="en-US" sz="1600" b="1" dirty="0" err="1">
                <a:solidFill>
                  <a:srgbClr val="D2D2D2">
                    <a:lumMod val="10000"/>
                  </a:srgbClr>
                </a:solidFill>
                <a:latin typeface="Courier New" panose="02070309020205020404" pitchFamily="49" charset="0"/>
                <a:cs typeface="Courier New" panose="02070309020205020404" pitchFamily="49" charset="0"/>
              </a:rPr>
              <a:t>hostfile</a:t>
            </a:r>
            <a:r>
              <a:rPr lang="en-US" sz="1600" b="1" dirty="0">
                <a:solidFill>
                  <a:srgbClr val="D2D2D2">
                    <a:lumMod val="10000"/>
                  </a:srgbClr>
                </a:solidFill>
                <a:latin typeface="Courier New" panose="02070309020205020404" pitchFamily="49" charset="0"/>
                <a:cs typeface="Courier New" panose="02070309020205020404" pitchFamily="49" charset="0"/>
              </a:rPr>
              <a:t> options</a:t>
            </a:r>
          </a:p>
          <a:p>
            <a:pPr>
              <a:lnSpc>
                <a:spcPct val="12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mpiexec</a:t>
            </a:r>
            <a:r>
              <a:rPr lang="en-US" sz="1600" b="1" dirty="0">
                <a:solidFill>
                  <a:srgbClr val="D2D2D2">
                    <a:lumMod val="10000"/>
                  </a:srgbClr>
                </a:solidFill>
                <a:latin typeface="Courier New" panose="02070309020205020404" pitchFamily="49" charset="0"/>
                <a:cs typeface="Courier New" panose="02070309020205020404" pitchFamily="49" charset="0"/>
              </a:rPr>
              <a:t> ./test</a:t>
            </a:r>
          </a:p>
        </p:txBody>
      </p:sp>
      <p:sp>
        <p:nvSpPr>
          <p:cNvPr id="8" name="Rectangle 7">
            <a:extLst>
              <a:ext uri="{FF2B5EF4-FFF2-40B4-BE49-F238E27FC236}">
                <a16:creationId xmlns:a16="http://schemas.microsoft.com/office/drawing/2014/main" id="{36DB3B98-AD9B-9440-AE39-7455E6BD7EAB}"/>
              </a:ext>
            </a:extLst>
          </p:cNvPr>
          <p:cNvSpPr/>
          <p:nvPr/>
        </p:nvSpPr>
        <p:spPr>
          <a:xfrm>
            <a:off x="4038600" y="4069120"/>
            <a:ext cx="4134465" cy="338554"/>
          </a:xfrm>
          <a:prstGeom prst="rect">
            <a:avLst/>
          </a:prstGeom>
          <a:solidFill>
            <a:schemeClr val="bg1">
              <a:lumMod val="85000"/>
            </a:schemeClr>
          </a:solidFill>
          <a:ln>
            <a:solidFill>
              <a:schemeClr val="tx1">
                <a:lumMod val="50000"/>
              </a:schemeClr>
            </a:solidFill>
          </a:ln>
        </p:spPr>
        <p:txBody>
          <a:bodyPr wrap="none">
            <a:spAutoFit/>
          </a:bodyPr>
          <a:lstStyle/>
          <a:p>
            <a:r>
              <a:rPr lang="en-US" sz="1600" b="1" kern="0" dirty="0">
                <a:solidFill>
                  <a:srgbClr val="D2D2D2">
                    <a:lumMod val="10000"/>
                  </a:srgbClr>
                </a:solidFill>
                <a:latin typeface="Courier New" panose="02070309020205020404" pitchFamily="49" charset="0"/>
                <a:cs typeface="Courier New" panose="02070309020205020404" pitchFamily="49" charset="0"/>
              </a:rPr>
              <a:t>% </a:t>
            </a:r>
            <a:r>
              <a:rPr lang="en-US" sz="1600" b="1" kern="0" dirty="0" err="1">
                <a:solidFill>
                  <a:srgbClr val="D2D2D2">
                    <a:lumMod val="10000"/>
                  </a:srgbClr>
                </a:solidFill>
                <a:latin typeface="Courier New" panose="02070309020205020404" pitchFamily="49" charset="0"/>
                <a:cs typeface="Courier New" panose="02070309020205020404" pitchFamily="49" charset="0"/>
              </a:rPr>
              <a:t>qsub</a:t>
            </a:r>
            <a:r>
              <a:rPr lang="en-US" sz="1600" b="1" kern="0" dirty="0">
                <a:solidFill>
                  <a:srgbClr val="D2D2D2">
                    <a:lumMod val="10000"/>
                  </a:srgbClr>
                </a:solidFill>
                <a:latin typeface="Courier New" panose="02070309020205020404" pitchFamily="49" charset="0"/>
                <a:cs typeface="Courier New" panose="02070309020205020404" pitchFamily="49" charset="0"/>
              </a:rPr>
              <a:t> –l nodes=2:ppn=2 </a:t>
            </a:r>
            <a:r>
              <a:rPr lang="en-US" sz="1600" b="1" kern="0" dirty="0" err="1">
                <a:solidFill>
                  <a:srgbClr val="D2D2D2">
                    <a:lumMod val="10000"/>
                  </a:srgbClr>
                </a:solidFill>
                <a:latin typeface="Courier New" panose="02070309020205020404" pitchFamily="49" charset="0"/>
                <a:cs typeface="Courier New" panose="02070309020205020404" pitchFamily="49" charset="0"/>
              </a:rPr>
              <a:t>test.sub</a:t>
            </a:r>
            <a:endParaRPr lang="en-US" sz="1600" dirty="0">
              <a:solidFill>
                <a:srgbClr val="D2D2D2">
                  <a:lumMod val="10000"/>
                </a:srgb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07502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p:txBody>
          <a:bodyPr/>
          <a:lstStyle/>
          <a:p>
            <a:r>
              <a:rPr lang="en-US" dirty="0"/>
              <a:t>Exercise: Stencil with RMA Fence</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7200" y="1143000"/>
            <a:ext cx="8229600" cy="2971800"/>
          </a:xfrm>
        </p:spPr>
        <p:txBody>
          <a:bodyPr/>
          <a:lstStyle/>
          <a:p>
            <a:r>
              <a:rPr lang="en-US" dirty="0"/>
              <a:t>In the derived datatype version of the stencil code</a:t>
            </a:r>
          </a:p>
          <a:p>
            <a:pPr lvl="1"/>
            <a:r>
              <a:rPr lang="en-US" dirty="0"/>
              <a:t>Used </a:t>
            </a:r>
            <a:r>
              <a:rPr lang="en-US" dirty="0" err="1"/>
              <a:t>nonblocking</a:t>
            </a:r>
            <a:r>
              <a:rPr lang="en-US" dirty="0"/>
              <a:t> communication</a:t>
            </a:r>
          </a:p>
          <a:p>
            <a:pPr lvl="1"/>
            <a:r>
              <a:rPr lang="en-US" dirty="0"/>
              <a:t>Used derived datatypes</a:t>
            </a:r>
          </a:p>
          <a:p>
            <a:r>
              <a:rPr lang="en-US" dirty="0"/>
              <a:t>Let’s try to use RMA fence</a:t>
            </a:r>
          </a:p>
          <a:p>
            <a:pPr lvl="1"/>
            <a:r>
              <a:rPr lang="en-US" dirty="0"/>
              <a:t>Move data with PUT instead of send/</a:t>
            </a:r>
            <a:r>
              <a:rPr lang="en-US" dirty="0" err="1"/>
              <a:t>recv</a:t>
            </a:r>
            <a:endParaRPr lang="en-US" dirty="0"/>
          </a:p>
          <a:p>
            <a:r>
              <a:rPr lang="en-US" i="1" dirty="0"/>
              <a:t>Start from </a:t>
            </a:r>
            <a:r>
              <a:rPr lang="en-US" i="1" dirty="0" err="1"/>
              <a:t>derived_datatype</a:t>
            </a:r>
            <a:r>
              <a:rPr lang="en-US" i="1" dirty="0"/>
              <a:t>/</a:t>
            </a:r>
            <a:r>
              <a:rPr lang="en-US" i="1" dirty="0" err="1"/>
              <a:t>stencil.c</a:t>
            </a:r>
            <a:endParaRPr lang="en-US" i="1" dirty="0"/>
          </a:p>
          <a:p>
            <a:r>
              <a:rPr lang="en-US" i="1" dirty="0"/>
              <a:t>Solution available in </a:t>
            </a:r>
            <a:r>
              <a:rPr lang="en-US" i="1" dirty="0" err="1"/>
              <a:t>rma</a:t>
            </a:r>
            <a:r>
              <a:rPr lang="en-US" i="1" dirty="0"/>
              <a:t>/</a:t>
            </a:r>
            <a:r>
              <a:rPr lang="en-US" i="1" dirty="0" err="1"/>
              <a:t>stencil_fence_put.c</a:t>
            </a:r>
            <a:endParaRPr lang="en-US" i="1" dirty="0"/>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120</a:t>
            </a:fld>
            <a:endParaRPr lang="en-US" dirty="0"/>
          </a:p>
        </p:txBody>
      </p:sp>
    </p:spTree>
    <p:extLst>
      <p:ext uri="{BB962C8B-B14F-4D97-AF65-F5344CB8AC3E}">
        <p14:creationId xmlns:p14="http://schemas.microsoft.com/office/powerpoint/2010/main" val="42434161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p:txBody>
          <a:bodyPr/>
          <a:lstStyle/>
          <a:p>
            <a:r>
              <a:rPr lang="en-US" dirty="0"/>
              <a:t>Exercise: Stencil with RMA Fence (GET model)</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7200" y="1143000"/>
            <a:ext cx="8229600" cy="2971800"/>
          </a:xfrm>
        </p:spPr>
        <p:txBody>
          <a:bodyPr/>
          <a:lstStyle/>
          <a:p>
            <a:r>
              <a:rPr lang="en-US" dirty="0"/>
              <a:t>In the derived datatype version of the stencil code</a:t>
            </a:r>
          </a:p>
          <a:p>
            <a:pPr lvl="1"/>
            <a:r>
              <a:rPr lang="en-US" dirty="0"/>
              <a:t>Used </a:t>
            </a:r>
            <a:r>
              <a:rPr lang="en-US" dirty="0" err="1"/>
              <a:t>nonblocking</a:t>
            </a:r>
            <a:r>
              <a:rPr lang="en-US" dirty="0"/>
              <a:t> communication</a:t>
            </a:r>
          </a:p>
          <a:p>
            <a:pPr lvl="1"/>
            <a:r>
              <a:rPr lang="en-US" dirty="0"/>
              <a:t>Used derived datatypes</a:t>
            </a:r>
          </a:p>
          <a:p>
            <a:r>
              <a:rPr lang="en-US" dirty="0"/>
              <a:t>Let’s try to use RMA fence</a:t>
            </a:r>
          </a:p>
          <a:p>
            <a:pPr lvl="1"/>
            <a:r>
              <a:rPr lang="en-US" dirty="0"/>
              <a:t>Move data with GET instead of send/</a:t>
            </a:r>
            <a:r>
              <a:rPr lang="en-US" dirty="0" err="1"/>
              <a:t>recv</a:t>
            </a:r>
            <a:endParaRPr lang="en-US" dirty="0"/>
          </a:p>
          <a:p>
            <a:r>
              <a:rPr lang="en-US" i="1" dirty="0"/>
              <a:t>Start from </a:t>
            </a:r>
            <a:r>
              <a:rPr lang="en-US" i="1" dirty="0" err="1"/>
              <a:t>rma</a:t>
            </a:r>
            <a:r>
              <a:rPr lang="en-US" i="1" dirty="0"/>
              <a:t>/</a:t>
            </a:r>
            <a:r>
              <a:rPr lang="en-US" i="1" dirty="0" err="1"/>
              <a:t>stencil_fence_put.c</a:t>
            </a:r>
            <a:endParaRPr lang="en-US" i="1" dirty="0"/>
          </a:p>
          <a:p>
            <a:r>
              <a:rPr lang="en-US" i="1" dirty="0"/>
              <a:t>Solution available in </a:t>
            </a:r>
            <a:r>
              <a:rPr lang="en-US" i="1" dirty="0" err="1"/>
              <a:t>rma</a:t>
            </a:r>
            <a:r>
              <a:rPr lang="en-US" i="1" dirty="0"/>
              <a:t>/</a:t>
            </a:r>
            <a:r>
              <a:rPr lang="en-US" i="1" dirty="0" err="1"/>
              <a:t>stencil_fence_get.c</a:t>
            </a:r>
            <a:endParaRPr lang="en-US" i="1" dirty="0"/>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121</a:t>
            </a:fld>
            <a:endParaRPr lang="en-US" dirty="0"/>
          </a:p>
        </p:txBody>
      </p:sp>
    </p:spTree>
    <p:extLst>
      <p:ext uri="{BB962C8B-B14F-4D97-AF65-F5344CB8AC3E}">
        <p14:creationId xmlns:p14="http://schemas.microsoft.com/office/powerpoint/2010/main" val="956694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PSCW: Generalized Active Target Synchronization</a:t>
            </a:r>
          </a:p>
        </p:txBody>
      </p:sp>
      <p:sp>
        <p:nvSpPr>
          <p:cNvPr id="3" name="Content Placeholder 2"/>
          <p:cNvSpPr>
            <a:spLocks noGrp="1"/>
          </p:cNvSpPr>
          <p:nvPr>
            <p:ph idx="1"/>
          </p:nvPr>
        </p:nvSpPr>
        <p:spPr>
          <a:xfrm>
            <a:off x="304800" y="1828800"/>
            <a:ext cx="5029200" cy="4495800"/>
          </a:xfrm>
        </p:spPr>
        <p:txBody>
          <a:bodyPr>
            <a:normAutofit/>
          </a:bodyPr>
          <a:lstStyle/>
          <a:p>
            <a:r>
              <a:rPr lang="en-US" sz="2000" dirty="0"/>
              <a:t>Like FENCE, but origin and target specify who they communicate with</a:t>
            </a:r>
          </a:p>
          <a:p>
            <a:r>
              <a:rPr lang="en-US" sz="2000" dirty="0"/>
              <a:t>Target: Exposure epoch</a:t>
            </a:r>
          </a:p>
          <a:p>
            <a:pPr lvl="1"/>
            <a:r>
              <a:rPr lang="en-US" sz="1800" dirty="0"/>
              <a:t>Opened with MPI_Win_post</a:t>
            </a:r>
          </a:p>
          <a:p>
            <a:pPr lvl="1"/>
            <a:r>
              <a:rPr lang="en-US" sz="1800" dirty="0"/>
              <a:t>Closed by </a:t>
            </a:r>
            <a:r>
              <a:rPr lang="en-US" sz="1800" dirty="0" err="1"/>
              <a:t>MPI_Win_wait</a:t>
            </a:r>
            <a:endParaRPr lang="en-US" sz="1800" dirty="0"/>
          </a:p>
          <a:p>
            <a:r>
              <a:rPr lang="en-US" sz="2000" dirty="0"/>
              <a:t>Origin: Access epoch</a:t>
            </a:r>
          </a:p>
          <a:p>
            <a:pPr lvl="1"/>
            <a:r>
              <a:rPr lang="en-US" sz="1800" dirty="0"/>
              <a:t>Opened by MPI_Win_start</a:t>
            </a:r>
          </a:p>
          <a:p>
            <a:pPr lvl="1"/>
            <a:r>
              <a:rPr lang="en-US" sz="1800" dirty="0"/>
              <a:t>Closed by </a:t>
            </a:r>
            <a:r>
              <a:rPr lang="en-US" sz="1800" dirty="0" err="1"/>
              <a:t>MPI_Win_comp</a:t>
            </a:r>
            <a:r>
              <a:rPr lang="en-US" altLang="zh-CN" sz="1800" dirty="0" err="1"/>
              <a:t>l</a:t>
            </a:r>
            <a:r>
              <a:rPr lang="en-US" sz="1800" dirty="0" err="1"/>
              <a:t>ete</a:t>
            </a:r>
            <a:endParaRPr lang="en-US" sz="1800" dirty="0"/>
          </a:p>
          <a:p>
            <a:r>
              <a:rPr lang="en-US" sz="2000" dirty="0"/>
              <a:t>All synchronization operations may block, to enforce P-S/C-W ordering</a:t>
            </a:r>
          </a:p>
          <a:p>
            <a:pPr lvl="1"/>
            <a:r>
              <a:rPr lang="en-US" sz="1800" dirty="0"/>
              <a:t>Processes can be both origins and targets</a:t>
            </a:r>
          </a:p>
        </p:txBody>
      </p:sp>
      <p:sp>
        <p:nvSpPr>
          <p:cNvPr id="20" name="Slide Number Placeholder 19"/>
          <p:cNvSpPr>
            <a:spLocks noGrp="1"/>
          </p:cNvSpPr>
          <p:nvPr>
            <p:ph type="sldNum" sz="quarter" idx="4"/>
          </p:nvPr>
        </p:nvSpPr>
        <p:spPr/>
        <p:txBody>
          <a:bodyPr/>
          <a:lstStyle/>
          <a:p>
            <a:fld id="{6B394888-48A7-42F6-AE45-2BD5FD40ED91}" type="slidenum">
              <a:rPr lang="en-US" smtClean="0"/>
              <a:pPr/>
              <a:t>122</a:t>
            </a:fld>
            <a:endParaRPr lang="en-US" dirty="0"/>
          </a:p>
        </p:txBody>
      </p:sp>
      <p:cxnSp>
        <p:nvCxnSpPr>
          <p:cNvPr id="7" name="Straight Connector 6"/>
          <p:cNvCxnSpPr>
            <a:stCxn id="11" idx="3"/>
            <a:endCxn id="9" idx="1"/>
          </p:cNvCxnSpPr>
          <p:nvPr/>
        </p:nvCxnSpPr>
        <p:spPr bwMode="auto">
          <a:xfrm>
            <a:off x="5956887" y="3209081"/>
            <a:ext cx="1891713" cy="312996"/>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cxnSp>
        <p:nvCxnSpPr>
          <p:cNvPr id="8" name="Straight Connector 7"/>
          <p:cNvCxnSpPr>
            <a:stCxn id="12" idx="3"/>
            <a:endCxn id="10" idx="1"/>
          </p:cNvCxnSpPr>
          <p:nvPr/>
        </p:nvCxnSpPr>
        <p:spPr bwMode="auto">
          <a:xfrm flipV="1">
            <a:off x="5956887" y="4622058"/>
            <a:ext cx="1867086" cy="195419"/>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7848600" y="3352800"/>
            <a:ext cx="633594" cy="338554"/>
          </a:xfrm>
          <a:prstGeom prst="rect">
            <a:avLst/>
          </a:prstGeom>
          <a:noFill/>
        </p:spPr>
        <p:txBody>
          <a:bodyPr wrap="square" rtlCol="0">
            <a:spAutoFit/>
          </a:bodyPr>
          <a:lstStyle/>
          <a:p>
            <a:r>
              <a:rPr lang="en-US" sz="1600" dirty="0">
                <a:solidFill>
                  <a:srgbClr val="800000"/>
                </a:solidFill>
              </a:rPr>
              <a:t>Start</a:t>
            </a:r>
          </a:p>
        </p:txBody>
      </p:sp>
      <p:sp>
        <p:nvSpPr>
          <p:cNvPr id="10" name="TextBox 9"/>
          <p:cNvSpPr txBox="1"/>
          <p:nvPr/>
        </p:nvSpPr>
        <p:spPr>
          <a:xfrm>
            <a:off x="7823973" y="4452781"/>
            <a:ext cx="1091427" cy="338554"/>
          </a:xfrm>
          <a:prstGeom prst="rect">
            <a:avLst/>
          </a:prstGeom>
          <a:noFill/>
        </p:spPr>
        <p:txBody>
          <a:bodyPr wrap="square" rtlCol="0">
            <a:spAutoFit/>
          </a:bodyPr>
          <a:lstStyle/>
          <a:p>
            <a:r>
              <a:rPr lang="en-US" sz="1600" dirty="0">
                <a:solidFill>
                  <a:srgbClr val="800000"/>
                </a:solidFill>
              </a:rPr>
              <a:t>Complete</a:t>
            </a:r>
          </a:p>
        </p:txBody>
      </p:sp>
      <p:sp>
        <p:nvSpPr>
          <p:cNvPr id="11" name="TextBox 10"/>
          <p:cNvSpPr txBox="1"/>
          <p:nvPr/>
        </p:nvSpPr>
        <p:spPr>
          <a:xfrm>
            <a:off x="5370857" y="3039804"/>
            <a:ext cx="586030" cy="338554"/>
          </a:xfrm>
          <a:prstGeom prst="rect">
            <a:avLst/>
          </a:prstGeom>
          <a:noFill/>
        </p:spPr>
        <p:txBody>
          <a:bodyPr wrap="square" rtlCol="0">
            <a:spAutoFit/>
          </a:bodyPr>
          <a:lstStyle/>
          <a:p>
            <a:r>
              <a:rPr lang="en-US" sz="1600" dirty="0">
                <a:solidFill>
                  <a:srgbClr val="800000"/>
                </a:solidFill>
              </a:rPr>
              <a:t>Post</a:t>
            </a:r>
          </a:p>
        </p:txBody>
      </p:sp>
      <p:sp>
        <p:nvSpPr>
          <p:cNvPr id="12" name="TextBox 11"/>
          <p:cNvSpPr txBox="1"/>
          <p:nvPr/>
        </p:nvSpPr>
        <p:spPr>
          <a:xfrm>
            <a:off x="5334000" y="4648200"/>
            <a:ext cx="622887" cy="338554"/>
          </a:xfrm>
          <a:prstGeom prst="rect">
            <a:avLst/>
          </a:prstGeom>
          <a:noFill/>
        </p:spPr>
        <p:txBody>
          <a:bodyPr wrap="square" rtlCol="0">
            <a:spAutoFit/>
          </a:bodyPr>
          <a:lstStyle/>
          <a:p>
            <a:r>
              <a:rPr lang="en-US" sz="1600" dirty="0">
                <a:solidFill>
                  <a:srgbClr val="800000"/>
                </a:solidFill>
              </a:rPr>
              <a:t>Wait</a:t>
            </a:r>
          </a:p>
        </p:txBody>
      </p:sp>
      <p:cxnSp>
        <p:nvCxnSpPr>
          <p:cNvPr id="15" name="Straight Connector 14"/>
          <p:cNvCxnSpPr/>
          <p:nvPr/>
        </p:nvCxnSpPr>
        <p:spPr bwMode="auto">
          <a:xfrm rot="5400000">
            <a:off x="4979760" y="3923506"/>
            <a:ext cx="2209800" cy="1588"/>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rot="5400000">
            <a:off x="6504445" y="3923615"/>
            <a:ext cx="2209224" cy="794"/>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715000" y="2362200"/>
            <a:ext cx="795798" cy="338554"/>
          </a:xfrm>
          <a:prstGeom prst="rect">
            <a:avLst/>
          </a:prstGeom>
          <a:noFill/>
        </p:spPr>
        <p:txBody>
          <a:bodyPr wrap="none" rtlCol="0">
            <a:spAutoFit/>
          </a:bodyPr>
          <a:lstStyle/>
          <a:p>
            <a:r>
              <a:rPr lang="en-US" sz="1600" b="1" i="1" dirty="0">
                <a:solidFill>
                  <a:srgbClr val="151515"/>
                </a:solidFill>
              </a:rPr>
              <a:t>Target</a:t>
            </a:r>
          </a:p>
        </p:txBody>
      </p:sp>
      <p:sp>
        <p:nvSpPr>
          <p:cNvPr id="32" name="TextBox 31"/>
          <p:cNvSpPr txBox="1"/>
          <p:nvPr/>
        </p:nvSpPr>
        <p:spPr>
          <a:xfrm>
            <a:off x="7239000" y="2362200"/>
            <a:ext cx="760131" cy="338554"/>
          </a:xfrm>
          <a:prstGeom prst="rect">
            <a:avLst/>
          </a:prstGeom>
          <a:noFill/>
        </p:spPr>
        <p:txBody>
          <a:bodyPr wrap="none" rtlCol="0">
            <a:spAutoFit/>
          </a:bodyPr>
          <a:lstStyle/>
          <a:p>
            <a:r>
              <a:rPr lang="en-US" sz="1600" b="1" i="1" dirty="0">
                <a:solidFill>
                  <a:srgbClr val="151515"/>
                </a:solidFill>
              </a:rPr>
              <a:t>Origin</a:t>
            </a:r>
          </a:p>
        </p:txBody>
      </p:sp>
      <p:sp>
        <p:nvSpPr>
          <p:cNvPr id="19" name="Rounded Rectangle 18"/>
          <p:cNvSpPr/>
          <p:nvPr/>
        </p:nvSpPr>
        <p:spPr bwMode="auto">
          <a:xfrm>
            <a:off x="914400" y="914400"/>
            <a:ext cx="7391400" cy="746871"/>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MPI_Win_post</a:t>
            </a:r>
            <a:r>
              <a:rPr lang="en-US" sz="1600" b="1" dirty="0">
                <a:solidFill>
                  <a:schemeClr val="bg2">
                    <a:lumMod val="10000"/>
                  </a:schemeClr>
                </a:solidFill>
                <a:latin typeface="Courier New"/>
                <a:cs typeface="Courier New"/>
              </a:rPr>
              <a:t>/start(</a:t>
            </a:r>
            <a:r>
              <a:rPr lang="en-US" sz="1600" b="1" dirty="0" err="1">
                <a:solidFill>
                  <a:schemeClr val="bg2">
                    <a:lumMod val="10000"/>
                  </a:schemeClr>
                </a:solidFill>
                <a:latin typeface="Courier New"/>
                <a:cs typeface="Courier New"/>
              </a:rPr>
              <a:t>MPI_Group</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grp</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assert,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a:p>
            <a:pPr>
              <a:lnSpc>
                <a:spcPct val="120000"/>
              </a:lnSpc>
            </a:pPr>
            <a:r>
              <a:rPr lang="en-US" sz="1600" b="1" dirty="0" err="1">
                <a:solidFill>
                  <a:schemeClr val="bg2">
                    <a:lumMod val="10000"/>
                  </a:schemeClr>
                </a:solidFill>
                <a:latin typeface="Courier New"/>
                <a:cs typeface="Courier New"/>
              </a:rPr>
              <a:t>MPI_Win_complete</a:t>
            </a:r>
            <a:r>
              <a:rPr lang="en-US" sz="1600" b="1" dirty="0">
                <a:solidFill>
                  <a:schemeClr val="bg2">
                    <a:lumMod val="10000"/>
                  </a:schemeClr>
                </a:solidFill>
                <a:latin typeface="Courier New"/>
                <a:cs typeface="Courier New"/>
              </a:rPr>
              <a:t>/wait(</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22" name="Curved Right Arrow 21"/>
          <p:cNvSpPr/>
          <p:nvPr/>
        </p:nvSpPr>
        <p:spPr bwMode="auto">
          <a:xfrm>
            <a:off x="6096000" y="3581400"/>
            <a:ext cx="1524000" cy="762000"/>
          </a:xfrm>
          <a:prstGeom prst="curved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23" name="Left Arrow 22"/>
          <p:cNvSpPr/>
          <p:nvPr/>
        </p:nvSpPr>
        <p:spPr bwMode="auto">
          <a:xfrm>
            <a:off x="6096000" y="4419600"/>
            <a:ext cx="1524000" cy="228600"/>
          </a:xfrm>
          <a:prstGeom prst="lef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Tree>
    <p:extLst>
      <p:ext uri="{BB962C8B-B14F-4D97-AF65-F5344CB8AC3E}">
        <p14:creationId xmlns:p14="http://schemas.microsoft.com/office/powerpoint/2010/main" val="17648754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Lock/Unlock: Passive Target Synchronization</a:t>
            </a:r>
          </a:p>
        </p:txBody>
      </p:sp>
      <p:sp>
        <p:nvSpPr>
          <p:cNvPr id="3" name="Content Placeholder 2"/>
          <p:cNvSpPr>
            <a:spLocks noGrp="1"/>
          </p:cNvSpPr>
          <p:nvPr>
            <p:ph idx="1"/>
          </p:nvPr>
        </p:nvSpPr>
        <p:spPr>
          <a:xfrm>
            <a:off x="457200" y="4343400"/>
            <a:ext cx="8229600" cy="1981200"/>
          </a:xfrm>
        </p:spPr>
        <p:txBody>
          <a:bodyPr/>
          <a:lstStyle/>
          <a:p>
            <a:r>
              <a:rPr lang="en-US" sz="2000" dirty="0"/>
              <a:t>Passive mode: One-sided, </a:t>
            </a:r>
            <a:r>
              <a:rPr lang="en-US" sz="2000" i="1" dirty="0"/>
              <a:t>asynchronous</a:t>
            </a:r>
            <a:r>
              <a:rPr lang="en-US" sz="2000" dirty="0"/>
              <a:t> communication</a:t>
            </a:r>
          </a:p>
          <a:p>
            <a:pPr lvl="1"/>
            <a:r>
              <a:rPr lang="en-US" dirty="0"/>
              <a:t>Target does </a:t>
            </a:r>
            <a:r>
              <a:rPr lang="en-US" b="1" dirty="0"/>
              <a:t>not </a:t>
            </a:r>
            <a:r>
              <a:rPr lang="en-US" dirty="0"/>
              <a:t>participate in communication operation</a:t>
            </a:r>
          </a:p>
          <a:p>
            <a:r>
              <a:rPr lang="en-US" sz="2000" dirty="0"/>
              <a:t>Shared memory-like model</a:t>
            </a:r>
          </a:p>
        </p:txBody>
      </p:sp>
      <p:sp>
        <p:nvSpPr>
          <p:cNvPr id="34" name="Slide Number Placeholder 33"/>
          <p:cNvSpPr>
            <a:spLocks noGrp="1"/>
          </p:cNvSpPr>
          <p:nvPr>
            <p:ph type="sldNum" sz="quarter" idx="4"/>
          </p:nvPr>
        </p:nvSpPr>
        <p:spPr/>
        <p:txBody>
          <a:bodyPr/>
          <a:lstStyle/>
          <a:p>
            <a:fld id="{6B394888-48A7-42F6-AE45-2BD5FD40ED91}" type="slidenum">
              <a:rPr lang="en-US" smtClean="0"/>
              <a:pPr/>
              <a:t>123</a:t>
            </a:fld>
            <a:endParaRPr lang="en-US" dirty="0"/>
          </a:p>
        </p:txBody>
      </p:sp>
      <p:sp>
        <p:nvSpPr>
          <p:cNvPr id="39" name="TextBox 38"/>
          <p:cNvSpPr txBox="1"/>
          <p:nvPr/>
        </p:nvSpPr>
        <p:spPr>
          <a:xfrm>
            <a:off x="1504294" y="1143000"/>
            <a:ext cx="2027493" cy="369332"/>
          </a:xfrm>
          <a:prstGeom prst="rect">
            <a:avLst/>
          </a:prstGeom>
          <a:noFill/>
        </p:spPr>
        <p:txBody>
          <a:bodyPr wrap="none" rtlCol="0">
            <a:spAutoFit/>
          </a:bodyPr>
          <a:lstStyle/>
          <a:p>
            <a:pPr algn="ctr"/>
            <a:r>
              <a:rPr lang="en-US" dirty="0">
                <a:solidFill>
                  <a:srgbClr val="151515"/>
                </a:solidFill>
              </a:rPr>
              <a:t>Active Target Mode</a:t>
            </a:r>
          </a:p>
        </p:txBody>
      </p:sp>
      <p:sp>
        <p:nvSpPr>
          <p:cNvPr id="50" name="TextBox 49"/>
          <p:cNvSpPr txBox="1"/>
          <p:nvPr/>
        </p:nvSpPr>
        <p:spPr>
          <a:xfrm>
            <a:off x="5540415" y="1143000"/>
            <a:ext cx="2131075" cy="369332"/>
          </a:xfrm>
          <a:prstGeom prst="rect">
            <a:avLst/>
          </a:prstGeom>
          <a:noFill/>
        </p:spPr>
        <p:txBody>
          <a:bodyPr wrap="none" rtlCol="0">
            <a:spAutoFit/>
          </a:bodyPr>
          <a:lstStyle/>
          <a:p>
            <a:pPr algn="ctr"/>
            <a:r>
              <a:rPr lang="en-US" dirty="0">
                <a:solidFill>
                  <a:srgbClr val="151515"/>
                </a:solidFill>
              </a:rPr>
              <a:t>Passive Target Mode</a:t>
            </a:r>
          </a:p>
        </p:txBody>
      </p:sp>
      <p:cxnSp>
        <p:nvCxnSpPr>
          <p:cNvPr id="40" name="Straight Connector 39"/>
          <p:cNvCxnSpPr/>
          <p:nvPr/>
        </p:nvCxnSpPr>
        <p:spPr bwMode="auto">
          <a:xfrm rot="5400000">
            <a:off x="4751160" y="2704306"/>
            <a:ext cx="2209800" cy="1588"/>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bwMode="auto">
          <a:xfrm rot="5400000">
            <a:off x="6275845" y="2704415"/>
            <a:ext cx="2209224" cy="794"/>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120428" y="1876425"/>
            <a:ext cx="607859" cy="369332"/>
          </a:xfrm>
          <a:prstGeom prst="rect">
            <a:avLst/>
          </a:prstGeom>
          <a:noFill/>
        </p:spPr>
        <p:txBody>
          <a:bodyPr wrap="square" rtlCol="0">
            <a:spAutoFit/>
          </a:bodyPr>
          <a:lstStyle/>
          <a:p>
            <a:r>
              <a:rPr lang="en-US" dirty="0">
                <a:solidFill>
                  <a:srgbClr val="800000"/>
                </a:solidFill>
              </a:rPr>
              <a:t>Lock</a:t>
            </a:r>
          </a:p>
        </p:txBody>
      </p:sp>
      <p:sp>
        <p:nvSpPr>
          <p:cNvPr id="47" name="TextBox 46"/>
          <p:cNvSpPr txBox="1"/>
          <p:nvPr/>
        </p:nvSpPr>
        <p:spPr>
          <a:xfrm>
            <a:off x="4896997" y="3233581"/>
            <a:ext cx="831290" cy="369332"/>
          </a:xfrm>
          <a:prstGeom prst="rect">
            <a:avLst/>
          </a:prstGeom>
          <a:noFill/>
        </p:spPr>
        <p:txBody>
          <a:bodyPr wrap="square" rtlCol="0">
            <a:spAutoFit/>
          </a:bodyPr>
          <a:lstStyle/>
          <a:p>
            <a:r>
              <a:rPr lang="en-US" dirty="0">
                <a:solidFill>
                  <a:srgbClr val="800000"/>
                </a:solidFill>
              </a:rPr>
              <a:t>Unlock</a:t>
            </a:r>
          </a:p>
        </p:txBody>
      </p:sp>
      <p:sp>
        <p:nvSpPr>
          <p:cNvPr id="63" name="Oval 62"/>
          <p:cNvSpPr>
            <a:spLocks/>
          </p:cNvSpPr>
          <p:nvPr/>
        </p:nvSpPr>
        <p:spPr bwMode="auto">
          <a:xfrm>
            <a:off x="5782205" y="1968627"/>
            <a:ext cx="155448" cy="155448"/>
          </a:xfrm>
          <a:prstGeom prst="ellipse">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64" name="Oval 63"/>
          <p:cNvSpPr>
            <a:spLocks/>
          </p:cNvSpPr>
          <p:nvPr/>
        </p:nvSpPr>
        <p:spPr bwMode="auto">
          <a:xfrm>
            <a:off x="5782205" y="3349752"/>
            <a:ext cx="155448" cy="155448"/>
          </a:xfrm>
          <a:prstGeom prst="ellipse">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28" name="Straight Connector 27"/>
          <p:cNvCxnSpPr>
            <a:stCxn id="30" idx="3"/>
            <a:endCxn id="32" idx="1"/>
          </p:cNvCxnSpPr>
          <p:nvPr/>
        </p:nvCxnSpPr>
        <p:spPr bwMode="auto">
          <a:xfrm flipV="1">
            <a:off x="1624194" y="1942614"/>
            <a:ext cx="1786090" cy="240628"/>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33" idx="3"/>
            <a:endCxn id="31" idx="1"/>
          </p:cNvCxnSpPr>
          <p:nvPr/>
        </p:nvCxnSpPr>
        <p:spPr bwMode="auto">
          <a:xfrm>
            <a:off x="1666961" y="3199247"/>
            <a:ext cx="1760140" cy="206847"/>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990600" y="1998576"/>
            <a:ext cx="633594" cy="369332"/>
          </a:xfrm>
          <a:prstGeom prst="rect">
            <a:avLst/>
          </a:prstGeom>
          <a:noFill/>
        </p:spPr>
        <p:txBody>
          <a:bodyPr wrap="square" rtlCol="0">
            <a:spAutoFit/>
          </a:bodyPr>
          <a:lstStyle/>
          <a:p>
            <a:r>
              <a:rPr lang="en-US" dirty="0">
                <a:solidFill>
                  <a:srgbClr val="800000"/>
                </a:solidFill>
              </a:rPr>
              <a:t>Start</a:t>
            </a:r>
          </a:p>
        </p:txBody>
      </p:sp>
      <p:sp>
        <p:nvSpPr>
          <p:cNvPr id="31" name="TextBox 30"/>
          <p:cNvSpPr txBox="1"/>
          <p:nvPr/>
        </p:nvSpPr>
        <p:spPr>
          <a:xfrm>
            <a:off x="3427101" y="3221428"/>
            <a:ext cx="1091427" cy="369332"/>
          </a:xfrm>
          <a:prstGeom prst="rect">
            <a:avLst/>
          </a:prstGeom>
          <a:noFill/>
        </p:spPr>
        <p:txBody>
          <a:bodyPr wrap="square" rtlCol="0">
            <a:spAutoFit/>
          </a:bodyPr>
          <a:lstStyle/>
          <a:p>
            <a:r>
              <a:rPr lang="en-US" dirty="0">
                <a:solidFill>
                  <a:srgbClr val="800000"/>
                </a:solidFill>
              </a:rPr>
              <a:t>Complete</a:t>
            </a:r>
          </a:p>
        </p:txBody>
      </p:sp>
      <p:sp>
        <p:nvSpPr>
          <p:cNvPr id="32" name="TextBox 31"/>
          <p:cNvSpPr txBox="1"/>
          <p:nvPr/>
        </p:nvSpPr>
        <p:spPr>
          <a:xfrm>
            <a:off x="3410284" y="1757948"/>
            <a:ext cx="586030" cy="369332"/>
          </a:xfrm>
          <a:prstGeom prst="rect">
            <a:avLst/>
          </a:prstGeom>
          <a:noFill/>
        </p:spPr>
        <p:txBody>
          <a:bodyPr wrap="square" rtlCol="0">
            <a:spAutoFit/>
          </a:bodyPr>
          <a:lstStyle/>
          <a:p>
            <a:r>
              <a:rPr lang="en-US" dirty="0">
                <a:solidFill>
                  <a:srgbClr val="800000"/>
                </a:solidFill>
              </a:rPr>
              <a:t>Post</a:t>
            </a:r>
          </a:p>
        </p:txBody>
      </p:sp>
      <p:sp>
        <p:nvSpPr>
          <p:cNvPr id="33" name="TextBox 32"/>
          <p:cNvSpPr txBox="1"/>
          <p:nvPr/>
        </p:nvSpPr>
        <p:spPr>
          <a:xfrm>
            <a:off x="1044074" y="3014581"/>
            <a:ext cx="622887" cy="369332"/>
          </a:xfrm>
          <a:prstGeom prst="rect">
            <a:avLst/>
          </a:prstGeom>
          <a:noFill/>
        </p:spPr>
        <p:txBody>
          <a:bodyPr wrap="square" rtlCol="0">
            <a:spAutoFit/>
          </a:bodyPr>
          <a:lstStyle/>
          <a:p>
            <a:r>
              <a:rPr lang="en-US" dirty="0">
                <a:solidFill>
                  <a:srgbClr val="800000"/>
                </a:solidFill>
              </a:rPr>
              <a:t>Wait</a:t>
            </a:r>
          </a:p>
        </p:txBody>
      </p:sp>
      <p:cxnSp>
        <p:nvCxnSpPr>
          <p:cNvPr id="38" name="Straight Connector 37"/>
          <p:cNvCxnSpPr/>
          <p:nvPr/>
        </p:nvCxnSpPr>
        <p:spPr bwMode="auto">
          <a:xfrm rot="5400000">
            <a:off x="636360" y="2704306"/>
            <a:ext cx="2209800" cy="1588"/>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bwMode="auto">
          <a:xfrm rot="5400000">
            <a:off x="2161045" y="2704415"/>
            <a:ext cx="2209224" cy="794"/>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Curved Left Arrow 8"/>
          <p:cNvSpPr/>
          <p:nvPr/>
        </p:nvSpPr>
        <p:spPr bwMode="auto">
          <a:xfrm>
            <a:off x="5867400" y="2362200"/>
            <a:ext cx="1524000" cy="609600"/>
          </a:xfrm>
          <a:prstGeom prst="curvedLeftArrow">
            <a:avLst/>
          </a:prstGeom>
          <a:solidFill>
            <a:srgbClr val="800000"/>
          </a:solidFill>
          <a:ln w="9525" cap="flat" cmpd="sng" algn="ctr">
            <a:solidFill>
              <a:srgbClr val="15151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36" name="Curved Left Arrow 8"/>
          <p:cNvSpPr/>
          <p:nvPr/>
        </p:nvSpPr>
        <p:spPr bwMode="auto">
          <a:xfrm>
            <a:off x="1752600" y="2362200"/>
            <a:ext cx="1524000" cy="609600"/>
          </a:xfrm>
          <a:prstGeom prst="curvedLeftArrow">
            <a:avLst/>
          </a:prstGeom>
          <a:solidFill>
            <a:srgbClr val="800000"/>
          </a:solidFill>
          <a:ln w="9525" cap="flat" cmpd="sng" algn="ctr">
            <a:solidFill>
              <a:srgbClr val="15151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Tree>
    <p:extLst>
      <p:ext uri="{BB962C8B-B14F-4D97-AF65-F5344CB8AC3E}">
        <p14:creationId xmlns:p14="http://schemas.microsoft.com/office/powerpoint/2010/main" val="4832166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Passive Target Synchronization</a:t>
            </a:r>
            <a:endParaRPr lang="en-US" dirty="0"/>
          </a:p>
        </p:txBody>
      </p:sp>
      <p:sp>
        <p:nvSpPr>
          <p:cNvPr id="3" name="Content Placeholder 2"/>
          <p:cNvSpPr>
            <a:spLocks noGrp="1"/>
          </p:cNvSpPr>
          <p:nvPr>
            <p:ph idx="1"/>
          </p:nvPr>
        </p:nvSpPr>
        <p:spPr>
          <a:xfrm>
            <a:off x="457200" y="2667000"/>
            <a:ext cx="8534400" cy="3733800"/>
          </a:xfrm>
        </p:spPr>
        <p:txBody>
          <a:bodyPr/>
          <a:lstStyle/>
          <a:p>
            <a:pPr>
              <a:lnSpc>
                <a:spcPct val="110000"/>
              </a:lnSpc>
            </a:pPr>
            <a:r>
              <a:rPr lang="en-US" sz="2000" dirty="0"/>
              <a:t>Lock/Unlock: Begin/end passive mode epoch</a:t>
            </a:r>
          </a:p>
          <a:p>
            <a:pPr lvl="1">
              <a:lnSpc>
                <a:spcPct val="110000"/>
              </a:lnSpc>
            </a:pPr>
            <a:r>
              <a:rPr lang="en-US" sz="1800" dirty="0"/>
              <a:t>Target process does not make a corresponding MPI call</a:t>
            </a:r>
          </a:p>
          <a:p>
            <a:pPr lvl="1">
              <a:lnSpc>
                <a:spcPct val="110000"/>
              </a:lnSpc>
            </a:pPr>
            <a:r>
              <a:rPr lang="en-US" sz="1800" dirty="0"/>
              <a:t>Can initiate multiple passive target epochs to different processes</a:t>
            </a:r>
          </a:p>
          <a:p>
            <a:pPr lvl="1">
              <a:lnSpc>
                <a:spcPct val="110000"/>
              </a:lnSpc>
            </a:pPr>
            <a:r>
              <a:rPr lang="en-US" sz="1800" dirty="0"/>
              <a:t>Concurrent epochs to same process not allowed (affects threads)</a:t>
            </a:r>
          </a:p>
          <a:p>
            <a:pPr>
              <a:lnSpc>
                <a:spcPct val="110000"/>
              </a:lnSpc>
            </a:pPr>
            <a:r>
              <a:rPr lang="en-US" sz="2000" dirty="0"/>
              <a:t>Lock type</a:t>
            </a:r>
          </a:p>
          <a:p>
            <a:pPr lvl="1">
              <a:lnSpc>
                <a:spcPct val="110000"/>
              </a:lnSpc>
            </a:pPr>
            <a:r>
              <a:rPr lang="en-US" sz="1800" dirty="0"/>
              <a:t>SHARED: Other processes using shared can access concurrently</a:t>
            </a:r>
          </a:p>
          <a:p>
            <a:pPr lvl="1">
              <a:lnSpc>
                <a:spcPct val="110000"/>
              </a:lnSpc>
            </a:pPr>
            <a:r>
              <a:rPr lang="en-US" sz="1800" dirty="0"/>
              <a:t>EXCLUSIVE: No other processes can access concurrently</a:t>
            </a:r>
          </a:p>
          <a:p>
            <a:pPr>
              <a:lnSpc>
                <a:spcPct val="110000"/>
              </a:lnSpc>
            </a:pPr>
            <a:r>
              <a:rPr lang="en-US" sz="2000" dirty="0"/>
              <a:t>Flush: Remotely complete RMA operations to the target process</a:t>
            </a:r>
          </a:p>
          <a:p>
            <a:pPr lvl="1">
              <a:lnSpc>
                <a:spcPct val="110000"/>
              </a:lnSpc>
            </a:pPr>
            <a:r>
              <a:rPr lang="en-US" sz="1800" dirty="0"/>
              <a:t>After completion, data can be read by target process or a different process</a:t>
            </a:r>
          </a:p>
          <a:p>
            <a:r>
              <a:rPr lang="en-US" sz="2000" dirty="0" err="1"/>
              <a:t>Flush_local</a:t>
            </a:r>
            <a:r>
              <a:rPr lang="en-US" sz="2000" dirty="0"/>
              <a:t>: Locally complete RMA operations to the target process</a:t>
            </a:r>
          </a:p>
        </p:txBody>
      </p:sp>
      <p:sp>
        <p:nvSpPr>
          <p:cNvPr id="5" name="Rounded Rectangle 4"/>
          <p:cNvSpPr/>
          <p:nvPr/>
        </p:nvSpPr>
        <p:spPr bwMode="auto">
          <a:xfrm>
            <a:off x="838200" y="875427"/>
            <a:ext cx="76962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MPI_Win_lock</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t>
            </a:r>
            <a:r>
              <a:rPr lang="en-US" sz="1600" b="1" dirty="0" err="1">
                <a:solidFill>
                  <a:schemeClr val="bg2">
                    <a:lumMod val="10000"/>
                  </a:schemeClr>
                </a:solidFill>
                <a:latin typeface="Courier New"/>
                <a:cs typeface="Courier New"/>
              </a:rPr>
              <a:t>locktype</a:t>
            </a:r>
            <a:r>
              <a:rPr lang="en-US" sz="1600" b="1" dirty="0">
                <a:solidFill>
                  <a:schemeClr val="bg2">
                    <a:lumMod val="10000"/>
                  </a:schemeClr>
                </a:solidFill>
                <a:latin typeface="Courier New"/>
                <a:cs typeface="Courier New"/>
              </a:rPr>
              <a:t>, int rank, int assert,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8" name="Slide Number Placeholder 7"/>
          <p:cNvSpPr>
            <a:spLocks noGrp="1"/>
          </p:cNvSpPr>
          <p:nvPr>
            <p:ph type="sldNum" sz="quarter" idx="4"/>
          </p:nvPr>
        </p:nvSpPr>
        <p:spPr/>
        <p:txBody>
          <a:bodyPr/>
          <a:lstStyle/>
          <a:p>
            <a:fld id="{6B394888-48A7-42F6-AE45-2BD5FD40ED91}" type="slidenum">
              <a:rPr lang="en-US" smtClean="0"/>
              <a:pPr/>
              <a:t>124</a:t>
            </a:fld>
            <a:endParaRPr lang="en-US" dirty="0"/>
          </a:p>
        </p:txBody>
      </p:sp>
      <p:sp>
        <p:nvSpPr>
          <p:cNvPr id="10" name="Rounded Rectangle 9"/>
          <p:cNvSpPr/>
          <p:nvPr/>
        </p:nvSpPr>
        <p:spPr bwMode="auto">
          <a:xfrm>
            <a:off x="2133600" y="1485027"/>
            <a:ext cx="48006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MPI_Win_unlock</a:t>
            </a:r>
            <a:r>
              <a:rPr lang="en-US" sz="1600" b="1" dirty="0">
                <a:solidFill>
                  <a:schemeClr val="bg2">
                    <a:lumMod val="10000"/>
                  </a:schemeClr>
                </a:solidFill>
                <a:latin typeface="Courier New"/>
                <a:cs typeface="Courier New"/>
              </a:rPr>
              <a:t>(int rank, MPI_Win win)</a:t>
            </a:r>
          </a:p>
        </p:txBody>
      </p:sp>
      <p:sp>
        <p:nvSpPr>
          <p:cNvPr id="11" name="Rounded Rectangle 10"/>
          <p:cNvSpPr/>
          <p:nvPr/>
        </p:nvSpPr>
        <p:spPr bwMode="auto">
          <a:xfrm>
            <a:off x="1371600" y="2094627"/>
            <a:ext cx="61341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MPI_Win_flush</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flush_local</a:t>
            </a:r>
            <a:r>
              <a:rPr lang="en-US" sz="1600" b="1" dirty="0">
                <a:solidFill>
                  <a:schemeClr val="bg2">
                    <a:lumMod val="10000"/>
                  </a:schemeClr>
                </a:solidFill>
                <a:latin typeface="Courier New"/>
                <a:cs typeface="Courier New"/>
              </a:rPr>
              <a:t>(int rank, MPI_Win win)</a:t>
            </a:r>
          </a:p>
        </p:txBody>
      </p:sp>
    </p:spTree>
    <p:extLst>
      <p:ext uri="{BB962C8B-B14F-4D97-AF65-F5344CB8AC3E}">
        <p14:creationId xmlns:p14="http://schemas.microsoft.com/office/powerpoint/2010/main" val="2121888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Passive Target Synchronization</a:t>
            </a:r>
          </a:p>
        </p:txBody>
      </p:sp>
      <p:sp>
        <p:nvSpPr>
          <p:cNvPr id="3" name="Content Placeholder 2"/>
          <p:cNvSpPr>
            <a:spLocks noGrp="1"/>
          </p:cNvSpPr>
          <p:nvPr>
            <p:ph idx="1"/>
          </p:nvPr>
        </p:nvSpPr>
        <p:spPr>
          <a:xfrm>
            <a:off x="457200" y="3048000"/>
            <a:ext cx="8229600" cy="3124200"/>
          </a:xfrm>
        </p:spPr>
        <p:txBody>
          <a:bodyPr>
            <a:normAutofit lnSpcReduction="10000"/>
          </a:bodyPr>
          <a:lstStyle/>
          <a:p>
            <a:r>
              <a:rPr lang="en-US" dirty="0" err="1"/>
              <a:t>Lock_all</a:t>
            </a:r>
            <a:r>
              <a:rPr lang="en-US" dirty="0"/>
              <a:t>: Shared lock, passive target epoch to all other processes</a:t>
            </a:r>
          </a:p>
          <a:p>
            <a:pPr lvl="1"/>
            <a:r>
              <a:rPr lang="en-US" dirty="0"/>
              <a:t>Expected usage is long-lived: </a:t>
            </a:r>
            <a:r>
              <a:rPr lang="en-US" dirty="0" err="1"/>
              <a:t>lock_all</a:t>
            </a:r>
            <a:r>
              <a:rPr lang="en-US" dirty="0"/>
              <a:t>, put/get, flush, …, </a:t>
            </a:r>
            <a:r>
              <a:rPr lang="en-US" dirty="0" err="1"/>
              <a:t>unlock_all</a:t>
            </a:r>
            <a:endParaRPr lang="en-US" dirty="0"/>
          </a:p>
          <a:p>
            <a:r>
              <a:rPr lang="en-US" dirty="0" err="1"/>
              <a:t>Flush_all</a:t>
            </a:r>
            <a:r>
              <a:rPr lang="en-US" dirty="0"/>
              <a:t> – remotely complete RMA operations to all processes</a:t>
            </a:r>
          </a:p>
          <a:p>
            <a:r>
              <a:rPr lang="en-US" dirty="0" err="1"/>
              <a:t>Flush_local_all</a:t>
            </a:r>
            <a:r>
              <a:rPr lang="en-US" dirty="0"/>
              <a:t> – locally complete RMA operations to all processes</a:t>
            </a:r>
          </a:p>
        </p:txBody>
      </p:sp>
      <p:sp>
        <p:nvSpPr>
          <p:cNvPr id="5" name="Slide Number Placeholder 4"/>
          <p:cNvSpPr>
            <a:spLocks noGrp="1"/>
          </p:cNvSpPr>
          <p:nvPr>
            <p:ph type="sldNum" sz="quarter" idx="4"/>
          </p:nvPr>
        </p:nvSpPr>
        <p:spPr/>
        <p:txBody>
          <a:bodyPr/>
          <a:lstStyle/>
          <a:p>
            <a:fld id="{6B394888-48A7-42F6-AE45-2BD5FD40ED91}" type="slidenum">
              <a:rPr lang="en-US" smtClean="0"/>
              <a:pPr/>
              <a:t>125</a:t>
            </a:fld>
            <a:endParaRPr lang="en-US" dirty="0"/>
          </a:p>
        </p:txBody>
      </p:sp>
      <p:sp>
        <p:nvSpPr>
          <p:cNvPr id="6" name="Rounded Rectangle 5"/>
          <p:cNvSpPr/>
          <p:nvPr/>
        </p:nvSpPr>
        <p:spPr bwMode="auto">
          <a:xfrm>
            <a:off x="1752600" y="986060"/>
            <a:ext cx="5410200" cy="429054"/>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MPI_Win_lock_all</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int</a:t>
            </a:r>
            <a:r>
              <a:rPr lang="en-US" sz="1600" b="1" dirty="0">
                <a:solidFill>
                  <a:schemeClr val="bg2">
                    <a:lumMod val="10000"/>
                  </a:schemeClr>
                </a:solidFill>
                <a:latin typeface="Courier New"/>
                <a:cs typeface="Courier New"/>
              </a:rPr>
              <a:t> assert, </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9" name="Rounded Rectangle 8"/>
          <p:cNvSpPr/>
          <p:nvPr/>
        </p:nvSpPr>
        <p:spPr bwMode="auto">
          <a:xfrm>
            <a:off x="2438400" y="1524000"/>
            <a:ext cx="40767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MPI_Win_unlock_all</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
        <p:nvSpPr>
          <p:cNvPr id="11" name="Rounded Rectangle 10"/>
          <p:cNvSpPr/>
          <p:nvPr/>
        </p:nvSpPr>
        <p:spPr bwMode="auto">
          <a:xfrm>
            <a:off x="1524000" y="2057400"/>
            <a:ext cx="59436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chemeClr val="bg2">
                    <a:lumMod val="10000"/>
                  </a:schemeClr>
                </a:solidFill>
                <a:latin typeface="Courier New"/>
                <a:cs typeface="Courier New"/>
              </a:rPr>
              <a:t>MPI_Win_flush_all</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flush_local_all</a:t>
            </a:r>
            <a:r>
              <a:rPr lang="en-US" sz="1600" b="1" dirty="0">
                <a:solidFill>
                  <a:schemeClr val="bg2">
                    <a:lumMod val="10000"/>
                  </a:schemeClr>
                </a:solidFill>
                <a:latin typeface="Courier New"/>
                <a:cs typeface="Courier New"/>
              </a:rPr>
              <a:t>(</a:t>
            </a:r>
            <a:r>
              <a:rPr lang="en-US" sz="1600" b="1" dirty="0" err="1">
                <a:solidFill>
                  <a:schemeClr val="bg2">
                    <a:lumMod val="10000"/>
                  </a:schemeClr>
                </a:solidFill>
                <a:latin typeface="Courier New"/>
                <a:cs typeface="Courier New"/>
              </a:rPr>
              <a:t>MPI_Win</a:t>
            </a:r>
            <a:r>
              <a:rPr lang="en-US" sz="1600" b="1" dirty="0">
                <a:solidFill>
                  <a:schemeClr val="bg2">
                    <a:lumMod val="10000"/>
                  </a:schemeClr>
                </a:solidFill>
                <a:latin typeface="Courier New"/>
                <a:cs typeface="Courier New"/>
              </a:rPr>
              <a:t> win)</a:t>
            </a:r>
          </a:p>
        </p:txBody>
      </p:sp>
    </p:spTree>
    <p:extLst>
      <p:ext uri="{BB962C8B-B14F-4D97-AF65-F5344CB8AC3E}">
        <p14:creationId xmlns:p14="http://schemas.microsoft.com/office/powerpoint/2010/main" val="10158778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NWChem</a:t>
            </a:r>
            <a:r>
              <a:rPr kumimoji="1" lang="en-US" altLang="zh-CN" dirty="0"/>
              <a:t> </a:t>
            </a:r>
            <a:r>
              <a:rPr kumimoji="1" lang="en-US" altLang="zh-CN" baseline="30000" dirty="0"/>
              <a:t>[1]</a:t>
            </a:r>
            <a:endParaRPr kumimoji="1" lang="zh-CN" altLang="en-US" baseline="30000" dirty="0"/>
          </a:p>
        </p:txBody>
      </p:sp>
      <p:sp>
        <p:nvSpPr>
          <p:cNvPr id="3" name="内容占位符 2"/>
          <p:cNvSpPr>
            <a:spLocks noGrp="1"/>
          </p:cNvSpPr>
          <p:nvPr>
            <p:ph idx="1"/>
          </p:nvPr>
        </p:nvSpPr>
        <p:spPr>
          <a:xfrm>
            <a:off x="350217" y="838200"/>
            <a:ext cx="6174365" cy="5222944"/>
          </a:xfrm>
        </p:spPr>
        <p:txBody>
          <a:bodyPr/>
          <a:lstStyle/>
          <a:p>
            <a:pPr>
              <a:lnSpc>
                <a:spcPct val="100000"/>
              </a:lnSpc>
              <a:spcBef>
                <a:spcPts val="300"/>
              </a:spcBef>
            </a:pPr>
            <a:r>
              <a:rPr lang="en-US" altLang="zh-CN" dirty="0"/>
              <a:t>High performance computational chemistry application suite</a:t>
            </a:r>
          </a:p>
          <a:p>
            <a:pPr>
              <a:lnSpc>
                <a:spcPct val="100000"/>
              </a:lnSpc>
              <a:spcBef>
                <a:spcPts val="300"/>
              </a:spcBef>
            </a:pPr>
            <a:r>
              <a:rPr lang="en-US" altLang="zh-CN" dirty="0"/>
              <a:t>Quantum level simulation of molecular systems</a:t>
            </a:r>
          </a:p>
          <a:p>
            <a:pPr lvl="1">
              <a:lnSpc>
                <a:spcPct val="100000"/>
              </a:lnSpc>
              <a:spcBef>
                <a:spcPts val="300"/>
              </a:spcBef>
            </a:pPr>
            <a:r>
              <a:rPr lang="en-US" altLang="zh-CN" dirty="0"/>
              <a:t>Very expensive in computation and data movement, so is used for small systems</a:t>
            </a:r>
          </a:p>
          <a:p>
            <a:pPr lvl="1">
              <a:lnSpc>
                <a:spcPct val="100000"/>
              </a:lnSpc>
              <a:spcBef>
                <a:spcPts val="300"/>
              </a:spcBef>
            </a:pPr>
            <a:r>
              <a:rPr lang="en-US" altLang="zh-CN" dirty="0"/>
              <a:t>Larger systems use molecular level simulations</a:t>
            </a:r>
          </a:p>
          <a:p>
            <a:pPr>
              <a:lnSpc>
                <a:spcPct val="100000"/>
              </a:lnSpc>
              <a:spcBef>
                <a:spcPts val="300"/>
              </a:spcBef>
            </a:pPr>
            <a:r>
              <a:rPr lang="en-US" altLang="zh-CN" dirty="0"/>
              <a:t>Composed of many simulation capabilities</a:t>
            </a:r>
          </a:p>
          <a:p>
            <a:pPr lvl="1">
              <a:lnSpc>
                <a:spcPct val="100000"/>
              </a:lnSpc>
              <a:spcBef>
                <a:spcPts val="300"/>
              </a:spcBef>
            </a:pPr>
            <a:r>
              <a:rPr lang="en-US" altLang="zh-CN" dirty="0"/>
              <a:t>Molecular Electronic Structure</a:t>
            </a:r>
          </a:p>
          <a:p>
            <a:pPr lvl="1">
              <a:lnSpc>
                <a:spcPct val="100000"/>
              </a:lnSpc>
              <a:spcBef>
                <a:spcPts val="300"/>
              </a:spcBef>
            </a:pPr>
            <a:r>
              <a:rPr lang="en-US" altLang="zh-CN" dirty="0"/>
              <a:t>Quantum Mechanics/Molecular Mechanics</a:t>
            </a:r>
          </a:p>
          <a:p>
            <a:pPr lvl="1">
              <a:lnSpc>
                <a:spcPct val="100000"/>
              </a:lnSpc>
              <a:spcBef>
                <a:spcPts val="300"/>
              </a:spcBef>
            </a:pPr>
            <a:r>
              <a:rPr lang="en-US" altLang="zh-CN" dirty="0"/>
              <a:t>Pseudo potential Plane-Wave Electronic Structure</a:t>
            </a:r>
          </a:p>
          <a:p>
            <a:pPr lvl="1">
              <a:lnSpc>
                <a:spcPct val="100000"/>
              </a:lnSpc>
              <a:spcBef>
                <a:spcPts val="300"/>
              </a:spcBef>
            </a:pPr>
            <a:r>
              <a:rPr lang="en-US" altLang="zh-CN" dirty="0"/>
              <a:t>Molecular Dynamics</a:t>
            </a:r>
          </a:p>
          <a:p>
            <a:pPr>
              <a:lnSpc>
                <a:spcPct val="100000"/>
              </a:lnSpc>
              <a:spcBef>
                <a:spcPts val="300"/>
              </a:spcBef>
            </a:pPr>
            <a:r>
              <a:rPr lang="en-US" altLang="zh-CN" dirty="0"/>
              <a:t>Very large code base</a:t>
            </a:r>
          </a:p>
          <a:p>
            <a:pPr lvl="1">
              <a:lnSpc>
                <a:spcPct val="100000"/>
              </a:lnSpc>
              <a:spcBef>
                <a:spcPts val="300"/>
              </a:spcBef>
            </a:pPr>
            <a:r>
              <a:rPr lang="en-US" altLang="zh-CN" dirty="0"/>
              <a:t>4M LOC; Total investment of ~200M $ to date</a:t>
            </a:r>
          </a:p>
        </p:txBody>
      </p:sp>
      <p:sp>
        <p:nvSpPr>
          <p:cNvPr id="5" name="矩形 4"/>
          <p:cNvSpPr/>
          <p:nvPr/>
        </p:nvSpPr>
        <p:spPr>
          <a:xfrm>
            <a:off x="464188" y="5879144"/>
            <a:ext cx="8679812" cy="646331"/>
          </a:xfrm>
          <a:prstGeom prst="rect">
            <a:avLst/>
          </a:prstGeom>
        </p:spPr>
        <p:txBody>
          <a:bodyPr wrap="square">
            <a:spAutoFit/>
          </a:bodyPr>
          <a:lstStyle/>
          <a:p>
            <a:pPr marL="266700" indent="-266700"/>
            <a:r>
              <a:rPr lang="en-US" altLang="zh-CN" sz="1200" dirty="0"/>
              <a:t>[1] M. </a:t>
            </a:r>
            <a:r>
              <a:rPr lang="en-US" altLang="zh-CN" sz="1200" dirty="0" err="1"/>
              <a:t>Valiev</a:t>
            </a:r>
            <a:r>
              <a:rPr lang="en-US" altLang="zh-CN" sz="1200" dirty="0"/>
              <a:t>, E.J. </a:t>
            </a:r>
            <a:r>
              <a:rPr lang="en-US" altLang="zh-CN" sz="1200" dirty="0" err="1"/>
              <a:t>Bylaska</a:t>
            </a:r>
            <a:r>
              <a:rPr lang="en-US" altLang="zh-CN" sz="1200" dirty="0"/>
              <a:t>, N. </a:t>
            </a:r>
            <a:r>
              <a:rPr lang="en-US" altLang="zh-CN" sz="1200" dirty="0" err="1"/>
              <a:t>Govind</a:t>
            </a:r>
            <a:r>
              <a:rPr lang="en-US" altLang="zh-CN" sz="1200" dirty="0"/>
              <a:t>, K. Kowalski, T.P. </a:t>
            </a:r>
            <a:r>
              <a:rPr lang="en-US" altLang="zh-CN" sz="1200" dirty="0" err="1"/>
              <a:t>Straatsma</a:t>
            </a:r>
            <a:r>
              <a:rPr lang="en-US" altLang="zh-CN" sz="1200" dirty="0"/>
              <a:t>, H.J.J. van Dam, D. Wang, J. </a:t>
            </a:r>
            <a:r>
              <a:rPr lang="en-US" altLang="zh-CN" sz="1200" dirty="0" err="1"/>
              <a:t>Nieplocha</a:t>
            </a:r>
            <a:r>
              <a:rPr lang="en-US" altLang="zh-CN" sz="1200" dirty="0"/>
              <a:t>, E. Apra, T.L. </a:t>
            </a:r>
            <a:r>
              <a:rPr lang="en-US" altLang="zh-CN" sz="1200" dirty="0" err="1"/>
              <a:t>Windus</a:t>
            </a:r>
            <a:r>
              <a:rPr lang="en-US" altLang="zh-CN" sz="1200" dirty="0"/>
              <a:t>, W.A. de Jong, "</a:t>
            </a:r>
            <a:r>
              <a:rPr lang="en-US" altLang="zh-CN" sz="1200" dirty="0" err="1"/>
              <a:t>NWChem</a:t>
            </a:r>
            <a:r>
              <a:rPr lang="en-US" altLang="zh-CN" sz="1200" dirty="0"/>
              <a:t>: a comprehensive and scalable open-source solution for large scale molecular simulations" </a:t>
            </a:r>
            <a:r>
              <a:rPr lang="en-US" altLang="zh-CN" sz="1200" dirty="0" err="1"/>
              <a:t>Comput</a:t>
            </a:r>
            <a:r>
              <a:rPr lang="en-US" altLang="zh-CN" sz="1200" dirty="0"/>
              <a:t>. Phys. </a:t>
            </a:r>
            <a:r>
              <a:rPr lang="en-US" altLang="zh-CN" sz="1200" dirty="0" err="1"/>
              <a:t>Commun</a:t>
            </a:r>
            <a:r>
              <a:rPr lang="en-US" altLang="zh-CN" sz="1200" dirty="0"/>
              <a:t>. 181, 1477 (2010)</a:t>
            </a:r>
            <a:endParaRPr lang="zh-CN" altLang="en-US" sz="1200" dirty="0"/>
          </a:p>
        </p:txBody>
      </p:sp>
      <p:pic>
        <p:nvPicPr>
          <p:cNvPr id="4" name="图片 3"/>
          <p:cNvPicPr>
            <a:picLocks noChangeAspect="1"/>
          </p:cNvPicPr>
          <p:nvPr/>
        </p:nvPicPr>
        <p:blipFill>
          <a:blip r:embed="rId2">
            <a:alphaModFix/>
          </a:blip>
          <a:stretch>
            <a:fillRect/>
          </a:stretch>
        </p:blipFill>
        <p:spPr>
          <a:xfrm>
            <a:off x="6376238" y="3214200"/>
            <a:ext cx="2565802" cy="2273656"/>
          </a:xfrm>
          <a:prstGeom prst="rect">
            <a:avLst/>
          </a:prstGeom>
        </p:spPr>
      </p:pic>
      <p:sp>
        <p:nvSpPr>
          <p:cNvPr id="9" name="文本框 8"/>
          <p:cNvSpPr txBox="1"/>
          <p:nvPr/>
        </p:nvSpPr>
        <p:spPr>
          <a:xfrm>
            <a:off x="6797947" y="4210787"/>
            <a:ext cx="1722383" cy="400110"/>
          </a:xfrm>
          <a:prstGeom prst="rect">
            <a:avLst/>
          </a:prstGeom>
          <a:noFill/>
        </p:spPr>
        <p:txBody>
          <a:bodyPr wrap="none" rtlCol="0">
            <a:spAutoFit/>
          </a:bodyPr>
          <a:lstStyle/>
          <a:p>
            <a:r>
              <a:rPr kumimoji="1" lang="en-US" altLang="zh-CN" sz="2000" b="1" i="1" dirty="0">
                <a:solidFill>
                  <a:schemeClr val="bg1"/>
                </a:solidFill>
              </a:rPr>
              <a:t>Water (H</a:t>
            </a:r>
            <a:r>
              <a:rPr kumimoji="1" lang="en-US" altLang="zh-CN" sz="2000" b="1" i="1" baseline="-25000" dirty="0">
                <a:solidFill>
                  <a:schemeClr val="bg1"/>
                </a:solidFill>
              </a:rPr>
              <a:t>2</a:t>
            </a:r>
            <a:r>
              <a:rPr kumimoji="1" lang="en-US" altLang="zh-CN" sz="2000" b="1" i="1" dirty="0">
                <a:solidFill>
                  <a:schemeClr val="bg1"/>
                </a:solidFill>
              </a:rPr>
              <a:t>O)</a:t>
            </a:r>
            <a:r>
              <a:rPr kumimoji="1" lang="en-US" altLang="zh-CN" sz="2000" b="1" i="1" baseline="30000" dirty="0">
                <a:solidFill>
                  <a:schemeClr val="bg1"/>
                </a:solidFill>
              </a:rPr>
              <a:t>21</a:t>
            </a:r>
            <a:endParaRPr kumimoji="1" lang="zh-CN" altLang="en-US" sz="2000" b="1" i="1" baseline="30000" dirty="0">
              <a:solidFill>
                <a:schemeClr val="bg1"/>
              </a:solidFill>
            </a:endParaRPr>
          </a:p>
        </p:txBody>
      </p:sp>
      <p:pic>
        <p:nvPicPr>
          <p:cNvPr id="10" name="图片 9"/>
          <p:cNvPicPr>
            <a:picLocks noChangeAspect="1"/>
          </p:cNvPicPr>
          <p:nvPr/>
        </p:nvPicPr>
        <p:blipFill>
          <a:blip r:embed="rId3">
            <a:alphaModFix/>
          </a:blip>
          <a:stretch>
            <a:fillRect/>
          </a:stretch>
        </p:blipFill>
        <p:spPr>
          <a:xfrm>
            <a:off x="6524582" y="638541"/>
            <a:ext cx="2513067" cy="2304000"/>
          </a:xfrm>
          <a:prstGeom prst="rect">
            <a:avLst/>
          </a:prstGeom>
        </p:spPr>
      </p:pic>
      <p:sp>
        <p:nvSpPr>
          <p:cNvPr id="12" name="文本框 11"/>
          <p:cNvSpPr txBox="1"/>
          <p:nvPr/>
        </p:nvSpPr>
        <p:spPr>
          <a:xfrm>
            <a:off x="7239000" y="2123112"/>
            <a:ext cx="1367093" cy="400110"/>
          </a:xfrm>
          <a:prstGeom prst="rect">
            <a:avLst/>
          </a:prstGeom>
          <a:noFill/>
        </p:spPr>
        <p:txBody>
          <a:bodyPr wrap="none" rtlCol="0">
            <a:spAutoFit/>
          </a:bodyPr>
          <a:lstStyle/>
          <a:p>
            <a:r>
              <a:rPr kumimoji="1" lang="en-US" altLang="zh-CN" sz="2000" b="1" i="1" dirty="0">
                <a:solidFill>
                  <a:schemeClr val="bg1"/>
                </a:solidFill>
              </a:rPr>
              <a:t>Carbon C</a:t>
            </a:r>
            <a:r>
              <a:rPr kumimoji="1" lang="en-US" altLang="zh-CN" sz="2000" b="1" i="1" baseline="-25000" dirty="0">
                <a:solidFill>
                  <a:schemeClr val="bg1"/>
                </a:solidFill>
              </a:rPr>
              <a:t>20</a:t>
            </a:r>
            <a:endParaRPr kumimoji="1" lang="zh-CN" altLang="en-US" sz="2000" b="1" i="1" baseline="-25000" dirty="0">
              <a:solidFill>
                <a:schemeClr val="bg1"/>
              </a:solidFill>
            </a:endParaRPr>
          </a:p>
        </p:txBody>
      </p:sp>
      <p:sp>
        <p:nvSpPr>
          <p:cNvPr id="7" name="Slide Number Placeholder 6"/>
          <p:cNvSpPr>
            <a:spLocks noGrp="1"/>
          </p:cNvSpPr>
          <p:nvPr>
            <p:ph type="sldNum" sz="quarter" idx="4"/>
          </p:nvPr>
        </p:nvSpPr>
        <p:spPr/>
        <p:txBody>
          <a:bodyPr/>
          <a:lstStyle/>
          <a:p>
            <a:fld id="{6B394888-48A7-42F6-AE45-2BD5FD40ED91}" type="slidenum">
              <a:rPr lang="en-US" smtClean="0"/>
              <a:pPr/>
              <a:t>126</a:t>
            </a:fld>
            <a:endParaRPr lang="en-US" dirty="0"/>
          </a:p>
        </p:txBody>
      </p:sp>
    </p:spTree>
    <p:extLst>
      <p:ext uri="{BB962C8B-B14F-4D97-AF65-F5344CB8AC3E}">
        <p14:creationId xmlns:p14="http://schemas.microsoft.com/office/powerpoint/2010/main" val="13636951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NWChem</a:t>
            </a:r>
            <a:r>
              <a:rPr kumimoji="1" lang="en-US" altLang="zh-CN" dirty="0"/>
              <a:t> Communication Runtime</a:t>
            </a:r>
            <a:endParaRPr kumimoji="1" lang="zh-CN" altLang="en-US" dirty="0"/>
          </a:p>
        </p:txBody>
      </p:sp>
      <p:grpSp>
        <p:nvGrpSpPr>
          <p:cNvPr id="147" name="组 146"/>
          <p:cNvGrpSpPr/>
          <p:nvPr/>
        </p:nvGrpSpPr>
        <p:grpSpPr>
          <a:xfrm>
            <a:off x="190189" y="3627734"/>
            <a:ext cx="4529848" cy="1820405"/>
            <a:chOff x="190189" y="2643918"/>
            <a:chExt cx="4529848" cy="1629303"/>
          </a:xfrm>
        </p:grpSpPr>
        <p:sp>
          <p:nvSpPr>
            <p:cNvPr id="118" name="矩形 117"/>
            <p:cNvSpPr/>
            <p:nvPr/>
          </p:nvSpPr>
          <p:spPr>
            <a:xfrm>
              <a:off x="190189" y="2643918"/>
              <a:ext cx="4529848" cy="354312"/>
            </a:xfrm>
            <a:prstGeom prst="rect">
              <a:avLst/>
            </a:prstGeom>
            <a:solidFill>
              <a:srgbClr val="FFFFFF"/>
            </a:solidFill>
          </p:spPr>
          <p:txBody>
            <a:bodyPr wrap="square" tIns="36000" bIns="36000">
              <a:spAutoFit/>
            </a:bodyPr>
            <a:lstStyle/>
            <a:p>
              <a:pPr marL="0" lvl="7" algn="ctr">
                <a:lnSpc>
                  <a:spcPct val="120000"/>
                </a:lnSpc>
              </a:pPr>
              <a:r>
                <a:rPr lang="en-US" altLang="zh-CN" b="1" dirty="0">
                  <a:solidFill>
                    <a:schemeClr val="accent6"/>
                  </a:solidFill>
                </a:rPr>
                <a:t>ARMCI  : Communication interface for RMA</a:t>
              </a:r>
              <a:r>
                <a:rPr lang="en-US" altLang="zh-CN" b="1" baseline="30000" dirty="0">
                  <a:solidFill>
                    <a:schemeClr val="accent6"/>
                  </a:solidFill>
                </a:rPr>
                <a:t>[3]</a:t>
              </a:r>
            </a:p>
          </p:txBody>
        </p:sp>
        <p:sp>
          <p:nvSpPr>
            <p:cNvPr id="146" name="矩形 145"/>
            <p:cNvSpPr/>
            <p:nvPr/>
          </p:nvSpPr>
          <p:spPr bwMode="auto">
            <a:xfrm>
              <a:off x="296333" y="3067203"/>
              <a:ext cx="4423704" cy="1206018"/>
            </a:xfrm>
            <a:prstGeom prst="rect">
              <a:avLst/>
            </a:prstGeom>
            <a:noFill/>
            <a:ln w="2857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grpSp>
      <p:sp>
        <p:nvSpPr>
          <p:cNvPr id="4" name="矩形 3"/>
          <p:cNvSpPr/>
          <p:nvPr/>
        </p:nvSpPr>
        <p:spPr bwMode="auto">
          <a:xfrm>
            <a:off x="471248" y="2850277"/>
            <a:ext cx="3879273" cy="4003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accent2">
                    <a:lumMod val="50000"/>
                  </a:schemeClr>
                </a:solidFill>
                <a:effectLst/>
                <a:latin typeface="Calibri" pitchFamily="34" charset="0"/>
              </a:rPr>
              <a:t>Global Arrays </a:t>
            </a:r>
            <a:r>
              <a:rPr kumimoji="0" lang="en-US" altLang="zh-CN" sz="1600" b="1" i="0" u="none" strike="noStrike" cap="none" normalizeH="0" baseline="30000" dirty="0">
                <a:ln>
                  <a:noFill/>
                </a:ln>
                <a:solidFill>
                  <a:schemeClr val="accent2">
                    <a:lumMod val="50000"/>
                  </a:schemeClr>
                </a:solidFill>
                <a:effectLst/>
                <a:latin typeface="Calibri" pitchFamily="34" charset="0"/>
              </a:rPr>
              <a:t>[2]</a:t>
            </a:r>
            <a:endParaRPr kumimoji="0" lang="zh-CN" altLang="en-US" sz="1600" b="1" i="0" u="none" strike="noStrike" cap="none" normalizeH="0" baseline="30000" dirty="0">
              <a:ln>
                <a:noFill/>
              </a:ln>
              <a:solidFill>
                <a:schemeClr val="accent2">
                  <a:lumMod val="50000"/>
                </a:schemeClr>
              </a:solidFill>
              <a:effectLst/>
              <a:latin typeface="Calibri" pitchFamily="34" charset="0"/>
            </a:endParaRPr>
          </a:p>
        </p:txBody>
      </p:sp>
      <p:sp>
        <p:nvSpPr>
          <p:cNvPr id="22" name="矩形 21"/>
          <p:cNvSpPr/>
          <p:nvPr/>
        </p:nvSpPr>
        <p:spPr>
          <a:xfrm>
            <a:off x="-277123" y="5884553"/>
            <a:ext cx="4572000" cy="660118"/>
          </a:xfrm>
          <a:prstGeom prst="rect">
            <a:avLst/>
          </a:prstGeom>
        </p:spPr>
        <p:txBody>
          <a:bodyPr>
            <a:spAutoFit/>
          </a:bodyPr>
          <a:lstStyle/>
          <a:p>
            <a:pPr marL="342900" lvl="0" indent="-342900" defTabSz="914400" fontAlgn="base">
              <a:lnSpc>
                <a:spcPct val="120000"/>
              </a:lnSpc>
              <a:spcBef>
                <a:spcPct val="20000"/>
              </a:spcBef>
              <a:spcAft>
                <a:spcPct val="0"/>
              </a:spcAft>
              <a:buClr>
                <a:srgbClr val="1F497D"/>
              </a:buClr>
              <a:buFont typeface="Wingdings" pitchFamily="2" charset="2"/>
              <a:buChar char="§"/>
            </a:pPr>
            <a:endParaRPr lang="en-US" altLang="zh-CN" sz="2200" dirty="0">
              <a:solidFill>
                <a:srgbClr val="D2D2D2">
                  <a:lumMod val="10000"/>
                </a:srgbClr>
              </a:solidFill>
            </a:endParaRPr>
          </a:p>
        </p:txBody>
      </p:sp>
      <p:sp>
        <p:nvSpPr>
          <p:cNvPr id="46" name="矩形 45"/>
          <p:cNvSpPr/>
          <p:nvPr/>
        </p:nvSpPr>
        <p:spPr>
          <a:xfrm>
            <a:off x="5669194" y="5611705"/>
            <a:ext cx="2343270" cy="461665"/>
          </a:xfrm>
          <a:prstGeom prst="rect">
            <a:avLst/>
          </a:prstGeom>
        </p:spPr>
        <p:txBody>
          <a:bodyPr wrap="none">
            <a:spAutoFit/>
          </a:bodyPr>
          <a:lstStyle/>
          <a:p>
            <a:r>
              <a:rPr lang="en-US" altLang="zh-CN" sz="1200" dirty="0"/>
              <a:t>[2] http://hpc.pnl.gov/globalarrays</a:t>
            </a:r>
          </a:p>
          <a:p>
            <a:r>
              <a:rPr lang="en-US" altLang="zh-CN" sz="1200" dirty="0"/>
              <a:t>[3] http://</a:t>
            </a:r>
            <a:r>
              <a:rPr lang="en-US" altLang="zh-CN" sz="1200" dirty="0" err="1"/>
              <a:t>hpc.pnl.gov</a:t>
            </a:r>
            <a:r>
              <a:rPr lang="en-US" altLang="zh-CN" sz="1200" dirty="0"/>
              <a:t>/</a:t>
            </a:r>
            <a:r>
              <a:rPr lang="en-US" altLang="zh-CN" sz="1200" dirty="0" err="1"/>
              <a:t>armci</a:t>
            </a:r>
            <a:endParaRPr lang="zh-CN" altLang="en-US" sz="1200" dirty="0"/>
          </a:p>
        </p:txBody>
      </p:sp>
      <p:grpSp>
        <p:nvGrpSpPr>
          <p:cNvPr id="101" name="组 100"/>
          <p:cNvGrpSpPr/>
          <p:nvPr/>
        </p:nvGrpSpPr>
        <p:grpSpPr>
          <a:xfrm>
            <a:off x="550438" y="4186632"/>
            <a:ext cx="1961027" cy="1261505"/>
            <a:chOff x="6102120" y="4019745"/>
            <a:chExt cx="1961027" cy="1261505"/>
          </a:xfrm>
        </p:grpSpPr>
        <p:sp>
          <p:nvSpPr>
            <p:cNvPr id="100" name="矩形 99"/>
            <p:cNvSpPr/>
            <p:nvPr/>
          </p:nvSpPr>
          <p:spPr bwMode="auto">
            <a:xfrm>
              <a:off x="6102120" y="4019745"/>
              <a:ext cx="1937606" cy="1107263"/>
            </a:xfrm>
            <a:prstGeom prst="rect">
              <a:avLst/>
            </a:prstGeom>
            <a:noFill/>
            <a:ln w="19050" cmpd="sng">
              <a:solidFill>
                <a:schemeClr val="accent6"/>
              </a:solidFill>
              <a:prstDash val="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r>
                <a:rPr lang="en-US" altLang="zh-CN" sz="1600" b="1" dirty="0">
                  <a:solidFill>
                    <a:srgbClr val="BF5C28"/>
                  </a:solidFill>
                  <a:latin typeface="Calibri" pitchFamily="34" charset="0"/>
                </a:rPr>
                <a:t>ARMCI native ports</a:t>
              </a:r>
              <a:endParaRPr lang="zh-CN" altLang="en-US" sz="1600" b="1" dirty="0">
                <a:solidFill>
                  <a:srgbClr val="BF5C28"/>
                </a:solidFill>
                <a:latin typeface="Calibri" pitchFamily="34" charset="0"/>
              </a:endParaRPr>
            </a:p>
          </p:txBody>
        </p:sp>
        <p:sp>
          <p:nvSpPr>
            <p:cNvPr id="19" name="矩形 18"/>
            <p:cNvSpPr/>
            <p:nvPr/>
          </p:nvSpPr>
          <p:spPr bwMode="auto">
            <a:xfrm>
              <a:off x="6146867" y="4563368"/>
              <a:ext cx="450278" cy="433696"/>
            </a:xfrm>
            <a:prstGeom prst="rect">
              <a:avLst/>
            </a:prstGeom>
            <a:ln>
              <a:solidFill>
                <a:schemeClr val="accent6"/>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atin typeface="Calibri" pitchFamily="34" charset="0"/>
                </a:rPr>
                <a:t>IB</a:t>
              </a:r>
              <a:endParaRPr kumimoji="0" lang="zh-CN" altLang="en-US" sz="1600" b="1" i="0" u="none" strike="noStrike" cap="none" normalizeH="0" baseline="0" dirty="0">
                <a:ln>
                  <a:noFill/>
                </a:ln>
                <a:solidFill>
                  <a:schemeClr val="tx1"/>
                </a:solidFill>
                <a:effectLst/>
                <a:latin typeface="Calibri" pitchFamily="34" charset="0"/>
              </a:endParaRPr>
            </a:p>
          </p:txBody>
        </p:sp>
        <p:sp>
          <p:nvSpPr>
            <p:cNvPr id="18" name="矩形 17"/>
            <p:cNvSpPr/>
            <p:nvPr/>
          </p:nvSpPr>
          <p:spPr bwMode="auto">
            <a:xfrm>
              <a:off x="6667388" y="4557173"/>
              <a:ext cx="942110" cy="436151"/>
            </a:xfrm>
            <a:prstGeom prst="rect">
              <a:avLst/>
            </a:prstGeom>
            <a:ln>
              <a:solidFill>
                <a:schemeClr val="accent6"/>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atin typeface="Calibri" pitchFamily="34" charset="0"/>
                </a:rPr>
                <a:t>DMMAP</a:t>
              </a:r>
              <a:endParaRPr kumimoji="0" lang="zh-CN" altLang="en-US" sz="1600" b="1" i="0" u="none" strike="noStrike" cap="none" normalizeH="0" baseline="0" dirty="0">
                <a:ln>
                  <a:noFill/>
                </a:ln>
                <a:solidFill>
                  <a:schemeClr val="tx1"/>
                </a:solidFill>
                <a:effectLst/>
                <a:latin typeface="Calibri" pitchFamily="34" charset="0"/>
              </a:endParaRPr>
            </a:p>
          </p:txBody>
        </p:sp>
        <p:sp>
          <p:nvSpPr>
            <p:cNvPr id="5" name="矩形 4"/>
            <p:cNvSpPr/>
            <p:nvPr/>
          </p:nvSpPr>
          <p:spPr bwMode="auto">
            <a:xfrm>
              <a:off x="7603638" y="4483632"/>
              <a:ext cx="459509" cy="797618"/>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solidFill>
                    <a:srgbClr val="BF5C28"/>
                  </a:solidFill>
                  <a:latin typeface="Calibri" pitchFamily="34" charset="0"/>
                </a:rPr>
                <a:t>…</a:t>
              </a:r>
              <a:endParaRPr kumimoji="0" lang="zh-CN" altLang="en-US" sz="1600" b="1" i="0" u="none" strike="noStrike" cap="none" normalizeH="0" baseline="0" dirty="0">
                <a:ln>
                  <a:noFill/>
                </a:ln>
                <a:solidFill>
                  <a:srgbClr val="BF5C28"/>
                </a:solidFill>
                <a:effectLst/>
                <a:latin typeface="Calibri" pitchFamily="34" charset="0"/>
              </a:endParaRPr>
            </a:p>
          </p:txBody>
        </p:sp>
      </p:grpSp>
      <p:sp>
        <p:nvSpPr>
          <p:cNvPr id="7" name="矩形 6"/>
          <p:cNvSpPr/>
          <p:nvPr/>
        </p:nvSpPr>
        <p:spPr bwMode="auto">
          <a:xfrm>
            <a:off x="2781901" y="5598926"/>
            <a:ext cx="1689083" cy="41445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Calibri" pitchFamily="34" charset="0"/>
              </a:rPr>
              <a:t>MPI</a:t>
            </a:r>
            <a:r>
              <a:rPr kumimoji="0" lang="en-US" altLang="zh-CN" sz="1600" b="1" i="0" u="none" strike="noStrike" cap="none" normalizeH="0" dirty="0">
                <a:ln>
                  <a:noFill/>
                </a:ln>
                <a:solidFill>
                  <a:schemeClr val="bg1"/>
                </a:solidFill>
                <a:effectLst/>
                <a:latin typeface="Calibri" pitchFamily="34" charset="0"/>
              </a:rPr>
              <a:t> </a:t>
            </a:r>
            <a:r>
              <a:rPr kumimoji="0" lang="en-US" altLang="zh-CN" sz="1600" b="1" i="0" u="none" strike="noStrike" cap="none" normalizeH="0" baseline="0" dirty="0">
                <a:ln>
                  <a:noFill/>
                </a:ln>
                <a:solidFill>
                  <a:schemeClr val="bg1"/>
                </a:solidFill>
                <a:effectLst/>
                <a:latin typeface="Calibri" pitchFamily="34" charset="0"/>
              </a:rPr>
              <a:t>RMA</a:t>
            </a:r>
            <a:endParaRPr kumimoji="0" lang="zh-CN" altLang="en-US" sz="1600" b="1" i="0" u="none" strike="noStrike" cap="none" normalizeH="0" baseline="0" dirty="0">
              <a:ln>
                <a:noFill/>
              </a:ln>
              <a:solidFill>
                <a:schemeClr val="bg1"/>
              </a:solidFill>
              <a:effectLst/>
              <a:latin typeface="Calibri" pitchFamily="34" charset="0"/>
            </a:endParaRPr>
          </a:p>
        </p:txBody>
      </p:sp>
      <p:sp>
        <p:nvSpPr>
          <p:cNvPr id="9" name="矩形 8"/>
          <p:cNvSpPr/>
          <p:nvPr/>
        </p:nvSpPr>
        <p:spPr bwMode="auto">
          <a:xfrm>
            <a:off x="2781901" y="4558826"/>
            <a:ext cx="1689082" cy="598835"/>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altLang="zh-CN" sz="1600" b="1" dirty="0">
                <a:latin typeface="Calibri" pitchFamily="34" charset="0"/>
              </a:rPr>
              <a:t>ARMCI-MPI</a:t>
            </a:r>
            <a:endParaRPr lang="zh-CN" altLang="en-US" sz="1600" b="1" dirty="0">
              <a:latin typeface="Calibri" pitchFamily="34" charset="0"/>
            </a:endParaRPr>
          </a:p>
        </p:txBody>
      </p:sp>
      <p:grpSp>
        <p:nvGrpSpPr>
          <p:cNvPr id="142" name="组 141"/>
          <p:cNvGrpSpPr/>
          <p:nvPr/>
        </p:nvGrpSpPr>
        <p:grpSpPr>
          <a:xfrm>
            <a:off x="4358105" y="939713"/>
            <a:ext cx="4518394" cy="2882256"/>
            <a:chOff x="4358105" y="385553"/>
            <a:chExt cx="4518394" cy="2882256"/>
          </a:xfrm>
        </p:grpSpPr>
        <p:cxnSp>
          <p:nvCxnSpPr>
            <p:cNvPr id="93" name="直线箭头连接符 92"/>
            <p:cNvCxnSpPr/>
            <p:nvPr/>
          </p:nvCxnSpPr>
          <p:spPr bwMode="auto">
            <a:xfrm flipV="1">
              <a:off x="4358105" y="804335"/>
              <a:ext cx="520812" cy="1475610"/>
            </a:xfrm>
            <a:prstGeom prst="straightConnector1">
              <a:avLst/>
            </a:prstGeom>
            <a:noFill/>
            <a:ln w="9525" cap="flat" cmpd="sng" algn="ctr">
              <a:solidFill>
                <a:schemeClr val="accent2">
                  <a:lumMod val="50000"/>
                </a:schemeClr>
              </a:solidFill>
              <a:prstDash val="solid"/>
              <a:round/>
              <a:headEnd type="none" w="med" len="med"/>
              <a:tailEnd type="none"/>
            </a:ln>
            <a:effectLst/>
          </p:spPr>
        </p:cxnSp>
        <p:cxnSp>
          <p:nvCxnSpPr>
            <p:cNvPr id="94" name="直线箭头连接符 93"/>
            <p:cNvCxnSpPr/>
            <p:nvPr/>
          </p:nvCxnSpPr>
          <p:spPr bwMode="auto">
            <a:xfrm>
              <a:off x="4371474" y="2707735"/>
              <a:ext cx="489769" cy="560074"/>
            </a:xfrm>
            <a:prstGeom prst="straightConnector1">
              <a:avLst/>
            </a:prstGeom>
            <a:noFill/>
            <a:ln w="9525" cap="flat" cmpd="sng" algn="ctr">
              <a:solidFill>
                <a:schemeClr val="accent2">
                  <a:lumMod val="50000"/>
                </a:schemeClr>
              </a:solidFill>
              <a:prstDash val="solid"/>
              <a:round/>
              <a:headEnd type="none" w="med" len="med"/>
              <a:tailEnd type="none"/>
            </a:ln>
            <a:effectLst/>
          </p:spPr>
        </p:cxnSp>
        <p:grpSp>
          <p:nvGrpSpPr>
            <p:cNvPr id="91" name="组 90"/>
            <p:cNvGrpSpPr/>
            <p:nvPr/>
          </p:nvGrpSpPr>
          <p:grpSpPr>
            <a:xfrm>
              <a:off x="4886583" y="385553"/>
              <a:ext cx="3989916" cy="2848406"/>
              <a:chOff x="4873724" y="686427"/>
              <a:chExt cx="3989916" cy="2848406"/>
            </a:xfrm>
          </p:grpSpPr>
          <p:sp>
            <p:nvSpPr>
              <p:cNvPr id="61" name="矩形 60"/>
              <p:cNvSpPr/>
              <p:nvPr/>
            </p:nvSpPr>
            <p:spPr>
              <a:xfrm>
                <a:off x="5050273" y="686427"/>
                <a:ext cx="3636818" cy="415498"/>
              </a:xfrm>
              <a:prstGeom prst="rect">
                <a:avLst/>
              </a:prstGeom>
            </p:spPr>
            <p:txBody>
              <a:bodyPr wrap="square">
                <a:spAutoFit/>
              </a:bodyPr>
              <a:lstStyle/>
              <a:p>
                <a:pPr marL="0" lvl="7">
                  <a:lnSpc>
                    <a:spcPct val="120000"/>
                  </a:lnSpc>
                </a:pPr>
                <a:r>
                  <a:rPr lang="en-US" altLang="zh-CN" b="1" dirty="0">
                    <a:solidFill>
                      <a:schemeClr val="accent2">
                        <a:lumMod val="75000"/>
                      </a:schemeClr>
                    </a:solidFill>
                  </a:rPr>
                  <a:t>Abstractions for distributed arrays</a:t>
                </a:r>
              </a:p>
            </p:txBody>
          </p:sp>
          <p:sp>
            <p:nvSpPr>
              <p:cNvPr id="71" name="矩形 70"/>
              <p:cNvSpPr/>
              <p:nvPr/>
            </p:nvSpPr>
            <p:spPr bwMode="auto">
              <a:xfrm>
                <a:off x="4873724" y="2057807"/>
                <a:ext cx="3989916" cy="147702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grpSp>
            <p:nvGrpSpPr>
              <p:cNvPr id="85" name="组 84"/>
              <p:cNvGrpSpPr/>
              <p:nvPr/>
            </p:nvGrpSpPr>
            <p:grpSpPr>
              <a:xfrm>
                <a:off x="4873724" y="1101925"/>
                <a:ext cx="3983626" cy="2432908"/>
                <a:chOff x="5117016" y="2974082"/>
                <a:chExt cx="3983626" cy="2432908"/>
              </a:xfrm>
            </p:grpSpPr>
            <p:sp>
              <p:nvSpPr>
                <p:cNvPr id="81" name="下箭头 80"/>
                <p:cNvSpPr/>
                <p:nvPr/>
              </p:nvSpPr>
              <p:spPr bwMode="auto">
                <a:xfrm>
                  <a:off x="5584736" y="4268518"/>
                  <a:ext cx="222250" cy="261630"/>
                </a:xfrm>
                <a:prstGeom prst="down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82" name="下箭头 81"/>
                <p:cNvSpPr/>
                <p:nvPr/>
              </p:nvSpPr>
              <p:spPr bwMode="auto">
                <a:xfrm>
                  <a:off x="6361548" y="4268518"/>
                  <a:ext cx="222250" cy="261630"/>
                </a:xfrm>
                <a:prstGeom prst="down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83" name="下箭头 82"/>
                <p:cNvSpPr/>
                <p:nvPr/>
              </p:nvSpPr>
              <p:spPr bwMode="auto">
                <a:xfrm>
                  <a:off x="7540480" y="4268518"/>
                  <a:ext cx="222250" cy="261630"/>
                </a:xfrm>
                <a:prstGeom prst="down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84" name="下箭头 83"/>
                <p:cNvSpPr/>
                <p:nvPr/>
              </p:nvSpPr>
              <p:spPr bwMode="auto">
                <a:xfrm>
                  <a:off x="8338458" y="4268518"/>
                  <a:ext cx="222250" cy="261630"/>
                </a:xfrm>
                <a:prstGeom prst="down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grpSp>
              <p:nvGrpSpPr>
                <p:cNvPr id="72" name="组 71"/>
                <p:cNvGrpSpPr/>
                <p:nvPr/>
              </p:nvGrpSpPr>
              <p:grpSpPr>
                <a:xfrm>
                  <a:off x="5117016" y="2974082"/>
                  <a:ext cx="3983626" cy="2432908"/>
                  <a:chOff x="4898035" y="955335"/>
                  <a:chExt cx="3983626" cy="2432908"/>
                </a:xfrm>
              </p:grpSpPr>
              <p:sp>
                <p:nvSpPr>
                  <p:cNvPr id="51" name="文本框 50"/>
                  <p:cNvSpPr txBox="1"/>
                  <p:nvPr/>
                </p:nvSpPr>
                <p:spPr>
                  <a:xfrm>
                    <a:off x="5810871" y="955335"/>
                    <a:ext cx="2234525" cy="338554"/>
                  </a:xfrm>
                  <a:prstGeom prst="rect">
                    <a:avLst/>
                  </a:prstGeom>
                  <a:noFill/>
                </p:spPr>
                <p:txBody>
                  <a:bodyPr wrap="square" rtlCol="0">
                    <a:spAutoFit/>
                  </a:bodyPr>
                  <a:lstStyle/>
                  <a:p>
                    <a:pPr algn="ctr"/>
                    <a:r>
                      <a:rPr kumimoji="1" lang="en-US" altLang="zh-CN" sz="1600" b="1" i="1" dirty="0">
                        <a:solidFill>
                          <a:schemeClr val="bg2">
                            <a:lumMod val="10000"/>
                          </a:schemeClr>
                        </a:solidFill>
                      </a:rPr>
                      <a:t>Global Address Space</a:t>
                    </a:r>
                    <a:endParaRPr kumimoji="1" lang="zh-CN" altLang="en-US" sz="1600" b="1" i="1" dirty="0">
                      <a:solidFill>
                        <a:schemeClr val="bg2">
                          <a:lumMod val="10000"/>
                        </a:schemeClr>
                      </a:solidFill>
                    </a:endParaRPr>
                  </a:p>
                </p:txBody>
              </p:sp>
              <p:sp>
                <p:nvSpPr>
                  <p:cNvPr id="58" name="文本框 57"/>
                  <p:cNvSpPr txBox="1"/>
                  <p:nvPr/>
                </p:nvSpPr>
                <p:spPr>
                  <a:xfrm>
                    <a:off x="4898035" y="1911217"/>
                    <a:ext cx="3983626" cy="338554"/>
                  </a:xfrm>
                  <a:prstGeom prst="rect">
                    <a:avLst/>
                  </a:prstGeom>
                  <a:noFill/>
                </p:spPr>
                <p:txBody>
                  <a:bodyPr wrap="square" rtlCol="0">
                    <a:spAutoFit/>
                  </a:bodyPr>
                  <a:lstStyle/>
                  <a:p>
                    <a:pPr algn="ctr"/>
                    <a:r>
                      <a:rPr kumimoji="1" lang="en-US" altLang="zh-CN" sz="1600" b="1" i="1" dirty="0">
                        <a:solidFill>
                          <a:schemeClr val="bg2">
                            <a:lumMod val="10000"/>
                          </a:schemeClr>
                        </a:solidFill>
                      </a:rPr>
                      <a:t>Physically distributed to different processes </a:t>
                    </a:r>
                    <a:endParaRPr kumimoji="1" lang="zh-CN" altLang="en-US" sz="1600" b="1" i="1" dirty="0">
                      <a:solidFill>
                        <a:schemeClr val="bg2">
                          <a:lumMod val="10000"/>
                        </a:schemeClr>
                      </a:solidFill>
                    </a:endParaRPr>
                  </a:p>
                </p:txBody>
              </p:sp>
              <p:sp>
                <p:nvSpPr>
                  <p:cNvPr id="60" name="文本框 59"/>
                  <p:cNvSpPr txBox="1"/>
                  <p:nvPr/>
                </p:nvSpPr>
                <p:spPr>
                  <a:xfrm>
                    <a:off x="7208196" y="3080466"/>
                    <a:ext cx="1523349" cy="307777"/>
                  </a:xfrm>
                  <a:prstGeom prst="rect">
                    <a:avLst/>
                  </a:prstGeom>
                  <a:noFill/>
                </p:spPr>
                <p:txBody>
                  <a:bodyPr wrap="none" rtlCol="0">
                    <a:spAutoFit/>
                  </a:bodyPr>
                  <a:lstStyle/>
                  <a:p>
                    <a:r>
                      <a:rPr kumimoji="1" lang="en-US" altLang="zh-CN" sz="1400" b="1" i="1" dirty="0"/>
                      <a:t>Hidden from user</a:t>
                    </a:r>
                    <a:endParaRPr kumimoji="1" lang="zh-CN" altLang="en-US" sz="1400" b="1" i="1" dirty="0"/>
                  </a:p>
                </p:txBody>
              </p:sp>
              <p:pic>
                <p:nvPicPr>
                  <p:cNvPr id="63" name="图片 62"/>
                  <p:cNvPicPr>
                    <a:picLocks noChangeAspect="1"/>
                  </p:cNvPicPr>
                  <p:nvPr/>
                </p:nvPicPr>
                <p:blipFill>
                  <a:blip r:embed="rId3"/>
                  <a:stretch>
                    <a:fillRect/>
                  </a:stretch>
                </p:blipFill>
                <p:spPr>
                  <a:xfrm>
                    <a:off x="5810871" y="1265773"/>
                    <a:ext cx="2159000" cy="596900"/>
                  </a:xfrm>
                  <a:prstGeom prst="rect">
                    <a:avLst/>
                  </a:prstGeom>
                </p:spPr>
              </p:pic>
            </p:grpSp>
          </p:grpSp>
          <p:pic>
            <p:nvPicPr>
              <p:cNvPr id="86" name="图片 85"/>
              <p:cNvPicPr>
                <a:picLocks noChangeAspect="1"/>
              </p:cNvPicPr>
              <p:nvPr/>
            </p:nvPicPr>
            <p:blipFill>
              <a:blip r:embed="rId4"/>
              <a:stretch>
                <a:fillRect/>
              </a:stretch>
            </p:blipFill>
            <p:spPr>
              <a:xfrm>
                <a:off x="5172500" y="2720222"/>
                <a:ext cx="539356" cy="539356"/>
              </a:xfrm>
              <a:prstGeom prst="rect">
                <a:avLst/>
              </a:prstGeom>
            </p:spPr>
          </p:pic>
          <p:pic>
            <p:nvPicPr>
              <p:cNvPr id="87" name="图片 86"/>
              <p:cNvPicPr>
                <a:picLocks noChangeAspect="1"/>
              </p:cNvPicPr>
              <p:nvPr/>
            </p:nvPicPr>
            <p:blipFill>
              <a:blip r:embed="rId5"/>
              <a:stretch>
                <a:fillRect/>
              </a:stretch>
            </p:blipFill>
            <p:spPr>
              <a:xfrm>
                <a:off x="5976439" y="2720222"/>
                <a:ext cx="542894" cy="542894"/>
              </a:xfrm>
              <a:prstGeom prst="rect">
                <a:avLst/>
              </a:prstGeom>
            </p:spPr>
          </p:pic>
          <p:pic>
            <p:nvPicPr>
              <p:cNvPr id="88" name="图片 87"/>
              <p:cNvPicPr>
                <a:picLocks noChangeAspect="1"/>
              </p:cNvPicPr>
              <p:nvPr/>
            </p:nvPicPr>
            <p:blipFill>
              <a:blip r:embed="rId4"/>
              <a:stretch>
                <a:fillRect/>
              </a:stretch>
            </p:blipFill>
            <p:spPr>
              <a:xfrm>
                <a:off x="7141621" y="2712772"/>
                <a:ext cx="539356" cy="539356"/>
              </a:xfrm>
              <a:prstGeom prst="rect">
                <a:avLst/>
              </a:prstGeom>
            </p:spPr>
          </p:pic>
          <p:pic>
            <p:nvPicPr>
              <p:cNvPr id="90" name="图片 89"/>
              <p:cNvPicPr>
                <a:picLocks noChangeAspect="1"/>
              </p:cNvPicPr>
              <p:nvPr/>
            </p:nvPicPr>
            <p:blipFill>
              <a:blip r:embed="rId4"/>
              <a:stretch>
                <a:fillRect/>
              </a:stretch>
            </p:blipFill>
            <p:spPr>
              <a:xfrm>
                <a:off x="7945560" y="2720222"/>
                <a:ext cx="539356" cy="539356"/>
              </a:xfrm>
              <a:prstGeom prst="rect">
                <a:avLst/>
              </a:prstGeom>
            </p:spPr>
          </p:pic>
        </p:grpSp>
      </p:grpSp>
      <p:pic>
        <p:nvPicPr>
          <p:cNvPr id="55" name="图片 54"/>
          <p:cNvPicPr>
            <a:picLocks noChangeAspect="1"/>
          </p:cNvPicPr>
          <p:nvPr/>
        </p:nvPicPr>
        <p:blipFill>
          <a:blip r:embed="rId6">
            <a:alphaModFix/>
          </a:blip>
          <a:stretch>
            <a:fillRect/>
          </a:stretch>
        </p:blipFill>
        <p:spPr>
          <a:xfrm>
            <a:off x="2854625" y="1285600"/>
            <a:ext cx="1262068" cy="1137657"/>
          </a:xfrm>
          <a:prstGeom prst="rect">
            <a:avLst/>
          </a:prstGeom>
        </p:spPr>
      </p:pic>
      <p:pic>
        <p:nvPicPr>
          <p:cNvPr id="56" name="Picture 3"/>
          <p:cNvPicPr>
            <a:picLocks noChangeAspect="1" noChangeArrowheads="1"/>
          </p:cNvPicPr>
          <p:nvPr/>
        </p:nvPicPr>
        <p:blipFill rotWithShape="1">
          <a:blip r:embed="rId7" cstate="print">
            <a:alphaModFix/>
            <a:extLst>
              <a:ext uri="{28A0092B-C50C-407E-A947-70E740481C1C}">
                <a14:useLocalDpi xmlns:a14="http://schemas.microsoft.com/office/drawing/2010/main" val="0"/>
              </a:ext>
            </a:extLst>
          </a:blip>
          <a:srcRect l="8197" r="9711"/>
          <a:stretch/>
        </p:blipFill>
        <p:spPr bwMode="auto">
          <a:xfrm>
            <a:off x="797225" y="1514200"/>
            <a:ext cx="796160" cy="853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7" name="图片 56"/>
          <p:cNvPicPr>
            <a:picLocks noChangeAspect="1"/>
          </p:cNvPicPr>
          <p:nvPr/>
        </p:nvPicPr>
        <p:blipFill rotWithShape="1">
          <a:blip r:embed="rId8">
            <a:alphaModFix/>
          </a:blip>
          <a:srcRect l="5457" r="6900"/>
          <a:stretch/>
        </p:blipFill>
        <p:spPr>
          <a:xfrm>
            <a:off x="1559225" y="904600"/>
            <a:ext cx="1222676" cy="1382935"/>
          </a:xfrm>
          <a:prstGeom prst="rect">
            <a:avLst/>
          </a:prstGeom>
        </p:spPr>
      </p:pic>
      <p:sp>
        <p:nvSpPr>
          <p:cNvPr id="59" name="文本框 58"/>
          <p:cNvSpPr txBox="1"/>
          <p:nvPr/>
        </p:nvSpPr>
        <p:spPr>
          <a:xfrm>
            <a:off x="1603006" y="2257303"/>
            <a:ext cx="1435359" cy="369332"/>
          </a:xfrm>
          <a:prstGeom prst="rect">
            <a:avLst/>
          </a:prstGeom>
          <a:noFill/>
        </p:spPr>
        <p:txBody>
          <a:bodyPr wrap="none" rtlCol="0">
            <a:spAutoFit/>
          </a:bodyPr>
          <a:lstStyle/>
          <a:p>
            <a:pPr algn="ctr"/>
            <a:r>
              <a:rPr kumimoji="1" lang="en-US" altLang="zh-CN" b="1" i="1" dirty="0">
                <a:solidFill>
                  <a:schemeClr val="bg2">
                    <a:lumMod val="10000"/>
                  </a:schemeClr>
                </a:solidFill>
              </a:rPr>
              <a:t>Applications</a:t>
            </a:r>
            <a:endParaRPr kumimoji="1" lang="zh-CN" altLang="en-US" b="1" i="1" dirty="0">
              <a:solidFill>
                <a:schemeClr val="bg2">
                  <a:lumMod val="10000"/>
                </a:schemeClr>
              </a:solidFill>
            </a:endParaRPr>
          </a:p>
        </p:txBody>
      </p:sp>
      <p:sp>
        <p:nvSpPr>
          <p:cNvPr id="24" name="下箭头 23"/>
          <p:cNvSpPr/>
          <p:nvPr/>
        </p:nvSpPr>
        <p:spPr bwMode="auto">
          <a:xfrm>
            <a:off x="1511376" y="3345589"/>
            <a:ext cx="1685626" cy="282146"/>
          </a:xfrm>
          <a:prstGeom prst="downArrow">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66" name="下箭头 65"/>
          <p:cNvSpPr/>
          <p:nvPr/>
        </p:nvSpPr>
        <p:spPr bwMode="auto">
          <a:xfrm>
            <a:off x="3267458" y="5293895"/>
            <a:ext cx="717551" cy="282146"/>
          </a:xfrm>
          <a:prstGeom prst="downArrow">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44" name="文本框 43"/>
          <p:cNvSpPr txBox="1"/>
          <p:nvPr/>
        </p:nvSpPr>
        <p:spPr>
          <a:xfrm>
            <a:off x="4629016" y="4023603"/>
            <a:ext cx="434386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zh-CN"/>
            </a:defPPr>
            <a:lvl1pPr algn="ctr">
              <a:defRPr sz="2400" b="1">
                <a:solidFill>
                  <a:srgbClr val="AB0005"/>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sz="1800" dirty="0"/>
              <a:t>Irregularly  access large amount of remote memory regions</a:t>
            </a:r>
            <a:endParaRPr lang="zh-CN" altLang="en-US" sz="1800" dirty="0"/>
          </a:p>
        </p:txBody>
      </p:sp>
      <p:sp>
        <p:nvSpPr>
          <p:cNvPr id="6" name="Slide Number Placeholder 5"/>
          <p:cNvSpPr>
            <a:spLocks noGrp="1"/>
          </p:cNvSpPr>
          <p:nvPr>
            <p:ph type="sldNum" sz="quarter" idx="4"/>
          </p:nvPr>
        </p:nvSpPr>
        <p:spPr/>
        <p:txBody>
          <a:bodyPr/>
          <a:lstStyle/>
          <a:p>
            <a:fld id="{6B394888-48A7-42F6-AE45-2BD5FD40ED91}" type="slidenum">
              <a:rPr lang="en-US" smtClean="0"/>
              <a:pPr/>
              <a:t>127</a:t>
            </a:fld>
            <a:endParaRPr lang="en-US" dirty="0"/>
          </a:p>
        </p:txBody>
      </p:sp>
    </p:spTree>
    <p:extLst>
      <p:ext uri="{BB962C8B-B14F-4D97-AF65-F5344CB8AC3E}">
        <p14:creationId xmlns:p14="http://schemas.microsoft.com/office/powerpoint/2010/main" val="16790733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Get-Compute-Update</a:t>
            </a:r>
            <a:endParaRPr kumimoji="1" lang="zh-CN" altLang="en-US" dirty="0"/>
          </a:p>
        </p:txBody>
      </p:sp>
      <p:sp>
        <p:nvSpPr>
          <p:cNvPr id="3" name="内容占位符 2"/>
          <p:cNvSpPr>
            <a:spLocks noGrp="1"/>
          </p:cNvSpPr>
          <p:nvPr>
            <p:ph idx="4294967295"/>
          </p:nvPr>
        </p:nvSpPr>
        <p:spPr>
          <a:xfrm>
            <a:off x="364144" y="851316"/>
            <a:ext cx="8229600" cy="554038"/>
          </a:xfrm>
        </p:spPr>
        <p:txBody>
          <a:bodyPr/>
          <a:lstStyle/>
          <a:p>
            <a:r>
              <a:rPr kumimoji="1" lang="en-US" altLang="zh-CN" dirty="0"/>
              <a:t>Typical Get-Compute-Update mode in GA programming</a:t>
            </a:r>
            <a:endParaRPr kumimoji="1" lang="zh-CN" altLang="en-US" dirty="0"/>
          </a:p>
        </p:txBody>
      </p:sp>
      <p:sp>
        <p:nvSpPr>
          <p:cNvPr id="22" name="文本框 21"/>
          <p:cNvSpPr txBox="1"/>
          <p:nvPr/>
        </p:nvSpPr>
        <p:spPr>
          <a:xfrm>
            <a:off x="1292104" y="4993574"/>
            <a:ext cx="3186840" cy="369332"/>
          </a:xfrm>
          <a:prstGeom prst="rect">
            <a:avLst/>
          </a:prstGeom>
          <a:noFill/>
        </p:spPr>
        <p:txBody>
          <a:bodyPr wrap="none" rtlCol="0">
            <a:spAutoFit/>
          </a:bodyPr>
          <a:lstStyle/>
          <a:p>
            <a:r>
              <a:rPr kumimoji="1" lang="en-US" altLang="zh-CN" b="1" dirty="0"/>
              <a:t>Perform DGEMM in local buffer </a:t>
            </a:r>
            <a:endParaRPr kumimoji="1" lang="zh-CN" altLang="en-US" b="1" dirty="0"/>
          </a:p>
        </p:txBody>
      </p:sp>
      <p:grpSp>
        <p:nvGrpSpPr>
          <p:cNvPr id="23" name="组 22"/>
          <p:cNvGrpSpPr/>
          <p:nvPr/>
        </p:nvGrpSpPr>
        <p:grpSpPr>
          <a:xfrm>
            <a:off x="5754176" y="2309201"/>
            <a:ext cx="3229403" cy="2982080"/>
            <a:chOff x="5724127" y="3356992"/>
            <a:chExt cx="2530448" cy="2982080"/>
          </a:xfrm>
        </p:grpSpPr>
        <p:sp>
          <p:nvSpPr>
            <p:cNvPr id="24" name="矩形 23"/>
            <p:cNvSpPr/>
            <p:nvPr/>
          </p:nvSpPr>
          <p:spPr bwMode="auto">
            <a:xfrm>
              <a:off x="6156176" y="4797152"/>
              <a:ext cx="1152128" cy="319936"/>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25" name="文本框 24"/>
            <p:cNvSpPr txBox="1"/>
            <p:nvPr/>
          </p:nvSpPr>
          <p:spPr>
            <a:xfrm>
              <a:off x="5724127" y="3356992"/>
              <a:ext cx="2530448" cy="298208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144000" tIns="72000" rIns="144000" bIns="72000" rtlCol="0">
              <a:spAutoFit/>
            </a:bodyPr>
            <a:lstStyle>
              <a:defPPr>
                <a:defRPr lang="zh-CN"/>
              </a:defPPr>
              <a:lvl1pPr>
                <a:spcBef>
                  <a:spcPts val="100"/>
                </a:spcBef>
                <a:defRPr kumimoji="1" sz="1600" kern="2000">
                  <a:solidFill>
                    <a:srgbClr val="800000"/>
                  </a:solidFill>
                  <a:latin typeface="Arial"/>
                  <a:cs typeface="Aria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solidFill>
                    <a:schemeClr val="bg2">
                      <a:lumMod val="10000"/>
                    </a:schemeClr>
                  </a:solidFill>
                </a:rPr>
                <a:t>for </a:t>
              </a:r>
              <a:r>
                <a:rPr lang="en-US" altLang="zh-CN" dirty="0" err="1">
                  <a:solidFill>
                    <a:schemeClr val="bg2">
                      <a:lumMod val="10000"/>
                    </a:schemeClr>
                  </a:solidFill>
                </a:rPr>
                <a:t>i</a:t>
              </a:r>
              <a:r>
                <a:rPr lang="en-US" altLang="zh-CN" dirty="0">
                  <a:solidFill>
                    <a:schemeClr val="bg2">
                      <a:lumMod val="10000"/>
                    </a:schemeClr>
                  </a:solidFill>
                </a:rPr>
                <a:t> in I blocks:</a:t>
              </a:r>
            </a:p>
            <a:p>
              <a:r>
                <a:rPr lang="en-US" altLang="zh-CN" dirty="0">
                  <a:solidFill>
                    <a:schemeClr val="bg2">
                      <a:lumMod val="10000"/>
                    </a:schemeClr>
                  </a:solidFill>
                </a:rPr>
                <a:t>  for j in J blocks:</a:t>
              </a:r>
            </a:p>
            <a:p>
              <a:r>
                <a:rPr lang="en-US" altLang="zh-CN" dirty="0">
                  <a:solidFill>
                    <a:schemeClr val="bg2">
                      <a:lumMod val="10000"/>
                    </a:schemeClr>
                  </a:solidFill>
                </a:rPr>
                <a:t>     for k in K blocks:</a:t>
              </a:r>
            </a:p>
            <a:p>
              <a:r>
                <a:rPr lang="en-US" altLang="zh-CN" dirty="0">
                  <a:solidFill>
                    <a:schemeClr val="bg2">
                      <a:lumMod val="10000"/>
                    </a:schemeClr>
                  </a:solidFill>
                </a:rPr>
                <a:t>        </a:t>
              </a:r>
              <a:r>
                <a:rPr lang="en-US" altLang="zh-CN" b="1" dirty="0">
                  <a:solidFill>
                    <a:schemeClr val="tx2"/>
                  </a:solidFill>
                </a:rPr>
                <a:t>GET</a:t>
              </a:r>
              <a:r>
                <a:rPr lang="en-US" altLang="zh-CN" dirty="0">
                  <a:solidFill>
                    <a:schemeClr val="tx2"/>
                  </a:solidFill>
                </a:rPr>
                <a:t> block a from A</a:t>
              </a:r>
            </a:p>
            <a:p>
              <a:r>
                <a:rPr lang="en-US" altLang="zh-CN" dirty="0">
                  <a:solidFill>
                    <a:schemeClr val="accent2">
                      <a:lumMod val="75000"/>
                    </a:schemeClr>
                  </a:solidFill>
                </a:rPr>
                <a:t>        </a:t>
              </a:r>
              <a:r>
                <a:rPr lang="en-US" altLang="zh-CN" b="1" dirty="0">
                  <a:solidFill>
                    <a:schemeClr val="accent2">
                      <a:lumMod val="75000"/>
                    </a:schemeClr>
                  </a:solidFill>
                </a:rPr>
                <a:t>GET</a:t>
              </a:r>
              <a:r>
                <a:rPr lang="en-US" altLang="zh-CN" dirty="0">
                  <a:solidFill>
                    <a:schemeClr val="accent2">
                      <a:lumMod val="75000"/>
                    </a:schemeClr>
                  </a:solidFill>
                </a:rPr>
                <a:t> block b from B</a:t>
              </a:r>
            </a:p>
            <a:p>
              <a:r>
                <a:rPr lang="en-US" altLang="zh-CN" dirty="0">
                  <a:solidFill>
                    <a:schemeClr val="bg2">
                      <a:lumMod val="10000"/>
                    </a:schemeClr>
                  </a:solidFill>
                </a:rPr>
                <a:t>        </a:t>
              </a:r>
              <a:r>
                <a:rPr lang="en-US" altLang="zh-CN" b="1" dirty="0">
                  <a:solidFill>
                    <a:srgbClr val="FF0000"/>
                  </a:solidFill>
                </a:rPr>
                <a:t>c += a * b   </a:t>
              </a:r>
              <a:r>
                <a:rPr lang="en-US" altLang="zh-CN" b="1" dirty="0">
                  <a:solidFill>
                    <a:schemeClr val="accent4">
                      <a:lumMod val="50000"/>
                    </a:schemeClr>
                  </a:solidFill>
                </a:rPr>
                <a:t>/*computing*/</a:t>
              </a:r>
            </a:p>
            <a:p>
              <a:r>
                <a:rPr lang="en-US" altLang="zh-CN" dirty="0">
                  <a:solidFill>
                    <a:schemeClr val="bg2">
                      <a:lumMod val="10000"/>
                    </a:schemeClr>
                  </a:solidFill>
                </a:rPr>
                <a:t>      end do </a:t>
              </a:r>
            </a:p>
            <a:p>
              <a:r>
                <a:rPr lang="en-US" altLang="zh-CN" dirty="0">
                  <a:solidFill>
                    <a:schemeClr val="bg2">
                      <a:lumMod val="10000"/>
                    </a:schemeClr>
                  </a:solidFill>
                </a:rPr>
                <a:t>      </a:t>
              </a:r>
              <a:r>
                <a:rPr lang="en-US" altLang="zh-CN" b="1" dirty="0">
                  <a:solidFill>
                    <a:schemeClr val="accent3"/>
                  </a:solidFill>
                </a:rPr>
                <a:t>ACC</a:t>
              </a:r>
              <a:r>
                <a:rPr lang="en-US" altLang="zh-CN" dirty="0">
                  <a:solidFill>
                    <a:schemeClr val="accent3"/>
                  </a:solidFill>
                </a:rPr>
                <a:t> block c to C</a:t>
              </a:r>
            </a:p>
            <a:p>
              <a:r>
                <a:rPr lang="en-US" altLang="zh-CN" dirty="0">
                  <a:solidFill>
                    <a:schemeClr val="accent3"/>
                  </a:solidFill>
                </a:rPr>
                <a:t>      </a:t>
              </a:r>
              <a:r>
                <a:rPr lang="en-US" altLang="zh-CN" b="1" dirty="0">
                  <a:solidFill>
                    <a:srgbClr val="0000FF"/>
                  </a:solidFill>
                </a:rPr>
                <a:t>NXTASK</a:t>
              </a:r>
              <a:endParaRPr lang="en-US" altLang="zh-CN" dirty="0">
                <a:solidFill>
                  <a:schemeClr val="accent3"/>
                </a:solidFill>
              </a:endParaRPr>
            </a:p>
            <a:p>
              <a:r>
                <a:rPr lang="en-US" altLang="zh-CN" dirty="0">
                  <a:solidFill>
                    <a:schemeClr val="bg2">
                      <a:lumMod val="10000"/>
                    </a:schemeClr>
                  </a:solidFill>
                </a:rPr>
                <a:t>  end do</a:t>
              </a:r>
            </a:p>
            <a:p>
              <a:r>
                <a:rPr lang="en-US" altLang="zh-CN" dirty="0">
                  <a:solidFill>
                    <a:schemeClr val="bg2">
                      <a:lumMod val="10000"/>
                    </a:schemeClr>
                  </a:solidFill>
                </a:rPr>
                <a:t>end do</a:t>
              </a:r>
            </a:p>
          </p:txBody>
        </p:sp>
      </p:grpSp>
      <p:sp>
        <p:nvSpPr>
          <p:cNvPr id="27" name="矩形 26"/>
          <p:cNvSpPr/>
          <p:nvPr/>
        </p:nvSpPr>
        <p:spPr>
          <a:xfrm>
            <a:off x="5887855" y="1970647"/>
            <a:ext cx="3020968" cy="338554"/>
          </a:xfrm>
          <a:prstGeom prst="rect">
            <a:avLst/>
          </a:prstGeom>
        </p:spPr>
        <p:txBody>
          <a:bodyPr wrap="square">
            <a:spAutoFit/>
          </a:bodyPr>
          <a:lstStyle/>
          <a:p>
            <a:pPr algn="ctr"/>
            <a:r>
              <a:rPr kumimoji="1" lang="en-US" altLang="zh-CN" sz="1600" b="1" i="1" dirty="0">
                <a:solidFill>
                  <a:schemeClr val="bg2">
                    <a:lumMod val="10000"/>
                  </a:schemeClr>
                </a:solidFill>
              </a:rPr>
              <a:t>Pseudo code</a:t>
            </a:r>
          </a:p>
        </p:txBody>
      </p:sp>
      <p:graphicFrame>
        <p:nvGraphicFramePr>
          <p:cNvPr id="29" name="表格 28"/>
          <p:cNvGraphicFramePr>
            <a:graphicFrameLocks noGrp="1"/>
          </p:cNvGraphicFramePr>
          <p:nvPr/>
        </p:nvGraphicFramePr>
        <p:xfrm>
          <a:off x="586016" y="2335938"/>
          <a:ext cx="1249680" cy="124326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1"/>
                  </a:ext>
                </a:extLst>
              </a:tr>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60000"/>
                        <a:lumOff val="4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30" name="表格 29"/>
          <p:cNvGraphicFramePr>
            <a:graphicFrameLocks noGrp="1"/>
          </p:cNvGraphicFramePr>
          <p:nvPr/>
        </p:nvGraphicFramePr>
        <p:xfrm>
          <a:off x="2267744" y="2335938"/>
          <a:ext cx="1249680" cy="124326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1"/>
                  </a:ext>
                </a:extLst>
              </a:tr>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29A75"/>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31" name="表格 30"/>
          <p:cNvGraphicFramePr>
            <a:graphicFrameLocks noGrp="1"/>
          </p:cNvGraphicFramePr>
          <p:nvPr/>
        </p:nvGraphicFramePr>
        <p:xfrm>
          <a:off x="4037656" y="2335938"/>
          <a:ext cx="1249680" cy="124326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207211">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r h="207211">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endParaRPr lang="zh-CN" altLang="en-US" sz="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5"/>
                  </a:ext>
                </a:extLst>
              </a:tr>
            </a:tbl>
          </a:graphicData>
        </a:graphic>
      </p:graphicFrame>
      <p:grpSp>
        <p:nvGrpSpPr>
          <p:cNvPr id="7" name="组 6"/>
          <p:cNvGrpSpPr/>
          <p:nvPr/>
        </p:nvGrpSpPr>
        <p:grpSpPr>
          <a:xfrm>
            <a:off x="682217" y="2745399"/>
            <a:ext cx="5081226" cy="2228098"/>
            <a:chOff x="719572" y="3937206"/>
            <a:chExt cx="5081226" cy="2228098"/>
          </a:xfrm>
        </p:grpSpPr>
        <p:sp>
          <p:nvSpPr>
            <p:cNvPr id="8" name="乘 7"/>
            <p:cNvSpPr/>
            <p:nvPr/>
          </p:nvSpPr>
          <p:spPr bwMode="auto">
            <a:xfrm>
              <a:off x="1907704" y="4077072"/>
              <a:ext cx="360040" cy="288032"/>
            </a:xfrm>
            <a:prstGeom prst="mathMultiply">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9" name="等于 8"/>
            <p:cNvSpPr/>
            <p:nvPr/>
          </p:nvSpPr>
          <p:spPr bwMode="auto">
            <a:xfrm>
              <a:off x="3620954" y="4094081"/>
              <a:ext cx="360040" cy="216024"/>
            </a:xfrm>
            <a:prstGeom prst="mathEqual">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10" name="圆角矩形 9"/>
            <p:cNvSpPr/>
            <p:nvPr/>
          </p:nvSpPr>
          <p:spPr bwMode="auto">
            <a:xfrm>
              <a:off x="899592" y="5301208"/>
              <a:ext cx="4320480" cy="864096"/>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11" name="矩形 10"/>
            <p:cNvSpPr/>
            <p:nvPr/>
          </p:nvSpPr>
          <p:spPr bwMode="auto">
            <a:xfrm>
              <a:off x="1367644" y="5589240"/>
              <a:ext cx="360040" cy="360040"/>
            </a:xfrm>
            <a:prstGeom prst="rect">
              <a:avLst/>
            </a:prstGeom>
            <a:gradFill>
              <a:gsLst>
                <a:gs pos="0">
                  <a:schemeClr val="tx2">
                    <a:lumMod val="60000"/>
                    <a:lumOff val="40000"/>
                  </a:schemeClr>
                </a:gs>
                <a:gs pos="80000">
                  <a:schemeClr val="tx2">
                    <a:lumMod val="60000"/>
                    <a:lumOff val="40000"/>
                  </a:schemeClr>
                </a:gs>
                <a:gs pos="100000">
                  <a:schemeClr val="tx2">
                    <a:lumMod val="40000"/>
                    <a:lumOff val="60000"/>
                  </a:schemeClr>
                </a:gs>
              </a:gsLst>
            </a:gradFill>
            <a:ln>
              <a:solidFill>
                <a:schemeClr val="tx2">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0" lang="zh-CN" altLang="en-US" sz="1600" b="1" dirty="0">
                <a:solidFill>
                  <a:schemeClr val="tx1"/>
                </a:solidFill>
                <a:latin typeface="Calibri" pitchFamily="34" charset="0"/>
              </a:endParaRPr>
            </a:p>
          </p:txBody>
        </p:sp>
        <p:sp>
          <p:nvSpPr>
            <p:cNvPr id="12" name="矩形 11"/>
            <p:cNvSpPr/>
            <p:nvPr/>
          </p:nvSpPr>
          <p:spPr bwMode="auto">
            <a:xfrm>
              <a:off x="2483768" y="5589240"/>
              <a:ext cx="360040" cy="36004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13" name="矩形 12"/>
            <p:cNvSpPr/>
            <p:nvPr/>
          </p:nvSpPr>
          <p:spPr bwMode="auto">
            <a:xfrm>
              <a:off x="3979536" y="5589240"/>
              <a:ext cx="360040" cy="36004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14" name="乘 13"/>
            <p:cNvSpPr/>
            <p:nvPr/>
          </p:nvSpPr>
          <p:spPr bwMode="auto">
            <a:xfrm>
              <a:off x="1979712" y="5602608"/>
              <a:ext cx="360040" cy="288032"/>
            </a:xfrm>
            <a:prstGeom prst="mathMultiply">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15" name="等于 14"/>
            <p:cNvSpPr/>
            <p:nvPr/>
          </p:nvSpPr>
          <p:spPr bwMode="auto">
            <a:xfrm>
              <a:off x="3275856" y="5661248"/>
              <a:ext cx="360040" cy="216024"/>
            </a:xfrm>
            <a:prstGeom prst="mathEqual">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19" name="文本框 18"/>
            <p:cNvSpPr txBox="1"/>
            <p:nvPr/>
          </p:nvSpPr>
          <p:spPr>
            <a:xfrm>
              <a:off x="4159556" y="4934486"/>
              <a:ext cx="1641242" cy="646331"/>
            </a:xfrm>
            <a:prstGeom prst="rect">
              <a:avLst/>
            </a:prstGeom>
            <a:noFill/>
          </p:spPr>
          <p:txBody>
            <a:bodyPr wrap="square" rtlCol="0">
              <a:spAutoFit/>
            </a:bodyPr>
            <a:lstStyle/>
            <a:p>
              <a:r>
                <a:rPr lang="en-US" altLang="zh-CN" dirty="0">
                  <a:solidFill>
                    <a:schemeClr val="accent5">
                      <a:lumMod val="75000"/>
                    </a:schemeClr>
                  </a:solidFill>
                </a:rPr>
                <a:t>ACCUMULATE</a:t>
              </a:r>
            </a:p>
            <a:p>
              <a:r>
                <a:rPr kumimoji="1" lang="en-US" altLang="zh-CN" dirty="0">
                  <a:solidFill>
                    <a:schemeClr val="accent5">
                      <a:lumMod val="75000"/>
                    </a:schemeClr>
                  </a:solidFill>
                </a:rPr>
                <a:t>block c</a:t>
              </a:r>
              <a:endParaRPr kumimoji="1" lang="zh-CN" altLang="en-US" dirty="0">
                <a:solidFill>
                  <a:schemeClr val="accent5">
                    <a:lumMod val="75000"/>
                  </a:schemeClr>
                </a:solidFill>
              </a:endParaRPr>
            </a:p>
          </p:txBody>
        </p:sp>
        <p:sp>
          <p:nvSpPr>
            <p:cNvPr id="20" name="文本框 19"/>
            <p:cNvSpPr txBox="1"/>
            <p:nvPr/>
          </p:nvSpPr>
          <p:spPr>
            <a:xfrm>
              <a:off x="2735796" y="4936601"/>
              <a:ext cx="1080120" cy="646331"/>
            </a:xfrm>
            <a:prstGeom prst="rect">
              <a:avLst/>
            </a:prstGeom>
            <a:noFill/>
          </p:spPr>
          <p:txBody>
            <a:bodyPr wrap="square" rtlCol="0">
              <a:spAutoFit/>
            </a:bodyPr>
            <a:lstStyle/>
            <a:p>
              <a:r>
                <a:rPr lang="en-US" altLang="zh-CN" dirty="0">
                  <a:solidFill>
                    <a:srgbClr val="BF5C28"/>
                  </a:solidFill>
                </a:rPr>
                <a:t>GET</a:t>
              </a:r>
            </a:p>
            <a:p>
              <a:r>
                <a:rPr lang="en-US" altLang="zh-CN" dirty="0">
                  <a:solidFill>
                    <a:srgbClr val="BF5C28"/>
                  </a:solidFill>
                </a:rPr>
                <a:t>b</a:t>
              </a:r>
              <a:r>
                <a:rPr kumimoji="1" lang="en-US" altLang="zh-CN" dirty="0">
                  <a:solidFill>
                    <a:srgbClr val="BF5C28"/>
                  </a:solidFill>
                </a:rPr>
                <a:t>lock b</a:t>
              </a:r>
              <a:endParaRPr kumimoji="1" lang="zh-CN" altLang="en-US" dirty="0">
                <a:solidFill>
                  <a:srgbClr val="BF5C28"/>
                </a:solidFill>
              </a:endParaRPr>
            </a:p>
          </p:txBody>
        </p:sp>
        <p:sp>
          <p:nvSpPr>
            <p:cNvPr id="21" name="文本框 20"/>
            <p:cNvSpPr txBox="1"/>
            <p:nvPr/>
          </p:nvSpPr>
          <p:spPr>
            <a:xfrm>
              <a:off x="1547664" y="4941168"/>
              <a:ext cx="936104" cy="646331"/>
            </a:xfrm>
            <a:prstGeom prst="rect">
              <a:avLst/>
            </a:prstGeom>
            <a:noFill/>
          </p:spPr>
          <p:txBody>
            <a:bodyPr wrap="square" rtlCol="0">
              <a:spAutoFit/>
            </a:bodyPr>
            <a:lstStyle/>
            <a:p>
              <a:r>
                <a:rPr lang="en-US" altLang="zh-CN" dirty="0">
                  <a:solidFill>
                    <a:schemeClr val="accent1">
                      <a:lumMod val="50000"/>
                    </a:schemeClr>
                  </a:solidFill>
                </a:rPr>
                <a:t>GET block a</a:t>
              </a:r>
              <a:endParaRPr kumimoji="1" lang="zh-CN" altLang="en-US" dirty="0">
                <a:solidFill>
                  <a:schemeClr val="accent1">
                    <a:lumMod val="50000"/>
                  </a:schemeClr>
                </a:solidFill>
              </a:endParaRPr>
            </a:p>
          </p:txBody>
        </p:sp>
        <p:cxnSp>
          <p:nvCxnSpPr>
            <p:cNvPr id="16" name="直线箭头连接符 15"/>
            <p:cNvCxnSpPr>
              <a:endCxn id="11" idx="0"/>
            </p:cNvCxnSpPr>
            <p:nvPr/>
          </p:nvCxnSpPr>
          <p:spPr bwMode="auto">
            <a:xfrm>
              <a:off x="719572" y="3937206"/>
              <a:ext cx="828092" cy="1652034"/>
            </a:xfrm>
            <a:prstGeom prst="straightConnector1">
              <a:avLst/>
            </a:prstGeom>
            <a:noFill/>
            <a:ln w="28575" cap="flat" cmpd="sng" algn="ctr">
              <a:solidFill>
                <a:schemeClr val="tx2"/>
              </a:solidFill>
              <a:prstDash val="solid"/>
              <a:round/>
              <a:headEnd type="none" w="med" len="med"/>
              <a:tailEnd type="arrow" w="lg" len="lg"/>
            </a:ln>
            <a:effectLst/>
          </p:spPr>
        </p:cxnSp>
        <p:cxnSp>
          <p:nvCxnSpPr>
            <p:cNvPr id="17" name="直线箭头连接符 16"/>
            <p:cNvCxnSpPr>
              <a:endCxn id="12" idx="0"/>
            </p:cNvCxnSpPr>
            <p:nvPr/>
          </p:nvCxnSpPr>
          <p:spPr bwMode="auto">
            <a:xfrm>
              <a:off x="2483768" y="3937206"/>
              <a:ext cx="180020" cy="1652034"/>
            </a:xfrm>
            <a:prstGeom prst="straightConnector1">
              <a:avLst/>
            </a:prstGeom>
            <a:noFill/>
            <a:ln w="28575" cap="flat" cmpd="sng" algn="ctr">
              <a:solidFill>
                <a:srgbClr val="BF5C28"/>
              </a:solidFill>
              <a:prstDash val="solid"/>
              <a:round/>
              <a:headEnd type="none" w="med" len="med"/>
              <a:tailEnd type="arrow" w="lg" len="lg"/>
            </a:ln>
            <a:effectLst/>
          </p:spPr>
        </p:cxnSp>
        <p:cxnSp>
          <p:nvCxnSpPr>
            <p:cNvPr id="18" name="直线箭头连接符 17"/>
            <p:cNvCxnSpPr>
              <a:stCxn id="13" idx="0"/>
            </p:cNvCxnSpPr>
            <p:nvPr/>
          </p:nvCxnSpPr>
          <p:spPr bwMode="auto">
            <a:xfrm flipV="1">
              <a:off x="4159556" y="3937206"/>
              <a:ext cx="124412" cy="1652034"/>
            </a:xfrm>
            <a:prstGeom prst="straightConnector1">
              <a:avLst/>
            </a:prstGeom>
            <a:noFill/>
            <a:ln w="28575" cap="flat" cmpd="sng" algn="ctr">
              <a:solidFill>
                <a:schemeClr val="accent5">
                  <a:lumMod val="75000"/>
                </a:schemeClr>
              </a:solidFill>
              <a:prstDash val="solid"/>
              <a:round/>
              <a:headEnd type="none" w="med" len="med"/>
              <a:tailEnd type="arrow" w="lg" len="lg"/>
            </a:ln>
            <a:effectLst/>
          </p:spPr>
        </p:cxnSp>
      </p:grpSp>
      <p:sp>
        <p:nvSpPr>
          <p:cNvPr id="35" name="矩形 34"/>
          <p:cNvSpPr/>
          <p:nvPr/>
        </p:nvSpPr>
        <p:spPr bwMode="auto">
          <a:xfrm>
            <a:off x="491723" y="2229928"/>
            <a:ext cx="590176" cy="567765"/>
          </a:xfrm>
          <a:prstGeom prst="rect">
            <a:avLst/>
          </a:prstGeom>
          <a:ln w="38100" cmpd="sng">
            <a:solidFill>
              <a:srgbClr val="AB0005"/>
            </a:solidFill>
            <a:tailEnd type="arrow"/>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libri" pitchFamily="34" charset="0"/>
            </a:endParaRPr>
          </a:p>
        </p:txBody>
      </p:sp>
      <p:sp>
        <p:nvSpPr>
          <p:cNvPr id="36" name="矩形 35"/>
          <p:cNvSpPr/>
          <p:nvPr/>
        </p:nvSpPr>
        <p:spPr bwMode="auto">
          <a:xfrm>
            <a:off x="2216277" y="2232916"/>
            <a:ext cx="590176" cy="567765"/>
          </a:xfrm>
          <a:prstGeom prst="rect">
            <a:avLst/>
          </a:prstGeom>
          <a:ln w="38100" cmpd="sng">
            <a:solidFill>
              <a:srgbClr val="AB0005"/>
            </a:solidFill>
            <a:tailEnd type="arrow"/>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zh-CN" altLang="en-US" sz="1600" b="1" dirty="0">
              <a:solidFill>
                <a:schemeClr val="tx1"/>
              </a:solidFill>
              <a:latin typeface="Calibri" pitchFamily="34" charset="0"/>
            </a:endParaRPr>
          </a:p>
        </p:txBody>
      </p:sp>
      <p:sp>
        <p:nvSpPr>
          <p:cNvPr id="37" name="矩形 36"/>
          <p:cNvSpPr/>
          <p:nvPr/>
        </p:nvSpPr>
        <p:spPr bwMode="auto">
          <a:xfrm>
            <a:off x="3951525" y="2238892"/>
            <a:ext cx="590176" cy="567765"/>
          </a:xfrm>
          <a:prstGeom prst="rect">
            <a:avLst/>
          </a:prstGeom>
          <a:ln w="38100" cmpd="sng">
            <a:solidFill>
              <a:srgbClr val="AB0005"/>
            </a:solidFill>
            <a:tailEnd type="arrow"/>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zh-CN" altLang="en-US" sz="1600" b="1" dirty="0">
              <a:solidFill>
                <a:schemeClr val="tx1"/>
              </a:solidFill>
              <a:latin typeface="Calibri" pitchFamily="34" charset="0"/>
            </a:endParaRPr>
          </a:p>
        </p:txBody>
      </p:sp>
      <p:sp>
        <p:nvSpPr>
          <p:cNvPr id="38" name="文本框 37"/>
          <p:cNvSpPr txBox="1"/>
          <p:nvPr/>
        </p:nvSpPr>
        <p:spPr>
          <a:xfrm>
            <a:off x="223425" y="1601315"/>
            <a:ext cx="542107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zh-CN"/>
            </a:defPPr>
            <a:lvl1pPr algn="ctr">
              <a:defRPr sz="2400" b="1">
                <a:solidFill>
                  <a:srgbClr val="AB0005"/>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sz="1800" dirty="0"/>
              <a:t>All of the blocks are non-contiguous data</a:t>
            </a:r>
            <a:endParaRPr lang="zh-CN" altLang="en-US" sz="1800" dirty="0"/>
          </a:p>
        </p:txBody>
      </p:sp>
      <p:sp>
        <p:nvSpPr>
          <p:cNvPr id="34" name="文本框 37"/>
          <p:cNvSpPr txBox="1"/>
          <p:nvPr/>
        </p:nvSpPr>
        <p:spPr>
          <a:xfrm>
            <a:off x="243505" y="5562600"/>
            <a:ext cx="5421075" cy="584775"/>
          </a:xfrm>
          <a:prstGeom prst="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zh-CN"/>
            </a:defPPr>
            <a:lvl1pPr algn="ctr">
              <a:defRPr sz="2400" b="1">
                <a:solidFill>
                  <a:srgbClr val="AB0005"/>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sz="1600" i="1" dirty="0">
                <a:solidFill>
                  <a:srgbClr val="FF0000"/>
                </a:solidFill>
              </a:rPr>
              <a:t>Mock figure showing 2D DGEMM with block-sparse computations.  In reality, </a:t>
            </a:r>
            <a:r>
              <a:rPr lang="en-US" altLang="zh-CN" sz="1600" i="1" dirty="0" err="1">
                <a:solidFill>
                  <a:srgbClr val="FF0000"/>
                </a:solidFill>
              </a:rPr>
              <a:t>NWChem</a:t>
            </a:r>
            <a:r>
              <a:rPr lang="en-US" altLang="zh-CN" sz="1600" i="1" dirty="0">
                <a:solidFill>
                  <a:srgbClr val="FF0000"/>
                </a:solidFill>
              </a:rPr>
              <a:t> uses 6D tensors.</a:t>
            </a:r>
            <a:endParaRPr lang="zh-CN" altLang="en-US" sz="1600" i="1" dirty="0">
              <a:solidFill>
                <a:srgbClr val="FF0000"/>
              </a:solidFill>
            </a:endParaRPr>
          </a:p>
        </p:txBody>
      </p:sp>
      <p:sp>
        <p:nvSpPr>
          <p:cNvPr id="5" name="Slide Number Placeholder 4"/>
          <p:cNvSpPr>
            <a:spLocks noGrp="1"/>
          </p:cNvSpPr>
          <p:nvPr>
            <p:ph type="sldNum" sz="quarter" idx="4"/>
          </p:nvPr>
        </p:nvSpPr>
        <p:spPr/>
        <p:txBody>
          <a:bodyPr/>
          <a:lstStyle/>
          <a:p>
            <a:fld id="{6B394888-48A7-42F6-AE45-2BD5FD40ED91}" type="slidenum">
              <a:rPr lang="en-US" smtClean="0"/>
              <a:pPr/>
              <a:t>128</a:t>
            </a:fld>
            <a:endParaRPr lang="en-US" dirty="0"/>
          </a:p>
        </p:txBody>
      </p:sp>
    </p:spTree>
    <p:extLst>
      <p:ext uri="{BB962C8B-B14F-4D97-AF65-F5344CB8AC3E}">
        <p14:creationId xmlns:p14="http://schemas.microsoft.com/office/powerpoint/2010/main" val="16054746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synchronization mode should I use, when?</a:t>
            </a:r>
          </a:p>
        </p:txBody>
      </p:sp>
      <p:sp>
        <p:nvSpPr>
          <p:cNvPr id="3" name="Content Placeholder 2"/>
          <p:cNvSpPr>
            <a:spLocks noGrp="1"/>
          </p:cNvSpPr>
          <p:nvPr>
            <p:ph idx="1"/>
          </p:nvPr>
        </p:nvSpPr>
        <p:spPr>
          <a:xfrm>
            <a:off x="533400" y="990600"/>
            <a:ext cx="8229600" cy="5181600"/>
          </a:xfrm>
        </p:spPr>
        <p:txBody>
          <a:bodyPr>
            <a:normAutofit fontScale="85000" lnSpcReduction="20000"/>
          </a:bodyPr>
          <a:lstStyle/>
          <a:p>
            <a:r>
              <a:rPr lang="en-US" dirty="0"/>
              <a:t>RMA communication often has low overheads versus send/</a:t>
            </a:r>
            <a:r>
              <a:rPr lang="en-US" dirty="0" err="1"/>
              <a:t>recv</a:t>
            </a:r>
            <a:endParaRPr lang="en-US" dirty="0"/>
          </a:p>
          <a:p>
            <a:pPr lvl="1"/>
            <a:r>
              <a:rPr lang="en-US" dirty="0"/>
              <a:t>Two-sided: Matching, queuing, buffering, unexpected receives, etc…</a:t>
            </a:r>
          </a:p>
          <a:p>
            <a:pPr lvl="1"/>
            <a:r>
              <a:rPr lang="en-US" dirty="0"/>
              <a:t>One-sided: No matching, no buffering, always ready to receive (but must separately sync the communication)</a:t>
            </a:r>
          </a:p>
          <a:p>
            <a:pPr lvl="1"/>
            <a:r>
              <a:rPr lang="en-US" dirty="0"/>
              <a:t>Direct use of RDMA provided by high-speed interconnects (e.g. </a:t>
            </a:r>
            <a:r>
              <a:rPr lang="en-US" dirty="0" err="1"/>
              <a:t>InfiniBand</a:t>
            </a:r>
            <a:r>
              <a:rPr lang="en-US" dirty="0"/>
              <a:t>)</a:t>
            </a:r>
          </a:p>
          <a:p>
            <a:pPr lvl="2"/>
            <a:r>
              <a:rPr lang="en-US" dirty="0"/>
              <a:t>Good two-sided implementations will also use RDMA, but must first match messages</a:t>
            </a:r>
          </a:p>
          <a:p>
            <a:r>
              <a:rPr lang="en-US" dirty="0"/>
              <a:t>Active mode: bulk synchronization</a:t>
            </a:r>
          </a:p>
          <a:p>
            <a:pPr lvl="1"/>
            <a:r>
              <a:rPr lang="en-US" dirty="0"/>
              <a:t>E.g. ghost cell exchange</a:t>
            </a:r>
          </a:p>
          <a:p>
            <a:r>
              <a:rPr lang="en-US" dirty="0"/>
              <a:t>Passive mode: asynchronous data movement</a:t>
            </a:r>
          </a:p>
          <a:p>
            <a:pPr lvl="1"/>
            <a:r>
              <a:rPr lang="en-US" dirty="0"/>
              <a:t>Useful when dataset is large, requiring memory of multiple nodes</a:t>
            </a:r>
          </a:p>
          <a:p>
            <a:pPr lvl="1"/>
            <a:r>
              <a:rPr lang="en-US" dirty="0"/>
              <a:t>Also, when data access and synchronization pattern is dynamic</a:t>
            </a:r>
            <a:endParaRPr lang="en-US" sz="1200" dirty="0"/>
          </a:p>
          <a:p>
            <a:pPr lvl="1"/>
            <a:r>
              <a:rPr lang="en-US" dirty="0"/>
              <a:t>Common use case: distributed, shared arrays</a:t>
            </a:r>
          </a:p>
          <a:p>
            <a:r>
              <a:rPr lang="en-US" dirty="0"/>
              <a:t>Passive target locking mode</a:t>
            </a:r>
          </a:p>
          <a:p>
            <a:pPr lvl="1"/>
            <a:r>
              <a:rPr lang="en-US" dirty="0"/>
              <a:t>Lock/unlock – Useful when exclusive epochs are needed</a:t>
            </a:r>
          </a:p>
          <a:p>
            <a:pPr lvl="1"/>
            <a:r>
              <a:rPr lang="en-US" dirty="0" err="1"/>
              <a:t>Lock_all</a:t>
            </a:r>
            <a:r>
              <a:rPr lang="en-US" dirty="0"/>
              <a:t>/</a:t>
            </a:r>
            <a:r>
              <a:rPr lang="en-US" dirty="0" err="1"/>
              <a:t>unlock_all</a:t>
            </a:r>
            <a:r>
              <a:rPr lang="en-US" dirty="0"/>
              <a:t> – Useful when only shared epochs are needed</a:t>
            </a:r>
          </a:p>
        </p:txBody>
      </p:sp>
      <p:sp>
        <p:nvSpPr>
          <p:cNvPr id="6" name="Slide Number Placeholder 5"/>
          <p:cNvSpPr>
            <a:spLocks noGrp="1"/>
          </p:cNvSpPr>
          <p:nvPr>
            <p:ph type="sldNum" sz="quarter" idx="4"/>
          </p:nvPr>
        </p:nvSpPr>
        <p:spPr/>
        <p:txBody>
          <a:bodyPr/>
          <a:lstStyle/>
          <a:p>
            <a:fld id="{6B394888-48A7-42F6-AE45-2BD5FD40ED91}" type="slidenum">
              <a:rPr lang="en-US" smtClean="0"/>
              <a:pPr/>
              <a:t>129</a:t>
            </a:fld>
            <a:endParaRPr lang="en-US" dirty="0"/>
          </a:p>
        </p:txBody>
      </p:sp>
    </p:spTree>
    <p:extLst>
      <p:ext uri="{BB962C8B-B14F-4D97-AF65-F5344CB8AC3E}">
        <p14:creationId xmlns:p14="http://schemas.microsoft.com/office/powerpoint/2010/main" val="14075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MPI Programs on Cray Systems</a:t>
            </a:r>
          </a:p>
        </p:txBody>
      </p:sp>
      <p:sp>
        <p:nvSpPr>
          <p:cNvPr id="3" name="Content Placeholder 2"/>
          <p:cNvSpPr>
            <a:spLocks noGrp="1"/>
          </p:cNvSpPr>
          <p:nvPr>
            <p:ph idx="1"/>
          </p:nvPr>
        </p:nvSpPr>
        <p:spPr>
          <a:xfrm>
            <a:off x="457200" y="914400"/>
            <a:ext cx="7620000" cy="457099"/>
          </a:xfrm>
        </p:spPr>
        <p:txBody>
          <a:bodyPr/>
          <a:lstStyle/>
          <a:p>
            <a:pPr>
              <a:lnSpc>
                <a:spcPct val="110000"/>
              </a:lnSpc>
            </a:pPr>
            <a:r>
              <a:rPr lang="en-US" dirty="0"/>
              <a:t>Launch 16 processes within a job allocation:</a:t>
            </a:r>
          </a:p>
        </p:txBody>
      </p:sp>
      <p:sp>
        <p:nvSpPr>
          <p:cNvPr id="4" name="Slide Number Placeholder 3"/>
          <p:cNvSpPr>
            <a:spLocks noGrp="1"/>
          </p:cNvSpPr>
          <p:nvPr>
            <p:ph type="sldNum" sz="quarter" idx="4"/>
          </p:nvPr>
        </p:nvSpPr>
        <p:spPr/>
        <p:txBody>
          <a:bodyPr/>
          <a:lstStyle/>
          <a:p>
            <a:fld id="{6B394888-48A7-42F6-AE45-2BD5FD40ED91}" type="slidenum">
              <a:rPr lang="en-US" smtClean="0"/>
              <a:pPr/>
              <a:t>13</a:t>
            </a:fld>
            <a:endParaRPr lang="en-US" dirty="0"/>
          </a:p>
        </p:txBody>
      </p:sp>
      <p:sp>
        <p:nvSpPr>
          <p:cNvPr id="7" name="Rectangle 6">
            <a:extLst>
              <a:ext uri="{FF2B5EF4-FFF2-40B4-BE49-F238E27FC236}">
                <a16:creationId xmlns:a16="http://schemas.microsoft.com/office/drawing/2014/main" id="{7BC9AA73-1234-3746-ABA6-F33FBBB714C0}"/>
              </a:ext>
            </a:extLst>
          </p:cNvPr>
          <p:cNvSpPr/>
          <p:nvPr/>
        </p:nvSpPr>
        <p:spPr>
          <a:xfrm>
            <a:off x="939045" y="1481165"/>
            <a:ext cx="2770630"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aprun</a:t>
            </a:r>
            <a:r>
              <a:rPr lang="en-US" sz="1600" b="1" dirty="0">
                <a:solidFill>
                  <a:srgbClr val="D2D2D2">
                    <a:lumMod val="10000"/>
                  </a:srgbClr>
                </a:solidFill>
                <a:latin typeface="Courier New" panose="02070309020205020404" pitchFamily="49" charset="0"/>
                <a:cs typeface="Courier New" panose="02070309020205020404" pitchFamily="49" charset="0"/>
              </a:rPr>
              <a:t> –n 16 ./test</a:t>
            </a:r>
            <a:endParaRPr lang="en-US" sz="1600" dirty="0">
              <a:solidFill>
                <a:srgbClr val="D2D2D2">
                  <a:lumMod val="10000"/>
                </a:srgb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20275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 name="Picture 148" descr="MHEA28-XTC-en.gif"/>
          <p:cNvPicPr>
            <a:picLocks noChangeAspect="1"/>
          </p:cNvPicPr>
          <p:nvPr/>
        </p:nvPicPr>
        <p:blipFill>
          <a:blip r:embed="rId3" cstate="print"/>
          <a:srcRect/>
          <a:stretch>
            <a:fillRect/>
          </a:stretch>
        </p:blipFill>
        <p:spPr bwMode="auto">
          <a:xfrm>
            <a:off x="6096000" y="1446379"/>
            <a:ext cx="838200" cy="7894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MPI RMA Memory Model</a:t>
            </a:r>
          </a:p>
        </p:txBody>
      </p:sp>
      <p:sp>
        <p:nvSpPr>
          <p:cNvPr id="3" name="Content Placeholder 2"/>
          <p:cNvSpPr>
            <a:spLocks noGrp="1"/>
          </p:cNvSpPr>
          <p:nvPr>
            <p:ph idx="1"/>
          </p:nvPr>
        </p:nvSpPr>
        <p:spPr>
          <a:xfrm>
            <a:off x="457200" y="914400"/>
            <a:ext cx="5257800" cy="5181600"/>
          </a:xfrm>
        </p:spPr>
        <p:txBody>
          <a:bodyPr>
            <a:normAutofit fontScale="85000" lnSpcReduction="20000"/>
          </a:bodyPr>
          <a:lstStyle/>
          <a:p>
            <a:r>
              <a:rPr lang="en-US" dirty="0"/>
              <a:t>MPI-3 provides two memory models: separate and unified</a:t>
            </a:r>
          </a:p>
          <a:p>
            <a:r>
              <a:rPr lang="en-US" dirty="0"/>
              <a:t>MPI-2: Separate Model</a:t>
            </a:r>
          </a:p>
          <a:p>
            <a:pPr lvl="1"/>
            <a:r>
              <a:rPr lang="en-US" dirty="0"/>
              <a:t>Logical public and private copies</a:t>
            </a:r>
          </a:p>
          <a:p>
            <a:pPr lvl="1"/>
            <a:r>
              <a:rPr lang="en-US" dirty="0"/>
              <a:t>MPI provides software coherence between window copies</a:t>
            </a:r>
          </a:p>
          <a:p>
            <a:pPr lvl="1"/>
            <a:r>
              <a:rPr lang="en-US" dirty="0"/>
              <a:t>Extremely portable, to systems that don’t provide hardware coherence</a:t>
            </a:r>
          </a:p>
          <a:p>
            <a:r>
              <a:rPr lang="en-US" dirty="0"/>
              <a:t>MPI-3: New Unified Model</a:t>
            </a:r>
          </a:p>
          <a:p>
            <a:pPr lvl="1"/>
            <a:r>
              <a:rPr lang="en-US" dirty="0"/>
              <a:t>Single copy of the window</a:t>
            </a:r>
          </a:p>
          <a:p>
            <a:pPr lvl="1"/>
            <a:r>
              <a:rPr lang="en-US" dirty="0"/>
              <a:t>System must provide coherence</a:t>
            </a:r>
          </a:p>
          <a:p>
            <a:pPr lvl="1"/>
            <a:r>
              <a:rPr lang="en-US" dirty="0"/>
              <a:t>Superset of separate semantics</a:t>
            </a:r>
          </a:p>
          <a:p>
            <a:pPr lvl="2"/>
            <a:r>
              <a:rPr lang="en-US" dirty="0"/>
              <a:t>E.g. allows concurrent local/remote access</a:t>
            </a:r>
          </a:p>
          <a:p>
            <a:pPr lvl="1"/>
            <a:r>
              <a:rPr lang="en-US" dirty="0"/>
              <a:t>Provides access to full performance potential of hardware</a:t>
            </a:r>
          </a:p>
          <a:p>
            <a:pPr lvl="1"/>
            <a:r>
              <a:rPr lang="en-US" dirty="0"/>
              <a:t>Matches typical SMP nodes</a:t>
            </a:r>
          </a:p>
        </p:txBody>
      </p:sp>
      <p:sp>
        <p:nvSpPr>
          <p:cNvPr id="32" name="Slide Number Placeholder 31"/>
          <p:cNvSpPr>
            <a:spLocks noGrp="1"/>
          </p:cNvSpPr>
          <p:nvPr>
            <p:ph type="sldNum" sz="quarter" idx="4"/>
          </p:nvPr>
        </p:nvSpPr>
        <p:spPr/>
        <p:txBody>
          <a:bodyPr/>
          <a:lstStyle/>
          <a:p>
            <a:fld id="{6B394888-48A7-42F6-AE45-2BD5FD40ED91}" type="slidenum">
              <a:rPr lang="en-US" smtClean="0"/>
              <a:pPr/>
              <a:t>130</a:t>
            </a:fld>
            <a:endParaRPr lang="en-US" dirty="0"/>
          </a:p>
        </p:txBody>
      </p:sp>
      <p:sp>
        <p:nvSpPr>
          <p:cNvPr id="21" name="Rectangle 20"/>
          <p:cNvSpPr/>
          <p:nvPr/>
        </p:nvSpPr>
        <p:spPr bwMode="auto">
          <a:xfrm>
            <a:off x="6096000" y="2231969"/>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rPr>
              <a:t>Public</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rPr>
              <a:t>Copy</a:t>
            </a:r>
          </a:p>
        </p:txBody>
      </p:sp>
      <p:sp>
        <p:nvSpPr>
          <p:cNvPr id="22" name="Rectangle 21"/>
          <p:cNvSpPr/>
          <p:nvPr/>
        </p:nvSpPr>
        <p:spPr bwMode="auto">
          <a:xfrm>
            <a:off x="6096000" y="3451169"/>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rPr>
              <a:t>Private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rPr>
              <a:t>Copy</a:t>
            </a:r>
          </a:p>
        </p:txBody>
      </p:sp>
      <p:cxnSp>
        <p:nvCxnSpPr>
          <p:cNvPr id="26" name="Straight Arrow Connector 25"/>
          <p:cNvCxnSpPr>
            <a:stCxn id="21" idx="2"/>
            <a:endCxn id="22" idx="0"/>
          </p:cNvCxnSpPr>
          <p:nvPr/>
        </p:nvCxnSpPr>
        <p:spPr bwMode="auto">
          <a:xfrm rot="5400000">
            <a:off x="6286500" y="3184469"/>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29" name="Picture 94" descr="AMD-Unleashes-Hydra-8-Core-Competition-for-Nehalems-2.jpg"/>
          <p:cNvPicPr>
            <a:picLocks noChangeAspect="1"/>
          </p:cNvPicPr>
          <p:nvPr/>
        </p:nvPicPr>
        <p:blipFill>
          <a:blip r:embed="rId4" cstate="print"/>
          <a:srcRect/>
          <a:stretch>
            <a:fillRect/>
          </a:stretch>
        </p:blipFill>
        <p:spPr bwMode="auto">
          <a:xfrm>
            <a:off x="6324600" y="4213225"/>
            <a:ext cx="511175" cy="511175"/>
          </a:xfrm>
          <a:prstGeom prst="rect">
            <a:avLst/>
          </a:prstGeom>
          <a:noFill/>
          <a:ln w="9525">
            <a:noFill/>
            <a:miter lim="800000"/>
            <a:headEnd/>
            <a:tailEnd/>
          </a:ln>
        </p:spPr>
      </p:pic>
      <p:pic>
        <p:nvPicPr>
          <p:cNvPr id="42" name="Picture 148" descr="MHEA28-XTC-en.gif"/>
          <p:cNvPicPr>
            <a:picLocks noChangeAspect="1"/>
          </p:cNvPicPr>
          <p:nvPr/>
        </p:nvPicPr>
        <p:blipFill>
          <a:blip r:embed="rId3" cstate="print"/>
          <a:srcRect/>
          <a:stretch>
            <a:fillRect/>
          </a:stretch>
        </p:blipFill>
        <p:spPr bwMode="auto">
          <a:xfrm>
            <a:off x="7467600" y="1953709"/>
            <a:ext cx="838200" cy="789491"/>
          </a:xfrm>
          <a:prstGeom prst="rect">
            <a:avLst/>
          </a:prstGeom>
          <a:noFill/>
          <a:ln w="9525">
            <a:noFill/>
            <a:miter lim="800000"/>
            <a:headEnd/>
            <a:tailEnd/>
          </a:ln>
        </p:spPr>
      </p:pic>
      <p:sp>
        <p:nvSpPr>
          <p:cNvPr id="43" name="Rectangle 42"/>
          <p:cNvSpPr/>
          <p:nvPr/>
        </p:nvSpPr>
        <p:spPr bwMode="auto">
          <a:xfrm>
            <a:off x="7467600" y="2766790"/>
            <a:ext cx="914400" cy="685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rPr>
              <a:t>Unified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rPr>
              <a:t>Copy</a:t>
            </a:r>
          </a:p>
        </p:txBody>
      </p:sp>
      <p:pic>
        <p:nvPicPr>
          <p:cNvPr id="46" name="Picture 94" descr="AMD-Unleashes-Hydra-8-Core-Competition-for-Nehalems-2.jpg"/>
          <p:cNvPicPr>
            <a:picLocks noChangeAspect="1"/>
          </p:cNvPicPr>
          <p:nvPr/>
        </p:nvPicPr>
        <p:blipFill>
          <a:blip r:embed="rId4" cstate="print"/>
          <a:srcRect/>
          <a:stretch>
            <a:fillRect/>
          </a:stretch>
        </p:blipFill>
        <p:spPr bwMode="auto">
          <a:xfrm>
            <a:off x="7696200" y="3527425"/>
            <a:ext cx="511175" cy="511175"/>
          </a:xfrm>
          <a:prstGeom prst="rect">
            <a:avLst/>
          </a:prstGeom>
          <a:noFill/>
          <a:ln w="9525">
            <a:noFill/>
            <a:miter lim="800000"/>
            <a:headEnd/>
            <a:tailEnd/>
          </a:ln>
        </p:spPr>
      </p:pic>
      <p:sp>
        <p:nvSpPr>
          <p:cNvPr id="4" name="TextBox 3"/>
          <p:cNvSpPr txBox="1"/>
          <p:nvPr/>
        </p:nvSpPr>
        <p:spPr>
          <a:xfrm>
            <a:off x="6019800" y="914400"/>
            <a:ext cx="1012072" cy="369332"/>
          </a:xfrm>
          <a:prstGeom prst="rect">
            <a:avLst/>
          </a:prstGeom>
          <a:noFill/>
        </p:spPr>
        <p:txBody>
          <a:bodyPr wrap="none" rtlCol="0">
            <a:spAutoFit/>
          </a:bodyPr>
          <a:lstStyle/>
          <a:p>
            <a:r>
              <a:rPr lang="en-US" dirty="0"/>
              <a:t>Separate</a:t>
            </a:r>
          </a:p>
        </p:txBody>
      </p:sp>
      <p:sp>
        <p:nvSpPr>
          <p:cNvPr id="16" name="TextBox 15"/>
          <p:cNvSpPr txBox="1"/>
          <p:nvPr/>
        </p:nvSpPr>
        <p:spPr>
          <a:xfrm>
            <a:off x="7353300" y="914400"/>
            <a:ext cx="867545" cy="369332"/>
          </a:xfrm>
          <a:prstGeom prst="rect">
            <a:avLst/>
          </a:prstGeom>
          <a:noFill/>
        </p:spPr>
        <p:txBody>
          <a:bodyPr wrap="none" rtlCol="0">
            <a:spAutoFit/>
          </a:bodyPr>
          <a:lstStyle/>
          <a:p>
            <a:r>
              <a:rPr lang="en-US" dirty="0"/>
              <a:t>Unified</a:t>
            </a:r>
          </a:p>
        </p:txBody>
      </p:sp>
    </p:spTree>
    <p:extLst>
      <p:ext uri="{BB962C8B-B14F-4D97-AF65-F5344CB8AC3E}">
        <p14:creationId xmlns:p14="http://schemas.microsoft.com/office/powerpoint/2010/main" val="9357708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txBody>
          <a:bodyPr/>
          <a:lstStyle/>
          <a:p>
            <a:r>
              <a:rPr lang="en-US" dirty="0"/>
              <a:t>MPI RMA Memory Model (separate windows)</a:t>
            </a:r>
            <a:endParaRPr lang="en-US" sz="1800" dirty="0">
              <a:solidFill>
                <a:schemeClr val="tx1"/>
              </a:solidFill>
            </a:endParaRPr>
          </a:p>
        </p:txBody>
      </p:sp>
      <p:sp>
        <p:nvSpPr>
          <p:cNvPr id="3" name="Content Placeholder 2"/>
          <p:cNvSpPr>
            <a:spLocks noGrp="1"/>
          </p:cNvSpPr>
          <p:nvPr>
            <p:ph idx="1"/>
          </p:nvPr>
        </p:nvSpPr>
        <p:spPr>
          <a:xfrm>
            <a:off x="457200" y="5456237"/>
            <a:ext cx="8229600" cy="868363"/>
          </a:xfrm>
        </p:spPr>
        <p:txBody>
          <a:bodyPr>
            <a:normAutofit fontScale="92500" lnSpcReduction="20000"/>
          </a:bodyPr>
          <a:lstStyle/>
          <a:p>
            <a:r>
              <a:rPr lang="en-US" dirty="0"/>
              <a:t>Very portable, compatible with non-coherent memory systems</a:t>
            </a:r>
          </a:p>
          <a:p>
            <a:r>
              <a:rPr lang="en-US" dirty="0"/>
              <a:t>Limits concurrent accesses to enable software coherence</a:t>
            </a:r>
          </a:p>
        </p:txBody>
      </p:sp>
      <p:pic>
        <p:nvPicPr>
          <p:cNvPr id="5" name="Picture 148" descr="MHEA28-XTC-en.gif"/>
          <p:cNvPicPr>
            <a:picLocks noChangeAspect="1"/>
          </p:cNvPicPr>
          <p:nvPr/>
        </p:nvPicPr>
        <p:blipFill>
          <a:blip r:embed="rId3" cstate="print"/>
          <a:srcRect/>
          <a:stretch>
            <a:fillRect/>
          </a:stretch>
        </p:blipFill>
        <p:spPr bwMode="auto">
          <a:xfrm>
            <a:off x="304800" y="1567822"/>
            <a:ext cx="838200" cy="789491"/>
          </a:xfrm>
          <a:prstGeom prst="rect">
            <a:avLst/>
          </a:prstGeom>
          <a:noFill/>
          <a:ln w="9525">
            <a:noFill/>
            <a:miter lim="800000"/>
            <a:headEnd/>
            <a:tailEnd/>
          </a:ln>
        </p:spPr>
      </p:pic>
      <p:sp>
        <p:nvSpPr>
          <p:cNvPr id="6" name="Rectangle 5"/>
          <p:cNvSpPr/>
          <p:nvPr/>
        </p:nvSpPr>
        <p:spPr bwMode="auto">
          <a:xfrm>
            <a:off x="304800" y="2353412"/>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rPr>
              <a:t>Public</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rPr>
              <a:t>Copy</a:t>
            </a:r>
          </a:p>
        </p:txBody>
      </p:sp>
      <p:sp>
        <p:nvSpPr>
          <p:cNvPr id="7" name="Rectangle 6"/>
          <p:cNvSpPr/>
          <p:nvPr/>
        </p:nvSpPr>
        <p:spPr bwMode="auto">
          <a:xfrm>
            <a:off x="304800" y="3572612"/>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rPr>
              <a:t>Private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rPr>
              <a:t>Copy</a:t>
            </a:r>
          </a:p>
        </p:txBody>
      </p:sp>
      <p:cxnSp>
        <p:nvCxnSpPr>
          <p:cNvPr id="8" name="Straight Arrow Connector 7"/>
          <p:cNvCxnSpPr>
            <a:stCxn id="6" idx="2"/>
            <a:endCxn id="7" idx="0"/>
          </p:cNvCxnSpPr>
          <p:nvPr/>
        </p:nvCxnSpPr>
        <p:spPr bwMode="auto">
          <a:xfrm rot="5400000">
            <a:off x="495300" y="3305912"/>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9" name="Picture 94" descr="AMD-Unleashes-Hydra-8-Core-Competition-for-Nehalems-2.jpg"/>
          <p:cNvPicPr>
            <a:picLocks noChangeAspect="1"/>
          </p:cNvPicPr>
          <p:nvPr/>
        </p:nvPicPr>
        <p:blipFill>
          <a:blip r:embed="rId4" cstate="print"/>
          <a:srcRect/>
          <a:stretch>
            <a:fillRect/>
          </a:stretch>
        </p:blipFill>
        <p:spPr bwMode="auto">
          <a:xfrm>
            <a:off x="533400" y="4334668"/>
            <a:ext cx="511175" cy="511175"/>
          </a:xfrm>
          <a:prstGeom prst="rect">
            <a:avLst/>
          </a:prstGeom>
          <a:noFill/>
          <a:ln w="9525">
            <a:noFill/>
            <a:miter lim="800000"/>
            <a:headEnd/>
            <a:tailEnd/>
          </a:ln>
        </p:spPr>
      </p:pic>
      <p:sp>
        <p:nvSpPr>
          <p:cNvPr id="13" name="Rectangle 12"/>
          <p:cNvSpPr/>
          <p:nvPr/>
        </p:nvSpPr>
        <p:spPr bwMode="auto">
          <a:xfrm>
            <a:off x="21336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14" name="Rectangle 13"/>
          <p:cNvSpPr/>
          <p:nvPr/>
        </p:nvSpPr>
        <p:spPr bwMode="auto">
          <a:xfrm>
            <a:off x="21336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cxnSp>
        <p:nvCxnSpPr>
          <p:cNvPr id="15" name="Straight Arrow Connector 14"/>
          <p:cNvCxnSpPr>
            <a:stCxn id="13" idx="2"/>
            <a:endCxn id="14" idx="0"/>
          </p:cNvCxnSpPr>
          <p:nvPr/>
        </p:nvCxnSpPr>
        <p:spPr bwMode="auto">
          <a:xfrm rot="5400000">
            <a:off x="23241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rot="5400000">
            <a:off x="-190500" y="3359943"/>
            <a:ext cx="32766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bwMode="auto">
          <a:xfrm>
            <a:off x="50292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19" name="Rectangle 18"/>
          <p:cNvSpPr/>
          <p:nvPr/>
        </p:nvSpPr>
        <p:spPr bwMode="auto">
          <a:xfrm>
            <a:off x="50292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cxnSp>
        <p:nvCxnSpPr>
          <p:cNvPr id="20" name="Straight Arrow Connector 19"/>
          <p:cNvCxnSpPr>
            <a:stCxn id="18" idx="2"/>
            <a:endCxn id="19" idx="0"/>
          </p:cNvCxnSpPr>
          <p:nvPr/>
        </p:nvCxnSpPr>
        <p:spPr bwMode="auto">
          <a:xfrm rot="5400000">
            <a:off x="52197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bwMode="auto">
          <a:xfrm>
            <a:off x="64770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22" name="Rectangle 21"/>
          <p:cNvSpPr/>
          <p:nvPr/>
        </p:nvSpPr>
        <p:spPr bwMode="auto">
          <a:xfrm>
            <a:off x="64770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cxnSp>
        <p:nvCxnSpPr>
          <p:cNvPr id="23" name="Straight Arrow Connector 22"/>
          <p:cNvCxnSpPr>
            <a:stCxn id="21" idx="2"/>
            <a:endCxn id="22" idx="0"/>
          </p:cNvCxnSpPr>
          <p:nvPr/>
        </p:nvCxnSpPr>
        <p:spPr bwMode="auto">
          <a:xfrm rot="5400000">
            <a:off x="66675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bwMode="auto">
          <a:xfrm>
            <a:off x="2286000" y="2483643"/>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8" name="Rectangle 27"/>
          <p:cNvSpPr/>
          <p:nvPr/>
        </p:nvSpPr>
        <p:spPr bwMode="auto">
          <a:xfrm>
            <a:off x="2667000" y="263604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9" name="Rectangle 28"/>
          <p:cNvSpPr/>
          <p:nvPr/>
        </p:nvSpPr>
        <p:spPr bwMode="auto">
          <a:xfrm>
            <a:off x="5181600" y="255984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30" name="Rectangle 29"/>
          <p:cNvSpPr/>
          <p:nvPr/>
        </p:nvSpPr>
        <p:spPr bwMode="auto">
          <a:xfrm>
            <a:off x="5561806" y="3779043"/>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34" name="Straight Arrow Connector 33"/>
          <p:cNvCxnSpPr/>
          <p:nvPr/>
        </p:nvCxnSpPr>
        <p:spPr bwMode="auto">
          <a:xfrm rot="5400000">
            <a:off x="2514600" y="2178843"/>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38" name="Straight Arrow Connector 37"/>
          <p:cNvCxnSpPr>
            <a:stCxn id="27" idx="0"/>
          </p:cNvCxnSpPr>
          <p:nvPr/>
        </p:nvCxnSpPr>
        <p:spPr bwMode="auto">
          <a:xfrm flipH="1" flipV="1">
            <a:off x="2286000" y="1950243"/>
            <a:ext cx="114300"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2" name="Straight Arrow Connector 41"/>
          <p:cNvCxnSpPr>
            <a:endCxn id="29" idx="0"/>
          </p:cNvCxnSpPr>
          <p:nvPr/>
        </p:nvCxnSpPr>
        <p:spPr bwMode="auto">
          <a:xfrm>
            <a:off x="5181600" y="1951037"/>
            <a:ext cx="114300" cy="608806"/>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4" name="Straight Arrow Connector 43"/>
          <p:cNvCxnSpPr>
            <a:stCxn id="30" idx="2"/>
          </p:cNvCxnSpPr>
          <p:nvPr/>
        </p:nvCxnSpPr>
        <p:spPr bwMode="auto">
          <a:xfrm flipH="1">
            <a:off x="5561806" y="4007643"/>
            <a:ext cx="114697" cy="686594"/>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8" name="Straight Arrow Connector 47"/>
          <p:cNvCxnSpPr/>
          <p:nvPr/>
        </p:nvCxnSpPr>
        <p:spPr bwMode="auto">
          <a:xfrm flipV="1">
            <a:off x="6934200" y="4007643"/>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1" name="TextBox 50"/>
          <p:cNvSpPr txBox="1"/>
          <p:nvPr/>
        </p:nvSpPr>
        <p:spPr>
          <a:xfrm>
            <a:off x="1905000" y="1341437"/>
            <a:ext cx="1375572" cy="646331"/>
          </a:xfrm>
          <a:prstGeom prst="rect">
            <a:avLst/>
          </a:prstGeom>
          <a:noFill/>
        </p:spPr>
        <p:txBody>
          <a:bodyPr wrap="none" rtlCol="0">
            <a:spAutoFit/>
          </a:bodyPr>
          <a:lstStyle/>
          <a:p>
            <a:r>
              <a:rPr lang="en-US" dirty="0"/>
              <a:t>Same source</a:t>
            </a:r>
          </a:p>
          <a:p>
            <a:pPr algn="ctr"/>
            <a:r>
              <a:rPr lang="en-US" dirty="0"/>
              <a:t>Same epoch</a:t>
            </a:r>
          </a:p>
        </p:txBody>
      </p:sp>
      <p:sp>
        <p:nvSpPr>
          <p:cNvPr id="52" name="Rectangle 51"/>
          <p:cNvSpPr/>
          <p:nvPr/>
        </p:nvSpPr>
        <p:spPr bwMode="auto">
          <a:xfrm>
            <a:off x="35814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53" name="Rectangle 52"/>
          <p:cNvSpPr/>
          <p:nvPr/>
        </p:nvSpPr>
        <p:spPr bwMode="auto">
          <a:xfrm>
            <a:off x="35814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cxnSp>
        <p:nvCxnSpPr>
          <p:cNvPr id="54" name="Straight Arrow Connector 53"/>
          <p:cNvCxnSpPr>
            <a:stCxn id="52" idx="2"/>
            <a:endCxn id="53" idx="0"/>
          </p:cNvCxnSpPr>
          <p:nvPr/>
        </p:nvCxnSpPr>
        <p:spPr bwMode="auto">
          <a:xfrm rot="5400000">
            <a:off x="37719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5" name="Rectangle 54"/>
          <p:cNvSpPr/>
          <p:nvPr/>
        </p:nvSpPr>
        <p:spPr bwMode="auto">
          <a:xfrm>
            <a:off x="3733800" y="2483643"/>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56" name="Rectangle 55"/>
          <p:cNvSpPr/>
          <p:nvPr/>
        </p:nvSpPr>
        <p:spPr bwMode="auto">
          <a:xfrm>
            <a:off x="4114800" y="263604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57" name="Straight Arrow Connector 56"/>
          <p:cNvCxnSpPr/>
          <p:nvPr/>
        </p:nvCxnSpPr>
        <p:spPr bwMode="auto">
          <a:xfrm rot="5400000">
            <a:off x="3962400" y="2178843"/>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58" name="Straight Arrow Connector 57"/>
          <p:cNvCxnSpPr>
            <a:stCxn id="55" idx="0"/>
          </p:cNvCxnSpPr>
          <p:nvPr/>
        </p:nvCxnSpPr>
        <p:spPr bwMode="auto">
          <a:xfrm flipH="1" flipV="1">
            <a:off x="3733802" y="1950243"/>
            <a:ext cx="114298"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9" name="TextBox 58"/>
          <p:cNvSpPr txBox="1"/>
          <p:nvPr/>
        </p:nvSpPr>
        <p:spPr>
          <a:xfrm>
            <a:off x="3352800" y="1569243"/>
            <a:ext cx="1338828" cy="369332"/>
          </a:xfrm>
          <a:prstGeom prst="rect">
            <a:avLst/>
          </a:prstGeom>
          <a:noFill/>
        </p:spPr>
        <p:txBody>
          <a:bodyPr wrap="none" rtlCol="0">
            <a:spAutoFit/>
          </a:bodyPr>
          <a:lstStyle/>
          <a:p>
            <a:r>
              <a:rPr lang="en-US" dirty="0"/>
              <a:t>Diff. Sources</a:t>
            </a:r>
          </a:p>
        </p:txBody>
      </p:sp>
      <p:cxnSp>
        <p:nvCxnSpPr>
          <p:cNvPr id="65" name="Straight Arrow Connector 64"/>
          <p:cNvCxnSpPr>
            <a:stCxn id="66" idx="0"/>
          </p:cNvCxnSpPr>
          <p:nvPr/>
        </p:nvCxnSpPr>
        <p:spPr bwMode="auto">
          <a:xfrm flipH="1" flipV="1">
            <a:off x="6477000" y="1951037"/>
            <a:ext cx="190500" cy="6096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0" name="TextBox 69"/>
          <p:cNvSpPr txBox="1"/>
          <p:nvPr/>
        </p:nvSpPr>
        <p:spPr>
          <a:xfrm>
            <a:off x="5276185" y="4694237"/>
            <a:ext cx="591215" cy="369332"/>
          </a:xfrm>
          <a:prstGeom prst="rect">
            <a:avLst/>
          </a:prstGeom>
          <a:noFill/>
        </p:spPr>
        <p:txBody>
          <a:bodyPr wrap="none" rtlCol="0">
            <a:spAutoFit/>
          </a:bodyPr>
          <a:lstStyle/>
          <a:p>
            <a:r>
              <a:rPr lang="en-US" dirty="0"/>
              <a:t>load</a:t>
            </a:r>
          </a:p>
        </p:txBody>
      </p:sp>
      <p:sp>
        <p:nvSpPr>
          <p:cNvPr id="71" name="TextBox 70"/>
          <p:cNvSpPr txBox="1"/>
          <p:nvPr/>
        </p:nvSpPr>
        <p:spPr>
          <a:xfrm>
            <a:off x="6614487" y="4694237"/>
            <a:ext cx="661434" cy="369332"/>
          </a:xfrm>
          <a:prstGeom prst="rect">
            <a:avLst/>
          </a:prstGeom>
          <a:noFill/>
        </p:spPr>
        <p:txBody>
          <a:bodyPr wrap="none" rtlCol="0">
            <a:spAutoFit/>
          </a:bodyPr>
          <a:lstStyle/>
          <a:p>
            <a:r>
              <a:rPr lang="en-US" dirty="0"/>
              <a:t>store</a:t>
            </a:r>
          </a:p>
        </p:txBody>
      </p:sp>
      <p:sp>
        <p:nvSpPr>
          <p:cNvPr id="66" name="Rectangle 65"/>
          <p:cNvSpPr/>
          <p:nvPr/>
        </p:nvSpPr>
        <p:spPr bwMode="auto">
          <a:xfrm>
            <a:off x="6553200" y="2560637"/>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67" name="Rectangle 66"/>
          <p:cNvSpPr/>
          <p:nvPr/>
        </p:nvSpPr>
        <p:spPr bwMode="auto">
          <a:xfrm>
            <a:off x="6933406" y="3779837"/>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68" name="Straight Arrow Connector 67"/>
          <p:cNvCxnSpPr>
            <a:stCxn id="29" idx="0"/>
          </p:cNvCxnSpPr>
          <p:nvPr/>
        </p:nvCxnSpPr>
        <p:spPr bwMode="auto">
          <a:xfrm flipV="1">
            <a:off x="5295900" y="1938575"/>
            <a:ext cx="323254" cy="621268"/>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69" name="Rectangle 68"/>
          <p:cNvSpPr/>
          <p:nvPr/>
        </p:nvSpPr>
        <p:spPr bwMode="auto">
          <a:xfrm>
            <a:off x="7924800" y="23614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72" name="Rectangle 71"/>
          <p:cNvSpPr/>
          <p:nvPr/>
        </p:nvSpPr>
        <p:spPr bwMode="auto">
          <a:xfrm>
            <a:off x="7924800" y="3580606"/>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cxnSp>
        <p:nvCxnSpPr>
          <p:cNvPr id="73" name="Straight Arrow Connector 72"/>
          <p:cNvCxnSpPr>
            <a:stCxn id="69" idx="2"/>
            <a:endCxn id="72" idx="0"/>
          </p:cNvCxnSpPr>
          <p:nvPr/>
        </p:nvCxnSpPr>
        <p:spPr bwMode="auto">
          <a:xfrm rot="5400000">
            <a:off x="8115300" y="3313906"/>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bwMode="auto">
          <a:xfrm flipV="1">
            <a:off x="8382000" y="4037806"/>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6" name="TextBox 75"/>
          <p:cNvSpPr txBox="1"/>
          <p:nvPr/>
        </p:nvSpPr>
        <p:spPr>
          <a:xfrm>
            <a:off x="8062287" y="4724400"/>
            <a:ext cx="661434" cy="369332"/>
          </a:xfrm>
          <a:prstGeom prst="rect">
            <a:avLst/>
          </a:prstGeom>
          <a:noFill/>
        </p:spPr>
        <p:txBody>
          <a:bodyPr wrap="none" rtlCol="0">
            <a:spAutoFit/>
          </a:bodyPr>
          <a:lstStyle/>
          <a:p>
            <a:r>
              <a:rPr lang="en-US" dirty="0"/>
              <a:t>store</a:t>
            </a:r>
          </a:p>
        </p:txBody>
      </p:sp>
      <p:sp>
        <p:nvSpPr>
          <p:cNvPr id="77" name="Rectangle 76"/>
          <p:cNvSpPr/>
          <p:nvPr/>
        </p:nvSpPr>
        <p:spPr bwMode="auto">
          <a:xfrm>
            <a:off x="8001000" y="2590800"/>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78" name="Rectangle 77"/>
          <p:cNvSpPr/>
          <p:nvPr/>
        </p:nvSpPr>
        <p:spPr bwMode="auto">
          <a:xfrm>
            <a:off x="8381206" y="3810000"/>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79" name="Straight Arrow Connector 78"/>
          <p:cNvCxnSpPr>
            <a:endCxn id="77" idx="0"/>
          </p:cNvCxnSpPr>
          <p:nvPr/>
        </p:nvCxnSpPr>
        <p:spPr bwMode="auto">
          <a:xfrm>
            <a:off x="8001000" y="1987768"/>
            <a:ext cx="114300" cy="603032"/>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80" name="TextBox 79"/>
          <p:cNvSpPr txBox="1"/>
          <p:nvPr/>
        </p:nvSpPr>
        <p:spPr>
          <a:xfrm>
            <a:off x="8215912" y="3089572"/>
            <a:ext cx="354183" cy="461665"/>
          </a:xfrm>
          <a:prstGeom prst="rect">
            <a:avLst/>
          </a:prstGeom>
          <a:noFill/>
        </p:spPr>
        <p:txBody>
          <a:bodyPr wrap="none" rtlCol="0">
            <a:spAutoFit/>
          </a:bodyPr>
          <a:lstStyle/>
          <a:p>
            <a:r>
              <a:rPr lang="en-US" sz="2400" b="1" dirty="0">
                <a:solidFill>
                  <a:srgbClr val="FF0000"/>
                </a:solidFill>
              </a:rPr>
              <a:t>X</a:t>
            </a:r>
          </a:p>
        </p:txBody>
      </p:sp>
      <p:sp>
        <p:nvSpPr>
          <p:cNvPr id="61" name="Slide Number Placeholder 60"/>
          <p:cNvSpPr>
            <a:spLocks noGrp="1"/>
          </p:cNvSpPr>
          <p:nvPr>
            <p:ph type="sldNum" sz="quarter" idx="4"/>
          </p:nvPr>
        </p:nvSpPr>
        <p:spPr/>
        <p:txBody>
          <a:bodyPr/>
          <a:lstStyle/>
          <a:p>
            <a:fld id="{6B394888-48A7-42F6-AE45-2BD5FD40ED91}" type="slidenum">
              <a:rPr lang="en-US" smtClean="0"/>
              <a:pPr/>
              <a:t>131</a:t>
            </a:fld>
            <a:endParaRPr lang="en-US" dirty="0"/>
          </a:p>
        </p:txBody>
      </p:sp>
      <p:sp>
        <p:nvSpPr>
          <p:cNvPr id="63" name="TextBox 62"/>
          <p:cNvSpPr txBox="1"/>
          <p:nvPr/>
        </p:nvSpPr>
        <p:spPr>
          <a:xfrm>
            <a:off x="5181600" y="1828800"/>
            <a:ext cx="354183" cy="461665"/>
          </a:xfrm>
          <a:prstGeom prst="rect">
            <a:avLst/>
          </a:prstGeom>
          <a:noFill/>
        </p:spPr>
        <p:txBody>
          <a:bodyPr wrap="none" rtlCol="0">
            <a:spAutoFit/>
          </a:bodyPr>
          <a:lstStyle/>
          <a:p>
            <a:r>
              <a:rPr lang="en-US" sz="2400" b="1" dirty="0">
                <a:solidFill>
                  <a:srgbClr val="FF0000"/>
                </a:solidFill>
              </a:rPr>
              <a:t>X</a:t>
            </a:r>
          </a:p>
        </p:txBody>
      </p:sp>
    </p:spTree>
    <p:extLst>
      <p:ext uri="{BB962C8B-B14F-4D97-AF65-F5344CB8AC3E}">
        <p14:creationId xmlns:p14="http://schemas.microsoft.com/office/powerpoint/2010/main" val="18141593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RMA Memory Model (unified windows)</a:t>
            </a:r>
            <a:endParaRPr lang="en-US" sz="1800" dirty="0">
              <a:solidFill>
                <a:schemeClr val="tx1"/>
              </a:solidFill>
            </a:endParaRPr>
          </a:p>
        </p:txBody>
      </p:sp>
      <p:sp>
        <p:nvSpPr>
          <p:cNvPr id="4" name="Content Placeholder 3"/>
          <p:cNvSpPr>
            <a:spLocks noGrp="1"/>
          </p:cNvSpPr>
          <p:nvPr>
            <p:ph idx="1"/>
          </p:nvPr>
        </p:nvSpPr>
        <p:spPr>
          <a:xfrm>
            <a:off x="533400" y="4343400"/>
            <a:ext cx="8229600" cy="1752600"/>
          </a:xfrm>
        </p:spPr>
        <p:txBody>
          <a:bodyPr>
            <a:normAutofit fontScale="92500" lnSpcReduction="10000"/>
          </a:bodyPr>
          <a:lstStyle/>
          <a:p>
            <a:r>
              <a:rPr lang="en-US" dirty="0"/>
              <a:t>Allows concurrent local/remote accesses</a:t>
            </a:r>
          </a:p>
          <a:p>
            <a:r>
              <a:rPr lang="en-US" dirty="0"/>
              <a:t>Concurrent, conflicting operations are allowed (not invalid)</a:t>
            </a:r>
          </a:p>
          <a:p>
            <a:pPr lvl="1"/>
            <a:r>
              <a:rPr lang="en-US" dirty="0"/>
              <a:t>Outcome is not defined by MPI (defined by the hardware)</a:t>
            </a:r>
          </a:p>
          <a:p>
            <a:r>
              <a:rPr lang="en-US" dirty="0"/>
              <a:t>Can enable better performance by reducing synchronization</a:t>
            </a:r>
          </a:p>
        </p:txBody>
      </p:sp>
      <p:sp>
        <p:nvSpPr>
          <p:cNvPr id="41" name="Slide Number Placeholder 40"/>
          <p:cNvSpPr>
            <a:spLocks noGrp="1"/>
          </p:cNvSpPr>
          <p:nvPr>
            <p:ph type="sldNum" sz="quarter" idx="4"/>
          </p:nvPr>
        </p:nvSpPr>
        <p:spPr/>
        <p:txBody>
          <a:bodyPr/>
          <a:lstStyle/>
          <a:p>
            <a:fld id="{6B394888-48A7-42F6-AE45-2BD5FD40ED91}" type="slidenum">
              <a:rPr lang="en-US" smtClean="0"/>
              <a:pPr/>
              <a:t>132</a:t>
            </a:fld>
            <a:endParaRPr lang="en-US" dirty="0"/>
          </a:p>
        </p:txBody>
      </p:sp>
      <p:pic>
        <p:nvPicPr>
          <p:cNvPr id="5" name="Picture 148" descr="MHEA28-XTC-en.gif"/>
          <p:cNvPicPr>
            <a:picLocks noChangeAspect="1"/>
          </p:cNvPicPr>
          <p:nvPr/>
        </p:nvPicPr>
        <p:blipFill>
          <a:blip r:embed="rId2" cstate="print"/>
          <a:srcRect/>
          <a:stretch>
            <a:fillRect/>
          </a:stretch>
        </p:blipFill>
        <p:spPr bwMode="auto">
          <a:xfrm>
            <a:off x="304800" y="1674185"/>
            <a:ext cx="838200" cy="789491"/>
          </a:xfrm>
          <a:prstGeom prst="rect">
            <a:avLst/>
          </a:prstGeom>
          <a:noFill/>
          <a:ln w="9525">
            <a:noFill/>
            <a:miter lim="800000"/>
            <a:headEnd/>
            <a:tailEnd/>
          </a:ln>
        </p:spPr>
      </p:pic>
      <p:sp>
        <p:nvSpPr>
          <p:cNvPr id="6" name="Rectangle 5"/>
          <p:cNvSpPr/>
          <p:nvPr/>
        </p:nvSpPr>
        <p:spPr bwMode="auto">
          <a:xfrm>
            <a:off x="304800" y="2459775"/>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rPr>
              <a:t>Unified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rPr>
              <a:t>Copy</a:t>
            </a:r>
          </a:p>
        </p:txBody>
      </p:sp>
      <p:pic>
        <p:nvPicPr>
          <p:cNvPr id="9" name="Picture 94" descr="AMD-Unleashes-Hydra-8-Core-Competition-for-Nehalems-2.jpg"/>
          <p:cNvPicPr>
            <a:picLocks noChangeAspect="1"/>
          </p:cNvPicPr>
          <p:nvPr/>
        </p:nvPicPr>
        <p:blipFill>
          <a:blip r:embed="rId3" cstate="print"/>
          <a:srcRect/>
          <a:stretch>
            <a:fillRect/>
          </a:stretch>
        </p:blipFill>
        <p:spPr bwMode="auto">
          <a:xfrm>
            <a:off x="533400" y="3535363"/>
            <a:ext cx="511175" cy="511175"/>
          </a:xfrm>
          <a:prstGeom prst="rect">
            <a:avLst/>
          </a:prstGeom>
          <a:noFill/>
          <a:ln w="9525">
            <a:noFill/>
            <a:miter lim="800000"/>
            <a:headEnd/>
            <a:tailEnd/>
          </a:ln>
        </p:spPr>
      </p:pic>
      <p:sp>
        <p:nvSpPr>
          <p:cNvPr id="13" name="Rectangle 12"/>
          <p:cNvSpPr/>
          <p:nvPr/>
        </p:nvSpPr>
        <p:spPr bwMode="auto">
          <a:xfrm>
            <a:off x="21336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cxnSp>
        <p:nvCxnSpPr>
          <p:cNvPr id="17" name="Straight Connector 16"/>
          <p:cNvCxnSpPr/>
          <p:nvPr/>
        </p:nvCxnSpPr>
        <p:spPr bwMode="auto">
          <a:xfrm>
            <a:off x="1448594" y="1828800"/>
            <a:ext cx="0" cy="221773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bwMode="auto">
          <a:xfrm>
            <a:off x="50292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21" name="Rectangle 20"/>
          <p:cNvSpPr/>
          <p:nvPr/>
        </p:nvSpPr>
        <p:spPr bwMode="auto">
          <a:xfrm>
            <a:off x="64770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27" name="Rectangle 26"/>
          <p:cNvSpPr/>
          <p:nvPr/>
        </p:nvSpPr>
        <p:spPr bwMode="auto">
          <a:xfrm>
            <a:off x="2286000" y="2590006"/>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8" name="Rectangle 27"/>
          <p:cNvSpPr/>
          <p:nvPr/>
        </p:nvSpPr>
        <p:spPr bwMode="auto">
          <a:xfrm>
            <a:off x="2667000" y="2742406"/>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9" name="Rectangle 28"/>
          <p:cNvSpPr/>
          <p:nvPr/>
        </p:nvSpPr>
        <p:spPr bwMode="auto">
          <a:xfrm>
            <a:off x="5181600" y="2666206"/>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30" name="Rectangle 29"/>
          <p:cNvSpPr/>
          <p:nvPr/>
        </p:nvSpPr>
        <p:spPr bwMode="auto">
          <a:xfrm>
            <a:off x="5561806" y="2677874"/>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34" name="Straight Arrow Connector 33"/>
          <p:cNvCxnSpPr/>
          <p:nvPr/>
        </p:nvCxnSpPr>
        <p:spPr bwMode="auto">
          <a:xfrm rot="5400000">
            <a:off x="2514600" y="2285206"/>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38" name="Straight Arrow Connector 37"/>
          <p:cNvCxnSpPr>
            <a:stCxn id="27" idx="0"/>
          </p:cNvCxnSpPr>
          <p:nvPr/>
        </p:nvCxnSpPr>
        <p:spPr bwMode="auto">
          <a:xfrm flipH="1" flipV="1">
            <a:off x="2286000" y="2056606"/>
            <a:ext cx="114300"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2" name="Straight Arrow Connector 41"/>
          <p:cNvCxnSpPr>
            <a:endCxn id="29" idx="0"/>
          </p:cNvCxnSpPr>
          <p:nvPr/>
        </p:nvCxnSpPr>
        <p:spPr bwMode="auto">
          <a:xfrm>
            <a:off x="5181600" y="2057400"/>
            <a:ext cx="114300" cy="608806"/>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4" name="Straight Arrow Connector 43"/>
          <p:cNvCxnSpPr>
            <a:stCxn id="30" idx="2"/>
          </p:cNvCxnSpPr>
          <p:nvPr/>
        </p:nvCxnSpPr>
        <p:spPr bwMode="auto">
          <a:xfrm flipH="1">
            <a:off x="5561806" y="2906474"/>
            <a:ext cx="114697" cy="686594"/>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8" name="Straight Arrow Connector 47"/>
          <p:cNvCxnSpPr/>
          <p:nvPr/>
        </p:nvCxnSpPr>
        <p:spPr bwMode="auto">
          <a:xfrm flipV="1">
            <a:off x="6934200" y="2906474"/>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1" name="TextBox 50"/>
          <p:cNvSpPr txBox="1"/>
          <p:nvPr/>
        </p:nvSpPr>
        <p:spPr>
          <a:xfrm>
            <a:off x="1905000" y="1447800"/>
            <a:ext cx="1375572" cy="646331"/>
          </a:xfrm>
          <a:prstGeom prst="rect">
            <a:avLst/>
          </a:prstGeom>
          <a:noFill/>
        </p:spPr>
        <p:txBody>
          <a:bodyPr wrap="none" rtlCol="0">
            <a:spAutoFit/>
          </a:bodyPr>
          <a:lstStyle/>
          <a:p>
            <a:r>
              <a:rPr lang="en-US" dirty="0"/>
              <a:t>Same source</a:t>
            </a:r>
          </a:p>
          <a:p>
            <a:pPr algn="ctr"/>
            <a:r>
              <a:rPr lang="en-US" dirty="0"/>
              <a:t>Same epoch</a:t>
            </a:r>
          </a:p>
        </p:txBody>
      </p:sp>
      <p:sp>
        <p:nvSpPr>
          <p:cNvPr id="52" name="Rectangle 51"/>
          <p:cNvSpPr/>
          <p:nvPr/>
        </p:nvSpPr>
        <p:spPr bwMode="auto">
          <a:xfrm>
            <a:off x="35814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55" name="Rectangle 54"/>
          <p:cNvSpPr/>
          <p:nvPr/>
        </p:nvSpPr>
        <p:spPr bwMode="auto">
          <a:xfrm>
            <a:off x="3733800" y="2590006"/>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56" name="Rectangle 55"/>
          <p:cNvSpPr/>
          <p:nvPr/>
        </p:nvSpPr>
        <p:spPr bwMode="auto">
          <a:xfrm>
            <a:off x="4114800" y="2742406"/>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57" name="Straight Arrow Connector 56"/>
          <p:cNvCxnSpPr/>
          <p:nvPr/>
        </p:nvCxnSpPr>
        <p:spPr bwMode="auto">
          <a:xfrm rot="5400000">
            <a:off x="3962400" y="2285206"/>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58" name="Straight Arrow Connector 57"/>
          <p:cNvCxnSpPr>
            <a:stCxn id="55" idx="0"/>
          </p:cNvCxnSpPr>
          <p:nvPr/>
        </p:nvCxnSpPr>
        <p:spPr bwMode="auto">
          <a:xfrm flipH="1" flipV="1">
            <a:off x="3733802" y="2056606"/>
            <a:ext cx="114298"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9" name="TextBox 58"/>
          <p:cNvSpPr txBox="1"/>
          <p:nvPr/>
        </p:nvSpPr>
        <p:spPr>
          <a:xfrm>
            <a:off x="3352800" y="1675606"/>
            <a:ext cx="1338828" cy="369332"/>
          </a:xfrm>
          <a:prstGeom prst="rect">
            <a:avLst/>
          </a:prstGeom>
          <a:noFill/>
        </p:spPr>
        <p:txBody>
          <a:bodyPr wrap="none" rtlCol="0">
            <a:spAutoFit/>
          </a:bodyPr>
          <a:lstStyle/>
          <a:p>
            <a:r>
              <a:rPr lang="en-US" dirty="0"/>
              <a:t>Diff. Sources</a:t>
            </a:r>
          </a:p>
        </p:txBody>
      </p:sp>
      <p:cxnSp>
        <p:nvCxnSpPr>
          <p:cNvPr id="65" name="Straight Arrow Connector 64"/>
          <p:cNvCxnSpPr>
            <a:stCxn id="66" idx="0"/>
          </p:cNvCxnSpPr>
          <p:nvPr/>
        </p:nvCxnSpPr>
        <p:spPr bwMode="auto">
          <a:xfrm flipH="1" flipV="1">
            <a:off x="6477000" y="2057400"/>
            <a:ext cx="190500" cy="6096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0" name="TextBox 69"/>
          <p:cNvSpPr txBox="1"/>
          <p:nvPr/>
        </p:nvSpPr>
        <p:spPr>
          <a:xfrm>
            <a:off x="5276185" y="3593068"/>
            <a:ext cx="591215" cy="369332"/>
          </a:xfrm>
          <a:prstGeom prst="rect">
            <a:avLst/>
          </a:prstGeom>
          <a:noFill/>
        </p:spPr>
        <p:txBody>
          <a:bodyPr wrap="none" rtlCol="0">
            <a:spAutoFit/>
          </a:bodyPr>
          <a:lstStyle/>
          <a:p>
            <a:r>
              <a:rPr lang="en-US" dirty="0"/>
              <a:t>load</a:t>
            </a:r>
          </a:p>
        </p:txBody>
      </p:sp>
      <p:sp>
        <p:nvSpPr>
          <p:cNvPr id="71" name="TextBox 70"/>
          <p:cNvSpPr txBox="1"/>
          <p:nvPr/>
        </p:nvSpPr>
        <p:spPr>
          <a:xfrm>
            <a:off x="6614487" y="3593068"/>
            <a:ext cx="661434" cy="369332"/>
          </a:xfrm>
          <a:prstGeom prst="rect">
            <a:avLst/>
          </a:prstGeom>
          <a:noFill/>
        </p:spPr>
        <p:txBody>
          <a:bodyPr wrap="none" rtlCol="0">
            <a:spAutoFit/>
          </a:bodyPr>
          <a:lstStyle/>
          <a:p>
            <a:r>
              <a:rPr lang="en-US" dirty="0"/>
              <a:t>store</a:t>
            </a:r>
          </a:p>
        </p:txBody>
      </p:sp>
      <p:sp>
        <p:nvSpPr>
          <p:cNvPr id="66" name="Rectangle 65"/>
          <p:cNvSpPr/>
          <p:nvPr/>
        </p:nvSpPr>
        <p:spPr bwMode="auto">
          <a:xfrm>
            <a:off x="6553200" y="2667000"/>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67" name="Rectangle 66"/>
          <p:cNvSpPr/>
          <p:nvPr/>
        </p:nvSpPr>
        <p:spPr bwMode="auto">
          <a:xfrm>
            <a:off x="6933406" y="2678668"/>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68" name="Straight Arrow Connector 67"/>
          <p:cNvCxnSpPr>
            <a:stCxn id="29" idx="0"/>
          </p:cNvCxnSpPr>
          <p:nvPr/>
        </p:nvCxnSpPr>
        <p:spPr bwMode="auto">
          <a:xfrm flipV="1">
            <a:off x="5295900" y="2044938"/>
            <a:ext cx="323254" cy="621268"/>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69" name="Rectangle 68"/>
          <p:cNvSpPr/>
          <p:nvPr/>
        </p:nvSpPr>
        <p:spPr bwMode="auto">
          <a:xfrm>
            <a:off x="7924800" y="2467769"/>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cxnSp>
        <p:nvCxnSpPr>
          <p:cNvPr id="74" name="Straight Arrow Connector 73"/>
          <p:cNvCxnSpPr/>
          <p:nvPr/>
        </p:nvCxnSpPr>
        <p:spPr bwMode="auto">
          <a:xfrm flipV="1">
            <a:off x="8382000" y="2936637"/>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6" name="TextBox 75"/>
          <p:cNvSpPr txBox="1"/>
          <p:nvPr/>
        </p:nvSpPr>
        <p:spPr>
          <a:xfrm>
            <a:off x="8062287" y="3623231"/>
            <a:ext cx="661434" cy="369332"/>
          </a:xfrm>
          <a:prstGeom prst="rect">
            <a:avLst/>
          </a:prstGeom>
          <a:noFill/>
        </p:spPr>
        <p:txBody>
          <a:bodyPr wrap="none" rtlCol="0">
            <a:spAutoFit/>
          </a:bodyPr>
          <a:lstStyle/>
          <a:p>
            <a:r>
              <a:rPr lang="en-US" dirty="0"/>
              <a:t>store</a:t>
            </a:r>
          </a:p>
        </p:txBody>
      </p:sp>
      <p:sp>
        <p:nvSpPr>
          <p:cNvPr id="77" name="Rectangle 76"/>
          <p:cNvSpPr/>
          <p:nvPr/>
        </p:nvSpPr>
        <p:spPr bwMode="auto">
          <a:xfrm>
            <a:off x="8001000" y="269716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78" name="Rectangle 77"/>
          <p:cNvSpPr/>
          <p:nvPr/>
        </p:nvSpPr>
        <p:spPr bwMode="auto">
          <a:xfrm>
            <a:off x="8381206" y="2708831"/>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79" name="Straight Arrow Connector 78"/>
          <p:cNvCxnSpPr>
            <a:endCxn id="77" idx="0"/>
          </p:cNvCxnSpPr>
          <p:nvPr/>
        </p:nvCxnSpPr>
        <p:spPr bwMode="auto">
          <a:xfrm>
            <a:off x="8001000" y="2094131"/>
            <a:ext cx="114300" cy="603032"/>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40" name="TextBox 39"/>
          <p:cNvSpPr txBox="1"/>
          <p:nvPr/>
        </p:nvSpPr>
        <p:spPr>
          <a:xfrm>
            <a:off x="5181600" y="1984673"/>
            <a:ext cx="354183" cy="461665"/>
          </a:xfrm>
          <a:prstGeom prst="rect">
            <a:avLst/>
          </a:prstGeom>
          <a:noFill/>
        </p:spPr>
        <p:txBody>
          <a:bodyPr wrap="none" rtlCol="0">
            <a:spAutoFit/>
          </a:bodyPr>
          <a:lstStyle/>
          <a:p>
            <a:r>
              <a:rPr lang="en-US" sz="2400" b="1" dirty="0">
                <a:solidFill>
                  <a:srgbClr val="FF0000"/>
                </a:solidFill>
              </a:rPr>
              <a:t>X</a:t>
            </a:r>
          </a:p>
        </p:txBody>
      </p:sp>
    </p:spTree>
    <p:extLst>
      <p:ext uri="{BB962C8B-B14F-4D97-AF65-F5344CB8AC3E}">
        <p14:creationId xmlns:p14="http://schemas.microsoft.com/office/powerpoint/2010/main" val="19818402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p:txBody>
          <a:bodyPr/>
          <a:lstStyle/>
          <a:p>
            <a:r>
              <a:rPr lang="en-US" dirty="0"/>
              <a:t>Exercise: Stencil with RMA Fence</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7200" y="1143000"/>
            <a:ext cx="8229600" cy="2971800"/>
          </a:xfrm>
        </p:spPr>
        <p:txBody>
          <a:bodyPr/>
          <a:lstStyle/>
          <a:p>
            <a:r>
              <a:rPr lang="en-US" dirty="0"/>
              <a:t>In the derived datatype version of the stencil code</a:t>
            </a:r>
          </a:p>
          <a:p>
            <a:pPr lvl="1"/>
            <a:r>
              <a:rPr lang="en-US" dirty="0"/>
              <a:t>Used </a:t>
            </a:r>
            <a:r>
              <a:rPr lang="en-US" dirty="0" err="1"/>
              <a:t>nonblocking</a:t>
            </a:r>
            <a:r>
              <a:rPr lang="en-US" dirty="0"/>
              <a:t> communication</a:t>
            </a:r>
          </a:p>
          <a:p>
            <a:pPr lvl="1"/>
            <a:r>
              <a:rPr lang="en-US" dirty="0"/>
              <a:t>Used derived datatypes</a:t>
            </a:r>
          </a:p>
          <a:p>
            <a:r>
              <a:rPr lang="en-US" dirty="0"/>
              <a:t>Let’s try to use RMA fence</a:t>
            </a:r>
          </a:p>
          <a:p>
            <a:pPr lvl="1"/>
            <a:r>
              <a:rPr lang="en-US" dirty="0"/>
              <a:t>Move data with PUT instead of send/</a:t>
            </a:r>
            <a:r>
              <a:rPr lang="en-US" dirty="0" err="1"/>
              <a:t>recv</a:t>
            </a:r>
            <a:endParaRPr lang="en-US" dirty="0"/>
          </a:p>
          <a:p>
            <a:r>
              <a:rPr lang="en-US" i="1" dirty="0"/>
              <a:t>Start from </a:t>
            </a:r>
            <a:r>
              <a:rPr lang="en-US" i="1" dirty="0" err="1"/>
              <a:t>derived_datatype</a:t>
            </a:r>
            <a:r>
              <a:rPr lang="en-US" i="1" dirty="0"/>
              <a:t>/</a:t>
            </a:r>
            <a:r>
              <a:rPr lang="en-US" i="1" dirty="0" err="1"/>
              <a:t>stencil.c</a:t>
            </a:r>
            <a:endParaRPr lang="en-US" i="1" dirty="0"/>
          </a:p>
          <a:p>
            <a:r>
              <a:rPr lang="en-US" i="1" dirty="0"/>
              <a:t>Solution available in </a:t>
            </a:r>
            <a:r>
              <a:rPr lang="en-US" i="1" dirty="0" err="1"/>
              <a:t>rma</a:t>
            </a:r>
            <a:r>
              <a:rPr lang="en-US" i="1" dirty="0"/>
              <a:t>/</a:t>
            </a:r>
            <a:r>
              <a:rPr lang="en-US" i="1" dirty="0" err="1"/>
              <a:t>stencil_fence_put.c</a:t>
            </a:r>
            <a:endParaRPr lang="en-US" i="1" dirty="0"/>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133</a:t>
            </a:fld>
            <a:endParaRPr lang="en-US" dirty="0"/>
          </a:p>
        </p:txBody>
      </p:sp>
    </p:spTree>
    <p:extLst>
      <p:ext uri="{BB962C8B-B14F-4D97-AF65-F5344CB8AC3E}">
        <p14:creationId xmlns:p14="http://schemas.microsoft.com/office/powerpoint/2010/main" val="42546768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p:txBody>
          <a:bodyPr/>
          <a:lstStyle/>
          <a:p>
            <a:r>
              <a:rPr lang="en-US" dirty="0"/>
              <a:t>Exercise: Stencil with RMA Fence (GET model)</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7200" y="1143000"/>
            <a:ext cx="8229600" cy="2971800"/>
          </a:xfrm>
        </p:spPr>
        <p:txBody>
          <a:bodyPr/>
          <a:lstStyle/>
          <a:p>
            <a:r>
              <a:rPr lang="en-US" dirty="0"/>
              <a:t>In the derived datatype version of the stencil code</a:t>
            </a:r>
          </a:p>
          <a:p>
            <a:pPr lvl="1"/>
            <a:r>
              <a:rPr lang="en-US" dirty="0"/>
              <a:t>Used </a:t>
            </a:r>
            <a:r>
              <a:rPr lang="en-US" dirty="0" err="1"/>
              <a:t>nonblocking</a:t>
            </a:r>
            <a:r>
              <a:rPr lang="en-US" dirty="0"/>
              <a:t> communication</a:t>
            </a:r>
          </a:p>
          <a:p>
            <a:pPr lvl="1"/>
            <a:r>
              <a:rPr lang="en-US" dirty="0"/>
              <a:t>Used derived datatypes</a:t>
            </a:r>
          </a:p>
          <a:p>
            <a:r>
              <a:rPr lang="en-US" dirty="0"/>
              <a:t>Let’s try to use RMA fence</a:t>
            </a:r>
          </a:p>
          <a:p>
            <a:pPr lvl="1"/>
            <a:r>
              <a:rPr lang="en-US" dirty="0"/>
              <a:t>Move data with GET instead of send/</a:t>
            </a:r>
            <a:r>
              <a:rPr lang="en-US" dirty="0" err="1"/>
              <a:t>recv</a:t>
            </a:r>
            <a:endParaRPr lang="en-US" dirty="0"/>
          </a:p>
          <a:p>
            <a:r>
              <a:rPr lang="en-US" i="1" dirty="0"/>
              <a:t>Start from </a:t>
            </a:r>
            <a:r>
              <a:rPr lang="en-US" i="1" dirty="0" err="1"/>
              <a:t>rma</a:t>
            </a:r>
            <a:r>
              <a:rPr lang="en-US" i="1" dirty="0"/>
              <a:t>/</a:t>
            </a:r>
            <a:r>
              <a:rPr lang="en-US" i="1" dirty="0" err="1"/>
              <a:t>stencil_fence_put.c</a:t>
            </a:r>
            <a:endParaRPr lang="en-US" i="1" dirty="0"/>
          </a:p>
          <a:p>
            <a:r>
              <a:rPr lang="en-US" i="1" dirty="0"/>
              <a:t>Solution available in </a:t>
            </a:r>
            <a:r>
              <a:rPr lang="en-US" i="1" dirty="0" err="1"/>
              <a:t>rma</a:t>
            </a:r>
            <a:r>
              <a:rPr lang="en-US" i="1" dirty="0"/>
              <a:t>/</a:t>
            </a:r>
            <a:r>
              <a:rPr lang="en-US" i="1" dirty="0" err="1"/>
              <a:t>stencil_fence_get.c</a:t>
            </a:r>
            <a:endParaRPr lang="en-US" i="1" dirty="0"/>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134</a:t>
            </a:fld>
            <a:endParaRPr lang="en-US" dirty="0"/>
          </a:p>
        </p:txBody>
      </p:sp>
    </p:spTree>
    <p:extLst>
      <p:ext uri="{BB962C8B-B14F-4D97-AF65-F5344CB8AC3E}">
        <p14:creationId xmlns:p14="http://schemas.microsoft.com/office/powerpoint/2010/main" val="8701387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a:xfrm>
            <a:off x="457200" y="274638"/>
            <a:ext cx="8382000" cy="792162"/>
          </a:xfrm>
        </p:spPr>
        <p:txBody>
          <a:bodyPr/>
          <a:lstStyle/>
          <a:p>
            <a:r>
              <a:rPr lang="en-US" dirty="0"/>
              <a:t>Exercise: Stencil with RMA </a:t>
            </a:r>
            <a:r>
              <a:rPr lang="en-US" dirty="0" err="1"/>
              <a:t>Lock_all</a:t>
            </a:r>
            <a:r>
              <a:rPr lang="en-US" dirty="0"/>
              <a:t>/</a:t>
            </a:r>
            <a:r>
              <a:rPr lang="en-US" dirty="0" err="1"/>
              <a:t>Unlock_all</a:t>
            </a:r>
            <a:r>
              <a:rPr lang="en-US" dirty="0"/>
              <a:t> (PUT model)</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7200" y="1143000"/>
            <a:ext cx="8229600" cy="2590800"/>
          </a:xfrm>
        </p:spPr>
        <p:txBody>
          <a:bodyPr/>
          <a:lstStyle/>
          <a:p>
            <a:r>
              <a:rPr lang="en-US" dirty="0"/>
              <a:t>In the fence and PSCW versions of the stencil code, RMA synchronization involves the target processes</a:t>
            </a:r>
          </a:p>
          <a:p>
            <a:r>
              <a:rPr lang="en-US" dirty="0"/>
              <a:t>Let’s try to use RMA </a:t>
            </a:r>
            <a:r>
              <a:rPr lang="en-US" dirty="0" err="1"/>
              <a:t>Lock_all</a:t>
            </a:r>
            <a:r>
              <a:rPr lang="en-US" dirty="0"/>
              <a:t>/</a:t>
            </a:r>
            <a:r>
              <a:rPr lang="en-US" dirty="0" err="1"/>
              <a:t>Flush_all</a:t>
            </a:r>
            <a:r>
              <a:rPr lang="en-US" dirty="0"/>
              <a:t>/</a:t>
            </a:r>
            <a:r>
              <a:rPr lang="en-US" dirty="0" err="1"/>
              <a:t>Unlock_all</a:t>
            </a:r>
            <a:endParaRPr lang="en-US" dirty="0"/>
          </a:p>
          <a:p>
            <a:pPr lvl="1"/>
            <a:r>
              <a:rPr lang="en-US" dirty="0"/>
              <a:t>Only the origin processes call RMA synchronization</a:t>
            </a:r>
          </a:p>
          <a:p>
            <a:pPr lvl="1"/>
            <a:r>
              <a:rPr lang="en-US" dirty="0"/>
              <a:t>Still need </a:t>
            </a:r>
            <a:r>
              <a:rPr lang="en-US" b="1" dirty="0"/>
              <a:t>Barrier</a:t>
            </a:r>
            <a:r>
              <a:rPr lang="en-US" dirty="0"/>
              <a:t> for process synchronization (e.g., ensure neighbors have completed data update to my local window)</a:t>
            </a:r>
          </a:p>
          <a:p>
            <a:pPr lvl="1"/>
            <a:r>
              <a:rPr lang="en-US" dirty="0"/>
              <a:t>Need </a:t>
            </a:r>
            <a:r>
              <a:rPr lang="en-US" b="1" dirty="0" err="1"/>
              <a:t>Win_sync</a:t>
            </a:r>
            <a:r>
              <a:rPr lang="en-US" dirty="0"/>
              <a:t> for memory synchronization </a:t>
            </a:r>
          </a:p>
          <a:p>
            <a:r>
              <a:rPr lang="en-US" i="1" dirty="0"/>
              <a:t>Start from </a:t>
            </a:r>
            <a:r>
              <a:rPr lang="en-US" i="1" dirty="0" err="1"/>
              <a:t>rma</a:t>
            </a:r>
            <a:r>
              <a:rPr lang="en-US" i="1" dirty="0"/>
              <a:t>/</a:t>
            </a:r>
            <a:r>
              <a:rPr lang="en-US" i="1" dirty="0" err="1"/>
              <a:t>stencil_fence_put.c</a:t>
            </a:r>
            <a:endParaRPr lang="en-US" i="1" dirty="0"/>
          </a:p>
          <a:p>
            <a:r>
              <a:rPr lang="en-US" i="1" dirty="0"/>
              <a:t>Solution available in </a:t>
            </a:r>
            <a:r>
              <a:rPr lang="en-US" i="1" dirty="0" err="1"/>
              <a:t>rma</a:t>
            </a:r>
            <a:r>
              <a:rPr lang="en-US" i="1" dirty="0"/>
              <a:t>/</a:t>
            </a:r>
            <a:r>
              <a:rPr lang="en-US" i="1" dirty="0" err="1"/>
              <a:t>stencil_lock_put.c</a:t>
            </a:r>
            <a:endParaRPr lang="en-US" i="1" dirty="0"/>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135</a:t>
            </a:fld>
            <a:endParaRPr lang="en-US" dirty="0"/>
          </a:p>
        </p:txBody>
      </p:sp>
    </p:spTree>
    <p:extLst>
      <p:ext uri="{BB962C8B-B14F-4D97-AF65-F5344CB8AC3E}">
        <p14:creationId xmlns:p14="http://schemas.microsoft.com/office/powerpoint/2010/main" val="9111602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49" y="2816352"/>
            <a:ext cx="8229600" cy="792162"/>
          </a:xfrm>
        </p:spPr>
        <p:txBody>
          <a:bodyPr/>
          <a:lstStyle/>
          <a:p>
            <a:pPr algn="ctr">
              <a:lnSpc>
                <a:spcPct val="120000"/>
              </a:lnSpc>
            </a:pPr>
            <a:r>
              <a:rPr lang="en-US" dirty="0"/>
              <a:t>MPI + Accelerators</a:t>
            </a:r>
          </a:p>
        </p:txBody>
      </p:sp>
      <p:sp>
        <p:nvSpPr>
          <p:cNvPr id="3" name="Slide Number Placeholder 2">
            <a:extLst>
              <a:ext uri="{FF2B5EF4-FFF2-40B4-BE49-F238E27FC236}">
                <a16:creationId xmlns:a16="http://schemas.microsoft.com/office/drawing/2014/main" id="{EC07EA0B-DCA9-AC4C-933B-20CD1871375E}"/>
              </a:ext>
            </a:extLst>
          </p:cNvPr>
          <p:cNvSpPr>
            <a:spLocks noGrp="1"/>
          </p:cNvSpPr>
          <p:nvPr>
            <p:ph type="sldNum" sz="quarter" idx="4"/>
          </p:nvPr>
        </p:nvSpPr>
        <p:spPr/>
        <p:txBody>
          <a:bodyPr/>
          <a:lstStyle/>
          <a:p>
            <a:fld id="{6B394888-48A7-42F6-AE45-2BD5FD40ED91}" type="slidenum">
              <a:rPr lang="en-US" smtClean="0"/>
              <a:pPr/>
              <a:t>136</a:t>
            </a:fld>
            <a:endParaRPr lang="en-US" dirty="0"/>
          </a:p>
        </p:txBody>
      </p:sp>
    </p:spTree>
    <p:extLst>
      <p:ext uri="{BB962C8B-B14F-4D97-AF65-F5344CB8AC3E}">
        <p14:creationId xmlns:p14="http://schemas.microsoft.com/office/powerpoint/2010/main" val="32979939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ABFF-9A65-1C41-9D7F-6AC780D54B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6B2BD3C-49FD-F243-ABC8-BBF347A15D67}"/>
              </a:ext>
            </a:extLst>
          </p:cNvPr>
          <p:cNvSpPr>
            <a:spLocks noGrp="1"/>
          </p:cNvSpPr>
          <p:nvPr>
            <p:ph sz="half" idx="1"/>
          </p:nvPr>
        </p:nvSpPr>
        <p:spPr>
          <a:xfrm>
            <a:off x="457200" y="1832650"/>
            <a:ext cx="4038600" cy="4114800"/>
          </a:xfrm>
        </p:spPr>
        <p:txBody>
          <a:bodyPr/>
          <a:lstStyle/>
          <a:p>
            <a:r>
              <a:rPr lang="en-US" sz="2000" b="1" dirty="0"/>
              <a:t>CPUs</a:t>
            </a:r>
          </a:p>
          <a:p>
            <a:pPr lvl="1"/>
            <a:r>
              <a:rPr lang="en-US" dirty="0"/>
              <a:t>Task-sequential execution model (focus on latency)</a:t>
            </a:r>
          </a:p>
          <a:p>
            <a:pPr lvl="1"/>
            <a:r>
              <a:rPr lang="en-US" dirty="0"/>
              <a:t>Small # of complex compute cores (out-of-order execution)</a:t>
            </a:r>
          </a:p>
          <a:p>
            <a:pPr lvl="1"/>
            <a:r>
              <a:rPr lang="en-US" dirty="0"/>
              <a:t>Deep pipelines</a:t>
            </a:r>
          </a:p>
          <a:p>
            <a:pPr lvl="1"/>
            <a:r>
              <a:rPr lang="en-US" dirty="0"/>
              <a:t>Large caches</a:t>
            </a:r>
          </a:p>
          <a:p>
            <a:pPr lvl="1"/>
            <a:r>
              <a:rPr lang="en-US" dirty="0"/>
              <a:t>Branch prediction hardware</a:t>
            </a:r>
          </a:p>
        </p:txBody>
      </p:sp>
      <p:sp>
        <p:nvSpPr>
          <p:cNvPr id="4" name="Content Placeholder 3">
            <a:extLst>
              <a:ext uri="{FF2B5EF4-FFF2-40B4-BE49-F238E27FC236}">
                <a16:creationId xmlns:a16="http://schemas.microsoft.com/office/drawing/2014/main" id="{6702448F-6935-C945-A7AA-D89202CFD24D}"/>
              </a:ext>
            </a:extLst>
          </p:cNvPr>
          <p:cNvSpPr>
            <a:spLocks noGrp="1"/>
          </p:cNvSpPr>
          <p:nvPr>
            <p:ph sz="half" idx="2"/>
          </p:nvPr>
        </p:nvSpPr>
        <p:spPr>
          <a:xfrm>
            <a:off x="4648200" y="1832650"/>
            <a:ext cx="4038600" cy="4114800"/>
          </a:xfrm>
        </p:spPr>
        <p:txBody>
          <a:bodyPr/>
          <a:lstStyle/>
          <a:p>
            <a:r>
              <a:rPr lang="en-US" sz="2000" b="1" dirty="0"/>
              <a:t>GPUs</a:t>
            </a:r>
          </a:p>
          <a:p>
            <a:pPr lvl="1"/>
            <a:r>
              <a:rPr lang="en-US" dirty="0"/>
              <a:t>Data-parallel execution model (focus on throughput)</a:t>
            </a:r>
          </a:p>
          <a:p>
            <a:pPr lvl="1"/>
            <a:r>
              <a:rPr lang="en-US" dirty="0"/>
              <a:t>Large # of simple compute elements (in-order execution)</a:t>
            </a:r>
          </a:p>
          <a:p>
            <a:pPr lvl="1"/>
            <a:r>
              <a:rPr lang="en-US" dirty="0"/>
              <a:t>Small caches</a:t>
            </a:r>
          </a:p>
          <a:p>
            <a:pPr lvl="1"/>
            <a:r>
              <a:rPr lang="en-US" dirty="0"/>
              <a:t>Shallow pipelines</a:t>
            </a:r>
          </a:p>
          <a:p>
            <a:pPr lvl="1"/>
            <a:r>
              <a:rPr lang="en-US" dirty="0"/>
              <a:t>Large off-chip global High-Bandwidth Memory (HBM)</a:t>
            </a:r>
          </a:p>
          <a:p>
            <a:pPr lvl="1"/>
            <a:r>
              <a:rPr lang="en-US" dirty="0">
                <a:solidFill>
                  <a:srgbClr val="FF0000"/>
                </a:solidFill>
              </a:rPr>
              <a:t>High FLOPs/W and FLOPs/$</a:t>
            </a:r>
          </a:p>
        </p:txBody>
      </p:sp>
      <p:sp>
        <p:nvSpPr>
          <p:cNvPr id="6" name="Slide Number Placeholder 5">
            <a:extLst>
              <a:ext uri="{FF2B5EF4-FFF2-40B4-BE49-F238E27FC236}">
                <a16:creationId xmlns:a16="http://schemas.microsoft.com/office/drawing/2014/main" id="{35E0E98B-4715-A44C-85F5-2C316712C632}"/>
              </a:ext>
            </a:extLst>
          </p:cNvPr>
          <p:cNvSpPr>
            <a:spLocks noGrp="1"/>
          </p:cNvSpPr>
          <p:nvPr>
            <p:ph type="sldNum" sz="quarter" idx="4"/>
          </p:nvPr>
        </p:nvSpPr>
        <p:spPr/>
        <p:txBody>
          <a:bodyPr/>
          <a:lstStyle/>
          <a:p>
            <a:fld id="{6B394888-48A7-42F6-AE45-2BD5FD40ED91}" type="slidenum">
              <a:rPr lang="en-US" smtClean="0"/>
              <a:pPr/>
              <a:t>137</a:t>
            </a:fld>
            <a:endParaRPr lang="en-US" dirty="0"/>
          </a:p>
        </p:txBody>
      </p:sp>
      <p:sp>
        <p:nvSpPr>
          <p:cNvPr id="8" name="Content Placeholder 2">
            <a:extLst>
              <a:ext uri="{FF2B5EF4-FFF2-40B4-BE49-F238E27FC236}">
                <a16:creationId xmlns:a16="http://schemas.microsoft.com/office/drawing/2014/main" id="{DBA5A0A8-D0FD-4E40-982A-DEA65D61E930}"/>
              </a:ext>
            </a:extLst>
          </p:cNvPr>
          <p:cNvSpPr txBox="1">
            <a:spLocks/>
          </p:cNvSpPr>
          <p:nvPr/>
        </p:nvSpPr>
        <p:spPr bwMode="auto">
          <a:xfrm>
            <a:off x="457200" y="842050"/>
            <a:ext cx="8229600" cy="977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9pPr>
          </a:lstStyle>
          <a:p>
            <a:pPr marL="57150" indent="0">
              <a:buNone/>
            </a:pPr>
            <a:r>
              <a:rPr lang="en-US" kern="0" dirty="0"/>
              <a:t>Accelerators are becoming increasingly popular in parallel computing</a:t>
            </a:r>
          </a:p>
        </p:txBody>
      </p:sp>
    </p:spTree>
    <p:extLst>
      <p:ext uri="{BB962C8B-B14F-4D97-AF65-F5344CB8AC3E}">
        <p14:creationId xmlns:p14="http://schemas.microsoft.com/office/powerpoint/2010/main" val="34825693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B5A0-F900-9C46-BE04-7B07B24EB22A}"/>
              </a:ext>
            </a:extLst>
          </p:cNvPr>
          <p:cNvSpPr>
            <a:spLocks noGrp="1"/>
          </p:cNvSpPr>
          <p:nvPr>
            <p:ph type="title"/>
          </p:nvPr>
        </p:nvSpPr>
        <p:spPr/>
        <p:txBody>
          <a:bodyPr/>
          <a:lstStyle/>
          <a:p>
            <a:r>
              <a:rPr lang="en-US" dirty="0"/>
              <a:t>Top500 Accelerators Based Systems (June 2019)</a:t>
            </a:r>
          </a:p>
        </p:txBody>
      </p:sp>
      <p:sp>
        <p:nvSpPr>
          <p:cNvPr id="3" name="Content Placeholder 2">
            <a:extLst>
              <a:ext uri="{FF2B5EF4-FFF2-40B4-BE49-F238E27FC236}">
                <a16:creationId xmlns:a16="http://schemas.microsoft.com/office/drawing/2014/main" id="{10389A4E-C6B8-2D44-9683-B7B78904122B}"/>
              </a:ext>
            </a:extLst>
          </p:cNvPr>
          <p:cNvSpPr>
            <a:spLocks noGrp="1"/>
          </p:cNvSpPr>
          <p:nvPr>
            <p:ph sz="half" idx="1"/>
          </p:nvPr>
        </p:nvSpPr>
        <p:spPr>
          <a:xfrm>
            <a:off x="457200" y="1143000"/>
            <a:ext cx="8229600" cy="5105400"/>
          </a:xfrm>
        </p:spPr>
        <p:txBody>
          <a:bodyPr/>
          <a:lstStyle/>
          <a:p>
            <a:r>
              <a:rPr lang="en-US" dirty="0"/>
              <a:t>#1 - Summit (ORNL USA)</a:t>
            </a:r>
          </a:p>
          <a:p>
            <a:pPr lvl="1"/>
            <a:r>
              <a:rPr lang="en-US" dirty="0"/>
              <a:t>NVIDIA Volta GV100</a:t>
            </a:r>
          </a:p>
          <a:p>
            <a:r>
              <a:rPr lang="en-US" dirty="0"/>
              <a:t>#2 - Sierra (LLNL USA)</a:t>
            </a:r>
          </a:p>
          <a:p>
            <a:pPr lvl="1"/>
            <a:r>
              <a:rPr lang="en-US" dirty="0"/>
              <a:t>NVIDIA Volta GV100</a:t>
            </a:r>
          </a:p>
          <a:p>
            <a:r>
              <a:rPr lang="en-US" dirty="0"/>
              <a:t>#6 - Piz </a:t>
            </a:r>
            <a:r>
              <a:rPr lang="en-US" dirty="0" err="1"/>
              <a:t>Daint</a:t>
            </a:r>
            <a:r>
              <a:rPr lang="en-US" dirty="0"/>
              <a:t> (CSCS Switzerland)</a:t>
            </a:r>
          </a:p>
          <a:p>
            <a:pPr lvl="1"/>
            <a:r>
              <a:rPr lang="en-US" dirty="0"/>
              <a:t>NVIDIA Tesla P100</a:t>
            </a:r>
          </a:p>
          <a:p>
            <a:r>
              <a:rPr lang="en-US" dirty="0"/>
              <a:t>#8 - AI Bridging Cloud Infrastructure (AIST Japan)</a:t>
            </a:r>
          </a:p>
          <a:p>
            <a:pPr lvl="1"/>
            <a:r>
              <a:rPr lang="en-US" dirty="0"/>
              <a:t>NVIDIA Tesla V100</a:t>
            </a:r>
          </a:p>
          <a:p>
            <a:r>
              <a:rPr lang="en-US" dirty="0"/>
              <a:t>#10 - Lassen (LLNL USA)</a:t>
            </a:r>
          </a:p>
          <a:p>
            <a:pPr lvl="1"/>
            <a:r>
              <a:rPr lang="en-US" dirty="0"/>
              <a:t>NVIDIA Volta V100</a:t>
            </a:r>
          </a:p>
        </p:txBody>
      </p:sp>
      <p:sp>
        <p:nvSpPr>
          <p:cNvPr id="6" name="Slide Number Placeholder 5">
            <a:extLst>
              <a:ext uri="{FF2B5EF4-FFF2-40B4-BE49-F238E27FC236}">
                <a16:creationId xmlns:a16="http://schemas.microsoft.com/office/drawing/2014/main" id="{F4034926-7524-804A-BC16-D49792F3987F}"/>
              </a:ext>
            </a:extLst>
          </p:cNvPr>
          <p:cNvSpPr>
            <a:spLocks noGrp="1"/>
          </p:cNvSpPr>
          <p:nvPr>
            <p:ph type="sldNum" sz="quarter" idx="4"/>
          </p:nvPr>
        </p:nvSpPr>
        <p:spPr/>
        <p:txBody>
          <a:bodyPr/>
          <a:lstStyle/>
          <a:p>
            <a:fld id="{6B394888-48A7-42F6-AE45-2BD5FD40ED91}" type="slidenum">
              <a:rPr lang="en-US" smtClean="0"/>
              <a:pPr/>
              <a:t>138</a:t>
            </a:fld>
            <a:endParaRPr lang="en-US" dirty="0"/>
          </a:p>
        </p:txBody>
      </p:sp>
    </p:spTree>
    <p:extLst>
      <p:ext uri="{BB962C8B-B14F-4D97-AF65-F5344CB8AC3E}">
        <p14:creationId xmlns:p14="http://schemas.microsoft.com/office/powerpoint/2010/main" val="23328869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B5A0-F900-9C46-BE04-7B07B24EB22A}"/>
              </a:ext>
            </a:extLst>
          </p:cNvPr>
          <p:cNvSpPr>
            <a:spLocks noGrp="1"/>
          </p:cNvSpPr>
          <p:nvPr>
            <p:ph type="title"/>
          </p:nvPr>
        </p:nvSpPr>
        <p:spPr/>
        <p:txBody>
          <a:bodyPr/>
          <a:lstStyle/>
          <a:p>
            <a:r>
              <a:rPr lang="en-US" dirty="0"/>
              <a:t>Upcoming </a:t>
            </a:r>
            <a:r>
              <a:rPr lang="en-US" dirty="0" err="1"/>
              <a:t>Exascale</a:t>
            </a:r>
            <a:r>
              <a:rPr lang="en-US" dirty="0"/>
              <a:t> Accelerators Based Systems</a:t>
            </a:r>
          </a:p>
        </p:txBody>
      </p:sp>
      <p:sp>
        <p:nvSpPr>
          <p:cNvPr id="3" name="Content Placeholder 2">
            <a:extLst>
              <a:ext uri="{FF2B5EF4-FFF2-40B4-BE49-F238E27FC236}">
                <a16:creationId xmlns:a16="http://schemas.microsoft.com/office/drawing/2014/main" id="{10389A4E-C6B8-2D44-9683-B7B78904122B}"/>
              </a:ext>
            </a:extLst>
          </p:cNvPr>
          <p:cNvSpPr>
            <a:spLocks noGrp="1"/>
          </p:cNvSpPr>
          <p:nvPr>
            <p:ph sz="half" idx="1"/>
          </p:nvPr>
        </p:nvSpPr>
        <p:spPr>
          <a:xfrm>
            <a:off x="457200" y="1143000"/>
            <a:ext cx="8229600" cy="5105400"/>
          </a:xfrm>
        </p:spPr>
        <p:txBody>
          <a:bodyPr/>
          <a:lstStyle/>
          <a:p>
            <a:r>
              <a:rPr lang="en-US" dirty="0"/>
              <a:t>Aurora (ANL USA)</a:t>
            </a:r>
          </a:p>
          <a:p>
            <a:pPr lvl="1"/>
            <a:r>
              <a:rPr lang="en-US" dirty="0"/>
              <a:t>Intel based technology</a:t>
            </a:r>
          </a:p>
          <a:p>
            <a:pPr lvl="2"/>
            <a:r>
              <a:rPr lang="en-US" dirty="0">
                <a:hlinkClick r:id="rId3"/>
              </a:rPr>
              <a:t>https://www.anl.gov/article/us-department-of-energy-and-intel-to-deliver-first-exascale-supercomputer</a:t>
            </a:r>
            <a:endParaRPr lang="en-US" dirty="0"/>
          </a:p>
          <a:p>
            <a:r>
              <a:rPr lang="en-US" dirty="0"/>
              <a:t>Frontier (ORNL USA)</a:t>
            </a:r>
          </a:p>
          <a:p>
            <a:pPr lvl="1"/>
            <a:r>
              <a:rPr lang="en-US" dirty="0"/>
              <a:t>AMD based GPU technology</a:t>
            </a:r>
          </a:p>
          <a:p>
            <a:pPr lvl="2"/>
            <a:r>
              <a:rPr lang="en-US" dirty="0">
                <a:hlinkClick r:id="rId4"/>
              </a:rPr>
              <a:t>https://www.ornl.gov/news/us-department-energy-and-cray-deliver-record-setting-frontier-supercomputer-ornl</a:t>
            </a:r>
            <a:endParaRPr lang="en-US" dirty="0"/>
          </a:p>
          <a:p>
            <a:r>
              <a:rPr lang="en-US" dirty="0"/>
              <a:t>Tianhe-3 (NUDT China)</a:t>
            </a:r>
          </a:p>
          <a:p>
            <a:pPr lvl="1"/>
            <a:r>
              <a:rPr lang="en-US" dirty="0"/>
              <a:t>Custom</a:t>
            </a:r>
          </a:p>
          <a:p>
            <a:endParaRPr lang="en-US" dirty="0"/>
          </a:p>
          <a:p>
            <a:pPr lvl="1"/>
            <a:endParaRPr lang="en-US" dirty="0"/>
          </a:p>
        </p:txBody>
      </p:sp>
      <p:sp>
        <p:nvSpPr>
          <p:cNvPr id="6" name="Slide Number Placeholder 5">
            <a:extLst>
              <a:ext uri="{FF2B5EF4-FFF2-40B4-BE49-F238E27FC236}">
                <a16:creationId xmlns:a16="http://schemas.microsoft.com/office/drawing/2014/main" id="{F4034926-7524-804A-BC16-D49792F3987F}"/>
              </a:ext>
            </a:extLst>
          </p:cNvPr>
          <p:cNvSpPr>
            <a:spLocks noGrp="1"/>
          </p:cNvSpPr>
          <p:nvPr>
            <p:ph type="sldNum" sz="quarter" idx="4"/>
          </p:nvPr>
        </p:nvSpPr>
        <p:spPr/>
        <p:txBody>
          <a:bodyPr/>
          <a:lstStyle/>
          <a:p>
            <a:fld id="{6B394888-48A7-42F6-AE45-2BD5FD40ED91}" type="slidenum">
              <a:rPr lang="en-US" smtClean="0"/>
              <a:pPr/>
              <a:t>139</a:t>
            </a:fld>
            <a:endParaRPr lang="en-US" dirty="0"/>
          </a:p>
        </p:txBody>
      </p:sp>
    </p:spTree>
    <p:extLst>
      <p:ext uri="{BB962C8B-B14F-4D97-AF65-F5344CB8AC3E}">
        <p14:creationId xmlns:p14="http://schemas.microsoft.com/office/powerpoint/2010/main" val="2920440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Hello World!</a:t>
            </a:r>
          </a:p>
        </p:txBody>
      </p:sp>
      <p:sp>
        <p:nvSpPr>
          <p:cNvPr id="6" name="Content Placeholder 5"/>
          <p:cNvSpPr>
            <a:spLocks noGrp="1"/>
          </p:cNvSpPr>
          <p:nvPr>
            <p:ph idx="1"/>
          </p:nvPr>
        </p:nvSpPr>
        <p:spPr/>
        <p:txBody>
          <a:bodyPr/>
          <a:lstStyle/>
          <a:p>
            <a:r>
              <a:rPr lang="en-US" i="1" dirty="0"/>
              <a:t>communicators/</a:t>
            </a:r>
            <a:r>
              <a:rPr lang="en-US" i="1" dirty="0" err="1"/>
              <a:t>hello.c</a:t>
            </a:r>
            <a:endParaRPr lang="en-US" i="1" dirty="0"/>
          </a:p>
          <a:p>
            <a:r>
              <a:rPr lang="en-US" dirty="0"/>
              <a:t>Basic program where each process prints its rank</a:t>
            </a:r>
          </a:p>
          <a:p>
            <a:endParaRPr lang="en-US" dirty="0"/>
          </a:p>
        </p:txBody>
      </p:sp>
      <p:sp>
        <p:nvSpPr>
          <p:cNvPr id="4" name="Slide Number Placeholder 3"/>
          <p:cNvSpPr>
            <a:spLocks noGrp="1"/>
          </p:cNvSpPr>
          <p:nvPr>
            <p:ph type="sldNum" sz="quarter" idx="4"/>
          </p:nvPr>
        </p:nvSpPr>
        <p:spPr/>
        <p:txBody>
          <a:bodyPr/>
          <a:lstStyle/>
          <a:p>
            <a:fld id="{6B394888-48A7-42F6-AE45-2BD5FD40ED91}" type="slidenum">
              <a:rPr lang="en-US" smtClean="0"/>
              <a:pPr/>
              <a:t>14</a:t>
            </a:fld>
            <a:endParaRPr lang="en-US" dirty="0"/>
          </a:p>
        </p:txBody>
      </p:sp>
    </p:spTree>
    <p:extLst>
      <p:ext uri="{BB962C8B-B14F-4D97-AF65-F5344CB8AC3E}">
        <p14:creationId xmlns:p14="http://schemas.microsoft.com/office/powerpoint/2010/main" val="20713819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Rectangle 308">
            <a:extLst>
              <a:ext uri="{FF2B5EF4-FFF2-40B4-BE49-F238E27FC236}">
                <a16:creationId xmlns:a16="http://schemas.microsoft.com/office/drawing/2014/main" id="{D8528F68-46AE-BC4A-A009-55BAB50D5015}"/>
              </a:ext>
            </a:extLst>
          </p:cNvPr>
          <p:cNvSpPr/>
          <p:nvPr/>
        </p:nvSpPr>
        <p:spPr bwMode="auto">
          <a:xfrm>
            <a:off x="6711223" y="1308826"/>
            <a:ext cx="1527048" cy="1528762"/>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a:solidFill>
                <a:srgbClr val="FFFFFF"/>
              </a:solidFill>
              <a:latin typeface="Calibri"/>
            </a:endParaRPr>
          </a:p>
        </p:txBody>
      </p:sp>
      <p:grpSp>
        <p:nvGrpSpPr>
          <p:cNvPr id="291" name="Group 290">
            <a:extLst>
              <a:ext uri="{FF2B5EF4-FFF2-40B4-BE49-F238E27FC236}">
                <a16:creationId xmlns:a16="http://schemas.microsoft.com/office/drawing/2014/main" id="{DD7A0413-36D9-984D-A8E7-1BAA34C1637C}"/>
              </a:ext>
            </a:extLst>
          </p:cNvPr>
          <p:cNvGrpSpPr/>
          <p:nvPr/>
        </p:nvGrpSpPr>
        <p:grpSpPr>
          <a:xfrm>
            <a:off x="6400794" y="3861805"/>
            <a:ext cx="2057400" cy="2179444"/>
            <a:chOff x="6553200" y="1828800"/>
            <a:chExt cx="2057400" cy="2179444"/>
          </a:xfrm>
        </p:grpSpPr>
        <p:sp>
          <p:nvSpPr>
            <p:cNvPr id="292" name="Rectangle 291">
              <a:extLst>
                <a:ext uri="{FF2B5EF4-FFF2-40B4-BE49-F238E27FC236}">
                  <a16:creationId xmlns:a16="http://schemas.microsoft.com/office/drawing/2014/main" id="{8D10425A-3A5F-AA4B-A72A-3C81E8010864}"/>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93" name="Rectangle 292">
              <a:extLst>
                <a:ext uri="{FF2B5EF4-FFF2-40B4-BE49-F238E27FC236}">
                  <a16:creationId xmlns:a16="http://schemas.microsoft.com/office/drawing/2014/main" id="{580862A3-267E-FC41-9D55-357D4BA3567C}"/>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94" name="Rectangle 293">
              <a:extLst>
                <a:ext uri="{FF2B5EF4-FFF2-40B4-BE49-F238E27FC236}">
                  <a16:creationId xmlns:a16="http://schemas.microsoft.com/office/drawing/2014/main" id="{1948B264-1DBD-7D4A-A7BA-C5414F1243D1}"/>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95" name="Rectangle 294">
              <a:extLst>
                <a:ext uri="{FF2B5EF4-FFF2-40B4-BE49-F238E27FC236}">
                  <a16:creationId xmlns:a16="http://schemas.microsoft.com/office/drawing/2014/main" id="{5581CEDD-0095-C040-BDFB-B0ED7D92487E}"/>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96" name="Straight Connector 295">
              <a:extLst>
                <a:ext uri="{FF2B5EF4-FFF2-40B4-BE49-F238E27FC236}">
                  <a16:creationId xmlns:a16="http://schemas.microsoft.com/office/drawing/2014/main" id="{993CCD4E-3947-0944-A706-656ABD26581C}"/>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297" name="Straight Connector 296">
              <a:extLst>
                <a:ext uri="{FF2B5EF4-FFF2-40B4-BE49-F238E27FC236}">
                  <a16:creationId xmlns:a16="http://schemas.microsoft.com/office/drawing/2014/main" id="{81110FB4-B2EA-2F47-BA0C-627C6DD1791D}"/>
                </a:ext>
              </a:extLst>
            </p:cNvPr>
            <p:cNvCxnSpPr>
              <a:cxnSpLocks/>
              <a:stCxn id="292"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98" name="Straight Connector 297">
              <a:extLst>
                <a:ext uri="{FF2B5EF4-FFF2-40B4-BE49-F238E27FC236}">
                  <a16:creationId xmlns:a16="http://schemas.microsoft.com/office/drawing/2014/main" id="{FEC91FFB-AFAA-A643-AF3A-85282514888B}"/>
                </a:ext>
              </a:extLst>
            </p:cNvPr>
            <p:cNvCxnSpPr>
              <a:cxnSpLocks/>
              <a:stCxn id="294"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299" name="Rectangle 298">
              <a:extLst>
                <a:ext uri="{FF2B5EF4-FFF2-40B4-BE49-F238E27FC236}">
                  <a16:creationId xmlns:a16="http://schemas.microsoft.com/office/drawing/2014/main" id="{0A584649-1728-A548-9706-9703AD613E29}"/>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300" name="Straight Connector 299">
              <a:extLst>
                <a:ext uri="{FF2B5EF4-FFF2-40B4-BE49-F238E27FC236}">
                  <a16:creationId xmlns:a16="http://schemas.microsoft.com/office/drawing/2014/main" id="{F5397165-F043-314A-B474-AA04F79AFA02}"/>
                </a:ext>
              </a:extLst>
            </p:cNvPr>
            <p:cNvCxnSpPr>
              <a:cxnSpLocks/>
              <a:endCxn id="299"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301" name="Straight Connector 300">
              <a:extLst>
                <a:ext uri="{FF2B5EF4-FFF2-40B4-BE49-F238E27FC236}">
                  <a16:creationId xmlns:a16="http://schemas.microsoft.com/office/drawing/2014/main" id="{A9D92FBD-A9DF-234C-BB92-D240FEC8D152}"/>
                </a:ext>
              </a:extLst>
            </p:cNvPr>
            <p:cNvCxnSpPr>
              <a:cxnSpLocks/>
              <a:stCxn id="295" idx="2"/>
              <a:endCxn id="294"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02" name="Straight Connector 301">
              <a:extLst>
                <a:ext uri="{FF2B5EF4-FFF2-40B4-BE49-F238E27FC236}">
                  <a16:creationId xmlns:a16="http://schemas.microsoft.com/office/drawing/2014/main" id="{34B2DDF1-2CA6-7643-89BD-15045D3C8798}"/>
                </a:ext>
              </a:extLst>
            </p:cNvPr>
            <p:cNvCxnSpPr>
              <a:cxnSpLocks/>
              <a:stCxn id="293" idx="2"/>
              <a:endCxn id="292"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grpSp>
        <p:nvGrpSpPr>
          <p:cNvPr id="279" name="Group 278">
            <a:extLst>
              <a:ext uri="{FF2B5EF4-FFF2-40B4-BE49-F238E27FC236}">
                <a16:creationId xmlns:a16="http://schemas.microsoft.com/office/drawing/2014/main" id="{7B230F0B-2AE0-5143-83AD-69658FCCE329}"/>
              </a:ext>
            </a:extLst>
          </p:cNvPr>
          <p:cNvGrpSpPr/>
          <p:nvPr/>
        </p:nvGrpSpPr>
        <p:grpSpPr>
          <a:xfrm>
            <a:off x="6321422" y="3925313"/>
            <a:ext cx="2057400" cy="2179444"/>
            <a:chOff x="6553200" y="1828800"/>
            <a:chExt cx="2057400" cy="2179444"/>
          </a:xfrm>
        </p:grpSpPr>
        <p:sp>
          <p:nvSpPr>
            <p:cNvPr id="280" name="Rectangle 279">
              <a:extLst>
                <a:ext uri="{FF2B5EF4-FFF2-40B4-BE49-F238E27FC236}">
                  <a16:creationId xmlns:a16="http://schemas.microsoft.com/office/drawing/2014/main" id="{3327B355-91EF-B04D-A5B7-C57DE0DA79CA}"/>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81" name="Rectangle 280">
              <a:extLst>
                <a:ext uri="{FF2B5EF4-FFF2-40B4-BE49-F238E27FC236}">
                  <a16:creationId xmlns:a16="http://schemas.microsoft.com/office/drawing/2014/main" id="{85C85D30-FA64-B846-A735-FEAC2B3B758B}"/>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82" name="Rectangle 281">
              <a:extLst>
                <a:ext uri="{FF2B5EF4-FFF2-40B4-BE49-F238E27FC236}">
                  <a16:creationId xmlns:a16="http://schemas.microsoft.com/office/drawing/2014/main" id="{CF74FB77-36B6-1743-B887-6840ABAD167E}"/>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83" name="Rectangle 282">
              <a:extLst>
                <a:ext uri="{FF2B5EF4-FFF2-40B4-BE49-F238E27FC236}">
                  <a16:creationId xmlns:a16="http://schemas.microsoft.com/office/drawing/2014/main" id="{0FAD8DA3-BAC2-434C-9E77-5BDE6C42AC7E}"/>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84" name="Straight Connector 283">
              <a:extLst>
                <a:ext uri="{FF2B5EF4-FFF2-40B4-BE49-F238E27FC236}">
                  <a16:creationId xmlns:a16="http://schemas.microsoft.com/office/drawing/2014/main" id="{37179D0A-A04A-2F47-8D40-AB13A35AFAE6}"/>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285" name="Straight Connector 284">
              <a:extLst>
                <a:ext uri="{FF2B5EF4-FFF2-40B4-BE49-F238E27FC236}">
                  <a16:creationId xmlns:a16="http://schemas.microsoft.com/office/drawing/2014/main" id="{9354B14A-2718-AD49-9148-D76F2FA061F1}"/>
                </a:ext>
              </a:extLst>
            </p:cNvPr>
            <p:cNvCxnSpPr>
              <a:cxnSpLocks/>
              <a:stCxn id="280"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86" name="Straight Connector 285">
              <a:extLst>
                <a:ext uri="{FF2B5EF4-FFF2-40B4-BE49-F238E27FC236}">
                  <a16:creationId xmlns:a16="http://schemas.microsoft.com/office/drawing/2014/main" id="{FBCBB790-388C-284F-B05C-C5B33561061C}"/>
                </a:ext>
              </a:extLst>
            </p:cNvPr>
            <p:cNvCxnSpPr>
              <a:cxnSpLocks/>
              <a:stCxn id="282"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287" name="Rectangle 286">
              <a:extLst>
                <a:ext uri="{FF2B5EF4-FFF2-40B4-BE49-F238E27FC236}">
                  <a16:creationId xmlns:a16="http://schemas.microsoft.com/office/drawing/2014/main" id="{0B754F3B-8145-D548-AC82-3C48435CE6CA}"/>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288" name="Straight Connector 287">
              <a:extLst>
                <a:ext uri="{FF2B5EF4-FFF2-40B4-BE49-F238E27FC236}">
                  <a16:creationId xmlns:a16="http://schemas.microsoft.com/office/drawing/2014/main" id="{F53CFD76-7E5A-D04F-922F-F34CBBC51968}"/>
                </a:ext>
              </a:extLst>
            </p:cNvPr>
            <p:cNvCxnSpPr>
              <a:cxnSpLocks/>
              <a:endCxn id="287"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89" name="Straight Connector 288">
              <a:extLst>
                <a:ext uri="{FF2B5EF4-FFF2-40B4-BE49-F238E27FC236}">
                  <a16:creationId xmlns:a16="http://schemas.microsoft.com/office/drawing/2014/main" id="{480E8584-DAA7-2A4B-A840-9FC181C885E3}"/>
                </a:ext>
              </a:extLst>
            </p:cNvPr>
            <p:cNvCxnSpPr>
              <a:cxnSpLocks/>
              <a:stCxn id="283" idx="2"/>
              <a:endCxn id="282"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290" name="Straight Connector 289">
              <a:extLst>
                <a:ext uri="{FF2B5EF4-FFF2-40B4-BE49-F238E27FC236}">
                  <a16:creationId xmlns:a16="http://schemas.microsoft.com/office/drawing/2014/main" id="{89B68322-BC37-DB44-AA3B-29E8292FACDC}"/>
                </a:ext>
              </a:extLst>
            </p:cNvPr>
            <p:cNvCxnSpPr>
              <a:cxnSpLocks/>
              <a:stCxn id="281" idx="2"/>
              <a:endCxn id="280"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278" name="Rectangle 277">
            <a:extLst>
              <a:ext uri="{FF2B5EF4-FFF2-40B4-BE49-F238E27FC236}">
                <a16:creationId xmlns:a16="http://schemas.microsoft.com/office/drawing/2014/main" id="{18ADD908-4A1E-CE49-9DAC-2E304B26DF6C}"/>
              </a:ext>
            </a:extLst>
          </p:cNvPr>
          <p:cNvSpPr/>
          <p:nvPr/>
        </p:nvSpPr>
        <p:spPr bwMode="auto">
          <a:xfrm>
            <a:off x="6635023" y="1385026"/>
            <a:ext cx="1527048" cy="1528762"/>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a:solidFill>
                <a:srgbClr val="FFFFFF"/>
              </a:solidFill>
              <a:latin typeface="Calibri"/>
            </a:endParaRPr>
          </a:p>
        </p:txBody>
      </p:sp>
      <p:sp>
        <p:nvSpPr>
          <p:cNvPr id="55" name="Rectangle 54">
            <a:extLst>
              <a:ext uri="{FF2B5EF4-FFF2-40B4-BE49-F238E27FC236}">
                <a16:creationId xmlns:a16="http://schemas.microsoft.com/office/drawing/2014/main" id="{CF6FF0D6-4E91-4E47-9762-BB59E8BF7144}"/>
              </a:ext>
            </a:extLst>
          </p:cNvPr>
          <p:cNvSpPr/>
          <p:nvPr/>
        </p:nvSpPr>
        <p:spPr bwMode="auto">
          <a:xfrm>
            <a:off x="6564322" y="1457326"/>
            <a:ext cx="1527048" cy="1528762"/>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a:solidFill>
                <a:srgbClr val="FFFFFF"/>
              </a:solidFill>
              <a:latin typeface="Calibri"/>
            </a:endParaRPr>
          </a:p>
        </p:txBody>
      </p:sp>
      <p:grpSp>
        <p:nvGrpSpPr>
          <p:cNvPr id="19" name="Group 18">
            <a:extLst>
              <a:ext uri="{FF2B5EF4-FFF2-40B4-BE49-F238E27FC236}">
                <a16:creationId xmlns:a16="http://schemas.microsoft.com/office/drawing/2014/main" id="{4A338879-56C7-0648-8936-D9348F76997C}"/>
              </a:ext>
            </a:extLst>
          </p:cNvPr>
          <p:cNvGrpSpPr/>
          <p:nvPr/>
        </p:nvGrpSpPr>
        <p:grpSpPr>
          <a:xfrm>
            <a:off x="6240462" y="3987232"/>
            <a:ext cx="2057400" cy="2179444"/>
            <a:chOff x="6553200" y="1828800"/>
            <a:chExt cx="2057400" cy="2179444"/>
          </a:xfrm>
        </p:grpSpPr>
        <p:sp>
          <p:nvSpPr>
            <p:cNvPr id="20" name="Rectangle 19">
              <a:extLst>
                <a:ext uri="{FF2B5EF4-FFF2-40B4-BE49-F238E27FC236}">
                  <a16:creationId xmlns:a16="http://schemas.microsoft.com/office/drawing/2014/main" id="{520E2CE8-70A6-D640-9E55-CA88716AC017}"/>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1" name="Rectangle 20">
              <a:extLst>
                <a:ext uri="{FF2B5EF4-FFF2-40B4-BE49-F238E27FC236}">
                  <a16:creationId xmlns:a16="http://schemas.microsoft.com/office/drawing/2014/main" id="{462B022D-A372-994B-BC58-C68880B9F5D8}"/>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2" name="Rectangle 21">
              <a:extLst>
                <a:ext uri="{FF2B5EF4-FFF2-40B4-BE49-F238E27FC236}">
                  <a16:creationId xmlns:a16="http://schemas.microsoft.com/office/drawing/2014/main" id="{133C443B-FDCB-AB47-82DF-8F7F079982E5}"/>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3" name="Rectangle 22">
              <a:extLst>
                <a:ext uri="{FF2B5EF4-FFF2-40B4-BE49-F238E27FC236}">
                  <a16:creationId xmlns:a16="http://schemas.microsoft.com/office/drawing/2014/main" id="{F452021A-3C71-0E48-94E6-98BD2C3217EA}"/>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4" name="Straight Connector 23">
              <a:extLst>
                <a:ext uri="{FF2B5EF4-FFF2-40B4-BE49-F238E27FC236}">
                  <a16:creationId xmlns:a16="http://schemas.microsoft.com/office/drawing/2014/main" id="{6AD68B60-D48C-724A-B08C-9E39F2E88A5F}"/>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424737ED-5AAA-1D4F-B3B4-643271E1C788}"/>
                </a:ext>
              </a:extLst>
            </p:cNvPr>
            <p:cNvCxnSpPr>
              <a:cxnSpLocks/>
              <a:stCxn id="20"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3A68549-0B3C-034F-9670-54A1C228C96E}"/>
                </a:ext>
              </a:extLst>
            </p:cNvPr>
            <p:cNvCxnSpPr>
              <a:cxnSpLocks/>
              <a:stCxn id="22"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27" name="Rectangle 26">
              <a:extLst>
                <a:ext uri="{FF2B5EF4-FFF2-40B4-BE49-F238E27FC236}">
                  <a16:creationId xmlns:a16="http://schemas.microsoft.com/office/drawing/2014/main" id="{40B175C2-6A09-D447-B6FA-D0FEA93C7909}"/>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28" name="Straight Connector 27">
              <a:extLst>
                <a:ext uri="{FF2B5EF4-FFF2-40B4-BE49-F238E27FC236}">
                  <a16:creationId xmlns:a16="http://schemas.microsoft.com/office/drawing/2014/main" id="{CAF5E564-1E07-6440-B55B-C80EEA166B12}"/>
                </a:ext>
              </a:extLst>
            </p:cNvPr>
            <p:cNvCxnSpPr>
              <a:cxnSpLocks/>
              <a:endCxn id="27"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3F442F2E-D16D-9146-8BC8-B4BAF0CF36AB}"/>
                </a:ext>
              </a:extLst>
            </p:cNvPr>
            <p:cNvCxnSpPr>
              <a:cxnSpLocks/>
              <a:stCxn id="23" idx="2"/>
              <a:endCxn id="22"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5E2EBCC3-2B46-AD46-BC30-DBA37EF8B210}"/>
                </a:ext>
              </a:extLst>
            </p:cNvPr>
            <p:cNvCxnSpPr>
              <a:cxnSpLocks/>
              <a:stCxn id="21" idx="2"/>
              <a:endCxn id="20"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2" name="Title 1"/>
          <p:cNvSpPr>
            <a:spLocks noGrp="1"/>
          </p:cNvSpPr>
          <p:nvPr>
            <p:ph type="title"/>
          </p:nvPr>
        </p:nvSpPr>
        <p:spPr/>
        <p:txBody>
          <a:bodyPr/>
          <a:lstStyle/>
          <a:p>
            <a:r>
              <a:rPr lang="en-US" dirty="0"/>
              <a:t>Programming Model for Accelerators</a:t>
            </a:r>
          </a:p>
        </p:txBody>
      </p:sp>
      <p:sp>
        <p:nvSpPr>
          <p:cNvPr id="3" name="Content Placeholder 2"/>
          <p:cNvSpPr>
            <a:spLocks noGrp="1"/>
          </p:cNvSpPr>
          <p:nvPr>
            <p:ph sz="half" idx="1"/>
          </p:nvPr>
        </p:nvSpPr>
        <p:spPr>
          <a:xfrm>
            <a:off x="457201" y="1143000"/>
            <a:ext cx="5042750" cy="5135563"/>
          </a:xfrm>
        </p:spPr>
        <p:txBody>
          <a:bodyPr/>
          <a:lstStyle/>
          <a:p>
            <a:pPr>
              <a:lnSpc>
                <a:spcPct val="110000"/>
              </a:lnSpc>
            </a:pPr>
            <a:r>
              <a:rPr lang="en-US" b="1" dirty="0"/>
              <a:t>GPUs </a:t>
            </a:r>
            <a:r>
              <a:rPr lang="en-US" dirty="0"/>
              <a:t>are well suited for fine grain data level parallelism</a:t>
            </a:r>
          </a:p>
          <a:p>
            <a:pPr>
              <a:lnSpc>
                <a:spcPct val="110000"/>
              </a:lnSpc>
            </a:pPr>
            <a:r>
              <a:rPr lang="en-US" dirty="0"/>
              <a:t>Shared Memory, Single Instruction Multiple Data (SIMD) model</a:t>
            </a:r>
          </a:p>
          <a:p>
            <a:pPr>
              <a:lnSpc>
                <a:spcPct val="110000"/>
              </a:lnSpc>
            </a:pPr>
            <a:r>
              <a:rPr lang="en-US" dirty="0"/>
              <a:t>Many available compute platforms and programming frameworks (focus on their memory model and interaction with MPI)</a:t>
            </a:r>
          </a:p>
          <a:p>
            <a:pPr lvl="1">
              <a:lnSpc>
                <a:spcPct val="110000"/>
              </a:lnSpc>
            </a:pPr>
            <a:r>
              <a:rPr lang="en-US" dirty="0"/>
              <a:t>NVIDIA CUDA (NVIDIA platform only)</a:t>
            </a:r>
          </a:p>
          <a:p>
            <a:pPr lvl="1">
              <a:lnSpc>
                <a:spcPct val="110000"/>
              </a:lnSpc>
            </a:pPr>
            <a:r>
              <a:rPr lang="en-US" dirty="0"/>
              <a:t>AMD </a:t>
            </a:r>
            <a:r>
              <a:rPr lang="en-US" dirty="0" err="1"/>
              <a:t>ROCm</a:t>
            </a:r>
            <a:r>
              <a:rPr lang="en-US" dirty="0"/>
              <a:t> &amp; HIP</a:t>
            </a:r>
          </a:p>
          <a:p>
            <a:pPr lvl="1">
              <a:lnSpc>
                <a:spcPct val="110000"/>
              </a:lnSpc>
            </a:pPr>
            <a:r>
              <a:rPr lang="en-US" dirty="0"/>
              <a:t>OpenMP</a:t>
            </a:r>
          </a:p>
          <a:p>
            <a:pPr lvl="1">
              <a:lnSpc>
                <a:spcPct val="110000"/>
              </a:lnSpc>
            </a:pPr>
            <a:r>
              <a:rPr lang="en-US" dirty="0" err="1"/>
              <a:t>OpenACC</a:t>
            </a:r>
            <a:endParaRPr lang="en-US" dirty="0"/>
          </a:p>
          <a:p>
            <a:pPr lvl="1">
              <a:lnSpc>
                <a:spcPct val="110000"/>
              </a:lnSpc>
            </a:pPr>
            <a:r>
              <a:rPr lang="en-US" dirty="0"/>
              <a:t>OpenCL &amp; SYCL</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grpSp>
        <p:nvGrpSpPr>
          <p:cNvPr id="6" name="Group 5">
            <a:extLst>
              <a:ext uri="{FF2B5EF4-FFF2-40B4-BE49-F238E27FC236}">
                <a16:creationId xmlns:a16="http://schemas.microsoft.com/office/drawing/2014/main" id="{778DCD53-1DE1-CB49-A4AE-3CCC945F27BB}"/>
              </a:ext>
            </a:extLst>
          </p:cNvPr>
          <p:cNvGrpSpPr/>
          <p:nvPr/>
        </p:nvGrpSpPr>
        <p:grpSpPr>
          <a:xfrm>
            <a:off x="6164266" y="4058570"/>
            <a:ext cx="2057400" cy="2179444"/>
            <a:chOff x="6553200" y="1828800"/>
            <a:chExt cx="2057400" cy="2179444"/>
          </a:xfrm>
        </p:grpSpPr>
        <p:sp>
          <p:nvSpPr>
            <p:cNvPr id="7" name="Rectangle 6">
              <a:extLst>
                <a:ext uri="{FF2B5EF4-FFF2-40B4-BE49-F238E27FC236}">
                  <a16:creationId xmlns:a16="http://schemas.microsoft.com/office/drawing/2014/main" id="{BC4C2F61-B9B3-5C4F-9CCA-2C6E68ADAB8F}"/>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8" name="Rectangle 7">
              <a:extLst>
                <a:ext uri="{FF2B5EF4-FFF2-40B4-BE49-F238E27FC236}">
                  <a16:creationId xmlns:a16="http://schemas.microsoft.com/office/drawing/2014/main" id="{2BE09C5E-2991-C947-B9F7-DE1FE0E16F51}"/>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9" name="Rectangle 8">
              <a:extLst>
                <a:ext uri="{FF2B5EF4-FFF2-40B4-BE49-F238E27FC236}">
                  <a16:creationId xmlns:a16="http://schemas.microsoft.com/office/drawing/2014/main" id="{49A85F33-16D8-8945-8D82-38BEFACE211F}"/>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0" name="Rectangle 9">
              <a:extLst>
                <a:ext uri="{FF2B5EF4-FFF2-40B4-BE49-F238E27FC236}">
                  <a16:creationId xmlns:a16="http://schemas.microsoft.com/office/drawing/2014/main" id="{A5B830C7-340F-7848-B295-A5E3CFB257F0}"/>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11" name="Straight Connector 10">
              <a:extLst>
                <a:ext uri="{FF2B5EF4-FFF2-40B4-BE49-F238E27FC236}">
                  <a16:creationId xmlns:a16="http://schemas.microsoft.com/office/drawing/2014/main" id="{5A7325BB-4926-4C47-BE45-DA06B18CBCF6}"/>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E90926C6-C261-334E-AD81-5291824375A1}"/>
                </a:ext>
              </a:extLst>
            </p:cNvPr>
            <p:cNvCxnSpPr>
              <a:stCxn id="7"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576EC02-7F0C-0B4B-9E95-F49872D40AB1}"/>
                </a:ext>
              </a:extLst>
            </p:cNvPr>
            <p:cNvCxnSpPr>
              <a:stCxn id="9"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CBE85B5F-D9D4-474E-A512-3D5BF0FF987C}"/>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5" name="Straight Connector 14">
              <a:extLst>
                <a:ext uri="{FF2B5EF4-FFF2-40B4-BE49-F238E27FC236}">
                  <a16:creationId xmlns:a16="http://schemas.microsoft.com/office/drawing/2014/main" id="{C27A3082-7442-4249-9279-7DC04DEC137F}"/>
                </a:ext>
              </a:extLst>
            </p:cNvPr>
            <p:cNvCxnSpPr>
              <a:endCxn id="14"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85BFAFB7-55D1-9542-9AD9-F98CAC11AAA6}"/>
                </a:ext>
              </a:extLst>
            </p:cNvPr>
            <p:cNvCxnSpPr>
              <a:stCxn id="10" idx="2"/>
              <a:endCxn id="9"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EB61737-223F-184C-9C8C-1B49F8EC99C5}"/>
                </a:ext>
              </a:extLst>
            </p:cNvPr>
            <p:cNvCxnSpPr>
              <a:stCxn id="8" idx="2"/>
              <a:endCxn id="7"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5" name="Rectangle 4">
            <a:extLst>
              <a:ext uri="{FF2B5EF4-FFF2-40B4-BE49-F238E27FC236}">
                <a16:creationId xmlns:a16="http://schemas.microsoft.com/office/drawing/2014/main" id="{A6C35875-102D-E245-9EEB-6D753A982F02}"/>
              </a:ext>
            </a:extLst>
          </p:cNvPr>
          <p:cNvSpPr/>
          <p:nvPr/>
        </p:nvSpPr>
        <p:spPr bwMode="auto">
          <a:xfrm>
            <a:off x="6492883" y="1538289"/>
            <a:ext cx="1527048" cy="1527048"/>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58" name="Down Arrow 57">
            <a:extLst>
              <a:ext uri="{FF2B5EF4-FFF2-40B4-BE49-F238E27FC236}">
                <a16:creationId xmlns:a16="http://schemas.microsoft.com/office/drawing/2014/main" id="{9C18D1C1-1E4C-E04B-B40E-CD6AC9A25B35}"/>
              </a:ext>
            </a:extLst>
          </p:cNvPr>
          <p:cNvSpPr/>
          <p:nvPr/>
        </p:nvSpPr>
        <p:spPr bwMode="auto">
          <a:xfrm>
            <a:off x="6938067" y="3184525"/>
            <a:ext cx="723900" cy="627865"/>
          </a:xfrm>
          <a:prstGeom prst="downArrow">
            <a:avLst/>
          </a:prstGeom>
          <a:solidFill>
            <a:schemeClr val="tx2"/>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grpSp>
        <p:nvGrpSpPr>
          <p:cNvPr id="312" name="Group 311">
            <a:extLst>
              <a:ext uri="{FF2B5EF4-FFF2-40B4-BE49-F238E27FC236}">
                <a16:creationId xmlns:a16="http://schemas.microsoft.com/office/drawing/2014/main" id="{41B364BF-6983-0042-A935-B562CF4EA4F6}"/>
              </a:ext>
            </a:extLst>
          </p:cNvPr>
          <p:cNvGrpSpPr/>
          <p:nvPr/>
        </p:nvGrpSpPr>
        <p:grpSpPr>
          <a:xfrm>
            <a:off x="7997646" y="2766772"/>
            <a:ext cx="530918" cy="645202"/>
            <a:chOff x="7997646" y="2792172"/>
            <a:chExt cx="530918" cy="645202"/>
          </a:xfrm>
        </p:grpSpPr>
        <p:cxnSp>
          <p:nvCxnSpPr>
            <p:cNvPr id="96" name="Straight Arrow Connector 95">
              <a:extLst>
                <a:ext uri="{FF2B5EF4-FFF2-40B4-BE49-F238E27FC236}">
                  <a16:creationId xmlns:a16="http://schemas.microsoft.com/office/drawing/2014/main" id="{3F10BE87-35E1-C14E-AB86-9E524ACF0154}"/>
                </a:ext>
              </a:extLst>
            </p:cNvPr>
            <p:cNvCxnSpPr>
              <a:cxnSpLocks/>
            </p:cNvCxnSpPr>
            <p:nvPr/>
          </p:nvCxnSpPr>
          <p:spPr bwMode="auto">
            <a:xfrm flipV="1">
              <a:off x="7997646" y="2792172"/>
              <a:ext cx="422454" cy="43643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4F721A04-711E-AA49-9F39-F2AD52947DC0}"/>
                </a:ext>
              </a:extLst>
            </p:cNvPr>
            <p:cNvSpPr txBox="1"/>
            <p:nvPr/>
          </p:nvSpPr>
          <p:spPr>
            <a:xfrm rot="18830855">
              <a:off x="8026343" y="2935153"/>
              <a:ext cx="635110" cy="369332"/>
            </a:xfrm>
            <a:prstGeom prst="rect">
              <a:avLst/>
            </a:prstGeom>
            <a:noFill/>
          </p:spPr>
          <p:txBody>
            <a:bodyPr wrap="none" rtlCol="0">
              <a:spAutoFit/>
            </a:bodyPr>
            <a:lstStyle/>
            <a:p>
              <a:r>
                <a:rPr lang="en-US" dirty="0"/>
                <a:t>MPI</a:t>
              </a:r>
              <a:r>
                <a:rPr lang="en-US" baseline="30000" dirty="0"/>
                <a:t>*</a:t>
              </a:r>
              <a:endParaRPr lang="en-US" dirty="0"/>
            </a:p>
          </p:txBody>
        </p:sp>
      </p:grpSp>
      <p:grpSp>
        <p:nvGrpSpPr>
          <p:cNvPr id="311" name="Group 310">
            <a:extLst>
              <a:ext uri="{FF2B5EF4-FFF2-40B4-BE49-F238E27FC236}">
                <a16:creationId xmlns:a16="http://schemas.microsoft.com/office/drawing/2014/main" id="{111F4E00-442E-EF4F-87E4-60B993E7CEE1}"/>
              </a:ext>
            </a:extLst>
          </p:cNvPr>
          <p:cNvGrpSpPr/>
          <p:nvPr/>
        </p:nvGrpSpPr>
        <p:grpSpPr>
          <a:xfrm>
            <a:off x="6257454" y="2627913"/>
            <a:ext cx="688009" cy="907725"/>
            <a:chOff x="5406554" y="4888513"/>
            <a:chExt cx="688009" cy="907725"/>
          </a:xfrm>
        </p:grpSpPr>
        <p:grpSp>
          <p:nvGrpSpPr>
            <p:cNvPr id="308" name="Group 307">
              <a:extLst>
                <a:ext uri="{FF2B5EF4-FFF2-40B4-BE49-F238E27FC236}">
                  <a16:creationId xmlns:a16="http://schemas.microsoft.com/office/drawing/2014/main" id="{6E3C95A9-5EFE-EA49-BA6F-5E37D6B0D3AA}"/>
                </a:ext>
              </a:extLst>
            </p:cNvPr>
            <p:cNvGrpSpPr/>
            <p:nvPr/>
          </p:nvGrpSpPr>
          <p:grpSpPr>
            <a:xfrm>
              <a:off x="5492889" y="4888513"/>
              <a:ext cx="523884" cy="574198"/>
              <a:chOff x="6167429" y="2546303"/>
              <a:chExt cx="523884" cy="574198"/>
            </a:xfrm>
          </p:grpSpPr>
          <p:cxnSp>
            <p:nvCxnSpPr>
              <p:cNvPr id="99" name="Straight Arrow Connector 98">
                <a:extLst>
                  <a:ext uri="{FF2B5EF4-FFF2-40B4-BE49-F238E27FC236}">
                    <a16:creationId xmlns:a16="http://schemas.microsoft.com/office/drawing/2014/main" id="{0EF0F113-B610-F947-BF15-1DE8F580ADF3}"/>
                  </a:ext>
                </a:extLst>
              </p:cNvPr>
              <p:cNvCxnSpPr>
                <a:cxnSpLocks/>
              </p:cNvCxnSpPr>
              <p:nvPr/>
            </p:nvCxnSpPr>
            <p:spPr bwMode="auto">
              <a:xfrm flipV="1">
                <a:off x="6167429" y="3117792"/>
                <a:ext cx="523884" cy="270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D4C38867-02EE-4246-A872-E6B99B7C7559}"/>
                  </a:ext>
                </a:extLst>
              </p:cNvPr>
              <p:cNvCxnSpPr>
                <a:cxnSpLocks/>
              </p:cNvCxnSpPr>
              <p:nvPr/>
            </p:nvCxnSpPr>
            <p:spPr bwMode="auto">
              <a:xfrm flipV="1">
                <a:off x="6167429" y="2546303"/>
                <a:ext cx="0" cy="57148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
          <p:nvSpPr>
            <p:cNvPr id="103" name="TextBox 102">
              <a:extLst>
                <a:ext uri="{FF2B5EF4-FFF2-40B4-BE49-F238E27FC236}">
                  <a16:creationId xmlns:a16="http://schemas.microsoft.com/office/drawing/2014/main" id="{3FC70AE7-6965-904B-B27A-A1203003A646}"/>
                </a:ext>
              </a:extLst>
            </p:cNvPr>
            <p:cNvSpPr txBox="1"/>
            <p:nvPr/>
          </p:nvSpPr>
          <p:spPr>
            <a:xfrm>
              <a:off x="5406554" y="5426906"/>
              <a:ext cx="688009" cy="369332"/>
            </a:xfrm>
            <a:prstGeom prst="rect">
              <a:avLst/>
            </a:prstGeom>
            <a:noFill/>
          </p:spPr>
          <p:txBody>
            <a:bodyPr wrap="none" rtlCol="0">
              <a:spAutoFit/>
            </a:bodyPr>
            <a:lstStyle/>
            <a:p>
              <a:r>
                <a:rPr lang="en-US" dirty="0"/>
                <a:t>SIMD</a:t>
              </a:r>
            </a:p>
          </p:txBody>
        </p:sp>
      </p:grpSp>
      <p:grpSp>
        <p:nvGrpSpPr>
          <p:cNvPr id="128" name="Group 127">
            <a:extLst>
              <a:ext uri="{FF2B5EF4-FFF2-40B4-BE49-F238E27FC236}">
                <a16:creationId xmlns:a16="http://schemas.microsoft.com/office/drawing/2014/main" id="{0E216055-2035-E248-A88B-33F936E1CABF}"/>
              </a:ext>
            </a:extLst>
          </p:cNvPr>
          <p:cNvGrpSpPr/>
          <p:nvPr/>
        </p:nvGrpSpPr>
        <p:grpSpPr>
          <a:xfrm>
            <a:off x="6582795" y="1628036"/>
            <a:ext cx="45720" cy="1336997"/>
            <a:chOff x="6557395" y="1369076"/>
            <a:chExt cx="45720" cy="1336997"/>
          </a:xfrm>
        </p:grpSpPr>
        <p:sp>
          <p:nvSpPr>
            <p:cNvPr id="104" name="Rectangle 103">
              <a:extLst>
                <a:ext uri="{FF2B5EF4-FFF2-40B4-BE49-F238E27FC236}">
                  <a16:creationId xmlns:a16="http://schemas.microsoft.com/office/drawing/2014/main" id="{8A83E2CB-76DE-FE4B-9DB0-8FA014D2CC0A}"/>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5" name="Rectangle 104">
              <a:extLst>
                <a:ext uri="{FF2B5EF4-FFF2-40B4-BE49-F238E27FC236}">
                  <a16:creationId xmlns:a16="http://schemas.microsoft.com/office/drawing/2014/main" id="{63B05D83-8547-8948-A6F5-CA833C9AAA86}"/>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6" name="Rectangle 105">
              <a:extLst>
                <a:ext uri="{FF2B5EF4-FFF2-40B4-BE49-F238E27FC236}">
                  <a16:creationId xmlns:a16="http://schemas.microsoft.com/office/drawing/2014/main" id="{6D5E5341-5C15-E244-8F72-174F476C4B20}"/>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7" name="Rectangle 106">
              <a:extLst>
                <a:ext uri="{FF2B5EF4-FFF2-40B4-BE49-F238E27FC236}">
                  <a16:creationId xmlns:a16="http://schemas.microsoft.com/office/drawing/2014/main" id="{2C1D2AB7-4083-9548-BB35-BDBD4CDBB341}"/>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8" name="Rectangle 107">
              <a:extLst>
                <a:ext uri="{FF2B5EF4-FFF2-40B4-BE49-F238E27FC236}">
                  <a16:creationId xmlns:a16="http://schemas.microsoft.com/office/drawing/2014/main" id="{27FAA4A8-7F7F-4849-9368-63656E437BB2}"/>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9" name="Rectangle 108">
              <a:extLst>
                <a:ext uri="{FF2B5EF4-FFF2-40B4-BE49-F238E27FC236}">
                  <a16:creationId xmlns:a16="http://schemas.microsoft.com/office/drawing/2014/main" id="{E3E1F8E5-BC35-9146-A0E9-F1C764D87226}"/>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0" name="Rectangle 109">
              <a:extLst>
                <a:ext uri="{FF2B5EF4-FFF2-40B4-BE49-F238E27FC236}">
                  <a16:creationId xmlns:a16="http://schemas.microsoft.com/office/drawing/2014/main" id="{1BE868B8-D25E-2645-8FE2-4D078B366E4D}"/>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1" name="Rectangle 110">
              <a:extLst>
                <a:ext uri="{FF2B5EF4-FFF2-40B4-BE49-F238E27FC236}">
                  <a16:creationId xmlns:a16="http://schemas.microsoft.com/office/drawing/2014/main" id="{CB63762F-FE3B-1042-A310-1C9BBC786675}"/>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2" name="Rectangle 111">
              <a:extLst>
                <a:ext uri="{FF2B5EF4-FFF2-40B4-BE49-F238E27FC236}">
                  <a16:creationId xmlns:a16="http://schemas.microsoft.com/office/drawing/2014/main" id="{FD232445-54D9-FB4A-A4F6-F8F01F238114}"/>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3" name="Rectangle 112">
              <a:extLst>
                <a:ext uri="{FF2B5EF4-FFF2-40B4-BE49-F238E27FC236}">
                  <a16:creationId xmlns:a16="http://schemas.microsoft.com/office/drawing/2014/main" id="{142B34C2-B222-3E47-8C94-5CC535BC1AC7}"/>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4" name="Rectangle 113">
              <a:extLst>
                <a:ext uri="{FF2B5EF4-FFF2-40B4-BE49-F238E27FC236}">
                  <a16:creationId xmlns:a16="http://schemas.microsoft.com/office/drawing/2014/main" id="{1BD51F6C-A8AE-8D41-B9E7-F60D1B7292B5}"/>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5" name="Rectangle 114">
              <a:extLst>
                <a:ext uri="{FF2B5EF4-FFF2-40B4-BE49-F238E27FC236}">
                  <a16:creationId xmlns:a16="http://schemas.microsoft.com/office/drawing/2014/main" id="{C3E3A3B9-B836-664F-8524-DC5CDB5E6B8E}"/>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29" name="Group 128">
            <a:extLst>
              <a:ext uri="{FF2B5EF4-FFF2-40B4-BE49-F238E27FC236}">
                <a16:creationId xmlns:a16="http://schemas.microsoft.com/office/drawing/2014/main" id="{682E3F08-3DD5-0F40-89A9-4E66BC37FD5A}"/>
              </a:ext>
            </a:extLst>
          </p:cNvPr>
          <p:cNvGrpSpPr/>
          <p:nvPr/>
        </p:nvGrpSpPr>
        <p:grpSpPr>
          <a:xfrm>
            <a:off x="6700220" y="1628036"/>
            <a:ext cx="45720" cy="1336997"/>
            <a:chOff x="6557395" y="1369076"/>
            <a:chExt cx="45720" cy="1336997"/>
          </a:xfrm>
        </p:grpSpPr>
        <p:sp>
          <p:nvSpPr>
            <p:cNvPr id="130" name="Rectangle 129">
              <a:extLst>
                <a:ext uri="{FF2B5EF4-FFF2-40B4-BE49-F238E27FC236}">
                  <a16:creationId xmlns:a16="http://schemas.microsoft.com/office/drawing/2014/main" id="{D45A816E-E7C9-4C45-B1C0-67D55464F44C}"/>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1" name="Rectangle 130">
              <a:extLst>
                <a:ext uri="{FF2B5EF4-FFF2-40B4-BE49-F238E27FC236}">
                  <a16:creationId xmlns:a16="http://schemas.microsoft.com/office/drawing/2014/main" id="{9871F0F4-45A2-6A43-8297-7CB1E051B851}"/>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2" name="Rectangle 131">
              <a:extLst>
                <a:ext uri="{FF2B5EF4-FFF2-40B4-BE49-F238E27FC236}">
                  <a16:creationId xmlns:a16="http://schemas.microsoft.com/office/drawing/2014/main" id="{447DCF99-50DE-1147-9253-CB2ED43CB42B}"/>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3" name="Rectangle 132">
              <a:extLst>
                <a:ext uri="{FF2B5EF4-FFF2-40B4-BE49-F238E27FC236}">
                  <a16:creationId xmlns:a16="http://schemas.microsoft.com/office/drawing/2014/main" id="{0DF44DDD-B023-FF4F-8DCB-2F0A17E182D9}"/>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4" name="Rectangle 133">
              <a:extLst>
                <a:ext uri="{FF2B5EF4-FFF2-40B4-BE49-F238E27FC236}">
                  <a16:creationId xmlns:a16="http://schemas.microsoft.com/office/drawing/2014/main" id="{B92C0D41-0941-EC4E-882B-172174448235}"/>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5" name="Rectangle 134">
              <a:extLst>
                <a:ext uri="{FF2B5EF4-FFF2-40B4-BE49-F238E27FC236}">
                  <a16:creationId xmlns:a16="http://schemas.microsoft.com/office/drawing/2014/main" id="{88447502-0B87-0041-BDB5-52396E7CC08A}"/>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6" name="Rectangle 135">
              <a:extLst>
                <a:ext uri="{FF2B5EF4-FFF2-40B4-BE49-F238E27FC236}">
                  <a16:creationId xmlns:a16="http://schemas.microsoft.com/office/drawing/2014/main" id="{5BCBAB9B-90B7-5648-BB87-E1E29EAC2B6F}"/>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7" name="Rectangle 136">
              <a:extLst>
                <a:ext uri="{FF2B5EF4-FFF2-40B4-BE49-F238E27FC236}">
                  <a16:creationId xmlns:a16="http://schemas.microsoft.com/office/drawing/2014/main" id="{69D8A7E5-1ACB-E94F-B1E3-A7D703C47192}"/>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8" name="Rectangle 137">
              <a:extLst>
                <a:ext uri="{FF2B5EF4-FFF2-40B4-BE49-F238E27FC236}">
                  <a16:creationId xmlns:a16="http://schemas.microsoft.com/office/drawing/2014/main" id="{4EF883A4-5939-994C-B60F-629F2CFE7B47}"/>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9" name="Rectangle 138">
              <a:extLst>
                <a:ext uri="{FF2B5EF4-FFF2-40B4-BE49-F238E27FC236}">
                  <a16:creationId xmlns:a16="http://schemas.microsoft.com/office/drawing/2014/main" id="{ACBC2CC8-BFC0-7643-8F91-8F3863373A37}"/>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0" name="Rectangle 139">
              <a:extLst>
                <a:ext uri="{FF2B5EF4-FFF2-40B4-BE49-F238E27FC236}">
                  <a16:creationId xmlns:a16="http://schemas.microsoft.com/office/drawing/2014/main" id="{6BD323B0-AFDF-A74F-8702-1AD06D7A16C2}"/>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1" name="Rectangle 140">
              <a:extLst>
                <a:ext uri="{FF2B5EF4-FFF2-40B4-BE49-F238E27FC236}">
                  <a16:creationId xmlns:a16="http://schemas.microsoft.com/office/drawing/2014/main" id="{C17C831B-E237-5442-B7A8-616CF05EBCDD}"/>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42" name="Group 141">
            <a:extLst>
              <a:ext uri="{FF2B5EF4-FFF2-40B4-BE49-F238E27FC236}">
                <a16:creationId xmlns:a16="http://schemas.microsoft.com/office/drawing/2014/main" id="{4BFDA602-8301-4745-B39E-C060BED048FF}"/>
              </a:ext>
            </a:extLst>
          </p:cNvPr>
          <p:cNvGrpSpPr/>
          <p:nvPr/>
        </p:nvGrpSpPr>
        <p:grpSpPr>
          <a:xfrm>
            <a:off x="6817645" y="1628036"/>
            <a:ext cx="45720" cy="1336997"/>
            <a:chOff x="6557395" y="1369076"/>
            <a:chExt cx="45720" cy="1336997"/>
          </a:xfrm>
        </p:grpSpPr>
        <p:sp>
          <p:nvSpPr>
            <p:cNvPr id="143" name="Rectangle 142">
              <a:extLst>
                <a:ext uri="{FF2B5EF4-FFF2-40B4-BE49-F238E27FC236}">
                  <a16:creationId xmlns:a16="http://schemas.microsoft.com/office/drawing/2014/main" id="{94C601C4-D996-BA4D-8E3D-9F69F827DA91}"/>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4" name="Rectangle 143">
              <a:extLst>
                <a:ext uri="{FF2B5EF4-FFF2-40B4-BE49-F238E27FC236}">
                  <a16:creationId xmlns:a16="http://schemas.microsoft.com/office/drawing/2014/main" id="{18C381A5-0F4B-0148-899D-C0B10B326910}"/>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5" name="Rectangle 144">
              <a:extLst>
                <a:ext uri="{FF2B5EF4-FFF2-40B4-BE49-F238E27FC236}">
                  <a16:creationId xmlns:a16="http://schemas.microsoft.com/office/drawing/2014/main" id="{56E006B8-F9F4-B94D-85F7-1B2E51D4360C}"/>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6" name="Rectangle 145">
              <a:extLst>
                <a:ext uri="{FF2B5EF4-FFF2-40B4-BE49-F238E27FC236}">
                  <a16:creationId xmlns:a16="http://schemas.microsoft.com/office/drawing/2014/main" id="{6ACE7264-4E75-CE4F-817F-B8B646AAA538}"/>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7" name="Rectangle 146">
              <a:extLst>
                <a:ext uri="{FF2B5EF4-FFF2-40B4-BE49-F238E27FC236}">
                  <a16:creationId xmlns:a16="http://schemas.microsoft.com/office/drawing/2014/main" id="{15DC7FF6-0816-DE40-ABEF-CB2C13989229}"/>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8" name="Rectangle 147">
              <a:extLst>
                <a:ext uri="{FF2B5EF4-FFF2-40B4-BE49-F238E27FC236}">
                  <a16:creationId xmlns:a16="http://schemas.microsoft.com/office/drawing/2014/main" id="{995F56E3-F39E-E749-A276-610B85105F2F}"/>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9" name="Rectangle 148">
              <a:extLst>
                <a:ext uri="{FF2B5EF4-FFF2-40B4-BE49-F238E27FC236}">
                  <a16:creationId xmlns:a16="http://schemas.microsoft.com/office/drawing/2014/main" id="{046EB4C7-329F-7C41-BEAB-A98E284F9C59}"/>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0" name="Rectangle 149">
              <a:extLst>
                <a:ext uri="{FF2B5EF4-FFF2-40B4-BE49-F238E27FC236}">
                  <a16:creationId xmlns:a16="http://schemas.microsoft.com/office/drawing/2014/main" id="{9B8ACF8F-714F-A546-9CBB-02FF8CD72813}"/>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1" name="Rectangle 150">
              <a:extLst>
                <a:ext uri="{FF2B5EF4-FFF2-40B4-BE49-F238E27FC236}">
                  <a16:creationId xmlns:a16="http://schemas.microsoft.com/office/drawing/2014/main" id="{5804C05B-47B8-0144-9E85-9E569223001E}"/>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2" name="Rectangle 151">
              <a:extLst>
                <a:ext uri="{FF2B5EF4-FFF2-40B4-BE49-F238E27FC236}">
                  <a16:creationId xmlns:a16="http://schemas.microsoft.com/office/drawing/2014/main" id="{BA4E8F38-1D58-2342-8AC2-3E394989D497}"/>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3" name="Rectangle 152">
              <a:extLst>
                <a:ext uri="{FF2B5EF4-FFF2-40B4-BE49-F238E27FC236}">
                  <a16:creationId xmlns:a16="http://schemas.microsoft.com/office/drawing/2014/main" id="{A622C34D-C08B-5540-B977-93704BB5BA24}"/>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4" name="Rectangle 153">
              <a:extLst>
                <a:ext uri="{FF2B5EF4-FFF2-40B4-BE49-F238E27FC236}">
                  <a16:creationId xmlns:a16="http://schemas.microsoft.com/office/drawing/2014/main" id="{34981806-3002-D04D-9F26-45DE371909E9}"/>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55" name="Group 154">
            <a:extLst>
              <a:ext uri="{FF2B5EF4-FFF2-40B4-BE49-F238E27FC236}">
                <a16:creationId xmlns:a16="http://schemas.microsoft.com/office/drawing/2014/main" id="{5D7DE346-4E8A-B545-A34F-A2E4EA2849DA}"/>
              </a:ext>
            </a:extLst>
          </p:cNvPr>
          <p:cNvGrpSpPr/>
          <p:nvPr/>
        </p:nvGrpSpPr>
        <p:grpSpPr>
          <a:xfrm>
            <a:off x="6935070" y="1628036"/>
            <a:ext cx="45720" cy="1336997"/>
            <a:chOff x="6557395" y="1369076"/>
            <a:chExt cx="45720" cy="1336997"/>
          </a:xfrm>
        </p:grpSpPr>
        <p:sp>
          <p:nvSpPr>
            <p:cNvPr id="156" name="Rectangle 155">
              <a:extLst>
                <a:ext uri="{FF2B5EF4-FFF2-40B4-BE49-F238E27FC236}">
                  <a16:creationId xmlns:a16="http://schemas.microsoft.com/office/drawing/2014/main" id="{EE7D86D7-275F-9843-A468-E5AA0C5D4695}"/>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7" name="Rectangle 156">
              <a:extLst>
                <a:ext uri="{FF2B5EF4-FFF2-40B4-BE49-F238E27FC236}">
                  <a16:creationId xmlns:a16="http://schemas.microsoft.com/office/drawing/2014/main" id="{A2D53630-8DF4-FF48-A793-87A5C35E9FC3}"/>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8" name="Rectangle 157">
              <a:extLst>
                <a:ext uri="{FF2B5EF4-FFF2-40B4-BE49-F238E27FC236}">
                  <a16:creationId xmlns:a16="http://schemas.microsoft.com/office/drawing/2014/main" id="{DC740B63-0DC9-D24A-B050-E065453A610B}"/>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9" name="Rectangle 158">
              <a:extLst>
                <a:ext uri="{FF2B5EF4-FFF2-40B4-BE49-F238E27FC236}">
                  <a16:creationId xmlns:a16="http://schemas.microsoft.com/office/drawing/2014/main" id="{0134337C-6046-4B43-AC1F-E93D75BFBB9F}"/>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0" name="Rectangle 159">
              <a:extLst>
                <a:ext uri="{FF2B5EF4-FFF2-40B4-BE49-F238E27FC236}">
                  <a16:creationId xmlns:a16="http://schemas.microsoft.com/office/drawing/2014/main" id="{890AD408-856B-3845-97B3-0F0C6C9AD555}"/>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1" name="Rectangle 160">
              <a:extLst>
                <a:ext uri="{FF2B5EF4-FFF2-40B4-BE49-F238E27FC236}">
                  <a16:creationId xmlns:a16="http://schemas.microsoft.com/office/drawing/2014/main" id="{4083962D-D1C1-9D41-AB16-0AC30B7C015F}"/>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2" name="Rectangle 161">
              <a:extLst>
                <a:ext uri="{FF2B5EF4-FFF2-40B4-BE49-F238E27FC236}">
                  <a16:creationId xmlns:a16="http://schemas.microsoft.com/office/drawing/2014/main" id="{E6A933F5-EF3A-9C40-A425-DD5874AA34CF}"/>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3" name="Rectangle 162">
              <a:extLst>
                <a:ext uri="{FF2B5EF4-FFF2-40B4-BE49-F238E27FC236}">
                  <a16:creationId xmlns:a16="http://schemas.microsoft.com/office/drawing/2014/main" id="{4499CD48-D3F7-9F4C-89DE-3A9DE1A77C63}"/>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4" name="Rectangle 163">
              <a:extLst>
                <a:ext uri="{FF2B5EF4-FFF2-40B4-BE49-F238E27FC236}">
                  <a16:creationId xmlns:a16="http://schemas.microsoft.com/office/drawing/2014/main" id="{F344C04E-07D6-4045-B5E7-25CD89CF177E}"/>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5" name="Rectangle 164">
              <a:extLst>
                <a:ext uri="{FF2B5EF4-FFF2-40B4-BE49-F238E27FC236}">
                  <a16:creationId xmlns:a16="http://schemas.microsoft.com/office/drawing/2014/main" id="{D64A9BA1-281D-3847-8FFD-38A2D4000DC3}"/>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6" name="Rectangle 165">
              <a:extLst>
                <a:ext uri="{FF2B5EF4-FFF2-40B4-BE49-F238E27FC236}">
                  <a16:creationId xmlns:a16="http://schemas.microsoft.com/office/drawing/2014/main" id="{67F1A7D9-B169-764D-A3BF-7428C64706BD}"/>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7" name="Rectangle 166">
              <a:extLst>
                <a:ext uri="{FF2B5EF4-FFF2-40B4-BE49-F238E27FC236}">
                  <a16:creationId xmlns:a16="http://schemas.microsoft.com/office/drawing/2014/main" id="{1BE6EAF8-1F30-3345-A810-3399504B3D16}"/>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68" name="Group 167">
            <a:extLst>
              <a:ext uri="{FF2B5EF4-FFF2-40B4-BE49-F238E27FC236}">
                <a16:creationId xmlns:a16="http://schemas.microsoft.com/office/drawing/2014/main" id="{F502400D-D232-7F43-BAC1-56E90085E049}"/>
              </a:ext>
            </a:extLst>
          </p:cNvPr>
          <p:cNvGrpSpPr/>
          <p:nvPr/>
        </p:nvGrpSpPr>
        <p:grpSpPr>
          <a:xfrm>
            <a:off x="7052495" y="1628036"/>
            <a:ext cx="45720" cy="1336997"/>
            <a:chOff x="6557395" y="1369076"/>
            <a:chExt cx="45720" cy="1336997"/>
          </a:xfrm>
        </p:grpSpPr>
        <p:sp>
          <p:nvSpPr>
            <p:cNvPr id="169" name="Rectangle 168">
              <a:extLst>
                <a:ext uri="{FF2B5EF4-FFF2-40B4-BE49-F238E27FC236}">
                  <a16:creationId xmlns:a16="http://schemas.microsoft.com/office/drawing/2014/main" id="{F2BC1981-373F-054A-BB7A-5BEF20EB14BA}"/>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0" name="Rectangle 169">
              <a:extLst>
                <a:ext uri="{FF2B5EF4-FFF2-40B4-BE49-F238E27FC236}">
                  <a16:creationId xmlns:a16="http://schemas.microsoft.com/office/drawing/2014/main" id="{1E0EFBFB-88C4-5447-A040-446E3FA445AD}"/>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1" name="Rectangle 170">
              <a:extLst>
                <a:ext uri="{FF2B5EF4-FFF2-40B4-BE49-F238E27FC236}">
                  <a16:creationId xmlns:a16="http://schemas.microsoft.com/office/drawing/2014/main" id="{A2166611-D46A-4B41-874A-5533B2527A01}"/>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2" name="Rectangle 171">
              <a:extLst>
                <a:ext uri="{FF2B5EF4-FFF2-40B4-BE49-F238E27FC236}">
                  <a16:creationId xmlns:a16="http://schemas.microsoft.com/office/drawing/2014/main" id="{60AF44E2-FB00-094D-AC89-03CFE88B0F9D}"/>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3" name="Rectangle 172">
              <a:extLst>
                <a:ext uri="{FF2B5EF4-FFF2-40B4-BE49-F238E27FC236}">
                  <a16:creationId xmlns:a16="http://schemas.microsoft.com/office/drawing/2014/main" id="{48D7F31A-95CA-5249-9905-E52D542703F1}"/>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4" name="Rectangle 173">
              <a:extLst>
                <a:ext uri="{FF2B5EF4-FFF2-40B4-BE49-F238E27FC236}">
                  <a16:creationId xmlns:a16="http://schemas.microsoft.com/office/drawing/2014/main" id="{CB7744C1-FD0E-EB4B-8F04-ED9F77D3B368}"/>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5" name="Rectangle 174">
              <a:extLst>
                <a:ext uri="{FF2B5EF4-FFF2-40B4-BE49-F238E27FC236}">
                  <a16:creationId xmlns:a16="http://schemas.microsoft.com/office/drawing/2014/main" id="{6BA614C5-B532-AD40-B59C-6A4A699A92FB}"/>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6" name="Rectangle 175">
              <a:extLst>
                <a:ext uri="{FF2B5EF4-FFF2-40B4-BE49-F238E27FC236}">
                  <a16:creationId xmlns:a16="http://schemas.microsoft.com/office/drawing/2014/main" id="{01362814-9D65-F544-9368-C6E4402697C1}"/>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7" name="Rectangle 176">
              <a:extLst>
                <a:ext uri="{FF2B5EF4-FFF2-40B4-BE49-F238E27FC236}">
                  <a16:creationId xmlns:a16="http://schemas.microsoft.com/office/drawing/2014/main" id="{1431BAB8-4EBB-B544-9A1F-499E249C0655}"/>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8" name="Rectangle 177">
              <a:extLst>
                <a:ext uri="{FF2B5EF4-FFF2-40B4-BE49-F238E27FC236}">
                  <a16:creationId xmlns:a16="http://schemas.microsoft.com/office/drawing/2014/main" id="{212D4D4F-1B76-DB46-91F4-96C4B37CAF5F}"/>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9" name="Rectangle 178">
              <a:extLst>
                <a:ext uri="{FF2B5EF4-FFF2-40B4-BE49-F238E27FC236}">
                  <a16:creationId xmlns:a16="http://schemas.microsoft.com/office/drawing/2014/main" id="{C7FE010A-D189-8F49-9DC4-988A7CF96254}"/>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0" name="Rectangle 179">
              <a:extLst>
                <a:ext uri="{FF2B5EF4-FFF2-40B4-BE49-F238E27FC236}">
                  <a16:creationId xmlns:a16="http://schemas.microsoft.com/office/drawing/2014/main" id="{359E7DE3-2935-314A-913C-5E1D15E58125}"/>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81" name="Group 180">
            <a:extLst>
              <a:ext uri="{FF2B5EF4-FFF2-40B4-BE49-F238E27FC236}">
                <a16:creationId xmlns:a16="http://schemas.microsoft.com/office/drawing/2014/main" id="{70EBD9A7-5A7E-B34A-B401-DD1F7584AD34}"/>
              </a:ext>
            </a:extLst>
          </p:cNvPr>
          <p:cNvGrpSpPr/>
          <p:nvPr/>
        </p:nvGrpSpPr>
        <p:grpSpPr>
          <a:xfrm>
            <a:off x="7169920" y="1628036"/>
            <a:ext cx="45720" cy="1336997"/>
            <a:chOff x="6557395" y="1369076"/>
            <a:chExt cx="45720" cy="1336997"/>
          </a:xfrm>
        </p:grpSpPr>
        <p:sp>
          <p:nvSpPr>
            <p:cNvPr id="182" name="Rectangle 181">
              <a:extLst>
                <a:ext uri="{FF2B5EF4-FFF2-40B4-BE49-F238E27FC236}">
                  <a16:creationId xmlns:a16="http://schemas.microsoft.com/office/drawing/2014/main" id="{FC9B65E4-B2D5-1F45-BCB1-DB5607A43C39}"/>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3" name="Rectangle 182">
              <a:extLst>
                <a:ext uri="{FF2B5EF4-FFF2-40B4-BE49-F238E27FC236}">
                  <a16:creationId xmlns:a16="http://schemas.microsoft.com/office/drawing/2014/main" id="{2CE0D185-76C5-1B4F-94A5-4B4399400895}"/>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4" name="Rectangle 183">
              <a:extLst>
                <a:ext uri="{FF2B5EF4-FFF2-40B4-BE49-F238E27FC236}">
                  <a16:creationId xmlns:a16="http://schemas.microsoft.com/office/drawing/2014/main" id="{33E3AC00-DEDE-D540-B053-6B544299236C}"/>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5" name="Rectangle 184">
              <a:extLst>
                <a:ext uri="{FF2B5EF4-FFF2-40B4-BE49-F238E27FC236}">
                  <a16:creationId xmlns:a16="http://schemas.microsoft.com/office/drawing/2014/main" id="{069E4B03-504B-9A42-A09B-B77434D22E82}"/>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6" name="Rectangle 185">
              <a:extLst>
                <a:ext uri="{FF2B5EF4-FFF2-40B4-BE49-F238E27FC236}">
                  <a16:creationId xmlns:a16="http://schemas.microsoft.com/office/drawing/2014/main" id="{870B5087-247E-AB4B-AF26-BCEF15C5C319}"/>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7" name="Rectangle 186">
              <a:extLst>
                <a:ext uri="{FF2B5EF4-FFF2-40B4-BE49-F238E27FC236}">
                  <a16:creationId xmlns:a16="http://schemas.microsoft.com/office/drawing/2014/main" id="{2C41558A-A096-7D4A-AEE5-4CEECFE0C070}"/>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8" name="Rectangle 187">
              <a:extLst>
                <a:ext uri="{FF2B5EF4-FFF2-40B4-BE49-F238E27FC236}">
                  <a16:creationId xmlns:a16="http://schemas.microsoft.com/office/drawing/2014/main" id="{4800BAC5-4E2E-4C4C-A280-07DEE0E39BD8}"/>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9" name="Rectangle 188">
              <a:extLst>
                <a:ext uri="{FF2B5EF4-FFF2-40B4-BE49-F238E27FC236}">
                  <a16:creationId xmlns:a16="http://schemas.microsoft.com/office/drawing/2014/main" id="{EF5489B2-4128-7B46-B8A9-47BC5BD49199}"/>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0" name="Rectangle 189">
              <a:extLst>
                <a:ext uri="{FF2B5EF4-FFF2-40B4-BE49-F238E27FC236}">
                  <a16:creationId xmlns:a16="http://schemas.microsoft.com/office/drawing/2014/main" id="{DEFEC465-FBB6-964A-8421-99112F480AC6}"/>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1" name="Rectangle 190">
              <a:extLst>
                <a:ext uri="{FF2B5EF4-FFF2-40B4-BE49-F238E27FC236}">
                  <a16:creationId xmlns:a16="http://schemas.microsoft.com/office/drawing/2014/main" id="{372536EC-BC5B-2D45-8F56-8C1D9F81C632}"/>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2" name="Rectangle 191">
              <a:extLst>
                <a:ext uri="{FF2B5EF4-FFF2-40B4-BE49-F238E27FC236}">
                  <a16:creationId xmlns:a16="http://schemas.microsoft.com/office/drawing/2014/main" id="{BE7AFC0E-2C7B-164F-AFAD-A1B133F81C5C}"/>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3" name="Rectangle 192">
              <a:extLst>
                <a:ext uri="{FF2B5EF4-FFF2-40B4-BE49-F238E27FC236}">
                  <a16:creationId xmlns:a16="http://schemas.microsoft.com/office/drawing/2014/main" id="{D93F6677-893E-7240-99D6-953B6A7D62B1}"/>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94" name="Group 193">
            <a:extLst>
              <a:ext uri="{FF2B5EF4-FFF2-40B4-BE49-F238E27FC236}">
                <a16:creationId xmlns:a16="http://schemas.microsoft.com/office/drawing/2014/main" id="{E59F905B-CF6E-3943-831E-87B3FAC7A4FE}"/>
              </a:ext>
            </a:extLst>
          </p:cNvPr>
          <p:cNvGrpSpPr/>
          <p:nvPr/>
        </p:nvGrpSpPr>
        <p:grpSpPr>
          <a:xfrm>
            <a:off x="7287345" y="1628036"/>
            <a:ext cx="45720" cy="1336997"/>
            <a:chOff x="6557395" y="1369076"/>
            <a:chExt cx="45720" cy="1336997"/>
          </a:xfrm>
        </p:grpSpPr>
        <p:sp>
          <p:nvSpPr>
            <p:cNvPr id="195" name="Rectangle 194">
              <a:extLst>
                <a:ext uri="{FF2B5EF4-FFF2-40B4-BE49-F238E27FC236}">
                  <a16:creationId xmlns:a16="http://schemas.microsoft.com/office/drawing/2014/main" id="{65704865-BB80-304B-8813-AD6FC4A0393F}"/>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6" name="Rectangle 195">
              <a:extLst>
                <a:ext uri="{FF2B5EF4-FFF2-40B4-BE49-F238E27FC236}">
                  <a16:creationId xmlns:a16="http://schemas.microsoft.com/office/drawing/2014/main" id="{25BE11E6-704F-D547-BF23-CCCBA9B9F635}"/>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7" name="Rectangle 196">
              <a:extLst>
                <a:ext uri="{FF2B5EF4-FFF2-40B4-BE49-F238E27FC236}">
                  <a16:creationId xmlns:a16="http://schemas.microsoft.com/office/drawing/2014/main" id="{ED8C44E6-6F97-7B41-B9BA-B2D33C3FCFEC}"/>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8" name="Rectangle 197">
              <a:extLst>
                <a:ext uri="{FF2B5EF4-FFF2-40B4-BE49-F238E27FC236}">
                  <a16:creationId xmlns:a16="http://schemas.microsoft.com/office/drawing/2014/main" id="{266FCCF1-4AFC-2C40-9037-9781E94E1535}"/>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9" name="Rectangle 198">
              <a:extLst>
                <a:ext uri="{FF2B5EF4-FFF2-40B4-BE49-F238E27FC236}">
                  <a16:creationId xmlns:a16="http://schemas.microsoft.com/office/drawing/2014/main" id="{7C6D7AAF-F6E2-3D48-ABA5-525E253EBE5C}"/>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0" name="Rectangle 199">
              <a:extLst>
                <a:ext uri="{FF2B5EF4-FFF2-40B4-BE49-F238E27FC236}">
                  <a16:creationId xmlns:a16="http://schemas.microsoft.com/office/drawing/2014/main" id="{53F0B3CA-576F-A24A-8F11-D3B0F0B45DD2}"/>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1" name="Rectangle 200">
              <a:extLst>
                <a:ext uri="{FF2B5EF4-FFF2-40B4-BE49-F238E27FC236}">
                  <a16:creationId xmlns:a16="http://schemas.microsoft.com/office/drawing/2014/main" id="{AFBE0528-87E8-AF41-9384-1670D371165E}"/>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2" name="Rectangle 201">
              <a:extLst>
                <a:ext uri="{FF2B5EF4-FFF2-40B4-BE49-F238E27FC236}">
                  <a16:creationId xmlns:a16="http://schemas.microsoft.com/office/drawing/2014/main" id="{A3454792-9D41-7D44-A102-EABB0A64C47E}"/>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3" name="Rectangle 202">
              <a:extLst>
                <a:ext uri="{FF2B5EF4-FFF2-40B4-BE49-F238E27FC236}">
                  <a16:creationId xmlns:a16="http://schemas.microsoft.com/office/drawing/2014/main" id="{AB3FF042-5F95-3549-BC45-B6F0997A4601}"/>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4" name="Rectangle 203">
              <a:extLst>
                <a:ext uri="{FF2B5EF4-FFF2-40B4-BE49-F238E27FC236}">
                  <a16:creationId xmlns:a16="http://schemas.microsoft.com/office/drawing/2014/main" id="{893FE3D7-9C43-0643-B21F-8AC2917330BE}"/>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5" name="Rectangle 204">
              <a:extLst>
                <a:ext uri="{FF2B5EF4-FFF2-40B4-BE49-F238E27FC236}">
                  <a16:creationId xmlns:a16="http://schemas.microsoft.com/office/drawing/2014/main" id="{4D1BB02A-9D28-6349-B8C1-08E935B0CB6D}"/>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6" name="Rectangle 205">
              <a:extLst>
                <a:ext uri="{FF2B5EF4-FFF2-40B4-BE49-F238E27FC236}">
                  <a16:creationId xmlns:a16="http://schemas.microsoft.com/office/drawing/2014/main" id="{7734C04D-4483-5B49-951B-DB75BAD564D4}"/>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07" name="Group 206">
            <a:extLst>
              <a:ext uri="{FF2B5EF4-FFF2-40B4-BE49-F238E27FC236}">
                <a16:creationId xmlns:a16="http://schemas.microsoft.com/office/drawing/2014/main" id="{90C74F35-41FA-6545-A8D6-87788BC482EC}"/>
              </a:ext>
            </a:extLst>
          </p:cNvPr>
          <p:cNvGrpSpPr/>
          <p:nvPr/>
        </p:nvGrpSpPr>
        <p:grpSpPr>
          <a:xfrm>
            <a:off x="7404770" y="1628036"/>
            <a:ext cx="45720" cy="1336997"/>
            <a:chOff x="6557395" y="1369076"/>
            <a:chExt cx="45720" cy="1336997"/>
          </a:xfrm>
        </p:grpSpPr>
        <p:sp>
          <p:nvSpPr>
            <p:cNvPr id="208" name="Rectangle 207">
              <a:extLst>
                <a:ext uri="{FF2B5EF4-FFF2-40B4-BE49-F238E27FC236}">
                  <a16:creationId xmlns:a16="http://schemas.microsoft.com/office/drawing/2014/main" id="{CF567FC4-A203-1042-81CB-BB2B16033142}"/>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9" name="Rectangle 208">
              <a:extLst>
                <a:ext uri="{FF2B5EF4-FFF2-40B4-BE49-F238E27FC236}">
                  <a16:creationId xmlns:a16="http://schemas.microsoft.com/office/drawing/2014/main" id="{E5FCD21E-B168-BA4A-B83F-2039315E05AD}"/>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0" name="Rectangle 209">
              <a:extLst>
                <a:ext uri="{FF2B5EF4-FFF2-40B4-BE49-F238E27FC236}">
                  <a16:creationId xmlns:a16="http://schemas.microsoft.com/office/drawing/2014/main" id="{3080FEB6-F576-CA44-B121-95AE08963E9D}"/>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1" name="Rectangle 210">
              <a:extLst>
                <a:ext uri="{FF2B5EF4-FFF2-40B4-BE49-F238E27FC236}">
                  <a16:creationId xmlns:a16="http://schemas.microsoft.com/office/drawing/2014/main" id="{782EC652-A021-1349-A1FA-0BF9F11F777B}"/>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2" name="Rectangle 211">
              <a:extLst>
                <a:ext uri="{FF2B5EF4-FFF2-40B4-BE49-F238E27FC236}">
                  <a16:creationId xmlns:a16="http://schemas.microsoft.com/office/drawing/2014/main" id="{8916CBA6-204D-064C-90AF-E248EE812EAF}"/>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3" name="Rectangle 212">
              <a:extLst>
                <a:ext uri="{FF2B5EF4-FFF2-40B4-BE49-F238E27FC236}">
                  <a16:creationId xmlns:a16="http://schemas.microsoft.com/office/drawing/2014/main" id="{62887A19-E5B2-694A-91FB-3B1CB7C911C7}"/>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4" name="Rectangle 213">
              <a:extLst>
                <a:ext uri="{FF2B5EF4-FFF2-40B4-BE49-F238E27FC236}">
                  <a16:creationId xmlns:a16="http://schemas.microsoft.com/office/drawing/2014/main" id="{1C7E5B45-9FCC-0941-9427-84C16C0AD41C}"/>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5" name="Rectangle 214">
              <a:extLst>
                <a:ext uri="{FF2B5EF4-FFF2-40B4-BE49-F238E27FC236}">
                  <a16:creationId xmlns:a16="http://schemas.microsoft.com/office/drawing/2014/main" id="{0EE03FB1-5F50-1542-9150-2DA302FC8A83}"/>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6" name="Rectangle 215">
              <a:extLst>
                <a:ext uri="{FF2B5EF4-FFF2-40B4-BE49-F238E27FC236}">
                  <a16:creationId xmlns:a16="http://schemas.microsoft.com/office/drawing/2014/main" id="{1AB5E0B9-CF9D-C54C-83BA-21122FFD11AA}"/>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7" name="Rectangle 216">
              <a:extLst>
                <a:ext uri="{FF2B5EF4-FFF2-40B4-BE49-F238E27FC236}">
                  <a16:creationId xmlns:a16="http://schemas.microsoft.com/office/drawing/2014/main" id="{5944BCCA-FA3D-D34F-8688-79EF1194D8E4}"/>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8" name="Rectangle 217">
              <a:extLst>
                <a:ext uri="{FF2B5EF4-FFF2-40B4-BE49-F238E27FC236}">
                  <a16:creationId xmlns:a16="http://schemas.microsoft.com/office/drawing/2014/main" id="{CB9AE079-54BF-084C-9990-7D7C07E19856}"/>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9" name="Rectangle 218">
              <a:extLst>
                <a:ext uri="{FF2B5EF4-FFF2-40B4-BE49-F238E27FC236}">
                  <a16:creationId xmlns:a16="http://schemas.microsoft.com/office/drawing/2014/main" id="{81295D10-462B-944D-ACD6-F65FBA997591}"/>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20" name="Group 219">
            <a:extLst>
              <a:ext uri="{FF2B5EF4-FFF2-40B4-BE49-F238E27FC236}">
                <a16:creationId xmlns:a16="http://schemas.microsoft.com/office/drawing/2014/main" id="{DAD1655F-3F5F-AA42-93B2-A1CD7B4A5F76}"/>
              </a:ext>
            </a:extLst>
          </p:cNvPr>
          <p:cNvGrpSpPr/>
          <p:nvPr/>
        </p:nvGrpSpPr>
        <p:grpSpPr>
          <a:xfrm>
            <a:off x="7639620" y="1628036"/>
            <a:ext cx="45720" cy="1336997"/>
            <a:chOff x="6557395" y="1369076"/>
            <a:chExt cx="45720" cy="1336997"/>
          </a:xfrm>
        </p:grpSpPr>
        <p:sp>
          <p:nvSpPr>
            <p:cNvPr id="221" name="Rectangle 220">
              <a:extLst>
                <a:ext uri="{FF2B5EF4-FFF2-40B4-BE49-F238E27FC236}">
                  <a16:creationId xmlns:a16="http://schemas.microsoft.com/office/drawing/2014/main" id="{6E04A4CE-747C-8448-9A95-AE0275B8D148}"/>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2" name="Rectangle 221">
              <a:extLst>
                <a:ext uri="{FF2B5EF4-FFF2-40B4-BE49-F238E27FC236}">
                  <a16:creationId xmlns:a16="http://schemas.microsoft.com/office/drawing/2014/main" id="{B84DAFB4-95D4-5641-9380-530740432F52}"/>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3" name="Rectangle 222">
              <a:extLst>
                <a:ext uri="{FF2B5EF4-FFF2-40B4-BE49-F238E27FC236}">
                  <a16:creationId xmlns:a16="http://schemas.microsoft.com/office/drawing/2014/main" id="{3601EF07-E307-7B48-B909-7F941FC70C0A}"/>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4" name="Rectangle 223">
              <a:extLst>
                <a:ext uri="{FF2B5EF4-FFF2-40B4-BE49-F238E27FC236}">
                  <a16:creationId xmlns:a16="http://schemas.microsoft.com/office/drawing/2014/main" id="{DB514443-C25E-9C41-B777-B0D877231592}"/>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5" name="Rectangle 224">
              <a:extLst>
                <a:ext uri="{FF2B5EF4-FFF2-40B4-BE49-F238E27FC236}">
                  <a16:creationId xmlns:a16="http://schemas.microsoft.com/office/drawing/2014/main" id="{F2D3F447-2482-844E-8F97-077D3C50415E}"/>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6" name="Rectangle 225">
              <a:extLst>
                <a:ext uri="{FF2B5EF4-FFF2-40B4-BE49-F238E27FC236}">
                  <a16:creationId xmlns:a16="http://schemas.microsoft.com/office/drawing/2014/main" id="{BFAAB715-E9E7-7B4F-B6B3-CEB7689AA184}"/>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7" name="Rectangle 226">
              <a:extLst>
                <a:ext uri="{FF2B5EF4-FFF2-40B4-BE49-F238E27FC236}">
                  <a16:creationId xmlns:a16="http://schemas.microsoft.com/office/drawing/2014/main" id="{C1F89575-17E0-9D4D-9D91-22F266FF9586}"/>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8" name="Rectangle 227">
              <a:extLst>
                <a:ext uri="{FF2B5EF4-FFF2-40B4-BE49-F238E27FC236}">
                  <a16:creationId xmlns:a16="http://schemas.microsoft.com/office/drawing/2014/main" id="{09262D66-BA1B-A04C-ABC2-58263B53D799}"/>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9" name="Rectangle 228">
              <a:extLst>
                <a:ext uri="{FF2B5EF4-FFF2-40B4-BE49-F238E27FC236}">
                  <a16:creationId xmlns:a16="http://schemas.microsoft.com/office/drawing/2014/main" id="{BEC15F85-80AA-D644-B30C-352E404335DB}"/>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0" name="Rectangle 229">
              <a:extLst>
                <a:ext uri="{FF2B5EF4-FFF2-40B4-BE49-F238E27FC236}">
                  <a16:creationId xmlns:a16="http://schemas.microsoft.com/office/drawing/2014/main" id="{072A7ED1-E119-D242-82C2-D5618950F27B}"/>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1" name="Rectangle 230">
              <a:extLst>
                <a:ext uri="{FF2B5EF4-FFF2-40B4-BE49-F238E27FC236}">
                  <a16:creationId xmlns:a16="http://schemas.microsoft.com/office/drawing/2014/main" id="{4E000976-2430-F94F-9C89-7F50F92E3D00}"/>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2" name="Rectangle 231">
              <a:extLst>
                <a:ext uri="{FF2B5EF4-FFF2-40B4-BE49-F238E27FC236}">
                  <a16:creationId xmlns:a16="http://schemas.microsoft.com/office/drawing/2014/main" id="{7C071AA5-4D1E-6C4E-824C-C9B1DFD6FCFB}"/>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33" name="Group 232">
            <a:extLst>
              <a:ext uri="{FF2B5EF4-FFF2-40B4-BE49-F238E27FC236}">
                <a16:creationId xmlns:a16="http://schemas.microsoft.com/office/drawing/2014/main" id="{BA26219F-7AB8-E049-B788-9C0C8EF2ECCD}"/>
              </a:ext>
            </a:extLst>
          </p:cNvPr>
          <p:cNvGrpSpPr/>
          <p:nvPr/>
        </p:nvGrpSpPr>
        <p:grpSpPr>
          <a:xfrm>
            <a:off x="7757045" y="1628036"/>
            <a:ext cx="45720" cy="1336997"/>
            <a:chOff x="6557395" y="1369076"/>
            <a:chExt cx="45720" cy="1336997"/>
          </a:xfrm>
        </p:grpSpPr>
        <p:sp>
          <p:nvSpPr>
            <p:cNvPr id="234" name="Rectangle 233">
              <a:extLst>
                <a:ext uri="{FF2B5EF4-FFF2-40B4-BE49-F238E27FC236}">
                  <a16:creationId xmlns:a16="http://schemas.microsoft.com/office/drawing/2014/main" id="{959159B4-B908-DA48-9685-430E179A1B80}"/>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5" name="Rectangle 234">
              <a:extLst>
                <a:ext uri="{FF2B5EF4-FFF2-40B4-BE49-F238E27FC236}">
                  <a16:creationId xmlns:a16="http://schemas.microsoft.com/office/drawing/2014/main" id="{CD7F92D5-9F27-1D43-AEB3-F84832848AB2}"/>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6" name="Rectangle 235">
              <a:extLst>
                <a:ext uri="{FF2B5EF4-FFF2-40B4-BE49-F238E27FC236}">
                  <a16:creationId xmlns:a16="http://schemas.microsoft.com/office/drawing/2014/main" id="{CB8E20E1-97F9-4242-A57A-6F6C64BC1B59}"/>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dirty="0">
                <a:solidFill>
                  <a:srgbClr val="FFFFFF"/>
                </a:solidFill>
                <a:latin typeface="Calibri"/>
              </a:endParaRPr>
            </a:p>
          </p:txBody>
        </p:sp>
        <p:sp>
          <p:nvSpPr>
            <p:cNvPr id="237" name="Rectangle 236">
              <a:extLst>
                <a:ext uri="{FF2B5EF4-FFF2-40B4-BE49-F238E27FC236}">
                  <a16:creationId xmlns:a16="http://schemas.microsoft.com/office/drawing/2014/main" id="{A4971221-640E-FB46-A070-55E04E6A416E}"/>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8" name="Rectangle 237">
              <a:extLst>
                <a:ext uri="{FF2B5EF4-FFF2-40B4-BE49-F238E27FC236}">
                  <a16:creationId xmlns:a16="http://schemas.microsoft.com/office/drawing/2014/main" id="{C8D22D08-F865-A545-B0E2-D94C1388629D}"/>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9" name="Rectangle 238">
              <a:extLst>
                <a:ext uri="{FF2B5EF4-FFF2-40B4-BE49-F238E27FC236}">
                  <a16:creationId xmlns:a16="http://schemas.microsoft.com/office/drawing/2014/main" id="{595B0EF1-6712-DF4B-9DEB-276BADA65340}"/>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0" name="Rectangle 239">
              <a:extLst>
                <a:ext uri="{FF2B5EF4-FFF2-40B4-BE49-F238E27FC236}">
                  <a16:creationId xmlns:a16="http://schemas.microsoft.com/office/drawing/2014/main" id="{EA6FBA13-B90C-C143-9EA5-A08088BD88F7}"/>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1" name="Rectangle 240">
              <a:extLst>
                <a:ext uri="{FF2B5EF4-FFF2-40B4-BE49-F238E27FC236}">
                  <a16:creationId xmlns:a16="http://schemas.microsoft.com/office/drawing/2014/main" id="{88BA901B-4099-074B-BEDC-74DE3E66F648}"/>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2" name="Rectangle 241">
              <a:extLst>
                <a:ext uri="{FF2B5EF4-FFF2-40B4-BE49-F238E27FC236}">
                  <a16:creationId xmlns:a16="http://schemas.microsoft.com/office/drawing/2014/main" id="{F7607EAC-4C21-064E-8DDD-CF96D5986043}"/>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3" name="Rectangle 242">
              <a:extLst>
                <a:ext uri="{FF2B5EF4-FFF2-40B4-BE49-F238E27FC236}">
                  <a16:creationId xmlns:a16="http://schemas.microsoft.com/office/drawing/2014/main" id="{F4C6A3DC-45D4-B149-83D0-3206FB10ED63}"/>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4" name="Rectangle 243">
              <a:extLst>
                <a:ext uri="{FF2B5EF4-FFF2-40B4-BE49-F238E27FC236}">
                  <a16:creationId xmlns:a16="http://schemas.microsoft.com/office/drawing/2014/main" id="{21773A63-2610-804E-A2BF-B09F95515340}"/>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5" name="Rectangle 244">
              <a:extLst>
                <a:ext uri="{FF2B5EF4-FFF2-40B4-BE49-F238E27FC236}">
                  <a16:creationId xmlns:a16="http://schemas.microsoft.com/office/drawing/2014/main" id="{9248C512-9731-284B-85AA-B479AE92DB1F}"/>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46" name="Group 245">
            <a:extLst>
              <a:ext uri="{FF2B5EF4-FFF2-40B4-BE49-F238E27FC236}">
                <a16:creationId xmlns:a16="http://schemas.microsoft.com/office/drawing/2014/main" id="{93913B45-8FF9-B44D-8796-4A9423BD185B}"/>
              </a:ext>
            </a:extLst>
          </p:cNvPr>
          <p:cNvGrpSpPr/>
          <p:nvPr/>
        </p:nvGrpSpPr>
        <p:grpSpPr>
          <a:xfrm>
            <a:off x="7874475" y="1628036"/>
            <a:ext cx="45720" cy="1336997"/>
            <a:chOff x="6557395" y="1369076"/>
            <a:chExt cx="45720" cy="1336997"/>
          </a:xfrm>
        </p:grpSpPr>
        <p:sp>
          <p:nvSpPr>
            <p:cNvPr id="247" name="Rectangle 246">
              <a:extLst>
                <a:ext uri="{FF2B5EF4-FFF2-40B4-BE49-F238E27FC236}">
                  <a16:creationId xmlns:a16="http://schemas.microsoft.com/office/drawing/2014/main" id="{30C37E17-513A-A741-B256-90A4F2DECE72}"/>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8" name="Rectangle 247">
              <a:extLst>
                <a:ext uri="{FF2B5EF4-FFF2-40B4-BE49-F238E27FC236}">
                  <a16:creationId xmlns:a16="http://schemas.microsoft.com/office/drawing/2014/main" id="{3AFB00E9-0F9F-BB4F-BA5F-CCA53F1D6EAC}"/>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9" name="Rectangle 248">
              <a:extLst>
                <a:ext uri="{FF2B5EF4-FFF2-40B4-BE49-F238E27FC236}">
                  <a16:creationId xmlns:a16="http://schemas.microsoft.com/office/drawing/2014/main" id="{DE065516-1173-3A47-A7F8-28164D41DCB4}"/>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0" name="Rectangle 249">
              <a:extLst>
                <a:ext uri="{FF2B5EF4-FFF2-40B4-BE49-F238E27FC236}">
                  <a16:creationId xmlns:a16="http://schemas.microsoft.com/office/drawing/2014/main" id="{F0406DB8-C26B-0C4F-895E-6A63DC5D9B27}"/>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1" name="Rectangle 250">
              <a:extLst>
                <a:ext uri="{FF2B5EF4-FFF2-40B4-BE49-F238E27FC236}">
                  <a16:creationId xmlns:a16="http://schemas.microsoft.com/office/drawing/2014/main" id="{692DD95C-0998-4442-855D-10645FB5509A}"/>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2" name="Rectangle 251">
              <a:extLst>
                <a:ext uri="{FF2B5EF4-FFF2-40B4-BE49-F238E27FC236}">
                  <a16:creationId xmlns:a16="http://schemas.microsoft.com/office/drawing/2014/main" id="{34352171-294A-F74A-8BBA-86CFC50CBF79}"/>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3" name="Rectangle 252">
              <a:extLst>
                <a:ext uri="{FF2B5EF4-FFF2-40B4-BE49-F238E27FC236}">
                  <a16:creationId xmlns:a16="http://schemas.microsoft.com/office/drawing/2014/main" id="{D2813C25-BF9C-C14A-B819-460458F81FF5}"/>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4" name="Rectangle 253">
              <a:extLst>
                <a:ext uri="{FF2B5EF4-FFF2-40B4-BE49-F238E27FC236}">
                  <a16:creationId xmlns:a16="http://schemas.microsoft.com/office/drawing/2014/main" id="{A9DBF8E6-889A-2444-B083-A647CFE709DF}"/>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5" name="Rectangle 254">
              <a:extLst>
                <a:ext uri="{FF2B5EF4-FFF2-40B4-BE49-F238E27FC236}">
                  <a16:creationId xmlns:a16="http://schemas.microsoft.com/office/drawing/2014/main" id="{2713DB1C-6C41-0D48-A650-B29997A72037}"/>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6" name="Rectangle 255">
              <a:extLst>
                <a:ext uri="{FF2B5EF4-FFF2-40B4-BE49-F238E27FC236}">
                  <a16:creationId xmlns:a16="http://schemas.microsoft.com/office/drawing/2014/main" id="{0FD1188C-504F-EA42-95CB-4D5D75C04A5C}"/>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7" name="Rectangle 256">
              <a:extLst>
                <a:ext uri="{FF2B5EF4-FFF2-40B4-BE49-F238E27FC236}">
                  <a16:creationId xmlns:a16="http://schemas.microsoft.com/office/drawing/2014/main" id="{98B901C6-6A2A-FE42-A59D-96EB55083D13}"/>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8" name="Rectangle 257">
              <a:extLst>
                <a:ext uri="{FF2B5EF4-FFF2-40B4-BE49-F238E27FC236}">
                  <a16:creationId xmlns:a16="http://schemas.microsoft.com/office/drawing/2014/main" id="{809E8DE6-0FAB-9A43-938E-FA7C5D92F8E1}"/>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59" name="Group 258">
            <a:extLst>
              <a:ext uri="{FF2B5EF4-FFF2-40B4-BE49-F238E27FC236}">
                <a16:creationId xmlns:a16="http://schemas.microsoft.com/office/drawing/2014/main" id="{AF88A2D6-B334-D543-95DC-14F8C81C8303}"/>
              </a:ext>
            </a:extLst>
          </p:cNvPr>
          <p:cNvGrpSpPr/>
          <p:nvPr/>
        </p:nvGrpSpPr>
        <p:grpSpPr>
          <a:xfrm>
            <a:off x="7522195" y="1628036"/>
            <a:ext cx="45720" cy="1336997"/>
            <a:chOff x="6557395" y="1369076"/>
            <a:chExt cx="45720" cy="1336997"/>
          </a:xfrm>
        </p:grpSpPr>
        <p:sp>
          <p:nvSpPr>
            <p:cNvPr id="260" name="Rectangle 259">
              <a:extLst>
                <a:ext uri="{FF2B5EF4-FFF2-40B4-BE49-F238E27FC236}">
                  <a16:creationId xmlns:a16="http://schemas.microsoft.com/office/drawing/2014/main" id="{03F77B1F-5FC1-9F45-9255-A082BC563139}"/>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1" name="Rectangle 260">
              <a:extLst>
                <a:ext uri="{FF2B5EF4-FFF2-40B4-BE49-F238E27FC236}">
                  <a16:creationId xmlns:a16="http://schemas.microsoft.com/office/drawing/2014/main" id="{AD4D5DFF-05DC-A448-9CB5-B5A5CEE38387}"/>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2" name="Rectangle 261">
              <a:extLst>
                <a:ext uri="{FF2B5EF4-FFF2-40B4-BE49-F238E27FC236}">
                  <a16:creationId xmlns:a16="http://schemas.microsoft.com/office/drawing/2014/main" id="{59C39520-4133-4946-8611-73A9A4EC2931}"/>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3" name="Rectangle 262">
              <a:extLst>
                <a:ext uri="{FF2B5EF4-FFF2-40B4-BE49-F238E27FC236}">
                  <a16:creationId xmlns:a16="http://schemas.microsoft.com/office/drawing/2014/main" id="{47A677F4-50AE-D54D-8264-A9B37DDA0232}"/>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4" name="Rectangle 263">
              <a:extLst>
                <a:ext uri="{FF2B5EF4-FFF2-40B4-BE49-F238E27FC236}">
                  <a16:creationId xmlns:a16="http://schemas.microsoft.com/office/drawing/2014/main" id="{60EE0255-6278-2942-9D06-4CDCBED1EA53}"/>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5" name="Rectangle 264">
              <a:extLst>
                <a:ext uri="{FF2B5EF4-FFF2-40B4-BE49-F238E27FC236}">
                  <a16:creationId xmlns:a16="http://schemas.microsoft.com/office/drawing/2014/main" id="{559D193D-3C42-CE40-82BD-877DF72958B8}"/>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6" name="Rectangle 265">
              <a:extLst>
                <a:ext uri="{FF2B5EF4-FFF2-40B4-BE49-F238E27FC236}">
                  <a16:creationId xmlns:a16="http://schemas.microsoft.com/office/drawing/2014/main" id="{22DE705D-E0E5-FA43-BF83-8FDC9C58380F}"/>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7" name="Rectangle 266">
              <a:extLst>
                <a:ext uri="{FF2B5EF4-FFF2-40B4-BE49-F238E27FC236}">
                  <a16:creationId xmlns:a16="http://schemas.microsoft.com/office/drawing/2014/main" id="{41BBE31A-4CA5-A645-A4E0-442E2A0B3D59}"/>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8" name="Rectangle 267">
              <a:extLst>
                <a:ext uri="{FF2B5EF4-FFF2-40B4-BE49-F238E27FC236}">
                  <a16:creationId xmlns:a16="http://schemas.microsoft.com/office/drawing/2014/main" id="{36E1B7CF-2F9B-DA42-B076-7CBD02CACF66}"/>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9" name="Rectangle 268">
              <a:extLst>
                <a:ext uri="{FF2B5EF4-FFF2-40B4-BE49-F238E27FC236}">
                  <a16:creationId xmlns:a16="http://schemas.microsoft.com/office/drawing/2014/main" id="{36B6C408-8DDA-CD46-961F-D463C7CA2A7E}"/>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70" name="Rectangle 269">
              <a:extLst>
                <a:ext uri="{FF2B5EF4-FFF2-40B4-BE49-F238E27FC236}">
                  <a16:creationId xmlns:a16="http://schemas.microsoft.com/office/drawing/2014/main" id="{6E0307AA-F816-E448-9AD6-752FE43B4225}"/>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71" name="Rectangle 270">
              <a:extLst>
                <a:ext uri="{FF2B5EF4-FFF2-40B4-BE49-F238E27FC236}">
                  <a16:creationId xmlns:a16="http://schemas.microsoft.com/office/drawing/2014/main" id="{A2ADA2E2-B005-9447-8F61-919BCC49CBAF}"/>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sp>
        <p:nvSpPr>
          <p:cNvPr id="310" name="TextBox 309">
            <a:extLst>
              <a:ext uri="{FF2B5EF4-FFF2-40B4-BE49-F238E27FC236}">
                <a16:creationId xmlns:a16="http://schemas.microsoft.com/office/drawing/2014/main" id="{0D081815-787D-0641-B3C7-A53FF82AD04D}"/>
              </a:ext>
            </a:extLst>
          </p:cNvPr>
          <p:cNvSpPr txBox="1"/>
          <p:nvPr/>
        </p:nvSpPr>
        <p:spPr>
          <a:xfrm>
            <a:off x="6062155" y="911995"/>
            <a:ext cx="2672783" cy="369332"/>
          </a:xfrm>
          <a:prstGeom prst="rect">
            <a:avLst/>
          </a:prstGeom>
          <a:noFill/>
        </p:spPr>
        <p:txBody>
          <a:bodyPr wrap="none" rtlCol="0">
            <a:spAutoFit/>
          </a:bodyPr>
          <a:lstStyle/>
          <a:p>
            <a:r>
              <a:rPr lang="en-US" dirty="0"/>
              <a:t>Multi-dimensional Dataset</a:t>
            </a:r>
          </a:p>
        </p:txBody>
      </p:sp>
      <p:sp>
        <p:nvSpPr>
          <p:cNvPr id="314" name="TextBox 313">
            <a:extLst>
              <a:ext uri="{FF2B5EF4-FFF2-40B4-BE49-F238E27FC236}">
                <a16:creationId xmlns:a16="http://schemas.microsoft.com/office/drawing/2014/main" id="{7540F1D8-9399-A646-8E6C-55288B145B80}"/>
              </a:ext>
            </a:extLst>
          </p:cNvPr>
          <p:cNvSpPr txBox="1"/>
          <p:nvPr/>
        </p:nvSpPr>
        <p:spPr>
          <a:xfrm>
            <a:off x="5793015" y="6221842"/>
            <a:ext cx="3095143" cy="369332"/>
          </a:xfrm>
          <a:prstGeom prst="rect">
            <a:avLst/>
          </a:prstGeom>
          <a:noFill/>
        </p:spPr>
        <p:txBody>
          <a:bodyPr wrap="none" rtlCol="0">
            <a:spAutoFit/>
          </a:bodyPr>
          <a:lstStyle/>
          <a:p>
            <a:r>
              <a:rPr lang="en-US" baseline="30000" dirty="0"/>
              <a:t>(*)</a:t>
            </a:r>
            <a:r>
              <a:rPr lang="en-US" dirty="0"/>
              <a:t>Single Program Multiple Data</a:t>
            </a:r>
          </a:p>
        </p:txBody>
      </p:sp>
      <p:sp>
        <p:nvSpPr>
          <p:cNvPr id="305" name="TextBox 304">
            <a:extLst>
              <a:ext uri="{FF2B5EF4-FFF2-40B4-BE49-F238E27FC236}">
                <a16:creationId xmlns:a16="http://schemas.microsoft.com/office/drawing/2014/main" id="{29EC2D9F-EC7B-8442-98D5-071F8BD9EB41}"/>
              </a:ext>
            </a:extLst>
          </p:cNvPr>
          <p:cNvSpPr txBox="1"/>
          <p:nvPr/>
        </p:nvSpPr>
        <p:spPr>
          <a:xfrm>
            <a:off x="8366151" y="2484016"/>
            <a:ext cx="276038" cy="369332"/>
          </a:xfrm>
          <a:prstGeom prst="rect">
            <a:avLst/>
          </a:prstGeom>
          <a:noFill/>
        </p:spPr>
        <p:txBody>
          <a:bodyPr wrap="none" rtlCol="0">
            <a:spAutoFit/>
          </a:bodyPr>
          <a:lstStyle/>
          <a:p>
            <a:r>
              <a:rPr lang="en-US" dirty="0"/>
              <a:t>z</a:t>
            </a:r>
          </a:p>
        </p:txBody>
      </p:sp>
      <p:sp>
        <p:nvSpPr>
          <p:cNvPr id="306" name="TextBox 305">
            <a:extLst>
              <a:ext uri="{FF2B5EF4-FFF2-40B4-BE49-F238E27FC236}">
                <a16:creationId xmlns:a16="http://schemas.microsoft.com/office/drawing/2014/main" id="{78F63F1F-07A6-4745-A545-5EF9C822095F}"/>
              </a:ext>
            </a:extLst>
          </p:cNvPr>
          <p:cNvSpPr txBox="1"/>
          <p:nvPr/>
        </p:nvSpPr>
        <p:spPr>
          <a:xfrm>
            <a:off x="6212549" y="2301813"/>
            <a:ext cx="288862" cy="369332"/>
          </a:xfrm>
          <a:prstGeom prst="rect">
            <a:avLst/>
          </a:prstGeom>
          <a:noFill/>
        </p:spPr>
        <p:txBody>
          <a:bodyPr wrap="none" rtlCol="0">
            <a:spAutoFit/>
          </a:bodyPr>
          <a:lstStyle/>
          <a:p>
            <a:r>
              <a:rPr lang="en-US" dirty="0"/>
              <a:t>y</a:t>
            </a:r>
          </a:p>
        </p:txBody>
      </p:sp>
      <p:sp>
        <p:nvSpPr>
          <p:cNvPr id="307" name="TextBox 306">
            <a:extLst>
              <a:ext uri="{FF2B5EF4-FFF2-40B4-BE49-F238E27FC236}">
                <a16:creationId xmlns:a16="http://schemas.microsoft.com/office/drawing/2014/main" id="{FE1F4778-A669-2A4D-804B-CE47A444680F}"/>
              </a:ext>
            </a:extLst>
          </p:cNvPr>
          <p:cNvSpPr txBox="1"/>
          <p:nvPr/>
        </p:nvSpPr>
        <p:spPr>
          <a:xfrm>
            <a:off x="6815711" y="3008004"/>
            <a:ext cx="28405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26719849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Interoperability with MPI</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grpSp>
        <p:nvGrpSpPr>
          <p:cNvPr id="272" name="Group 271">
            <a:extLst>
              <a:ext uri="{FF2B5EF4-FFF2-40B4-BE49-F238E27FC236}">
                <a16:creationId xmlns:a16="http://schemas.microsoft.com/office/drawing/2014/main" id="{FB558CEE-E41C-B94F-A8B3-06C7ADF87AB6}"/>
              </a:ext>
            </a:extLst>
          </p:cNvPr>
          <p:cNvGrpSpPr/>
          <p:nvPr/>
        </p:nvGrpSpPr>
        <p:grpSpPr>
          <a:xfrm>
            <a:off x="1770566" y="2424771"/>
            <a:ext cx="2057400" cy="2182540"/>
            <a:chOff x="6553200" y="1828800"/>
            <a:chExt cx="2057400" cy="2182540"/>
          </a:xfrm>
        </p:grpSpPr>
        <p:sp>
          <p:nvSpPr>
            <p:cNvPr id="273" name="Rectangle 272">
              <a:extLst>
                <a:ext uri="{FF2B5EF4-FFF2-40B4-BE49-F238E27FC236}">
                  <a16:creationId xmlns:a16="http://schemas.microsoft.com/office/drawing/2014/main" id="{7FE5C2C2-10D2-F049-AAF6-C66B5F18107C}"/>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74" name="Rectangle 273">
              <a:extLst>
                <a:ext uri="{FF2B5EF4-FFF2-40B4-BE49-F238E27FC236}">
                  <a16:creationId xmlns:a16="http://schemas.microsoft.com/office/drawing/2014/main" id="{C67653C8-0A4C-D74A-BCB8-540A186DFABA}"/>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75" name="Rectangle 274">
              <a:extLst>
                <a:ext uri="{FF2B5EF4-FFF2-40B4-BE49-F238E27FC236}">
                  <a16:creationId xmlns:a16="http://schemas.microsoft.com/office/drawing/2014/main" id="{FF543817-7DFC-7642-906E-38E9748F18A3}"/>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76" name="Rectangle 275">
              <a:extLst>
                <a:ext uri="{FF2B5EF4-FFF2-40B4-BE49-F238E27FC236}">
                  <a16:creationId xmlns:a16="http://schemas.microsoft.com/office/drawing/2014/main" id="{8FA2D880-A9F1-FF4E-A719-CE0076FE3A81}"/>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77" name="Straight Connector 276">
              <a:extLst>
                <a:ext uri="{FF2B5EF4-FFF2-40B4-BE49-F238E27FC236}">
                  <a16:creationId xmlns:a16="http://schemas.microsoft.com/office/drawing/2014/main" id="{2929BD9E-A8A3-3B40-9A0A-5D3AA76F802F}"/>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303" name="Straight Connector 302">
              <a:extLst>
                <a:ext uri="{FF2B5EF4-FFF2-40B4-BE49-F238E27FC236}">
                  <a16:creationId xmlns:a16="http://schemas.microsoft.com/office/drawing/2014/main" id="{2E4516BE-BBCA-C942-B028-375C8E19E08F}"/>
                </a:ext>
              </a:extLst>
            </p:cNvPr>
            <p:cNvCxnSpPr>
              <a:stCxn id="273"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304" name="Straight Connector 303">
              <a:extLst>
                <a:ext uri="{FF2B5EF4-FFF2-40B4-BE49-F238E27FC236}">
                  <a16:creationId xmlns:a16="http://schemas.microsoft.com/office/drawing/2014/main" id="{9D633D47-8480-E34F-9702-3352A082122C}"/>
                </a:ext>
              </a:extLst>
            </p:cNvPr>
            <p:cNvCxnSpPr>
              <a:stCxn id="275"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305" name="Rectangle 304">
              <a:extLst>
                <a:ext uri="{FF2B5EF4-FFF2-40B4-BE49-F238E27FC236}">
                  <a16:creationId xmlns:a16="http://schemas.microsoft.com/office/drawing/2014/main" id="{1317DA2C-C1D0-3B42-A51C-6396D5CAB93B}"/>
                </a:ext>
              </a:extLst>
            </p:cNvPr>
            <p:cNvSpPr/>
            <p:nvPr/>
          </p:nvSpPr>
          <p:spPr bwMode="auto">
            <a:xfrm>
              <a:off x="7162800" y="358139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306" name="Straight Connector 305">
              <a:extLst>
                <a:ext uri="{FF2B5EF4-FFF2-40B4-BE49-F238E27FC236}">
                  <a16:creationId xmlns:a16="http://schemas.microsoft.com/office/drawing/2014/main" id="{B76528BA-90EE-4649-8939-FF7AF87F5419}"/>
                </a:ext>
              </a:extLst>
            </p:cNvPr>
            <p:cNvCxnSpPr>
              <a:endCxn id="305" idx="0"/>
            </p:cNvCxnSpPr>
            <p:nvPr/>
          </p:nvCxnSpPr>
          <p:spPr bwMode="auto">
            <a:xfrm>
              <a:off x="7620000" y="3200400"/>
              <a:ext cx="0" cy="380999"/>
            </a:xfrm>
            <a:prstGeom prst="line">
              <a:avLst/>
            </a:prstGeom>
            <a:noFill/>
            <a:ln w="28575" cap="flat" cmpd="sng" algn="ctr">
              <a:solidFill>
                <a:schemeClr val="tx2"/>
              </a:solidFill>
              <a:prstDash val="solid"/>
              <a:round/>
              <a:headEnd type="none" w="med" len="med"/>
              <a:tailEnd type="none" w="med" len="med"/>
            </a:ln>
            <a:effectLst/>
          </p:spPr>
        </p:cxnSp>
        <p:cxnSp>
          <p:nvCxnSpPr>
            <p:cNvPr id="307" name="Straight Connector 306">
              <a:extLst>
                <a:ext uri="{FF2B5EF4-FFF2-40B4-BE49-F238E27FC236}">
                  <a16:creationId xmlns:a16="http://schemas.microsoft.com/office/drawing/2014/main" id="{80E28F80-AFDE-6E41-A7EF-A3DE6C7F0C54}"/>
                </a:ext>
              </a:extLst>
            </p:cNvPr>
            <p:cNvCxnSpPr>
              <a:stCxn id="276" idx="2"/>
              <a:endCxn id="275"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11" name="Straight Connector 310">
              <a:extLst>
                <a:ext uri="{FF2B5EF4-FFF2-40B4-BE49-F238E27FC236}">
                  <a16:creationId xmlns:a16="http://schemas.microsoft.com/office/drawing/2014/main" id="{1F65A15F-4097-D547-B4AF-C54D4A744CB4}"/>
                </a:ext>
              </a:extLst>
            </p:cNvPr>
            <p:cNvCxnSpPr>
              <a:stCxn id="274" idx="2"/>
              <a:endCxn id="273"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grpSp>
        <p:nvGrpSpPr>
          <p:cNvPr id="312" name="Group 311">
            <a:extLst>
              <a:ext uri="{FF2B5EF4-FFF2-40B4-BE49-F238E27FC236}">
                <a16:creationId xmlns:a16="http://schemas.microsoft.com/office/drawing/2014/main" id="{71C81FAC-929A-EF44-833D-11A4CBD0F05B}"/>
              </a:ext>
            </a:extLst>
          </p:cNvPr>
          <p:cNvGrpSpPr/>
          <p:nvPr/>
        </p:nvGrpSpPr>
        <p:grpSpPr>
          <a:xfrm>
            <a:off x="5834566" y="2428488"/>
            <a:ext cx="2057400" cy="2178823"/>
            <a:chOff x="6553200" y="1832517"/>
            <a:chExt cx="2057400" cy="2178823"/>
          </a:xfrm>
        </p:grpSpPr>
        <p:sp>
          <p:nvSpPr>
            <p:cNvPr id="313" name="Rectangle 312">
              <a:extLst>
                <a:ext uri="{FF2B5EF4-FFF2-40B4-BE49-F238E27FC236}">
                  <a16:creationId xmlns:a16="http://schemas.microsoft.com/office/drawing/2014/main" id="{C9105E32-37A4-D143-96F7-768A6E0ED58C}"/>
                </a:ext>
              </a:extLst>
            </p:cNvPr>
            <p:cNvSpPr/>
            <p:nvPr/>
          </p:nvSpPr>
          <p:spPr bwMode="auto">
            <a:xfrm>
              <a:off x="7772400" y="2365917"/>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314" name="Rectangle 313">
              <a:extLst>
                <a:ext uri="{FF2B5EF4-FFF2-40B4-BE49-F238E27FC236}">
                  <a16:creationId xmlns:a16="http://schemas.microsoft.com/office/drawing/2014/main" id="{82181891-6953-7441-92B8-871E3C2E0BF6}"/>
                </a:ext>
              </a:extLst>
            </p:cNvPr>
            <p:cNvSpPr/>
            <p:nvPr/>
          </p:nvSpPr>
          <p:spPr bwMode="auto">
            <a:xfrm>
              <a:off x="7772400" y="1832517"/>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315" name="Rectangle 314">
              <a:extLst>
                <a:ext uri="{FF2B5EF4-FFF2-40B4-BE49-F238E27FC236}">
                  <a16:creationId xmlns:a16="http://schemas.microsoft.com/office/drawing/2014/main" id="{0EEB41AB-8743-504B-88C4-804C1F735E99}"/>
                </a:ext>
              </a:extLst>
            </p:cNvPr>
            <p:cNvSpPr/>
            <p:nvPr/>
          </p:nvSpPr>
          <p:spPr bwMode="auto">
            <a:xfrm>
              <a:off x="6553200" y="2365917"/>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316" name="Rectangle 315">
              <a:extLst>
                <a:ext uri="{FF2B5EF4-FFF2-40B4-BE49-F238E27FC236}">
                  <a16:creationId xmlns:a16="http://schemas.microsoft.com/office/drawing/2014/main" id="{F434151B-AC45-D644-87A9-7BF770659F33}"/>
                </a:ext>
              </a:extLst>
            </p:cNvPr>
            <p:cNvSpPr/>
            <p:nvPr/>
          </p:nvSpPr>
          <p:spPr bwMode="auto">
            <a:xfrm>
              <a:off x="6553200" y="1832517"/>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317" name="Straight Connector 316">
              <a:extLst>
                <a:ext uri="{FF2B5EF4-FFF2-40B4-BE49-F238E27FC236}">
                  <a16:creationId xmlns:a16="http://schemas.microsoft.com/office/drawing/2014/main" id="{C88BC7DB-4F7B-2349-9A55-8DC8E3BC9E06}"/>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318" name="Straight Connector 317">
              <a:extLst>
                <a:ext uri="{FF2B5EF4-FFF2-40B4-BE49-F238E27FC236}">
                  <a16:creationId xmlns:a16="http://schemas.microsoft.com/office/drawing/2014/main" id="{2C38FB19-A575-2E4C-8938-3E4DEBE68CC9}"/>
                </a:ext>
              </a:extLst>
            </p:cNvPr>
            <p:cNvCxnSpPr>
              <a:stCxn id="315" idx="2"/>
            </p:cNvCxnSpPr>
            <p:nvPr/>
          </p:nvCxnSpPr>
          <p:spPr bwMode="auto">
            <a:xfrm>
              <a:off x="6934200" y="2823117"/>
              <a:ext cx="0" cy="377283"/>
            </a:xfrm>
            <a:prstGeom prst="line">
              <a:avLst/>
            </a:prstGeom>
            <a:noFill/>
            <a:ln w="28575" cap="flat" cmpd="sng" algn="ctr">
              <a:solidFill>
                <a:schemeClr val="tx2"/>
              </a:solidFill>
              <a:prstDash val="solid"/>
              <a:round/>
              <a:headEnd type="none" w="med" len="med"/>
              <a:tailEnd type="none" w="med" len="med"/>
            </a:ln>
            <a:effectLst/>
          </p:spPr>
        </p:cxnSp>
        <p:cxnSp>
          <p:nvCxnSpPr>
            <p:cNvPr id="319" name="Straight Connector 318">
              <a:extLst>
                <a:ext uri="{FF2B5EF4-FFF2-40B4-BE49-F238E27FC236}">
                  <a16:creationId xmlns:a16="http://schemas.microsoft.com/office/drawing/2014/main" id="{473C120E-7FF3-014E-A8C3-A24AA37EE43E}"/>
                </a:ext>
              </a:extLst>
            </p:cNvPr>
            <p:cNvCxnSpPr>
              <a:stCxn id="313" idx="2"/>
            </p:cNvCxnSpPr>
            <p:nvPr/>
          </p:nvCxnSpPr>
          <p:spPr bwMode="auto">
            <a:xfrm>
              <a:off x="8153400" y="2823117"/>
              <a:ext cx="0" cy="377283"/>
            </a:xfrm>
            <a:prstGeom prst="line">
              <a:avLst/>
            </a:prstGeom>
            <a:noFill/>
            <a:ln w="28575" cap="flat" cmpd="sng" algn="ctr">
              <a:solidFill>
                <a:schemeClr val="tx2"/>
              </a:solidFill>
              <a:prstDash val="solid"/>
              <a:round/>
              <a:headEnd type="none" w="med" len="med"/>
              <a:tailEnd type="none" w="med" len="med"/>
            </a:ln>
            <a:effectLst/>
          </p:spPr>
        </p:cxnSp>
        <p:sp>
          <p:nvSpPr>
            <p:cNvPr id="320" name="Rectangle 319">
              <a:extLst>
                <a:ext uri="{FF2B5EF4-FFF2-40B4-BE49-F238E27FC236}">
                  <a16:creationId xmlns:a16="http://schemas.microsoft.com/office/drawing/2014/main" id="{EDCA734D-D711-A34C-95F0-5F313D710B90}"/>
                </a:ext>
              </a:extLst>
            </p:cNvPr>
            <p:cNvSpPr/>
            <p:nvPr/>
          </p:nvSpPr>
          <p:spPr bwMode="auto">
            <a:xfrm>
              <a:off x="7162800" y="3581400"/>
              <a:ext cx="914400" cy="42994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321" name="Straight Connector 320">
              <a:extLst>
                <a:ext uri="{FF2B5EF4-FFF2-40B4-BE49-F238E27FC236}">
                  <a16:creationId xmlns:a16="http://schemas.microsoft.com/office/drawing/2014/main" id="{55765824-558C-DE42-836C-6C5A38E3F70B}"/>
                </a:ext>
              </a:extLst>
            </p:cNvPr>
            <p:cNvCxnSpPr>
              <a:endCxn id="320"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322" name="Straight Connector 321">
              <a:extLst>
                <a:ext uri="{FF2B5EF4-FFF2-40B4-BE49-F238E27FC236}">
                  <a16:creationId xmlns:a16="http://schemas.microsoft.com/office/drawing/2014/main" id="{35195DC9-8667-2C44-B9C3-4E0ACEBDD3CD}"/>
                </a:ext>
              </a:extLst>
            </p:cNvPr>
            <p:cNvCxnSpPr>
              <a:stCxn id="316" idx="2"/>
              <a:endCxn id="315" idx="0"/>
            </p:cNvCxnSpPr>
            <p:nvPr/>
          </p:nvCxnSpPr>
          <p:spPr bwMode="auto">
            <a:xfrm>
              <a:off x="6934200" y="2213517"/>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23" name="Straight Connector 322">
              <a:extLst>
                <a:ext uri="{FF2B5EF4-FFF2-40B4-BE49-F238E27FC236}">
                  <a16:creationId xmlns:a16="http://schemas.microsoft.com/office/drawing/2014/main" id="{C2FD583B-2018-0C4C-B12C-604BDAEFAA06}"/>
                </a:ext>
              </a:extLst>
            </p:cNvPr>
            <p:cNvCxnSpPr>
              <a:stCxn id="314" idx="2"/>
              <a:endCxn id="313" idx="0"/>
            </p:cNvCxnSpPr>
            <p:nvPr/>
          </p:nvCxnSpPr>
          <p:spPr bwMode="auto">
            <a:xfrm>
              <a:off x="8153400" y="2213517"/>
              <a:ext cx="0" cy="152400"/>
            </a:xfrm>
            <a:prstGeom prst="line">
              <a:avLst/>
            </a:prstGeom>
            <a:noFill/>
            <a:ln w="28575" cap="flat" cmpd="sng" algn="ctr">
              <a:solidFill>
                <a:schemeClr val="tx2"/>
              </a:solidFill>
              <a:prstDash val="solid"/>
              <a:round/>
              <a:headEnd type="none" w="med" len="med"/>
              <a:tailEnd type="none" w="med" len="med"/>
            </a:ln>
            <a:effectLst/>
          </p:spPr>
        </p:cxnSp>
      </p:grpSp>
      <p:cxnSp>
        <p:nvCxnSpPr>
          <p:cNvPr id="324" name="Straight Connector 323">
            <a:extLst>
              <a:ext uri="{FF2B5EF4-FFF2-40B4-BE49-F238E27FC236}">
                <a16:creationId xmlns:a16="http://schemas.microsoft.com/office/drawing/2014/main" id="{9D7FEF80-B673-3B4E-B54E-BC4C8D496917}"/>
              </a:ext>
            </a:extLst>
          </p:cNvPr>
          <p:cNvCxnSpPr>
            <a:stCxn id="305" idx="3"/>
            <a:endCxn id="320" idx="1"/>
          </p:cNvCxnSpPr>
          <p:nvPr/>
        </p:nvCxnSpPr>
        <p:spPr bwMode="auto">
          <a:xfrm>
            <a:off x="3294566" y="4392341"/>
            <a:ext cx="3149600" cy="0"/>
          </a:xfrm>
          <a:prstGeom prst="line">
            <a:avLst/>
          </a:prstGeom>
          <a:noFill/>
          <a:ln w="57150" cap="flat" cmpd="sng" algn="ctr">
            <a:solidFill>
              <a:schemeClr val="accent5">
                <a:lumMod val="50000"/>
              </a:schemeClr>
            </a:solidFill>
            <a:prstDash val="solid"/>
            <a:round/>
            <a:headEnd type="none" w="med" len="med"/>
            <a:tailEnd type="none" w="med" len="med"/>
          </a:ln>
          <a:effectLst/>
        </p:spPr>
      </p:cxnSp>
      <p:sp>
        <p:nvSpPr>
          <p:cNvPr id="325" name="Curved Up Arrow 324">
            <a:extLst>
              <a:ext uri="{FF2B5EF4-FFF2-40B4-BE49-F238E27FC236}">
                <a16:creationId xmlns:a16="http://schemas.microsoft.com/office/drawing/2014/main" id="{F1929813-6F80-1B44-BC0F-9487E0CD04AA}"/>
              </a:ext>
            </a:extLst>
          </p:cNvPr>
          <p:cNvSpPr/>
          <p:nvPr/>
        </p:nvSpPr>
        <p:spPr bwMode="auto">
          <a:xfrm>
            <a:off x="2013415" y="2805771"/>
            <a:ext cx="5643756" cy="1640467"/>
          </a:xfrm>
          <a:prstGeom prst="curvedUpArrow">
            <a:avLst>
              <a:gd name="adj1" fmla="val 14591"/>
              <a:gd name="adj2" fmla="val 26399"/>
              <a:gd name="adj3" fmla="val 18202"/>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6" name="TextBox 325">
            <a:extLst>
              <a:ext uri="{FF2B5EF4-FFF2-40B4-BE49-F238E27FC236}">
                <a16:creationId xmlns:a16="http://schemas.microsoft.com/office/drawing/2014/main" id="{2C79D789-12F0-374E-BCC9-EB4CD60D23D4}"/>
              </a:ext>
            </a:extLst>
          </p:cNvPr>
          <p:cNvSpPr txBox="1"/>
          <p:nvPr/>
        </p:nvSpPr>
        <p:spPr>
          <a:xfrm>
            <a:off x="2450386" y="1406603"/>
            <a:ext cx="4788619" cy="646331"/>
          </a:xfrm>
          <a:prstGeom prst="rect">
            <a:avLst/>
          </a:prstGeom>
          <a:noFill/>
        </p:spPr>
        <p:txBody>
          <a:bodyPr wrap="none" rtlCol="0">
            <a:spAutoFit/>
          </a:bodyPr>
          <a:lstStyle/>
          <a:p>
            <a:pPr algn="ctr">
              <a:defRPr/>
            </a:pPr>
            <a:r>
              <a:rPr lang="en-US" b="1" dirty="0">
                <a:solidFill>
                  <a:srgbClr val="000000"/>
                </a:solidFill>
              </a:rPr>
              <a:t>GPUs </a:t>
            </a:r>
            <a:r>
              <a:rPr lang="en-US" dirty="0">
                <a:solidFill>
                  <a:srgbClr val="000000"/>
                </a:solidFill>
              </a:rPr>
              <a:t>have separate physical memory subsystem </a:t>
            </a:r>
            <a:endParaRPr kumimoji="0" lang="en-US" sz="1800" b="1" i="0" u="none" strike="noStrike" kern="1200" cap="none" spc="0" normalizeH="0" baseline="0" noProof="0" dirty="0">
              <a:ln>
                <a:noFill/>
              </a:ln>
              <a:solidFill>
                <a:srgbClr val="000000"/>
              </a:solidFill>
              <a:effectLst/>
              <a:uLnTx/>
              <a:uFillTx/>
              <a:latin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22B38"/>
                </a:solidFill>
                <a:effectLst/>
                <a:uLnTx/>
                <a:uFillTx/>
                <a:latin typeface="Calibri"/>
                <a:ea typeface="+mn-ea"/>
                <a:cs typeface="+mn-cs"/>
              </a:rPr>
              <a:t>How to move data between GPUs with MPI?</a:t>
            </a:r>
          </a:p>
        </p:txBody>
      </p:sp>
      <p:sp>
        <p:nvSpPr>
          <p:cNvPr id="327" name="Curved Up Arrow 326">
            <a:extLst>
              <a:ext uri="{FF2B5EF4-FFF2-40B4-BE49-F238E27FC236}">
                <a16:creationId xmlns:a16="http://schemas.microsoft.com/office/drawing/2014/main" id="{0731F7B2-6915-3F43-90CC-A961729A350A}"/>
              </a:ext>
            </a:extLst>
          </p:cNvPr>
          <p:cNvSpPr/>
          <p:nvPr/>
        </p:nvSpPr>
        <p:spPr bwMode="auto">
          <a:xfrm>
            <a:off x="1981201" y="2768600"/>
            <a:ext cx="4419600" cy="1600200"/>
          </a:xfrm>
          <a:prstGeom prst="curvedUpArrow">
            <a:avLst>
              <a:gd name="adj1" fmla="val 14591"/>
              <a:gd name="adj2" fmla="val 26399"/>
              <a:gd name="adj3" fmla="val 18202"/>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8" name="Curved Up Arrow 327">
            <a:extLst>
              <a:ext uri="{FF2B5EF4-FFF2-40B4-BE49-F238E27FC236}">
                <a16:creationId xmlns:a16="http://schemas.microsoft.com/office/drawing/2014/main" id="{A305DE9A-5180-3E4B-B9A7-48D9D6B7CD65}"/>
              </a:ext>
            </a:extLst>
          </p:cNvPr>
          <p:cNvSpPr/>
          <p:nvPr/>
        </p:nvSpPr>
        <p:spPr bwMode="auto">
          <a:xfrm>
            <a:off x="1981200" y="2768600"/>
            <a:ext cx="1600200" cy="1143000"/>
          </a:xfrm>
          <a:prstGeom prst="curvedUpArrow">
            <a:avLst>
              <a:gd name="adj1" fmla="val 18241"/>
              <a:gd name="adj2" fmla="val 38920"/>
              <a:gd name="adj3" fmla="val 19579"/>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9" name="TextBox 328">
            <a:extLst>
              <a:ext uri="{FF2B5EF4-FFF2-40B4-BE49-F238E27FC236}">
                <a16:creationId xmlns:a16="http://schemas.microsoft.com/office/drawing/2014/main" id="{1DD0157E-3E68-6D45-8A1A-1553C44C6F70}"/>
              </a:ext>
            </a:extLst>
          </p:cNvPr>
          <p:cNvSpPr txBox="1"/>
          <p:nvPr/>
        </p:nvSpPr>
        <p:spPr>
          <a:xfrm>
            <a:off x="1005804" y="4985514"/>
            <a:ext cx="772712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mn-cs"/>
              </a:rPr>
              <a:t>Real answer:</a:t>
            </a: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 It depends on what GPU library, what hardware and what MPI implementation you are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mn-cs"/>
              </a:rPr>
              <a:t>Simple answer:</a:t>
            </a: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 For modern GPUs, “just like you would with a non-GPU machine”</a:t>
            </a:r>
          </a:p>
        </p:txBody>
      </p:sp>
    </p:spTree>
    <p:extLst>
      <p:ext uri="{BB962C8B-B14F-4D97-AF65-F5344CB8AC3E}">
        <p14:creationId xmlns:p14="http://schemas.microsoft.com/office/powerpoint/2010/main" val="328114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p:bldP spid="327" grpId="0" animBg="1"/>
      <p:bldP spid="328" grpId="0" animBg="1"/>
      <p:bldP spid="329"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320"/>
            <a:ext cx="8001001" cy="792162"/>
          </a:xfrm>
        </p:spPr>
        <p:txBody>
          <a:bodyPr/>
          <a:lstStyle/>
          <a:p>
            <a:r>
              <a:rPr lang="en-US" dirty="0"/>
              <a:t>Unified Virtual Addressing (UVA)</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37" name="Content Placeholder 2"/>
          <p:cNvSpPr>
            <a:spLocks noGrp="1"/>
          </p:cNvSpPr>
          <p:nvPr>
            <p:ph sz="half" idx="1"/>
          </p:nvPr>
        </p:nvSpPr>
        <p:spPr>
          <a:xfrm>
            <a:off x="457200" y="841248"/>
            <a:ext cx="5340200" cy="5351077"/>
          </a:xfrm>
        </p:spPr>
        <p:txBody>
          <a:bodyPr/>
          <a:lstStyle/>
          <a:p>
            <a:pPr>
              <a:lnSpc>
                <a:spcPct val="110000"/>
              </a:lnSpc>
            </a:pPr>
            <a:r>
              <a:rPr lang="en-US" dirty="0"/>
              <a:t>UVA is a memory address management system supported in modern 64-bit architectures</a:t>
            </a:r>
          </a:p>
          <a:p>
            <a:pPr lvl="1">
              <a:lnSpc>
                <a:spcPct val="110000"/>
              </a:lnSpc>
            </a:pPr>
            <a:r>
              <a:rPr lang="en-US" dirty="0"/>
              <a:t>Requires device driver support</a:t>
            </a:r>
          </a:p>
          <a:p>
            <a:pPr>
              <a:lnSpc>
                <a:spcPct val="110000"/>
              </a:lnSpc>
            </a:pPr>
            <a:r>
              <a:rPr lang="en-US" dirty="0"/>
              <a:t>The same virtual address space is used for all processors, host or devices</a:t>
            </a:r>
          </a:p>
          <a:p>
            <a:pPr>
              <a:lnSpc>
                <a:spcPct val="110000"/>
              </a:lnSpc>
            </a:pPr>
            <a:r>
              <a:rPr lang="en-US" dirty="0"/>
              <a:t>No distinction between host and device pointers</a:t>
            </a:r>
          </a:p>
          <a:p>
            <a:pPr>
              <a:lnSpc>
                <a:spcPct val="110000"/>
              </a:lnSpc>
            </a:pPr>
            <a:r>
              <a:rPr lang="en-US" dirty="0"/>
              <a:t>The user can query the location of the data allocation given a pointer in the unified virtual address space and the appropriate GPU runtime library query APIs (“GPU-aware” MPI library)</a:t>
            </a:r>
          </a:p>
        </p:txBody>
      </p:sp>
      <p:sp>
        <p:nvSpPr>
          <p:cNvPr id="63" name="TextBox 62">
            <a:extLst>
              <a:ext uri="{FF2B5EF4-FFF2-40B4-BE49-F238E27FC236}">
                <a16:creationId xmlns:a16="http://schemas.microsoft.com/office/drawing/2014/main" id="{ABE9A53D-992A-5C43-B647-77FF9A5A45C6}"/>
              </a:ext>
            </a:extLst>
          </p:cNvPr>
          <p:cNvSpPr txBox="1"/>
          <p:nvPr/>
        </p:nvSpPr>
        <p:spPr>
          <a:xfrm>
            <a:off x="5664470" y="4096320"/>
            <a:ext cx="335125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2D2D2">
                    <a:lumMod val="10000"/>
                  </a:srgbClr>
                </a:solidFill>
                <a:effectLst/>
                <a:uLnTx/>
                <a:uFillTx/>
                <a:latin typeface="Calibri"/>
                <a:ea typeface="+mn-ea"/>
                <a:cs typeface="+mn-cs"/>
              </a:rPr>
              <a:t>UVA: Single virtual address space for the host and all devices</a:t>
            </a:r>
          </a:p>
        </p:txBody>
      </p:sp>
      <p:grpSp>
        <p:nvGrpSpPr>
          <p:cNvPr id="3" name="Group 2">
            <a:extLst>
              <a:ext uri="{FF2B5EF4-FFF2-40B4-BE49-F238E27FC236}">
                <a16:creationId xmlns:a16="http://schemas.microsoft.com/office/drawing/2014/main" id="{B1C5D842-C42D-7243-A982-58AC8B45F07D}"/>
              </a:ext>
            </a:extLst>
          </p:cNvPr>
          <p:cNvGrpSpPr/>
          <p:nvPr/>
        </p:nvGrpSpPr>
        <p:grpSpPr>
          <a:xfrm>
            <a:off x="5883135" y="2539861"/>
            <a:ext cx="2913921" cy="1383075"/>
            <a:chOff x="5478017" y="4146986"/>
            <a:chExt cx="2913921" cy="1383075"/>
          </a:xfrm>
        </p:grpSpPr>
        <p:grpSp>
          <p:nvGrpSpPr>
            <p:cNvPr id="42" name="Group 41">
              <a:extLst>
                <a:ext uri="{FF2B5EF4-FFF2-40B4-BE49-F238E27FC236}">
                  <a16:creationId xmlns:a16="http://schemas.microsoft.com/office/drawing/2014/main" id="{471F2319-4D46-D84B-849D-6F686875D321}"/>
                </a:ext>
              </a:extLst>
            </p:cNvPr>
            <p:cNvGrpSpPr/>
            <p:nvPr/>
          </p:nvGrpSpPr>
          <p:grpSpPr>
            <a:xfrm>
              <a:off x="5478017" y="4146986"/>
              <a:ext cx="2913921" cy="1383075"/>
              <a:chOff x="5410200" y="1600200"/>
              <a:chExt cx="2913921" cy="1383075"/>
            </a:xfrm>
          </p:grpSpPr>
          <p:grpSp>
            <p:nvGrpSpPr>
              <p:cNvPr id="43" name="Group 42">
                <a:extLst>
                  <a:ext uri="{FF2B5EF4-FFF2-40B4-BE49-F238E27FC236}">
                    <a16:creationId xmlns:a16="http://schemas.microsoft.com/office/drawing/2014/main" id="{C30D5B9C-DE03-104D-9889-B60EAD22846C}"/>
                  </a:ext>
                </a:extLst>
              </p:cNvPr>
              <p:cNvGrpSpPr/>
              <p:nvPr/>
            </p:nvGrpSpPr>
            <p:grpSpPr>
              <a:xfrm>
                <a:off x="5410200" y="1600200"/>
                <a:ext cx="2913921" cy="1383074"/>
                <a:chOff x="7130085" y="1817325"/>
                <a:chExt cx="2913921" cy="1383074"/>
              </a:xfrm>
            </p:grpSpPr>
            <p:sp>
              <p:nvSpPr>
                <p:cNvPr id="49" name="Rectangle 48">
                  <a:extLst>
                    <a:ext uri="{FF2B5EF4-FFF2-40B4-BE49-F238E27FC236}">
                      <a16:creationId xmlns:a16="http://schemas.microsoft.com/office/drawing/2014/main" id="{09021D63-C1F1-284F-BD97-BFC0BD2E3AB4}"/>
                    </a:ext>
                  </a:extLst>
                </p:cNvPr>
                <p:cNvSpPr/>
                <p:nvPr/>
              </p:nvSpPr>
              <p:spPr bwMode="auto">
                <a:xfrm>
                  <a:off x="7130085" y="235072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55" name="Rectangle 54">
                  <a:extLst>
                    <a:ext uri="{FF2B5EF4-FFF2-40B4-BE49-F238E27FC236}">
                      <a16:creationId xmlns:a16="http://schemas.microsoft.com/office/drawing/2014/main" id="{B7F995E7-F6CB-D249-B55B-0441F417C3B0}"/>
                    </a:ext>
                  </a:extLst>
                </p:cNvPr>
                <p:cNvSpPr/>
                <p:nvPr/>
              </p:nvSpPr>
              <p:spPr bwMode="auto">
                <a:xfrm>
                  <a:off x="7130085" y="1817325"/>
                  <a:ext cx="9144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0x000 ..</a:t>
                  </a:r>
                </a:p>
              </p:txBody>
            </p:sp>
            <p:sp>
              <p:nvSpPr>
                <p:cNvPr id="56" name="Rectangle 55">
                  <a:extLst>
                    <a:ext uri="{FF2B5EF4-FFF2-40B4-BE49-F238E27FC236}">
                      <a16:creationId xmlns:a16="http://schemas.microsoft.com/office/drawing/2014/main" id="{E21B7711-77E7-CC4A-A59D-99B366884E11}"/>
                    </a:ext>
                  </a:extLst>
                </p:cNvPr>
                <p:cNvSpPr/>
                <p:nvPr/>
              </p:nvSpPr>
              <p:spPr bwMode="auto">
                <a:xfrm>
                  <a:off x="8189087" y="2362200"/>
                  <a:ext cx="8382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cxnSp>
              <p:nvCxnSpPr>
                <p:cNvPr id="57" name="Straight Connector 56">
                  <a:extLst>
                    <a:ext uri="{FF2B5EF4-FFF2-40B4-BE49-F238E27FC236}">
                      <a16:creationId xmlns:a16="http://schemas.microsoft.com/office/drawing/2014/main" id="{0BBE5852-8366-E244-93E4-E4B20DA8B809}"/>
                    </a:ext>
                  </a:extLst>
                </p:cNvPr>
                <p:cNvCxnSpPr>
                  <a:cxnSpLocks/>
                </p:cNvCxnSpPr>
                <p:nvPr/>
              </p:nvCxnSpPr>
              <p:spPr bwMode="auto">
                <a:xfrm>
                  <a:off x="7130085" y="3188925"/>
                  <a:ext cx="2913921" cy="0"/>
                </a:xfrm>
                <a:prstGeom prst="line">
                  <a:avLst/>
                </a:prstGeom>
                <a:noFill/>
                <a:ln w="28575" cap="flat" cmpd="sng" algn="ctr">
                  <a:solidFill>
                    <a:schemeClr val="tx2"/>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74BFF14F-C4C4-E14E-BB44-CC1AC928A231}"/>
                    </a:ext>
                  </a:extLst>
                </p:cNvPr>
                <p:cNvCxnSpPr>
                  <a:stCxn id="49" idx="2"/>
                </p:cNvCxnSpPr>
                <p:nvPr/>
              </p:nvCxnSpPr>
              <p:spPr bwMode="auto">
                <a:xfrm>
                  <a:off x="7511085" y="2807925"/>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3C4A832C-8C40-B747-8F54-1A32E995D874}"/>
                    </a:ext>
                  </a:extLst>
                </p:cNvPr>
                <p:cNvCxnSpPr>
                  <a:cxnSpLocks/>
                  <a:stCxn id="56" idx="2"/>
                </p:cNvCxnSpPr>
                <p:nvPr/>
              </p:nvCxnSpPr>
              <p:spPr bwMode="auto">
                <a:xfrm>
                  <a:off x="8608187" y="2819400"/>
                  <a:ext cx="0" cy="380999"/>
                </a:xfrm>
                <a:prstGeom prst="line">
                  <a:avLst/>
                </a:prstGeom>
                <a:noFill/>
                <a:ln w="28575" cap="flat" cmpd="sng" algn="ctr">
                  <a:solidFill>
                    <a:schemeClr val="tx2"/>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476484E-8211-5B44-8DA9-3AC6C7EC7F48}"/>
                    </a:ext>
                  </a:extLst>
                </p:cNvPr>
                <p:cNvCxnSpPr>
                  <a:cxnSpLocks/>
                  <a:endCxn id="49" idx="0"/>
                </p:cNvCxnSpPr>
                <p:nvPr/>
              </p:nvCxnSpPr>
              <p:spPr bwMode="auto">
                <a:xfrm>
                  <a:off x="7511085" y="2198325"/>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44" name="Rectangle 43">
                <a:extLst>
                  <a:ext uri="{FF2B5EF4-FFF2-40B4-BE49-F238E27FC236}">
                    <a16:creationId xmlns:a16="http://schemas.microsoft.com/office/drawing/2014/main" id="{46C41608-5F87-8A4A-A733-780F0867BE36}"/>
                  </a:ext>
                </a:extLst>
              </p:cNvPr>
              <p:cNvSpPr/>
              <p:nvPr/>
            </p:nvSpPr>
            <p:spPr bwMode="auto">
              <a:xfrm>
                <a:off x="7562121" y="214507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cxnSp>
            <p:nvCxnSpPr>
              <p:cNvPr id="45" name="Straight Connector 44">
                <a:extLst>
                  <a:ext uri="{FF2B5EF4-FFF2-40B4-BE49-F238E27FC236}">
                    <a16:creationId xmlns:a16="http://schemas.microsoft.com/office/drawing/2014/main" id="{90C78787-BB53-3945-A05A-D22A6086570E}"/>
                  </a:ext>
                </a:extLst>
              </p:cNvPr>
              <p:cNvCxnSpPr>
                <a:stCxn id="44" idx="2"/>
              </p:cNvCxnSpPr>
              <p:nvPr/>
            </p:nvCxnSpPr>
            <p:spPr bwMode="auto">
              <a:xfrm>
                <a:off x="7943121" y="2602275"/>
                <a:ext cx="0" cy="381000"/>
              </a:xfrm>
              <a:prstGeom prst="line">
                <a:avLst/>
              </a:prstGeom>
              <a:noFill/>
              <a:ln w="28575" cap="flat" cmpd="sng" algn="ctr">
                <a:solidFill>
                  <a:schemeClr val="tx2"/>
                </a:solidFill>
                <a:prstDash val="solid"/>
                <a:round/>
                <a:headEnd type="none" w="med" len="med"/>
                <a:tailEnd type="none" w="med" len="med"/>
              </a:ln>
              <a:effectLst/>
            </p:spPr>
          </p:cxnSp>
          <p:sp>
            <p:nvSpPr>
              <p:cNvPr id="46" name="Rectangle 45">
                <a:extLst>
                  <a:ext uri="{FF2B5EF4-FFF2-40B4-BE49-F238E27FC236}">
                    <a16:creationId xmlns:a16="http://schemas.microsoft.com/office/drawing/2014/main" id="{0B76356E-0D97-E14A-80AF-C483358E9182}"/>
                  </a:ext>
                </a:extLst>
              </p:cNvPr>
              <p:cNvSpPr/>
              <p:nvPr/>
            </p:nvSpPr>
            <p:spPr bwMode="auto">
              <a:xfrm>
                <a:off x="7421702" y="1600200"/>
                <a:ext cx="902419"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            .. 0xFFF</a:t>
                </a:r>
              </a:p>
            </p:txBody>
          </p:sp>
          <p:sp>
            <p:nvSpPr>
              <p:cNvPr id="48" name="Rectangle 47">
                <a:extLst>
                  <a:ext uri="{FF2B5EF4-FFF2-40B4-BE49-F238E27FC236}">
                    <a16:creationId xmlns:a16="http://schemas.microsoft.com/office/drawing/2014/main" id="{E41D0BA5-B220-B340-AC93-216E72D8C845}"/>
                  </a:ext>
                </a:extLst>
              </p:cNvPr>
              <p:cNvSpPr/>
              <p:nvPr/>
            </p:nvSpPr>
            <p:spPr bwMode="auto">
              <a:xfrm>
                <a:off x="6324600" y="1600200"/>
                <a:ext cx="1097102"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p:txBody>
          </p:sp>
        </p:grpSp>
        <p:cxnSp>
          <p:nvCxnSpPr>
            <p:cNvPr id="64" name="Straight Connector 63">
              <a:extLst>
                <a:ext uri="{FF2B5EF4-FFF2-40B4-BE49-F238E27FC236}">
                  <a16:creationId xmlns:a16="http://schemas.microsoft.com/office/drawing/2014/main" id="{80DEAE34-6917-714B-87E3-07EA47E8FD7A}"/>
                </a:ext>
              </a:extLst>
            </p:cNvPr>
            <p:cNvCxnSpPr>
              <a:cxnSpLocks/>
            </p:cNvCxnSpPr>
            <p:nvPr/>
          </p:nvCxnSpPr>
          <p:spPr bwMode="auto">
            <a:xfrm>
              <a:off x="8012978" y="4527986"/>
              <a:ext cx="0" cy="152400"/>
            </a:xfrm>
            <a:prstGeom prst="line">
              <a:avLst/>
            </a:prstGeom>
            <a:noFill/>
            <a:ln w="28575" cap="flat" cmpd="sng" algn="ctr">
              <a:solidFill>
                <a:schemeClr val="tx2"/>
              </a:solidFill>
              <a:prstDash val="solid"/>
              <a:round/>
              <a:headEnd type="none" w="med" len="med"/>
              <a:tailEnd type="none" w="med" len="med"/>
            </a:ln>
            <a:effectLst/>
          </p:spPr>
        </p:cxnSp>
      </p:grpSp>
      <p:cxnSp>
        <p:nvCxnSpPr>
          <p:cNvPr id="28" name="Straight Connector 27">
            <a:extLst>
              <a:ext uri="{FF2B5EF4-FFF2-40B4-BE49-F238E27FC236}">
                <a16:creationId xmlns:a16="http://schemas.microsoft.com/office/drawing/2014/main" id="{793C68C5-E17C-884E-8ED2-3833F46996BB}"/>
              </a:ext>
            </a:extLst>
          </p:cNvPr>
          <p:cNvCxnSpPr>
            <a:cxnSpLocks/>
          </p:cNvCxnSpPr>
          <p:nvPr/>
        </p:nvCxnSpPr>
        <p:spPr bwMode="auto">
          <a:xfrm>
            <a:off x="7361237" y="2920861"/>
            <a:ext cx="0" cy="152400"/>
          </a:xfrm>
          <a:prstGeom prst="line">
            <a:avLst/>
          </a:prstGeom>
          <a:noFill/>
          <a:ln w="28575" cap="flat" cmpd="sng" algn="ctr">
            <a:solidFill>
              <a:schemeClr val="tx2"/>
            </a:solidFill>
            <a:prstDash val="solid"/>
            <a:round/>
            <a:headEnd type="none" w="med" len="med"/>
            <a:tailEnd type="none" w="med" len="med"/>
          </a:ln>
          <a:effectLst/>
        </p:spPr>
      </p:cxnSp>
    </p:spTree>
    <p:extLst>
      <p:ext uri="{BB962C8B-B14F-4D97-AF65-F5344CB8AC3E}">
        <p14:creationId xmlns:p14="http://schemas.microsoft.com/office/powerpoint/2010/main" val="15044939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320"/>
            <a:ext cx="7640895" cy="792162"/>
          </a:xfrm>
        </p:spPr>
        <p:txBody>
          <a:bodyPr/>
          <a:lstStyle/>
          <a:p>
            <a:r>
              <a:rPr lang="en-US" dirty="0"/>
              <a:t>Remote Direct Memory Access with UVA</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37" name="Content Placeholder 2"/>
          <p:cNvSpPr>
            <a:spLocks noGrp="1"/>
          </p:cNvSpPr>
          <p:nvPr>
            <p:ph sz="half" idx="1"/>
          </p:nvPr>
        </p:nvSpPr>
        <p:spPr>
          <a:xfrm>
            <a:off x="274320" y="1143000"/>
            <a:ext cx="3767430" cy="5337874"/>
          </a:xfrm>
        </p:spPr>
        <p:txBody>
          <a:bodyPr/>
          <a:lstStyle/>
          <a:p>
            <a:pPr>
              <a:lnSpc>
                <a:spcPct val="110000"/>
              </a:lnSpc>
            </a:pPr>
            <a:r>
              <a:rPr lang="en-US" dirty="0"/>
              <a:t>Only GPU-enabled MPI implementations can take advantage of UVA</a:t>
            </a:r>
          </a:p>
          <a:p>
            <a:pPr>
              <a:lnSpc>
                <a:spcPct val="110000"/>
              </a:lnSpc>
            </a:pPr>
            <a:r>
              <a:rPr lang="en-US" dirty="0"/>
              <a:t>User can pass device pointer to MPI</a:t>
            </a:r>
          </a:p>
          <a:p>
            <a:pPr>
              <a:lnSpc>
                <a:spcPct val="110000"/>
              </a:lnSpc>
            </a:pPr>
            <a:r>
              <a:rPr lang="en-US" dirty="0"/>
              <a:t>MPI implementation can query for the owner (host or device) of the data </a:t>
            </a:r>
          </a:p>
          <a:p>
            <a:pPr>
              <a:lnSpc>
                <a:spcPct val="110000"/>
              </a:lnSpc>
            </a:pPr>
            <a:r>
              <a:rPr lang="en-US" dirty="0"/>
              <a:t>If the data is on the device, </a:t>
            </a:r>
            <a:r>
              <a:rPr lang="en-US" b="1" dirty="0"/>
              <a:t>the MPI implementation can optimize</a:t>
            </a:r>
            <a:r>
              <a:rPr lang="en-US" dirty="0"/>
              <a:t> data transfers</a:t>
            </a:r>
          </a:p>
          <a:p>
            <a:pPr>
              <a:lnSpc>
                <a:spcPct val="110000"/>
              </a:lnSpc>
            </a:pPr>
            <a:endParaRPr lang="en-US" sz="2000" dirty="0"/>
          </a:p>
        </p:txBody>
      </p:sp>
      <p:grpSp>
        <p:nvGrpSpPr>
          <p:cNvPr id="3" name="Group 2">
            <a:extLst>
              <a:ext uri="{FF2B5EF4-FFF2-40B4-BE49-F238E27FC236}">
                <a16:creationId xmlns:a16="http://schemas.microsoft.com/office/drawing/2014/main" id="{8FB80369-A3A6-2A4F-B4E8-8D6B240DCA47}"/>
              </a:ext>
            </a:extLst>
          </p:cNvPr>
          <p:cNvGrpSpPr/>
          <p:nvPr/>
        </p:nvGrpSpPr>
        <p:grpSpPr>
          <a:xfrm>
            <a:off x="4473645" y="735012"/>
            <a:ext cx="4458349" cy="2257606"/>
            <a:chOff x="4708653" y="1134186"/>
            <a:chExt cx="4458349" cy="2257606"/>
          </a:xfrm>
        </p:grpSpPr>
        <p:sp>
          <p:nvSpPr>
            <p:cNvPr id="79" name="TextBox 78">
              <a:extLst>
                <a:ext uri="{FF2B5EF4-FFF2-40B4-BE49-F238E27FC236}">
                  <a16:creationId xmlns:a16="http://schemas.microsoft.com/office/drawing/2014/main" id="{6B4D8908-C0E1-E147-8715-A1ACCDC50068}"/>
                </a:ext>
              </a:extLst>
            </p:cNvPr>
            <p:cNvSpPr txBox="1"/>
            <p:nvPr/>
          </p:nvSpPr>
          <p:spPr>
            <a:xfrm>
              <a:off x="5366357" y="2781581"/>
              <a:ext cx="1025681" cy="400110"/>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Network pinned memory</a:t>
              </a:r>
            </a:p>
          </p:txBody>
        </p:sp>
        <p:sp>
          <p:nvSpPr>
            <p:cNvPr id="80" name="Rectangle 79">
              <a:extLst>
                <a:ext uri="{FF2B5EF4-FFF2-40B4-BE49-F238E27FC236}">
                  <a16:creationId xmlns:a16="http://schemas.microsoft.com/office/drawing/2014/main" id="{1F247C8F-68EB-194C-832F-513B79105117}"/>
                </a:ext>
              </a:extLst>
            </p:cNvPr>
            <p:cNvSpPr/>
            <p:nvPr/>
          </p:nvSpPr>
          <p:spPr bwMode="auto">
            <a:xfrm>
              <a:off x="7184737" y="2342127"/>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81" name="Rectangle 80">
              <a:extLst>
                <a:ext uri="{FF2B5EF4-FFF2-40B4-BE49-F238E27FC236}">
                  <a16:creationId xmlns:a16="http://schemas.microsoft.com/office/drawing/2014/main" id="{E91ABD0C-8D52-3A45-990B-F12C64E8564F}"/>
                </a:ext>
              </a:extLst>
            </p:cNvPr>
            <p:cNvSpPr/>
            <p:nvPr/>
          </p:nvSpPr>
          <p:spPr bwMode="auto">
            <a:xfrm>
              <a:off x="7184737" y="1718372"/>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82" name="Rectangle 81">
              <a:extLst>
                <a:ext uri="{FF2B5EF4-FFF2-40B4-BE49-F238E27FC236}">
                  <a16:creationId xmlns:a16="http://schemas.microsoft.com/office/drawing/2014/main" id="{193C7C80-FF08-AD46-8736-C475B97B85E3}"/>
                </a:ext>
              </a:extLst>
            </p:cNvPr>
            <p:cNvSpPr/>
            <p:nvPr/>
          </p:nvSpPr>
          <p:spPr bwMode="auto">
            <a:xfrm>
              <a:off x="4758286" y="1795858"/>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83" name="Rectangle 82">
              <a:extLst>
                <a:ext uri="{FF2B5EF4-FFF2-40B4-BE49-F238E27FC236}">
                  <a16:creationId xmlns:a16="http://schemas.microsoft.com/office/drawing/2014/main" id="{C1C8D80F-E796-8C44-8C56-D30711E980B1}"/>
                </a:ext>
              </a:extLst>
            </p:cNvPr>
            <p:cNvSpPr/>
            <p:nvPr/>
          </p:nvSpPr>
          <p:spPr bwMode="auto">
            <a:xfrm>
              <a:off x="6109064" y="1718372"/>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84" name="Rectangle 83">
              <a:extLst>
                <a:ext uri="{FF2B5EF4-FFF2-40B4-BE49-F238E27FC236}">
                  <a16:creationId xmlns:a16="http://schemas.microsoft.com/office/drawing/2014/main" id="{5C20726E-7890-9B46-90FC-2B34F860575F}"/>
                </a:ext>
              </a:extLst>
            </p:cNvPr>
            <p:cNvSpPr/>
            <p:nvPr/>
          </p:nvSpPr>
          <p:spPr bwMode="auto">
            <a:xfrm>
              <a:off x="6291288" y="2198598"/>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 name="Curved Right Arrow 84">
              <a:extLst>
                <a:ext uri="{FF2B5EF4-FFF2-40B4-BE49-F238E27FC236}">
                  <a16:creationId xmlns:a16="http://schemas.microsoft.com/office/drawing/2014/main" id="{CFFF41FF-FEFC-9E4E-982F-AED17499A5BF}"/>
                </a:ext>
              </a:extLst>
            </p:cNvPr>
            <p:cNvSpPr/>
            <p:nvPr/>
          </p:nvSpPr>
          <p:spPr bwMode="auto">
            <a:xfrm>
              <a:off x="5530329" y="1866079"/>
              <a:ext cx="729023" cy="458322"/>
            </a:xfrm>
            <a:prstGeom prst="curvedRightArrow">
              <a:avLst>
                <a:gd name="adj1" fmla="val 16750"/>
                <a:gd name="adj2" fmla="val 41775"/>
                <a:gd name="adj3" fmla="val 2500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86" name="Straight Connector 85">
              <a:extLst>
                <a:ext uri="{FF2B5EF4-FFF2-40B4-BE49-F238E27FC236}">
                  <a16:creationId xmlns:a16="http://schemas.microsoft.com/office/drawing/2014/main" id="{09055A03-A0C9-6846-A7F3-7DB985A2C4E4}"/>
                </a:ext>
              </a:extLst>
            </p:cNvPr>
            <p:cNvCxnSpPr>
              <a:cxnSpLocks/>
              <a:stCxn id="82" idx="2"/>
            </p:cNvCxnSpPr>
            <p:nvPr/>
          </p:nvCxnSpPr>
          <p:spPr bwMode="auto">
            <a:xfrm>
              <a:off x="5139286" y="2253058"/>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6883C561-EADF-FC42-B87D-D4C65FF3E0FD}"/>
                </a:ext>
              </a:extLst>
            </p:cNvPr>
            <p:cNvCxnSpPr>
              <a:cxnSpLocks/>
              <a:stCxn id="80" idx="2"/>
            </p:cNvCxnSpPr>
            <p:nvPr/>
          </p:nvCxnSpPr>
          <p:spPr bwMode="auto">
            <a:xfrm>
              <a:off x="7641416" y="2799327"/>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8" name="TextBox 87">
              <a:extLst>
                <a:ext uri="{FF2B5EF4-FFF2-40B4-BE49-F238E27FC236}">
                  <a16:creationId xmlns:a16="http://schemas.microsoft.com/office/drawing/2014/main" id="{B360EA7C-452D-1449-AC5F-119FFB4160F7}"/>
                </a:ext>
              </a:extLst>
            </p:cNvPr>
            <p:cNvSpPr txBox="1"/>
            <p:nvPr/>
          </p:nvSpPr>
          <p:spPr>
            <a:xfrm>
              <a:off x="5037391" y="1394203"/>
              <a:ext cx="10317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CPU copy to pinned memory </a:t>
              </a:r>
            </a:p>
          </p:txBody>
        </p:sp>
        <p:sp>
          <p:nvSpPr>
            <p:cNvPr id="89" name="Right Arrow 88">
              <a:extLst>
                <a:ext uri="{FF2B5EF4-FFF2-40B4-BE49-F238E27FC236}">
                  <a16:creationId xmlns:a16="http://schemas.microsoft.com/office/drawing/2014/main" id="{99D3FB5D-769F-844B-B231-97A1A4E2F02C}"/>
                </a:ext>
              </a:extLst>
            </p:cNvPr>
            <p:cNvSpPr/>
            <p:nvPr/>
          </p:nvSpPr>
          <p:spPr bwMode="auto">
            <a:xfrm flipH="1">
              <a:off x="6775814" y="1743501"/>
              <a:ext cx="597240"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55687961-7681-BA4D-B3F5-1DC31D0356BD}"/>
                </a:ext>
              </a:extLst>
            </p:cNvPr>
            <p:cNvSpPr txBox="1"/>
            <p:nvPr/>
          </p:nvSpPr>
          <p:spPr>
            <a:xfrm>
              <a:off x="7010400" y="1320064"/>
              <a:ext cx="11944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Direct Memory Access (DMA)</a:t>
              </a:r>
            </a:p>
          </p:txBody>
        </p:sp>
        <p:cxnSp>
          <p:nvCxnSpPr>
            <p:cNvPr id="91" name="Straight Connector 90">
              <a:extLst>
                <a:ext uri="{FF2B5EF4-FFF2-40B4-BE49-F238E27FC236}">
                  <a16:creationId xmlns:a16="http://schemas.microsoft.com/office/drawing/2014/main" id="{9C942700-9EDA-B147-A31F-DD32B183BFB3}"/>
                </a:ext>
              </a:extLst>
            </p:cNvPr>
            <p:cNvCxnSpPr>
              <a:cxnSpLocks/>
            </p:cNvCxnSpPr>
            <p:nvPr/>
          </p:nvCxnSpPr>
          <p:spPr bwMode="auto">
            <a:xfrm>
              <a:off x="6492673" y="2787031"/>
              <a:ext cx="0" cy="377283"/>
            </a:xfrm>
            <a:prstGeom prst="line">
              <a:avLst/>
            </a:prstGeom>
            <a:noFill/>
            <a:ln w="28575" cap="flat" cmpd="sng" algn="ctr">
              <a:solidFill>
                <a:schemeClr val="tx2"/>
              </a:solidFill>
              <a:prstDash val="solid"/>
              <a:round/>
              <a:headEnd type="none" w="med" len="med"/>
              <a:tailEnd type="none" w="med" len="med"/>
            </a:ln>
            <a:effectLst/>
          </p:spPr>
        </p:cxnSp>
        <p:sp>
          <p:nvSpPr>
            <p:cNvPr id="92" name="Rectangle 91">
              <a:extLst>
                <a:ext uri="{FF2B5EF4-FFF2-40B4-BE49-F238E27FC236}">
                  <a16:creationId xmlns:a16="http://schemas.microsoft.com/office/drawing/2014/main" id="{39468ECD-CF65-8B48-BEF4-EF6317877A62}"/>
                </a:ext>
              </a:extLst>
            </p:cNvPr>
            <p:cNvSpPr/>
            <p:nvPr/>
          </p:nvSpPr>
          <p:spPr bwMode="auto">
            <a:xfrm>
              <a:off x="7443545" y="1789123"/>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d_data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93" name="Rectangle 92">
              <a:extLst>
                <a:ext uri="{FF2B5EF4-FFF2-40B4-BE49-F238E27FC236}">
                  <a16:creationId xmlns:a16="http://schemas.microsoft.com/office/drawing/2014/main" id="{F6073093-F9FB-0D4B-8A58-34B9A6847B16}"/>
                </a:ext>
              </a:extLst>
            </p:cNvPr>
            <p:cNvSpPr/>
            <p:nvPr/>
          </p:nvSpPr>
          <p:spPr bwMode="auto">
            <a:xfrm>
              <a:off x="8204829" y="236817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94" name="Straight Arrow Connector 93">
              <a:extLst>
                <a:ext uri="{FF2B5EF4-FFF2-40B4-BE49-F238E27FC236}">
                  <a16:creationId xmlns:a16="http://schemas.microsoft.com/office/drawing/2014/main" id="{A39DF192-35A1-C44C-B0C3-CB506EAE198D}"/>
                </a:ext>
              </a:extLst>
            </p:cNvPr>
            <p:cNvCxnSpPr>
              <a:cxnSpLocks/>
              <a:stCxn id="84" idx="1"/>
              <a:endCxn id="79" idx="0"/>
            </p:cNvCxnSpPr>
            <p:nvPr/>
          </p:nvCxnSpPr>
          <p:spPr bwMode="auto">
            <a:xfrm flipH="1">
              <a:off x="5879198" y="2270363"/>
              <a:ext cx="412090" cy="511218"/>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7E04B97-3322-4049-876F-B976AA17F6B8}"/>
                </a:ext>
              </a:extLst>
            </p:cNvPr>
            <p:cNvCxnSpPr>
              <a:cxnSpLocks/>
            </p:cNvCxnSpPr>
            <p:nvPr/>
          </p:nvCxnSpPr>
          <p:spPr bwMode="auto">
            <a:xfrm flipH="1">
              <a:off x="8671845" y="2772068"/>
              <a:ext cx="551" cy="404542"/>
            </a:xfrm>
            <a:prstGeom prst="line">
              <a:avLst/>
            </a:prstGeom>
            <a:noFill/>
            <a:ln w="28575" cap="flat" cmpd="sng" algn="ctr">
              <a:solidFill>
                <a:schemeClr val="tx2"/>
              </a:solidFill>
              <a:prstDash val="solid"/>
              <a:round/>
              <a:headEnd type="none" w="med" len="med"/>
              <a:tailEnd type="none" w="med" len="med"/>
            </a:ln>
            <a:effectLst/>
          </p:spPr>
        </p:cxnSp>
        <p:sp>
          <p:nvSpPr>
            <p:cNvPr id="96" name="Curved Right Arrow 95">
              <a:extLst>
                <a:ext uri="{FF2B5EF4-FFF2-40B4-BE49-F238E27FC236}">
                  <a16:creationId xmlns:a16="http://schemas.microsoft.com/office/drawing/2014/main" id="{3719BE43-3395-804D-B0CC-171F3363B631}"/>
                </a:ext>
              </a:extLst>
            </p:cNvPr>
            <p:cNvSpPr/>
            <p:nvPr/>
          </p:nvSpPr>
          <p:spPr bwMode="auto">
            <a:xfrm rot="16858730">
              <a:off x="7328335" y="1669263"/>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DD521595-B0AD-2945-A377-E360C2621FA7}"/>
                </a:ext>
              </a:extLst>
            </p:cNvPr>
            <p:cNvSpPr txBox="1"/>
            <p:nvPr/>
          </p:nvSpPr>
          <p:spPr>
            <a:xfrm>
              <a:off x="5807643" y="1363021"/>
              <a:ext cx="139599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F497D"/>
                  </a:solidFill>
                  <a:effectLst/>
                  <a:uLnTx/>
                  <a:uFillTx/>
                  <a:latin typeface="Calibri"/>
                  <a:ea typeface="+mn-ea"/>
                  <a:cs typeface="+mn-cs"/>
                </a:rPr>
                <a:t> GPU pinned  memory</a:t>
              </a:r>
            </a:p>
          </p:txBody>
        </p:sp>
        <p:sp>
          <p:nvSpPr>
            <p:cNvPr id="99" name="Rectangle 98">
              <a:extLst>
                <a:ext uri="{FF2B5EF4-FFF2-40B4-BE49-F238E27FC236}">
                  <a16:creationId xmlns:a16="http://schemas.microsoft.com/office/drawing/2014/main" id="{490476A7-5803-CF49-92ED-263908669B59}"/>
                </a:ext>
              </a:extLst>
            </p:cNvPr>
            <p:cNvSpPr/>
            <p:nvPr/>
          </p:nvSpPr>
          <p:spPr bwMode="auto">
            <a:xfrm>
              <a:off x="6287670" y="1808697"/>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h_data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100" name="TextBox 99">
              <a:extLst>
                <a:ext uri="{FF2B5EF4-FFF2-40B4-BE49-F238E27FC236}">
                  <a16:creationId xmlns:a16="http://schemas.microsoft.com/office/drawing/2014/main" id="{7ED34FE5-5AD0-0141-9B59-E94E23F29EF9}"/>
                </a:ext>
              </a:extLst>
            </p:cNvPr>
            <p:cNvSpPr txBox="1"/>
            <p:nvPr/>
          </p:nvSpPr>
          <p:spPr>
            <a:xfrm>
              <a:off x="7717525" y="3114793"/>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01" name="Straight Connector 100">
              <a:extLst>
                <a:ext uri="{FF2B5EF4-FFF2-40B4-BE49-F238E27FC236}">
                  <a16:creationId xmlns:a16="http://schemas.microsoft.com/office/drawing/2014/main" id="{8B54D94B-69FF-5F4C-9D10-6BB6F66330D9}"/>
                </a:ext>
              </a:extLst>
            </p:cNvPr>
            <p:cNvCxnSpPr>
              <a:cxnSpLocks/>
            </p:cNvCxnSpPr>
            <p:nvPr/>
          </p:nvCxnSpPr>
          <p:spPr bwMode="auto">
            <a:xfrm>
              <a:off x="4708653" y="3164314"/>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39" name="Right Arrow 38">
              <a:extLst>
                <a:ext uri="{FF2B5EF4-FFF2-40B4-BE49-F238E27FC236}">
                  <a16:creationId xmlns:a16="http://schemas.microsoft.com/office/drawing/2014/main" id="{568944C4-1749-0F41-ABAD-EF0356CC9935}"/>
                </a:ext>
              </a:extLst>
            </p:cNvPr>
            <p:cNvSpPr/>
            <p:nvPr/>
          </p:nvSpPr>
          <p:spPr bwMode="auto">
            <a:xfrm>
              <a:off x="8866182" y="1165086"/>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C062199B-AF4B-2C40-84CB-EBE70A281BB5}"/>
                </a:ext>
              </a:extLst>
            </p:cNvPr>
            <p:cNvSpPr txBox="1"/>
            <p:nvPr/>
          </p:nvSpPr>
          <p:spPr>
            <a:xfrm>
              <a:off x="7674002" y="1134186"/>
              <a:ext cx="128335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solidFill>
                  <a:effectLst/>
                  <a:uLnTx/>
                  <a:uFillTx/>
                  <a:latin typeface="Calibri"/>
                  <a:ea typeface="+mn-ea"/>
                  <a:cs typeface="+mn-cs"/>
                </a:rPr>
                <a:t>MPI moving data</a:t>
              </a:r>
            </a:p>
          </p:txBody>
        </p:sp>
      </p:grpSp>
      <p:grpSp>
        <p:nvGrpSpPr>
          <p:cNvPr id="72" name="Group 71">
            <a:extLst>
              <a:ext uri="{FF2B5EF4-FFF2-40B4-BE49-F238E27FC236}">
                <a16:creationId xmlns:a16="http://schemas.microsoft.com/office/drawing/2014/main" id="{B31D93EA-B7F0-E14F-A7CF-0896461CC583}"/>
              </a:ext>
            </a:extLst>
          </p:cNvPr>
          <p:cNvGrpSpPr/>
          <p:nvPr/>
        </p:nvGrpSpPr>
        <p:grpSpPr>
          <a:xfrm>
            <a:off x="4299781" y="3027286"/>
            <a:ext cx="4631662" cy="1867201"/>
            <a:chOff x="4519594" y="963390"/>
            <a:chExt cx="4631662" cy="1867201"/>
          </a:xfrm>
        </p:grpSpPr>
        <p:sp>
          <p:nvSpPr>
            <p:cNvPr id="73" name="Rectangle 72">
              <a:extLst>
                <a:ext uri="{FF2B5EF4-FFF2-40B4-BE49-F238E27FC236}">
                  <a16:creationId xmlns:a16="http://schemas.microsoft.com/office/drawing/2014/main" id="{775B68F2-35E4-D94F-B7C7-FBAEE121E444}"/>
                </a:ext>
              </a:extLst>
            </p:cNvPr>
            <p:cNvSpPr/>
            <p:nvPr/>
          </p:nvSpPr>
          <p:spPr bwMode="auto">
            <a:xfrm>
              <a:off x="7168991" y="1780926"/>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74" name="Rectangle 73">
              <a:extLst>
                <a:ext uri="{FF2B5EF4-FFF2-40B4-BE49-F238E27FC236}">
                  <a16:creationId xmlns:a16="http://schemas.microsoft.com/office/drawing/2014/main" id="{F427C252-CD28-494E-9890-FA9C528C7CA9}"/>
                </a:ext>
              </a:extLst>
            </p:cNvPr>
            <p:cNvSpPr/>
            <p:nvPr/>
          </p:nvSpPr>
          <p:spPr bwMode="auto">
            <a:xfrm>
              <a:off x="7168991" y="1157171"/>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75" name="Rectangle 74">
              <a:extLst>
                <a:ext uri="{FF2B5EF4-FFF2-40B4-BE49-F238E27FC236}">
                  <a16:creationId xmlns:a16="http://schemas.microsoft.com/office/drawing/2014/main" id="{1E15B8A9-86CA-284F-9259-3665D1FF0A7D}"/>
                </a:ext>
              </a:extLst>
            </p:cNvPr>
            <p:cNvSpPr/>
            <p:nvPr/>
          </p:nvSpPr>
          <p:spPr bwMode="auto">
            <a:xfrm>
              <a:off x="4742540" y="1234657"/>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76" name="Rectangle 75">
              <a:extLst>
                <a:ext uri="{FF2B5EF4-FFF2-40B4-BE49-F238E27FC236}">
                  <a16:creationId xmlns:a16="http://schemas.microsoft.com/office/drawing/2014/main" id="{738C4D2A-933F-FF4D-9A02-3FB0F073A9DF}"/>
                </a:ext>
              </a:extLst>
            </p:cNvPr>
            <p:cNvSpPr/>
            <p:nvPr/>
          </p:nvSpPr>
          <p:spPr bwMode="auto">
            <a:xfrm>
              <a:off x="6093318" y="1157171"/>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77" name="Rectangle 76">
              <a:extLst>
                <a:ext uri="{FF2B5EF4-FFF2-40B4-BE49-F238E27FC236}">
                  <a16:creationId xmlns:a16="http://schemas.microsoft.com/office/drawing/2014/main" id="{CE641FF3-3F23-8A47-A2FC-778E38FC2C61}"/>
                </a:ext>
              </a:extLst>
            </p:cNvPr>
            <p:cNvSpPr/>
            <p:nvPr/>
          </p:nvSpPr>
          <p:spPr bwMode="auto">
            <a:xfrm>
              <a:off x="6246341" y="1637397"/>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78" name="Straight Connector 77">
              <a:extLst>
                <a:ext uri="{FF2B5EF4-FFF2-40B4-BE49-F238E27FC236}">
                  <a16:creationId xmlns:a16="http://schemas.microsoft.com/office/drawing/2014/main" id="{01A6927B-90E4-5949-8DB8-BD27A0A0EC3B}"/>
                </a:ext>
              </a:extLst>
            </p:cNvPr>
            <p:cNvCxnSpPr>
              <a:cxnSpLocks/>
              <a:stCxn id="75" idx="2"/>
            </p:cNvCxnSpPr>
            <p:nvPr/>
          </p:nvCxnSpPr>
          <p:spPr bwMode="auto">
            <a:xfrm>
              <a:off x="5123540" y="1691857"/>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5651FBB3-3597-634B-B8C8-65455B6280AC}"/>
                </a:ext>
              </a:extLst>
            </p:cNvPr>
            <p:cNvCxnSpPr>
              <a:cxnSpLocks/>
              <a:stCxn id="73" idx="2"/>
            </p:cNvCxnSpPr>
            <p:nvPr/>
          </p:nvCxnSpPr>
          <p:spPr bwMode="auto">
            <a:xfrm>
              <a:off x="7625670" y="2238126"/>
              <a:ext cx="551" cy="378569"/>
            </a:xfrm>
            <a:prstGeom prst="line">
              <a:avLst/>
            </a:prstGeom>
            <a:noFill/>
            <a:ln w="28575" cap="flat" cmpd="sng" algn="ctr">
              <a:solidFill>
                <a:schemeClr val="tx2"/>
              </a:solidFill>
              <a:prstDash val="solid"/>
              <a:round/>
              <a:headEnd type="none" w="med" len="med"/>
              <a:tailEnd type="none" w="med" len="med"/>
            </a:ln>
            <a:effectLst/>
          </p:spPr>
        </p:cxnSp>
        <p:sp>
          <p:nvSpPr>
            <p:cNvPr id="103" name="Right Arrow 102">
              <a:extLst>
                <a:ext uri="{FF2B5EF4-FFF2-40B4-BE49-F238E27FC236}">
                  <a16:creationId xmlns:a16="http://schemas.microsoft.com/office/drawing/2014/main" id="{A2421533-C4E9-174B-A29C-36718D0610B9}"/>
                </a:ext>
              </a:extLst>
            </p:cNvPr>
            <p:cNvSpPr/>
            <p:nvPr/>
          </p:nvSpPr>
          <p:spPr bwMode="auto">
            <a:xfrm rot="20453280" flipH="1">
              <a:off x="6710989" y="1361048"/>
              <a:ext cx="691619"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4" name="TextBox 103">
              <a:extLst>
                <a:ext uri="{FF2B5EF4-FFF2-40B4-BE49-F238E27FC236}">
                  <a16:creationId xmlns:a16="http://schemas.microsoft.com/office/drawing/2014/main" id="{2BE14757-1AD0-3545-9E82-73BE799AE3CD}"/>
                </a:ext>
              </a:extLst>
            </p:cNvPr>
            <p:cNvSpPr txBox="1"/>
            <p:nvPr/>
          </p:nvSpPr>
          <p:spPr>
            <a:xfrm>
              <a:off x="6287806" y="963390"/>
              <a:ext cx="11944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Direct Memory Access (DMA)</a:t>
              </a:r>
            </a:p>
          </p:txBody>
        </p:sp>
        <p:cxnSp>
          <p:nvCxnSpPr>
            <p:cNvPr id="105" name="Straight Connector 104">
              <a:extLst>
                <a:ext uri="{FF2B5EF4-FFF2-40B4-BE49-F238E27FC236}">
                  <a16:creationId xmlns:a16="http://schemas.microsoft.com/office/drawing/2014/main" id="{FF9A31E0-7936-364B-ABA7-8508DE724223}"/>
                </a:ext>
              </a:extLst>
            </p:cNvPr>
            <p:cNvCxnSpPr>
              <a:cxnSpLocks/>
            </p:cNvCxnSpPr>
            <p:nvPr/>
          </p:nvCxnSpPr>
          <p:spPr bwMode="auto">
            <a:xfrm>
              <a:off x="6476927" y="2225830"/>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06" name="Rectangle 105">
              <a:extLst>
                <a:ext uri="{FF2B5EF4-FFF2-40B4-BE49-F238E27FC236}">
                  <a16:creationId xmlns:a16="http://schemas.microsoft.com/office/drawing/2014/main" id="{2D0A16FC-159D-754D-A590-0965C61EBEE7}"/>
                </a:ext>
              </a:extLst>
            </p:cNvPr>
            <p:cNvSpPr/>
            <p:nvPr/>
          </p:nvSpPr>
          <p:spPr bwMode="auto">
            <a:xfrm>
              <a:off x="7427799" y="1227922"/>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d_data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3D19CCA0-98E0-1546-8E45-6FFD4176EC90}"/>
                </a:ext>
              </a:extLst>
            </p:cNvPr>
            <p:cNvSpPr/>
            <p:nvPr/>
          </p:nvSpPr>
          <p:spPr bwMode="auto">
            <a:xfrm>
              <a:off x="8189083" y="1805640"/>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08" name="Straight Arrow Connector 107">
              <a:extLst>
                <a:ext uri="{FF2B5EF4-FFF2-40B4-BE49-F238E27FC236}">
                  <a16:creationId xmlns:a16="http://schemas.microsoft.com/office/drawing/2014/main" id="{4374E0AF-E5A0-134C-82C8-780206F43408}"/>
                </a:ext>
              </a:extLst>
            </p:cNvPr>
            <p:cNvCxnSpPr>
              <a:cxnSpLocks/>
              <a:stCxn id="77" idx="1"/>
              <a:endCxn id="114" idx="0"/>
            </p:cNvCxnSpPr>
            <p:nvPr/>
          </p:nvCxnSpPr>
          <p:spPr bwMode="auto">
            <a:xfrm flipH="1">
              <a:off x="5291969" y="1709162"/>
              <a:ext cx="954372"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48433ED1-C9B9-614A-B992-910D0683BAF7}"/>
                </a:ext>
              </a:extLst>
            </p:cNvPr>
            <p:cNvCxnSpPr>
              <a:cxnSpLocks/>
            </p:cNvCxnSpPr>
            <p:nvPr/>
          </p:nvCxnSpPr>
          <p:spPr bwMode="auto">
            <a:xfrm>
              <a:off x="8656650" y="2210867"/>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10" name="Curved Right Arrow 109">
              <a:extLst>
                <a:ext uri="{FF2B5EF4-FFF2-40B4-BE49-F238E27FC236}">
                  <a16:creationId xmlns:a16="http://schemas.microsoft.com/office/drawing/2014/main" id="{C69167CD-BEE9-1D4A-819E-F04E974D6CA0}"/>
                </a:ext>
              </a:extLst>
            </p:cNvPr>
            <p:cNvSpPr/>
            <p:nvPr/>
          </p:nvSpPr>
          <p:spPr bwMode="auto">
            <a:xfrm rot="16858730">
              <a:off x="7312589" y="1108062"/>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2" name="TextBox 111">
              <a:extLst>
                <a:ext uri="{FF2B5EF4-FFF2-40B4-BE49-F238E27FC236}">
                  <a16:creationId xmlns:a16="http://schemas.microsoft.com/office/drawing/2014/main" id="{ED7891D5-5193-594A-A93E-56500B258FC9}"/>
                </a:ext>
              </a:extLst>
            </p:cNvPr>
            <p:cNvSpPr txBox="1"/>
            <p:nvPr/>
          </p:nvSpPr>
          <p:spPr>
            <a:xfrm>
              <a:off x="7701779" y="2553592"/>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13" name="Straight Connector 112">
              <a:extLst>
                <a:ext uri="{FF2B5EF4-FFF2-40B4-BE49-F238E27FC236}">
                  <a16:creationId xmlns:a16="http://schemas.microsoft.com/office/drawing/2014/main" id="{6B334365-F3FB-774D-8836-7851CA6BF4F5}"/>
                </a:ext>
              </a:extLst>
            </p:cNvPr>
            <p:cNvCxnSpPr>
              <a:cxnSpLocks/>
            </p:cNvCxnSpPr>
            <p:nvPr/>
          </p:nvCxnSpPr>
          <p:spPr bwMode="auto">
            <a:xfrm>
              <a:off x="4692907" y="2603113"/>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114" name="TextBox 113">
              <a:extLst>
                <a:ext uri="{FF2B5EF4-FFF2-40B4-BE49-F238E27FC236}">
                  <a16:creationId xmlns:a16="http://schemas.microsoft.com/office/drawing/2014/main" id="{B7B98C3B-4D65-454C-A170-E74B898273A7}"/>
                </a:ext>
              </a:extLst>
            </p:cNvPr>
            <p:cNvSpPr txBox="1"/>
            <p:nvPr/>
          </p:nvSpPr>
          <p:spPr>
            <a:xfrm>
              <a:off x="4519594" y="2145268"/>
              <a:ext cx="1544750"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grpSp>
      <p:grpSp>
        <p:nvGrpSpPr>
          <p:cNvPr id="115" name="Group 114">
            <a:extLst>
              <a:ext uri="{FF2B5EF4-FFF2-40B4-BE49-F238E27FC236}">
                <a16:creationId xmlns:a16="http://schemas.microsoft.com/office/drawing/2014/main" id="{B49B11B6-DB96-6B48-A07B-A594BDAA1844}"/>
              </a:ext>
            </a:extLst>
          </p:cNvPr>
          <p:cNvGrpSpPr/>
          <p:nvPr/>
        </p:nvGrpSpPr>
        <p:grpSpPr>
          <a:xfrm>
            <a:off x="4473645" y="4953367"/>
            <a:ext cx="4458349" cy="1446116"/>
            <a:chOff x="1881596" y="4419600"/>
            <a:chExt cx="4458349" cy="1446116"/>
          </a:xfrm>
        </p:grpSpPr>
        <p:sp>
          <p:nvSpPr>
            <p:cNvPr id="116" name="Rectangle 115">
              <a:extLst>
                <a:ext uri="{FF2B5EF4-FFF2-40B4-BE49-F238E27FC236}">
                  <a16:creationId xmlns:a16="http://schemas.microsoft.com/office/drawing/2014/main" id="{F75A9383-32FA-2546-B8A7-E67469107F88}"/>
                </a:ext>
              </a:extLst>
            </p:cNvPr>
            <p:cNvSpPr/>
            <p:nvPr/>
          </p:nvSpPr>
          <p:spPr bwMode="auto">
            <a:xfrm>
              <a:off x="4350079" y="5151205"/>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117" name="Rectangle 116">
              <a:extLst>
                <a:ext uri="{FF2B5EF4-FFF2-40B4-BE49-F238E27FC236}">
                  <a16:creationId xmlns:a16="http://schemas.microsoft.com/office/drawing/2014/main" id="{7CB783CA-9FC2-1948-8CDC-53BA43F68A01}"/>
                </a:ext>
              </a:extLst>
            </p:cNvPr>
            <p:cNvSpPr/>
            <p:nvPr/>
          </p:nvSpPr>
          <p:spPr bwMode="auto">
            <a:xfrm>
              <a:off x="4350079" y="4603650"/>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118" name="Rectangle 117">
              <a:extLst>
                <a:ext uri="{FF2B5EF4-FFF2-40B4-BE49-F238E27FC236}">
                  <a16:creationId xmlns:a16="http://schemas.microsoft.com/office/drawing/2014/main" id="{3A62C5AC-1B30-744D-8D0A-BC3C1856B438}"/>
                </a:ext>
              </a:extLst>
            </p:cNvPr>
            <p:cNvSpPr/>
            <p:nvPr/>
          </p:nvSpPr>
          <p:spPr bwMode="auto">
            <a:xfrm>
              <a:off x="1923628" y="4617805"/>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19" name="Rectangle 118">
              <a:extLst>
                <a:ext uri="{FF2B5EF4-FFF2-40B4-BE49-F238E27FC236}">
                  <a16:creationId xmlns:a16="http://schemas.microsoft.com/office/drawing/2014/main" id="{C6704549-26E6-D442-9A4D-3AECB1014109}"/>
                </a:ext>
              </a:extLst>
            </p:cNvPr>
            <p:cNvSpPr/>
            <p:nvPr/>
          </p:nvSpPr>
          <p:spPr bwMode="auto">
            <a:xfrm>
              <a:off x="3274406" y="4603650"/>
              <a:ext cx="762000" cy="1004755"/>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cxnSp>
          <p:nvCxnSpPr>
            <p:cNvPr id="120" name="Straight Connector 119">
              <a:extLst>
                <a:ext uri="{FF2B5EF4-FFF2-40B4-BE49-F238E27FC236}">
                  <a16:creationId xmlns:a16="http://schemas.microsoft.com/office/drawing/2014/main" id="{41AC955C-4606-BB4E-8FEF-637CCF0A7A1D}"/>
                </a:ext>
              </a:extLst>
            </p:cNvPr>
            <p:cNvCxnSpPr>
              <a:cxnSpLocks/>
              <a:stCxn id="118" idx="2"/>
            </p:cNvCxnSpPr>
            <p:nvPr/>
          </p:nvCxnSpPr>
          <p:spPr bwMode="auto">
            <a:xfrm>
              <a:off x="2304628" y="5075005"/>
              <a:ext cx="0" cy="790711"/>
            </a:xfrm>
            <a:prstGeom prst="line">
              <a:avLst/>
            </a:prstGeom>
            <a:noFill/>
            <a:ln w="28575" cap="flat" cmpd="sng" algn="ctr">
              <a:solidFill>
                <a:schemeClr val="tx2"/>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F10EDFBD-68F9-F44D-8A48-FCFAF896ABA6}"/>
                </a:ext>
              </a:extLst>
            </p:cNvPr>
            <p:cNvCxnSpPr>
              <a:cxnSpLocks/>
              <a:stCxn id="116" idx="2"/>
            </p:cNvCxnSpPr>
            <p:nvPr/>
          </p:nvCxnSpPr>
          <p:spPr bwMode="auto">
            <a:xfrm>
              <a:off x="4806758" y="5608405"/>
              <a:ext cx="0" cy="257311"/>
            </a:xfrm>
            <a:prstGeom prst="line">
              <a:avLst/>
            </a:prstGeom>
            <a:noFill/>
            <a:ln w="28575" cap="flat" cmpd="sng" algn="ctr">
              <a:solidFill>
                <a:schemeClr val="tx2"/>
              </a:solidFill>
              <a:prstDash val="solid"/>
              <a:round/>
              <a:headEnd type="none" w="med" len="med"/>
              <a:tailEnd type="none" w="med" len="med"/>
            </a:ln>
            <a:effectLst/>
          </p:spPr>
        </p:cxnSp>
        <p:cxnSp>
          <p:nvCxnSpPr>
            <p:cNvPr id="122" name="Straight Connector 121">
              <a:extLst>
                <a:ext uri="{FF2B5EF4-FFF2-40B4-BE49-F238E27FC236}">
                  <a16:creationId xmlns:a16="http://schemas.microsoft.com/office/drawing/2014/main" id="{9F0D3F08-3957-C34A-ACBF-4B6EEDDFD69B}"/>
                </a:ext>
              </a:extLst>
            </p:cNvPr>
            <p:cNvCxnSpPr>
              <a:cxnSpLocks/>
              <a:stCxn id="119" idx="2"/>
            </p:cNvCxnSpPr>
            <p:nvPr/>
          </p:nvCxnSpPr>
          <p:spPr bwMode="auto">
            <a:xfrm>
              <a:off x="3655406" y="5608405"/>
              <a:ext cx="0" cy="257311"/>
            </a:xfrm>
            <a:prstGeom prst="line">
              <a:avLst/>
            </a:prstGeom>
            <a:noFill/>
            <a:ln w="28575" cap="flat" cmpd="sng" algn="ctr">
              <a:solidFill>
                <a:schemeClr val="tx2"/>
              </a:solidFill>
              <a:prstDash val="solid"/>
              <a:round/>
              <a:headEnd type="none" w="med" len="med"/>
              <a:tailEnd type="none" w="med" len="med"/>
            </a:ln>
            <a:effectLst/>
          </p:spPr>
        </p:cxnSp>
        <p:sp>
          <p:nvSpPr>
            <p:cNvPr id="123" name="Rectangle 122">
              <a:extLst>
                <a:ext uri="{FF2B5EF4-FFF2-40B4-BE49-F238E27FC236}">
                  <a16:creationId xmlns:a16="http://schemas.microsoft.com/office/drawing/2014/main" id="{E54231D4-DB96-0C43-BAFE-6A073150051A}"/>
                </a:ext>
              </a:extLst>
            </p:cNvPr>
            <p:cNvSpPr/>
            <p:nvPr/>
          </p:nvSpPr>
          <p:spPr bwMode="auto">
            <a:xfrm>
              <a:off x="4608887" y="4691388"/>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d_data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124" name="Rectangle 123">
              <a:extLst>
                <a:ext uri="{FF2B5EF4-FFF2-40B4-BE49-F238E27FC236}">
                  <a16:creationId xmlns:a16="http://schemas.microsoft.com/office/drawing/2014/main" id="{955D2CE2-58D2-514B-8AB1-DC969EDE5E43}"/>
                </a:ext>
              </a:extLst>
            </p:cNvPr>
            <p:cNvSpPr/>
            <p:nvPr/>
          </p:nvSpPr>
          <p:spPr bwMode="auto">
            <a:xfrm>
              <a:off x="5370171" y="5178464"/>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25" name="Straight Connector 124">
              <a:extLst>
                <a:ext uri="{FF2B5EF4-FFF2-40B4-BE49-F238E27FC236}">
                  <a16:creationId xmlns:a16="http://schemas.microsoft.com/office/drawing/2014/main" id="{DE3DE2E9-DCD2-D94E-A3A4-30C5788BBD08}"/>
                </a:ext>
              </a:extLst>
            </p:cNvPr>
            <p:cNvCxnSpPr>
              <a:cxnSpLocks/>
              <a:stCxn id="124" idx="2"/>
            </p:cNvCxnSpPr>
            <p:nvPr/>
          </p:nvCxnSpPr>
          <p:spPr bwMode="auto">
            <a:xfrm>
              <a:off x="5827371" y="5608405"/>
              <a:ext cx="0" cy="240268"/>
            </a:xfrm>
            <a:prstGeom prst="line">
              <a:avLst/>
            </a:prstGeom>
            <a:noFill/>
            <a:ln w="28575" cap="flat" cmpd="sng" algn="ctr">
              <a:solidFill>
                <a:schemeClr val="tx2"/>
              </a:solidFill>
              <a:prstDash val="solid"/>
              <a:round/>
              <a:headEnd type="none" w="med" len="med"/>
              <a:tailEnd type="none" w="med" len="med"/>
            </a:ln>
            <a:effectLst/>
          </p:spPr>
        </p:cxnSp>
        <p:sp>
          <p:nvSpPr>
            <p:cNvPr id="126" name="TextBox 125">
              <a:extLst>
                <a:ext uri="{FF2B5EF4-FFF2-40B4-BE49-F238E27FC236}">
                  <a16:creationId xmlns:a16="http://schemas.microsoft.com/office/drawing/2014/main" id="{13257918-1F8D-6F43-B5BC-BF607A58954E}"/>
                </a:ext>
              </a:extLst>
            </p:cNvPr>
            <p:cNvSpPr txBox="1"/>
            <p:nvPr/>
          </p:nvSpPr>
          <p:spPr>
            <a:xfrm>
              <a:off x="5066250" y="4419600"/>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27" name="Straight Connector 126">
              <a:extLst>
                <a:ext uri="{FF2B5EF4-FFF2-40B4-BE49-F238E27FC236}">
                  <a16:creationId xmlns:a16="http://schemas.microsoft.com/office/drawing/2014/main" id="{36D28DFC-CBE1-454B-B56A-14C26566E42B}"/>
                </a:ext>
              </a:extLst>
            </p:cNvPr>
            <p:cNvCxnSpPr>
              <a:cxnSpLocks/>
            </p:cNvCxnSpPr>
            <p:nvPr/>
          </p:nvCxnSpPr>
          <p:spPr bwMode="auto">
            <a:xfrm>
              <a:off x="1881596" y="5852134"/>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128" name="Bent Arrow 127">
              <a:extLst>
                <a:ext uri="{FF2B5EF4-FFF2-40B4-BE49-F238E27FC236}">
                  <a16:creationId xmlns:a16="http://schemas.microsoft.com/office/drawing/2014/main" id="{F54FC7AA-21CC-484E-939E-A3E287DAE972}"/>
                </a:ext>
              </a:extLst>
            </p:cNvPr>
            <p:cNvSpPr/>
            <p:nvPr/>
          </p:nvSpPr>
          <p:spPr bwMode="auto">
            <a:xfrm rot="5400000">
              <a:off x="5299076" y="4572760"/>
              <a:ext cx="577478" cy="791887"/>
            </a:xfrm>
            <a:prstGeom prst="ben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6" name="TextBox 5">
            <a:extLst>
              <a:ext uri="{FF2B5EF4-FFF2-40B4-BE49-F238E27FC236}">
                <a16:creationId xmlns:a16="http://schemas.microsoft.com/office/drawing/2014/main" id="{C45D7327-A74A-EE4E-998A-BA264DBBBDF3}"/>
              </a:ext>
            </a:extLst>
          </p:cNvPr>
          <p:cNvSpPr txBox="1"/>
          <p:nvPr/>
        </p:nvSpPr>
        <p:spPr>
          <a:xfrm rot="16200000">
            <a:off x="3476862" y="1857522"/>
            <a:ext cx="1470495" cy="369332"/>
          </a:xfrm>
          <a:prstGeom prst="rect">
            <a:avLst/>
          </a:prstGeom>
          <a:noFill/>
        </p:spPr>
        <p:txBody>
          <a:bodyPr wrap="square" rtlCol="0">
            <a:spAutoFit/>
          </a:bodyPr>
          <a:lstStyle/>
          <a:p>
            <a:pPr algn="ctr"/>
            <a:r>
              <a:rPr lang="en-US" dirty="0"/>
              <a:t>Double copy</a:t>
            </a:r>
          </a:p>
        </p:txBody>
      </p:sp>
      <p:sp>
        <p:nvSpPr>
          <p:cNvPr id="130" name="TextBox 129">
            <a:extLst>
              <a:ext uri="{FF2B5EF4-FFF2-40B4-BE49-F238E27FC236}">
                <a16:creationId xmlns:a16="http://schemas.microsoft.com/office/drawing/2014/main" id="{9E2669A3-8A49-0545-84F5-ECF7E6EDEBA3}"/>
              </a:ext>
            </a:extLst>
          </p:cNvPr>
          <p:cNvSpPr txBox="1"/>
          <p:nvPr/>
        </p:nvSpPr>
        <p:spPr>
          <a:xfrm rot="16200000">
            <a:off x="3480691" y="3541043"/>
            <a:ext cx="1470495" cy="369332"/>
          </a:xfrm>
          <a:prstGeom prst="rect">
            <a:avLst/>
          </a:prstGeom>
          <a:noFill/>
        </p:spPr>
        <p:txBody>
          <a:bodyPr wrap="square" rtlCol="0">
            <a:spAutoFit/>
          </a:bodyPr>
          <a:lstStyle/>
          <a:p>
            <a:pPr algn="ctr"/>
            <a:r>
              <a:rPr lang="en-US" dirty="0"/>
              <a:t>Single copy</a:t>
            </a:r>
          </a:p>
        </p:txBody>
      </p:sp>
      <p:sp>
        <p:nvSpPr>
          <p:cNvPr id="131" name="TextBox 130">
            <a:extLst>
              <a:ext uri="{FF2B5EF4-FFF2-40B4-BE49-F238E27FC236}">
                <a16:creationId xmlns:a16="http://schemas.microsoft.com/office/drawing/2014/main" id="{04725C03-0ADB-5F43-BA0D-9D7B0BAF16A9}"/>
              </a:ext>
            </a:extLst>
          </p:cNvPr>
          <p:cNvSpPr txBox="1"/>
          <p:nvPr/>
        </p:nvSpPr>
        <p:spPr>
          <a:xfrm rot="16200000">
            <a:off x="3480690" y="5397870"/>
            <a:ext cx="1470495" cy="369332"/>
          </a:xfrm>
          <a:prstGeom prst="rect">
            <a:avLst/>
          </a:prstGeom>
          <a:noFill/>
        </p:spPr>
        <p:txBody>
          <a:bodyPr wrap="square" rtlCol="0">
            <a:spAutoFit/>
          </a:bodyPr>
          <a:lstStyle/>
          <a:p>
            <a:pPr algn="ctr"/>
            <a:r>
              <a:rPr lang="en-US" dirty="0"/>
              <a:t>Zero copy</a:t>
            </a:r>
          </a:p>
        </p:txBody>
      </p:sp>
    </p:spTree>
    <p:extLst>
      <p:ext uri="{BB962C8B-B14F-4D97-AF65-F5344CB8AC3E}">
        <p14:creationId xmlns:p14="http://schemas.microsoft.com/office/powerpoint/2010/main" val="49482163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92" name="Content Placeholder 2">
            <a:extLst>
              <a:ext uri="{FF2B5EF4-FFF2-40B4-BE49-F238E27FC236}">
                <a16:creationId xmlns:a16="http://schemas.microsoft.com/office/drawing/2014/main" id="{F0221B04-5E09-9144-8F6C-AA6C1CBC91D1}"/>
              </a:ext>
            </a:extLst>
          </p:cNvPr>
          <p:cNvSpPr>
            <a:spLocks noGrp="1"/>
          </p:cNvSpPr>
          <p:nvPr>
            <p:ph sz="half" idx="1"/>
          </p:nvPr>
        </p:nvSpPr>
        <p:spPr>
          <a:xfrm>
            <a:off x="277318" y="1143000"/>
            <a:ext cx="4377207" cy="1890132"/>
          </a:xfrm>
        </p:spPr>
        <p:txBody>
          <a:bodyPr/>
          <a:lstStyle/>
          <a:p>
            <a:pPr>
              <a:lnSpc>
                <a:spcPct val="110000"/>
              </a:lnSpc>
            </a:pPr>
            <a:r>
              <a:rPr lang="en-US" dirty="0"/>
              <a:t>Intranode Optimization</a:t>
            </a:r>
          </a:p>
          <a:p>
            <a:pPr lvl="1">
              <a:lnSpc>
                <a:spcPct val="110000"/>
              </a:lnSpc>
            </a:pPr>
            <a:r>
              <a:rPr lang="en-US" dirty="0"/>
              <a:t>GPU peer-to-peer data transfers are possible</a:t>
            </a:r>
          </a:p>
          <a:p>
            <a:pPr lvl="1">
              <a:lnSpc>
                <a:spcPct val="110000"/>
              </a:lnSpc>
            </a:pPr>
            <a:r>
              <a:rPr lang="en-US" dirty="0"/>
              <a:t>MPI can directly move data between GPU devices </a:t>
            </a:r>
          </a:p>
        </p:txBody>
      </p:sp>
      <p:grpSp>
        <p:nvGrpSpPr>
          <p:cNvPr id="9" name="Group 8">
            <a:extLst>
              <a:ext uri="{FF2B5EF4-FFF2-40B4-BE49-F238E27FC236}">
                <a16:creationId xmlns:a16="http://schemas.microsoft.com/office/drawing/2014/main" id="{D4188126-66B1-AE42-99C4-7BCE714E5937}"/>
              </a:ext>
            </a:extLst>
          </p:cNvPr>
          <p:cNvGrpSpPr/>
          <p:nvPr/>
        </p:nvGrpSpPr>
        <p:grpSpPr>
          <a:xfrm>
            <a:off x="4594927" y="1299730"/>
            <a:ext cx="4349630" cy="1654961"/>
            <a:chOff x="4644355" y="1217285"/>
            <a:chExt cx="4349630" cy="1654961"/>
          </a:xfrm>
        </p:grpSpPr>
        <p:sp>
          <p:nvSpPr>
            <p:cNvPr id="82" name="Rounded Rectangle 81">
              <a:extLst>
                <a:ext uri="{FF2B5EF4-FFF2-40B4-BE49-F238E27FC236}">
                  <a16:creationId xmlns:a16="http://schemas.microsoft.com/office/drawing/2014/main" id="{20639714-6A98-DA4A-BB32-6A350D38F2F2}"/>
                </a:ext>
              </a:extLst>
            </p:cNvPr>
            <p:cNvSpPr/>
            <p:nvPr/>
          </p:nvSpPr>
          <p:spPr bwMode="auto">
            <a:xfrm>
              <a:off x="4644355" y="1217285"/>
              <a:ext cx="2107608" cy="1650832"/>
            </a:xfrm>
            <a:prstGeom prst="roundRect">
              <a:avLst>
                <a:gd name="adj" fmla="val 3913"/>
              </a:avLst>
            </a:prstGeom>
            <a:solidFill>
              <a:schemeClr val="bg2">
                <a:alpha val="23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616161"/>
                  </a:solidFill>
                  <a:effectLst/>
                  <a:uLnTx/>
                  <a:uFillTx/>
                  <a:latin typeface="Calibri"/>
                  <a:ea typeface="+mn-ea"/>
                  <a:cs typeface="+mn-cs"/>
                </a:rPr>
                <a:t> MPI Process 1</a:t>
              </a:r>
            </a:p>
          </p:txBody>
        </p:sp>
        <p:sp>
          <p:nvSpPr>
            <p:cNvPr id="83" name="Rounded Rectangle 82">
              <a:extLst>
                <a:ext uri="{FF2B5EF4-FFF2-40B4-BE49-F238E27FC236}">
                  <a16:creationId xmlns:a16="http://schemas.microsoft.com/office/drawing/2014/main" id="{19993BAC-2BE5-7647-BA46-3CD0B5D1F0A2}"/>
                </a:ext>
              </a:extLst>
            </p:cNvPr>
            <p:cNvSpPr/>
            <p:nvPr/>
          </p:nvSpPr>
          <p:spPr bwMode="auto">
            <a:xfrm>
              <a:off x="6828163" y="1221414"/>
              <a:ext cx="2165822" cy="1650832"/>
            </a:xfrm>
            <a:prstGeom prst="roundRect">
              <a:avLst>
                <a:gd name="adj" fmla="val 3977"/>
              </a:avLst>
            </a:prstGeom>
            <a:solidFill>
              <a:schemeClr val="bg2">
                <a:alpha val="23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616161"/>
                  </a:solidFill>
                  <a:effectLst/>
                  <a:uLnTx/>
                  <a:uFillTx/>
                  <a:latin typeface="Calibri"/>
                  <a:ea typeface="+mn-ea"/>
                  <a:cs typeface="+mn-cs"/>
                </a:rPr>
                <a:t>MPI Process 2</a:t>
              </a:r>
            </a:p>
          </p:txBody>
        </p:sp>
        <p:grpSp>
          <p:nvGrpSpPr>
            <p:cNvPr id="84" name="Group 83">
              <a:extLst>
                <a:ext uri="{FF2B5EF4-FFF2-40B4-BE49-F238E27FC236}">
                  <a16:creationId xmlns:a16="http://schemas.microsoft.com/office/drawing/2014/main" id="{D34E7930-3CBE-3B4F-92AE-944CA516EC46}"/>
                </a:ext>
              </a:extLst>
            </p:cNvPr>
            <p:cNvGrpSpPr/>
            <p:nvPr/>
          </p:nvGrpSpPr>
          <p:grpSpPr>
            <a:xfrm>
              <a:off x="4733282" y="1562119"/>
              <a:ext cx="4189761" cy="1205169"/>
              <a:chOff x="6629400" y="1828800"/>
              <a:chExt cx="4189761" cy="1205169"/>
            </a:xfrm>
          </p:grpSpPr>
          <p:sp>
            <p:nvSpPr>
              <p:cNvPr id="85" name="Rectangle 84">
                <a:extLst>
                  <a:ext uri="{FF2B5EF4-FFF2-40B4-BE49-F238E27FC236}">
                    <a16:creationId xmlns:a16="http://schemas.microsoft.com/office/drawing/2014/main" id="{458535B1-2393-624C-B5B2-63A675C05543}"/>
                  </a:ext>
                </a:extLst>
              </p:cNvPr>
              <p:cNvSpPr/>
              <p:nvPr/>
            </p:nvSpPr>
            <p:spPr bwMode="auto">
              <a:xfrm>
                <a:off x="6644333"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86" name="Rectangle 85">
                <a:extLst>
                  <a:ext uri="{FF2B5EF4-FFF2-40B4-BE49-F238E27FC236}">
                    <a16:creationId xmlns:a16="http://schemas.microsoft.com/office/drawing/2014/main" id="{8ED41860-C8D0-5248-8F39-79747254FDA6}"/>
                  </a:ext>
                </a:extLst>
              </p:cNvPr>
              <p:cNvSpPr/>
              <p:nvPr/>
            </p:nvSpPr>
            <p:spPr bwMode="auto">
              <a:xfrm>
                <a:off x="6644333"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87" name="Rectangle 86">
                <a:extLst>
                  <a:ext uri="{FF2B5EF4-FFF2-40B4-BE49-F238E27FC236}">
                    <a16:creationId xmlns:a16="http://schemas.microsoft.com/office/drawing/2014/main" id="{B1D21716-2E1B-AB4C-858D-7656D71E20E8}"/>
                  </a:ext>
                </a:extLst>
              </p:cNvPr>
              <p:cNvSpPr/>
              <p:nvPr/>
            </p:nvSpPr>
            <p:spPr bwMode="auto">
              <a:xfrm>
                <a:off x="7772399" y="2362200"/>
                <a:ext cx="182756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88" name="Rectangle 87">
                <a:extLst>
                  <a:ext uri="{FF2B5EF4-FFF2-40B4-BE49-F238E27FC236}">
                    <a16:creationId xmlns:a16="http://schemas.microsoft.com/office/drawing/2014/main" id="{D222C101-5A6D-B44B-8DC5-36492969A0E2}"/>
                  </a:ext>
                </a:extLst>
              </p:cNvPr>
              <p:cNvSpPr/>
              <p:nvPr/>
            </p:nvSpPr>
            <p:spPr bwMode="auto">
              <a:xfrm>
                <a:off x="7772399" y="1828800"/>
                <a:ext cx="1827562"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89" name="Straight Connector 88">
                <a:extLst>
                  <a:ext uri="{FF2B5EF4-FFF2-40B4-BE49-F238E27FC236}">
                    <a16:creationId xmlns:a16="http://schemas.microsoft.com/office/drawing/2014/main" id="{9E2984FF-7E45-B74B-B008-D11253DDDAA6}"/>
                  </a:ext>
                </a:extLst>
              </p:cNvPr>
              <p:cNvCxnSpPr>
                <a:cxnSpLocks/>
              </p:cNvCxnSpPr>
              <p:nvPr/>
            </p:nvCxnSpPr>
            <p:spPr bwMode="auto">
              <a:xfrm flipV="1">
                <a:off x="6629400" y="3033968"/>
                <a:ext cx="4189761" cy="1"/>
              </a:xfrm>
              <a:prstGeom prst="line">
                <a:avLst/>
              </a:prstGeom>
              <a:noFill/>
              <a:ln w="28575" cap="flat" cmpd="sng" algn="ctr">
                <a:solidFill>
                  <a:schemeClr val="tx2"/>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B17580BD-A745-384D-80CA-F4489E862CA6}"/>
                  </a:ext>
                </a:extLst>
              </p:cNvPr>
              <p:cNvCxnSpPr>
                <a:cxnSpLocks/>
                <a:stCxn id="85" idx="2"/>
              </p:cNvCxnSpPr>
              <p:nvPr/>
            </p:nvCxnSpPr>
            <p:spPr bwMode="auto">
              <a:xfrm>
                <a:off x="7025333" y="2819400"/>
                <a:ext cx="0" cy="214568"/>
              </a:xfrm>
              <a:prstGeom prst="line">
                <a:avLst/>
              </a:prstGeom>
              <a:noFill/>
              <a:ln w="28575" cap="flat" cmpd="sng" algn="ctr">
                <a:solidFill>
                  <a:schemeClr val="tx2"/>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3C797ACF-4A9F-E541-88AD-9A8CAD3C8288}"/>
                  </a:ext>
                </a:extLst>
              </p:cNvPr>
              <p:cNvCxnSpPr>
                <a:cxnSpLocks/>
                <a:stCxn id="87" idx="2"/>
              </p:cNvCxnSpPr>
              <p:nvPr/>
            </p:nvCxnSpPr>
            <p:spPr bwMode="auto">
              <a:xfrm>
                <a:off x="8686180" y="2819400"/>
                <a:ext cx="0" cy="214568"/>
              </a:xfrm>
              <a:prstGeom prst="line">
                <a:avLst/>
              </a:prstGeom>
              <a:noFill/>
              <a:ln w="28575" cap="flat" cmpd="sng" algn="ctr">
                <a:solidFill>
                  <a:schemeClr val="tx2"/>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D9E5145A-32CC-654A-B1BD-CC84DF3FBD3B}"/>
                  </a:ext>
                </a:extLst>
              </p:cNvPr>
              <p:cNvCxnSpPr>
                <a:cxnSpLocks/>
                <a:stCxn id="88" idx="2"/>
                <a:endCxn id="87" idx="0"/>
              </p:cNvCxnSpPr>
              <p:nvPr/>
            </p:nvCxnSpPr>
            <p:spPr bwMode="auto">
              <a:xfrm>
                <a:off x="868618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8EBDE9E6-48D6-734D-A002-4A5E45CFF500}"/>
                  </a:ext>
                </a:extLst>
              </p:cNvPr>
              <p:cNvCxnSpPr>
                <a:stCxn id="86" idx="2"/>
                <a:endCxn id="85" idx="0"/>
              </p:cNvCxnSpPr>
              <p:nvPr/>
            </p:nvCxnSpPr>
            <p:spPr bwMode="auto">
              <a:xfrm>
                <a:off x="7025333"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98" name="Rectangle 97">
              <a:extLst>
                <a:ext uri="{FF2B5EF4-FFF2-40B4-BE49-F238E27FC236}">
                  <a16:creationId xmlns:a16="http://schemas.microsoft.com/office/drawing/2014/main" id="{9BC9C20C-6C09-7545-86C1-81E459F35D03}"/>
                </a:ext>
              </a:extLst>
            </p:cNvPr>
            <p:cNvSpPr/>
            <p:nvPr/>
          </p:nvSpPr>
          <p:spPr bwMode="auto">
            <a:xfrm>
              <a:off x="8101015" y="2081487"/>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99" name="Rectangle 98">
              <a:extLst>
                <a:ext uri="{FF2B5EF4-FFF2-40B4-BE49-F238E27FC236}">
                  <a16:creationId xmlns:a16="http://schemas.microsoft.com/office/drawing/2014/main" id="{C85A06A7-1706-1E4F-9939-77A4326B1A7C}"/>
                </a:ext>
              </a:extLst>
            </p:cNvPr>
            <p:cNvSpPr/>
            <p:nvPr/>
          </p:nvSpPr>
          <p:spPr bwMode="auto">
            <a:xfrm>
              <a:off x="8101015" y="1548087"/>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100" name="Straight Connector 99">
              <a:extLst>
                <a:ext uri="{FF2B5EF4-FFF2-40B4-BE49-F238E27FC236}">
                  <a16:creationId xmlns:a16="http://schemas.microsoft.com/office/drawing/2014/main" id="{5D445695-CBCF-2243-83A4-45072393D8C6}"/>
                </a:ext>
              </a:extLst>
            </p:cNvPr>
            <p:cNvCxnSpPr>
              <a:cxnSpLocks/>
              <a:stCxn id="98" idx="2"/>
            </p:cNvCxnSpPr>
            <p:nvPr/>
          </p:nvCxnSpPr>
          <p:spPr bwMode="auto">
            <a:xfrm>
              <a:off x="8482015" y="2538687"/>
              <a:ext cx="0" cy="228600"/>
            </a:xfrm>
            <a:prstGeom prst="line">
              <a:avLst/>
            </a:prstGeom>
            <a:noFill/>
            <a:ln w="28575" cap="flat" cmpd="sng" algn="ctr">
              <a:solidFill>
                <a:schemeClr val="tx2"/>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B7F089AD-77CE-6442-AB38-FD1717661386}"/>
                </a:ext>
              </a:extLst>
            </p:cNvPr>
            <p:cNvCxnSpPr>
              <a:stCxn id="99" idx="2"/>
              <a:endCxn id="98" idx="0"/>
            </p:cNvCxnSpPr>
            <p:nvPr/>
          </p:nvCxnSpPr>
          <p:spPr bwMode="auto">
            <a:xfrm>
              <a:off x="8482015" y="1929087"/>
              <a:ext cx="0" cy="152400"/>
            </a:xfrm>
            <a:prstGeom prst="line">
              <a:avLst/>
            </a:prstGeom>
            <a:noFill/>
            <a:ln w="28575" cap="flat" cmpd="sng" algn="ctr">
              <a:solidFill>
                <a:schemeClr val="tx2"/>
              </a:solidFill>
              <a:prstDash val="solid"/>
              <a:round/>
              <a:headEnd type="none" w="med" len="med"/>
              <a:tailEnd type="none" w="med" len="med"/>
            </a:ln>
            <a:effectLst/>
          </p:spPr>
        </p:cxnSp>
        <p:sp>
          <p:nvSpPr>
            <p:cNvPr id="104" name="Right Arrow 103">
              <a:extLst>
                <a:ext uri="{FF2B5EF4-FFF2-40B4-BE49-F238E27FC236}">
                  <a16:creationId xmlns:a16="http://schemas.microsoft.com/office/drawing/2014/main" id="{1D5E4F48-5307-6D4F-AFC5-AE8CBC9D0956}"/>
                </a:ext>
              </a:extLst>
            </p:cNvPr>
            <p:cNvSpPr/>
            <p:nvPr/>
          </p:nvSpPr>
          <p:spPr bwMode="auto">
            <a:xfrm>
              <a:off x="5406354" y="1539686"/>
              <a:ext cx="2825898" cy="439909"/>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Peer-to-Peer DMA transfer between GPUs</a:t>
              </a:r>
            </a:p>
          </p:txBody>
        </p:sp>
      </p:grpSp>
      <p:sp>
        <p:nvSpPr>
          <p:cNvPr id="8" name="Title 7">
            <a:extLst>
              <a:ext uri="{FF2B5EF4-FFF2-40B4-BE49-F238E27FC236}">
                <a16:creationId xmlns:a16="http://schemas.microsoft.com/office/drawing/2014/main" id="{D3A5A1C2-910D-1746-A761-CF272751CC42}"/>
              </a:ext>
            </a:extLst>
          </p:cNvPr>
          <p:cNvSpPr>
            <a:spLocks noGrp="1"/>
          </p:cNvSpPr>
          <p:nvPr>
            <p:ph type="title"/>
          </p:nvPr>
        </p:nvSpPr>
        <p:spPr>
          <a:xfrm>
            <a:off x="457200" y="274320"/>
            <a:ext cx="8229600" cy="792162"/>
          </a:xfrm>
        </p:spPr>
        <p:txBody>
          <a:bodyPr/>
          <a:lstStyle/>
          <a:p>
            <a:r>
              <a:rPr lang="en-US" dirty="0"/>
              <a:t>Intranode Communication with UVA</a:t>
            </a:r>
          </a:p>
        </p:txBody>
      </p:sp>
    </p:spTree>
    <p:extLst>
      <p:ext uri="{BB962C8B-B14F-4D97-AF65-F5344CB8AC3E}">
        <p14:creationId xmlns:p14="http://schemas.microsoft.com/office/powerpoint/2010/main" val="26202708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3641-8B6D-0A43-85DF-CBE9CEE5760F}"/>
              </a:ext>
            </a:extLst>
          </p:cNvPr>
          <p:cNvSpPr>
            <a:spLocks noGrp="1"/>
          </p:cNvSpPr>
          <p:nvPr>
            <p:ph type="title"/>
          </p:nvPr>
        </p:nvSpPr>
        <p:spPr/>
        <p:txBody>
          <a:bodyPr/>
          <a:lstStyle/>
          <a:p>
            <a:r>
              <a:rPr lang="en-US" dirty="0"/>
              <a:t>Heterogeneous Memory Management (HMM)</a:t>
            </a:r>
          </a:p>
        </p:txBody>
      </p:sp>
      <p:sp>
        <p:nvSpPr>
          <p:cNvPr id="3" name="Content Placeholder 2">
            <a:extLst>
              <a:ext uri="{FF2B5EF4-FFF2-40B4-BE49-F238E27FC236}">
                <a16:creationId xmlns:a16="http://schemas.microsoft.com/office/drawing/2014/main" id="{D94592CF-1575-D447-B978-238708272E9B}"/>
              </a:ext>
            </a:extLst>
          </p:cNvPr>
          <p:cNvSpPr>
            <a:spLocks noGrp="1"/>
          </p:cNvSpPr>
          <p:nvPr>
            <p:ph idx="1"/>
          </p:nvPr>
        </p:nvSpPr>
        <p:spPr>
          <a:xfrm>
            <a:off x="274320" y="914400"/>
            <a:ext cx="4798197" cy="5391490"/>
          </a:xfrm>
        </p:spPr>
        <p:txBody>
          <a:bodyPr/>
          <a:lstStyle/>
          <a:p>
            <a:pPr>
              <a:lnSpc>
                <a:spcPct val="110000"/>
              </a:lnSpc>
            </a:pPr>
            <a:r>
              <a:rPr lang="en-US" sz="2000" dirty="0"/>
              <a:t>Next step towards the unification of heterogeneous memory spaces in the Linux Kernel (not yet available)</a:t>
            </a:r>
          </a:p>
          <a:p>
            <a:pPr>
              <a:lnSpc>
                <a:spcPct val="110000"/>
              </a:lnSpc>
            </a:pPr>
            <a:r>
              <a:rPr lang="en-US" sz="2000" dirty="0"/>
              <a:t>Support started with version 4.14 through helper functions to be used by device drivers</a:t>
            </a:r>
          </a:p>
          <a:p>
            <a:pPr lvl="1">
              <a:lnSpc>
                <a:spcPct val="110000"/>
              </a:lnSpc>
            </a:pPr>
            <a:r>
              <a:rPr lang="en-US" sz="1800" dirty="0"/>
              <a:t>Support paging in device for migrating memory between host and GPU</a:t>
            </a:r>
          </a:p>
          <a:p>
            <a:pPr>
              <a:lnSpc>
                <a:spcPct val="110000"/>
              </a:lnSpc>
            </a:pPr>
            <a:r>
              <a:rPr lang="en-US" sz="2000" dirty="0"/>
              <a:t>Automatic data movement between host and GPU memories (called Unified Memory in CUDA)</a:t>
            </a:r>
            <a:endParaRPr lang="en-US" dirty="0"/>
          </a:p>
          <a:p>
            <a:pPr lvl="1">
              <a:lnSpc>
                <a:spcPct val="110000"/>
              </a:lnSpc>
            </a:pPr>
            <a:r>
              <a:rPr lang="en-US" sz="1800" dirty="0"/>
              <a:t>Data is automatically migrated between host and GPU on page faults</a:t>
            </a:r>
          </a:p>
          <a:p>
            <a:pPr lvl="1">
              <a:lnSpc>
                <a:spcPct val="110000"/>
              </a:lnSpc>
            </a:pPr>
            <a:r>
              <a:rPr lang="en-US" sz="1800" dirty="0"/>
              <a:t>Moving pages to GPU and back to host is similar to swap-out and swap-in of pages to and from disk</a:t>
            </a:r>
          </a:p>
        </p:txBody>
      </p:sp>
      <p:sp>
        <p:nvSpPr>
          <p:cNvPr id="6" name="Slide Number Placeholder 5">
            <a:extLst>
              <a:ext uri="{FF2B5EF4-FFF2-40B4-BE49-F238E27FC236}">
                <a16:creationId xmlns:a16="http://schemas.microsoft.com/office/drawing/2014/main" id="{3778589B-0BA6-A64B-B7CC-818B3FF8D96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pSp>
        <p:nvGrpSpPr>
          <p:cNvPr id="7" name="Group 6">
            <a:extLst>
              <a:ext uri="{FF2B5EF4-FFF2-40B4-BE49-F238E27FC236}">
                <a16:creationId xmlns:a16="http://schemas.microsoft.com/office/drawing/2014/main" id="{9F5119F5-0A64-5843-9C65-055F235B5D34}"/>
              </a:ext>
            </a:extLst>
          </p:cNvPr>
          <p:cNvGrpSpPr/>
          <p:nvPr/>
        </p:nvGrpSpPr>
        <p:grpSpPr>
          <a:xfrm>
            <a:off x="5849077" y="1565936"/>
            <a:ext cx="2913923" cy="2695605"/>
            <a:chOff x="5410199" y="1274464"/>
            <a:chExt cx="2913922" cy="1708811"/>
          </a:xfrm>
        </p:grpSpPr>
        <p:grpSp>
          <p:nvGrpSpPr>
            <p:cNvPr id="8" name="Group 7">
              <a:extLst>
                <a:ext uri="{FF2B5EF4-FFF2-40B4-BE49-F238E27FC236}">
                  <a16:creationId xmlns:a16="http://schemas.microsoft.com/office/drawing/2014/main" id="{AD8D3823-FB3D-654C-B65B-E8A50CE189A2}"/>
                </a:ext>
              </a:extLst>
            </p:cNvPr>
            <p:cNvGrpSpPr/>
            <p:nvPr/>
          </p:nvGrpSpPr>
          <p:grpSpPr>
            <a:xfrm>
              <a:off x="5410199" y="1274464"/>
              <a:ext cx="2913922" cy="1708810"/>
              <a:chOff x="7130084" y="1491589"/>
              <a:chExt cx="2913922" cy="1708810"/>
            </a:xfrm>
          </p:grpSpPr>
          <p:sp>
            <p:nvSpPr>
              <p:cNvPr id="11" name="Rectangle 10">
                <a:extLst>
                  <a:ext uri="{FF2B5EF4-FFF2-40B4-BE49-F238E27FC236}">
                    <a16:creationId xmlns:a16="http://schemas.microsoft.com/office/drawing/2014/main" id="{235BE13D-F514-9949-987C-5DB8F5C6AAE8}"/>
                  </a:ext>
                </a:extLst>
              </p:cNvPr>
              <p:cNvSpPr/>
              <p:nvPr/>
            </p:nvSpPr>
            <p:spPr bwMode="auto">
              <a:xfrm>
                <a:off x="7130085" y="235072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12" name="Rectangle 11">
                <a:extLst>
                  <a:ext uri="{FF2B5EF4-FFF2-40B4-BE49-F238E27FC236}">
                    <a16:creationId xmlns:a16="http://schemas.microsoft.com/office/drawing/2014/main" id="{387EE132-B488-9F43-A5E9-1C851D8B8B5B}"/>
                  </a:ext>
                </a:extLst>
              </p:cNvPr>
              <p:cNvSpPr/>
              <p:nvPr/>
            </p:nvSpPr>
            <p:spPr bwMode="auto">
              <a:xfrm>
                <a:off x="7130084" y="1491589"/>
                <a:ext cx="2913921" cy="70673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30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CA82A554-E08A-C148-8CE8-F735FA8211FB}"/>
                  </a:ext>
                </a:extLst>
              </p:cNvPr>
              <p:cNvSpPr/>
              <p:nvPr/>
            </p:nvSpPr>
            <p:spPr bwMode="auto">
              <a:xfrm>
                <a:off x="8189087" y="2362200"/>
                <a:ext cx="8382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cxnSp>
            <p:nvCxnSpPr>
              <p:cNvPr id="14" name="Straight Connector 13">
                <a:extLst>
                  <a:ext uri="{FF2B5EF4-FFF2-40B4-BE49-F238E27FC236}">
                    <a16:creationId xmlns:a16="http://schemas.microsoft.com/office/drawing/2014/main" id="{9959AE1E-D388-114E-B9E1-D5BD0A920918}"/>
                  </a:ext>
                </a:extLst>
              </p:cNvPr>
              <p:cNvCxnSpPr>
                <a:cxnSpLocks/>
              </p:cNvCxnSpPr>
              <p:nvPr/>
            </p:nvCxnSpPr>
            <p:spPr bwMode="auto">
              <a:xfrm>
                <a:off x="7130085" y="3188925"/>
                <a:ext cx="2913921" cy="0"/>
              </a:xfrm>
              <a:prstGeom prst="line">
                <a:avLst/>
              </a:prstGeom>
              <a:noFill/>
              <a:ln w="28575" cap="flat" cmpd="sng" algn="ctr">
                <a:solidFill>
                  <a:schemeClr val="tx2"/>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8F5A609-2F98-3745-B70E-DB455C785C4A}"/>
                  </a:ext>
                </a:extLst>
              </p:cNvPr>
              <p:cNvCxnSpPr>
                <a:stCxn id="11" idx="2"/>
              </p:cNvCxnSpPr>
              <p:nvPr/>
            </p:nvCxnSpPr>
            <p:spPr bwMode="auto">
              <a:xfrm>
                <a:off x="7511085" y="2807925"/>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0AA40199-67EF-8147-9260-F841A5AFE09D}"/>
                  </a:ext>
                </a:extLst>
              </p:cNvPr>
              <p:cNvCxnSpPr>
                <a:cxnSpLocks/>
                <a:stCxn id="13" idx="2"/>
              </p:cNvCxnSpPr>
              <p:nvPr/>
            </p:nvCxnSpPr>
            <p:spPr bwMode="auto">
              <a:xfrm>
                <a:off x="8608187" y="2819400"/>
                <a:ext cx="0" cy="380999"/>
              </a:xfrm>
              <a:prstGeom prst="line">
                <a:avLst/>
              </a:prstGeom>
              <a:noFill/>
              <a:ln w="28575" cap="flat" cmpd="sng" algn="ctr">
                <a:solidFill>
                  <a:schemeClr val="tx2"/>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E12156B4-939C-2240-847A-B7F3EDAD4F3B}"/>
                  </a:ext>
                </a:extLst>
              </p:cNvPr>
              <p:cNvCxnSpPr>
                <a:cxnSpLocks/>
              </p:cNvCxnSpPr>
              <p:nvPr/>
            </p:nvCxnSpPr>
            <p:spPr bwMode="auto">
              <a:xfrm>
                <a:off x="8608187" y="2198325"/>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592F3EC0-F0B8-7040-961F-AB26C04C1266}"/>
                  </a:ext>
                </a:extLst>
              </p:cNvPr>
              <p:cNvCxnSpPr>
                <a:cxnSpLocks/>
                <a:endCxn id="11" idx="0"/>
              </p:cNvCxnSpPr>
              <p:nvPr/>
            </p:nvCxnSpPr>
            <p:spPr bwMode="auto">
              <a:xfrm>
                <a:off x="7511085" y="2198325"/>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9" name="Rectangle 8">
              <a:extLst>
                <a:ext uri="{FF2B5EF4-FFF2-40B4-BE49-F238E27FC236}">
                  <a16:creationId xmlns:a16="http://schemas.microsoft.com/office/drawing/2014/main" id="{B77A00FB-B574-9A4C-8B32-F0F0781E9CD7}"/>
                </a:ext>
              </a:extLst>
            </p:cNvPr>
            <p:cNvSpPr/>
            <p:nvPr/>
          </p:nvSpPr>
          <p:spPr bwMode="auto">
            <a:xfrm>
              <a:off x="7562121" y="214507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cxnSp>
          <p:nvCxnSpPr>
            <p:cNvPr id="10" name="Straight Connector 9">
              <a:extLst>
                <a:ext uri="{FF2B5EF4-FFF2-40B4-BE49-F238E27FC236}">
                  <a16:creationId xmlns:a16="http://schemas.microsoft.com/office/drawing/2014/main" id="{33CC6D2B-A7B5-8943-8BB7-8479EE0C5C21}"/>
                </a:ext>
              </a:extLst>
            </p:cNvPr>
            <p:cNvCxnSpPr>
              <a:stCxn id="9" idx="2"/>
            </p:cNvCxnSpPr>
            <p:nvPr/>
          </p:nvCxnSpPr>
          <p:spPr bwMode="auto">
            <a:xfrm>
              <a:off x="7943121" y="2602275"/>
              <a:ext cx="0" cy="381000"/>
            </a:xfrm>
            <a:prstGeom prst="line">
              <a:avLst/>
            </a:prstGeom>
            <a:noFill/>
            <a:ln w="28575" cap="flat" cmpd="sng" algn="ctr">
              <a:solidFill>
                <a:schemeClr val="tx2"/>
              </a:solidFill>
              <a:prstDash val="solid"/>
              <a:round/>
              <a:headEnd type="none" w="med" len="med"/>
              <a:tailEnd type="none" w="med" len="med"/>
            </a:ln>
            <a:effectLst/>
          </p:spPr>
        </p:cxnSp>
      </p:grpSp>
      <p:cxnSp>
        <p:nvCxnSpPr>
          <p:cNvPr id="19" name="Straight Connector 18">
            <a:extLst>
              <a:ext uri="{FF2B5EF4-FFF2-40B4-BE49-F238E27FC236}">
                <a16:creationId xmlns:a16="http://schemas.microsoft.com/office/drawing/2014/main" id="{ACE26B36-7A29-394B-9EB8-BB9B3871F6A5}"/>
              </a:ext>
            </a:extLst>
          </p:cNvPr>
          <p:cNvCxnSpPr>
            <a:cxnSpLocks/>
            <a:endCxn id="9" idx="0"/>
          </p:cNvCxnSpPr>
          <p:nvPr/>
        </p:nvCxnSpPr>
        <p:spPr bwMode="auto">
          <a:xfrm>
            <a:off x="8382000" y="2680795"/>
            <a:ext cx="0" cy="258508"/>
          </a:xfrm>
          <a:prstGeom prst="line">
            <a:avLst/>
          </a:prstGeom>
          <a:noFill/>
          <a:ln w="28575" cap="flat" cmpd="sng" algn="ctr">
            <a:solidFill>
              <a:schemeClr val="tx2"/>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52795B47-2892-F84E-AA8B-509B364699CB}"/>
              </a:ext>
            </a:extLst>
          </p:cNvPr>
          <p:cNvSpPr/>
          <p:nvPr/>
        </p:nvSpPr>
        <p:spPr bwMode="auto">
          <a:xfrm>
            <a:off x="8084241" y="1658774"/>
            <a:ext cx="543499" cy="929191"/>
          </a:xfrm>
          <a:prstGeom prst="rect">
            <a:avLst/>
          </a:prstGeom>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FEAFE27-AE04-9B47-9A8B-16A8160B06E9}"/>
              </a:ext>
            </a:extLst>
          </p:cNvPr>
          <p:cNvSpPr/>
          <p:nvPr/>
        </p:nvSpPr>
        <p:spPr bwMode="auto">
          <a:xfrm>
            <a:off x="8084241" y="2137470"/>
            <a:ext cx="543499" cy="106305"/>
          </a:xfrm>
          <a:prstGeom prst="rect">
            <a:avLst/>
          </a:prstGeom>
          <a:solidFill>
            <a:schemeClr val="accent5"/>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Calibri"/>
                <a:ea typeface="+mn-ea"/>
                <a:cs typeface="+mn-cs"/>
              </a:rPr>
              <a:t>Page </a:t>
            </a:r>
            <a:r>
              <a:rPr kumimoji="0" lang="en-US" sz="1050" b="1" i="0" u="none" strike="noStrike" kern="1200" cap="none" spc="0" normalizeH="0" baseline="0" noProof="0" dirty="0" err="1">
                <a:ln>
                  <a:noFill/>
                </a:ln>
                <a:solidFill>
                  <a:srgbClr val="FFFFFF"/>
                </a:solidFill>
                <a:effectLst/>
                <a:uLnTx/>
                <a:uFillTx/>
                <a:latin typeface="Calibri"/>
                <a:ea typeface="+mn-ea"/>
                <a:cs typeface="+mn-cs"/>
              </a:rPr>
              <a:t>i</a:t>
            </a:r>
            <a:endParaRPr kumimoji="0" lang="en-US" sz="1050" b="1"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9EAE2B62-79E9-A748-8273-B2A43785C481}"/>
              </a:ext>
            </a:extLst>
          </p:cNvPr>
          <p:cNvSpPr/>
          <p:nvPr/>
        </p:nvSpPr>
        <p:spPr bwMode="auto">
          <a:xfrm>
            <a:off x="7055433" y="1649506"/>
            <a:ext cx="543499" cy="929191"/>
          </a:xfrm>
          <a:prstGeom prst="rect">
            <a:avLst/>
          </a:prstGeom>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3E15514E-EF0B-7144-B341-1C1194E63DFB}"/>
              </a:ext>
            </a:extLst>
          </p:cNvPr>
          <p:cNvSpPr/>
          <p:nvPr/>
        </p:nvSpPr>
        <p:spPr bwMode="auto">
          <a:xfrm>
            <a:off x="7055433" y="2128202"/>
            <a:ext cx="543499" cy="106305"/>
          </a:xfrm>
          <a:prstGeom prst="rect">
            <a:avLst/>
          </a:prstGeom>
          <a:noFill/>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F0817E43-8D82-1F49-BC38-AB7022C06CE3}"/>
              </a:ext>
            </a:extLst>
          </p:cNvPr>
          <p:cNvSpPr/>
          <p:nvPr/>
        </p:nvSpPr>
        <p:spPr bwMode="auto">
          <a:xfrm>
            <a:off x="5997529" y="1649506"/>
            <a:ext cx="543499" cy="929191"/>
          </a:xfrm>
          <a:prstGeom prst="rect">
            <a:avLst/>
          </a:prstGeom>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EF0012B9-35B5-8642-B3F4-A688801FC075}"/>
              </a:ext>
            </a:extLst>
          </p:cNvPr>
          <p:cNvSpPr/>
          <p:nvPr/>
        </p:nvSpPr>
        <p:spPr bwMode="auto">
          <a:xfrm>
            <a:off x="7055433" y="1772453"/>
            <a:ext cx="543499" cy="106305"/>
          </a:xfrm>
          <a:prstGeom prst="rect">
            <a:avLst/>
          </a:prstGeom>
          <a:solidFill>
            <a:schemeClr val="accent5"/>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Calibri"/>
                <a:ea typeface="+mn-ea"/>
                <a:cs typeface="+mn-cs"/>
              </a:rPr>
              <a:t>Page k</a:t>
            </a:r>
          </a:p>
        </p:txBody>
      </p:sp>
      <p:sp>
        <p:nvSpPr>
          <p:cNvPr id="26" name="Rectangle 25">
            <a:extLst>
              <a:ext uri="{FF2B5EF4-FFF2-40B4-BE49-F238E27FC236}">
                <a16:creationId xmlns:a16="http://schemas.microsoft.com/office/drawing/2014/main" id="{D61A0E8A-36DD-A44A-A1F9-666850D1B8D4}"/>
              </a:ext>
            </a:extLst>
          </p:cNvPr>
          <p:cNvSpPr/>
          <p:nvPr/>
        </p:nvSpPr>
        <p:spPr bwMode="auto">
          <a:xfrm>
            <a:off x="6012073" y="1772453"/>
            <a:ext cx="543499" cy="106305"/>
          </a:xfrm>
          <a:prstGeom prst="rect">
            <a:avLst/>
          </a:prstGeom>
          <a:noFill/>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Elbow Connector 26">
            <a:extLst>
              <a:ext uri="{FF2B5EF4-FFF2-40B4-BE49-F238E27FC236}">
                <a16:creationId xmlns:a16="http://schemas.microsoft.com/office/drawing/2014/main" id="{95C5A581-58A7-EF4A-A42D-0874EBAACB68}"/>
              </a:ext>
            </a:extLst>
          </p:cNvPr>
          <p:cNvCxnSpPr>
            <a:stCxn id="11" idx="1"/>
            <a:endCxn id="26" idx="1"/>
          </p:cNvCxnSpPr>
          <p:nvPr/>
        </p:nvCxnSpPr>
        <p:spPr bwMode="auto">
          <a:xfrm rot="10800000" flipH="1">
            <a:off x="5849081" y="1825601"/>
            <a:ext cx="162995" cy="1456211"/>
          </a:xfrm>
          <a:prstGeom prst="bentConnector3">
            <a:avLst>
              <a:gd name="adj1" fmla="val -140251"/>
            </a:avLst>
          </a:prstGeom>
          <a:noFill/>
          <a:ln w="9525" cap="flat" cmpd="sng" algn="ctr">
            <a:solidFill>
              <a:schemeClr val="tx2"/>
            </a:solidFill>
            <a:prstDash val="solid"/>
            <a:round/>
            <a:headEnd type="none" w="med" len="med"/>
            <a:tailEnd type="triangle"/>
          </a:ln>
          <a:effectLst/>
        </p:spPr>
      </p:cxnSp>
      <p:sp>
        <p:nvSpPr>
          <p:cNvPr id="28" name="32-Point Star 27">
            <a:extLst>
              <a:ext uri="{FF2B5EF4-FFF2-40B4-BE49-F238E27FC236}">
                <a16:creationId xmlns:a16="http://schemas.microsoft.com/office/drawing/2014/main" id="{EA1C3ACC-3FB3-D84A-B3B1-41904A4D624B}"/>
              </a:ext>
            </a:extLst>
          </p:cNvPr>
          <p:cNvSpPr/>
          <p:nvPr/>
        </p:nvSpPr>
        <p:spPr bwMode="auto">
          <a:xfrm>
            <a:off x="6667757" y="2275349"/>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cxnSp>
        <p:nvCxnSpPr>
          <p:cNvPr id="29" name="Elbow Connector 28">
            <a:extLst>
              <a:ext uri="{FF2B5EF4-FFF2-40B4-BE49-F238E27FC236}">
                <a16:creationId xmlns:a16="http://schemas.microsoft.com/office/drawing/2014/main" id="{EE0CA311-2F11-2941-98A6-A6B7D15CF9F5}"/>
              </a:ext>
            </a:extLst>
          </p:cNvPr>
          <p:cNvCxnSpPr>
            <a:cxnSpLocks/>
            <a:stCxn id="13" idx="1"/>
            <a:endCxn id="23" idx="1"/>
          </p:cNvCxnSpPr>
          <p:nvPr/>
        </p:nvCxnSpPr>
        <p:spPr bwMode="auto">
          <a:xfrm rot="10800000" flipH="1">
            <a:off x="6908080" y="2181349"/>
            <a:ext cx="147349" cy="1118563"/>
          </a:xfrm>
          <a:prstGeom prst="bentConnector3">
            <a:avLst>
              <a:gd name="adj1" fmla="val -155142"/>
            </a:avLst>
          </a:prstGeom>
          <a:noFill/>
          <a:ln w="9525" cap="flat" cmpd="sng" algn="ctr">
            <a:solidFill>
              <a:schemeClr val="tx2"/>
            </a:solidFill>
            <a:prstDash val="solid"/>
            <a:round/>
            <a:headEnd type="none" w="med" len="med"/>
            <a:tailEnd type="triangle"/>
          </a:ln>
          <a:effectLst/>
        </p:spPr>
      </p:cxnSp>
      <p:sp>
        <p:nvSpPr>
          <p:cNvPr id="30" name="Right Arrow 29">
            <a:extLst>
              <a:ext uri="{FF2B5EF4-FFF2-40B4-BE49-F238E27FC236}">
                <a16:creationId xmlns:a16="http://schemas.microsoft.com/office/drawing/2014/main" id="{BC0674B9-ADF9-EC46-B22B-1CE0055CAAE2}"/>
              </a:ext>
            </a:extLst>
          </p:cNvPr>
          <p:cNvSpPr/>
          <p:nvPr/>
        </p:nvSpPr>
        <p:spPr bwMode="auto">
          <a:xfrm rot="10800000">
            <a:off x="7644009" y="2137467"/>
            <a:ext cx="399976" cy="97036"/>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31" name="Right Arrow 30">
            <a:extLst>
              <a:ext uri="{FF2B5EF4-FFF2-40B4-BE49-F238E27FC236}">
                <a16:creationId xmlns:a16="http://schemas.microsoft.com/office/drawing/2014/main" id="{307CCAC4-1CC6-DF47-A3EA-54C9698F3297}"/>
              </a:ext>
            </a:extLst>
          </p:cNvPr>
          <p:cNvSpPr/>
          <p:nvPr/>
        </p:nvSpPr>
        <p:spPr bwMode="auto">
          <a:xfrm rot="10800000">
            <a:off x="6610375" y="1778127"/>
            <a:ext cx="399976" cy="97036"/>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9FA301E4-007F-A34C-89C4-ABF2EF50F691}"/>
              </a:ext>
            </a:extLst>
          </p:cNvPr>
          <p:cNvSpPr txBox="1"/>
          <p:nvPr/>
        </p:nvSpPr>
        <p:spPr>
          <a:xfrm>
            <a:off x="7610094" y="1833340"/>
            <a:ext cx="474151" cy="276999"/>
          </a:xfrm>
          <a:prstGeom prst="rect">
            <a:avLst/>
          </a:prstGeom>
          <a:solidFill>
            <a:schemeClr val="bg1">
              <a:alpha val="55000"/>
            </a:schemeClr>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616161"/>
                </a:solidFill>
                <a:effectLst/>
                <a:uLnTx/>
                <a:uFillTx/>
                <a:latin typeface="Calibri"/>
                <a:ea typeface="+mn-ea"/>
                <a:cs typeface="+mn-cs"/>
              </a:rPr>
              <a:t>Page migration</a:t>
            </a:r>
          </a:p>
        </p:txBody>
      </p:sp>
      <p:sp>
        <p:nvSpPr>
          <p:cNvPr id="33" name="TextBox 32">
            <a:extLst>
              <a:ext uri="{FF2B5EF4-FFF2-40B4-BE49-F238E27FC236}">
                <a16:creationId xmlns:a16="http://schemas.microsoft.com/office/drawing/2014/main" id="{664FB101-4B95-584F-B3B2-2917EB7A7CE2}"/>
              </a:ext>
            </a:extLst>
          </p:cNvPr>
          <p:cNvSpPr txBox="1"/>
          <p:nvPr/>
        </p:nvSpPr>
        <p:spPr>
          <a:xfrm>
            <a:off x="6573293" y="1475812"/>
            <a:ext cx="474151" cy="276999"/>
          </a:xfrm>
          <a:prstGeom prst="rect">
            <a:avLst/>
          </a:prstGeom>
          <a:solidFill>
            <a:schemeClr val="bg1">
              <a:alpha val="55000"/>
            </a:schemeClr>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616161"/>
                </a:solidFill>
                <a:effectLst/>
                <a:uLnTx/>
                <a:uFillTx/>
                <a:latin typeface="Calibri"/>
                <a:ea typeface="+mn-ea"/>
                <a:cs typeface="+mn-cs"/>
              </a:rPr>
              <a:t>Page migration</a:t>
            </a:r>
          </a:p>
        </p:txBody>
      </p:sp>
      <p:sp>
        <p:nvSpPr>
          <p:cNvPr id="34" name="TextBox 33">
            <a:extLst>
              <a:ext uri="{FF2B5EF4-FFF2-40B4-BE49-F238E27FC236}">
                <a16:creationId xmlns:a16="http://schemas.microsoft.com/office/drawing/2014/main" id="{680504D1-1B41-D34F-A945-6652A85ED677}"/>
              </a:ext>
            </a:extLst>
          </p:cNvPr>
          <p:cNvSpPr txBox="1"/>
          <p:nvPr/>
        </p:nvSpPr>
        <p:spPr>
          <a:xfrm>
            <a:off x="5491615" y="4537670"/>
            <a:ext cx="362884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2D2D2">
                    <a:lumMod val="10000"/>
                  </a:srgbClr>
                </a:solidFill>
                <a:effectLst/>
                <a:uLnTx/>
                <a:uFillTx/>
                <a:latin typeface="Calibri"/>
                <a:ea typeface="+mn-ea"/>
                <a:cs typeface="+mn-cs"/>
              </a:rPr>
              <a:t>Single memory space accessible to all devices and host. Transparently managed heterogeneous memory.</a:t>
            </a:r>
          </a:p>
        </p:txBody>
      </p:sp>
      <p:sp>
        <p:nvSpPr>
          <p:cNvPr id="36" name="32-Point Star 35">
            <a:extLst>
              <a:ext uri="{FF2B5EF4-FFF2-40B4-BE49-F238E27FC236}">
                <a16:creationId xmlns:a16="http://schemas.microsoft.com/office/drawing/2014/main" id="{03D6A10D-585B-DC4D-BB80-7C500DEB6652}"/>
              </a:ext>
            </a:extLst>
          </p:cNvPr>
          <p:cNvSpPr/>
          <p:nvPr/>
        </p:nvSpPr>
        <p:spPr bwMode="auto">
          <a:xfrm>
            <a:off x="5210595" y="1519078"/>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spTree>
    <p:extLst>
      <p:ext uri="{BB962C8B-B14F-4D97-AF65-F5344CB8AC3E}">
        <p14:creationId xmlns:p14="http://schemas.microsoft.com/office/powerpoint/2010/main" val="15297155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4D1C-FF81-CC4B-BE70-828E169ACE34}"/>
              </a:ext>
            </a:extLst>
          </p:cNvPr>
          <p:cNvSpPr>
            <a:spLocks noGrp="1"/>
          </p:cNvSpPr>
          <p:nvPr>
            <p:ph type="title"/>
          </p:nvPr>
        </p:nvSpPr>
        <p:spPr/>
        <p:txBody>
          <a:bodyPr/>
          <a:lstStyle/>
          <a:p>
            <a:r>
              <a:rPr lang="en-US" dirty="0"/>
              <a:t>MPI + HMM in a Nutshell</a:t>
            </a:r>
          </a:p>
        </p:txBody>
      </p:sp>
      <p:sp>
        <p:nvSpPr>
          <p:cNvPr id="3" name="Content Placeholder 2">
            <a:extLst>
              <a:ext uri="{FF2B5EF4-FFF2-40B4-BE49-F238E27FC236}">
                <a16:creationId xmlns:a16="http://schemas.microsoft.com/office/drawing/2014/main" id="{A557C799-2F92-6340-9020-8F871ED853D7}"/>
              </a:ext>
            </a:extLst>
          </p:cNvPr>
          <p:cNvSpPr>
            <a:spLocks noGrp="1"/>
          </p:cNvSpPr>
          <p:nvPr>
            <p:ph idx="1"/>
          </p:nvPr>
        </p:nvSpPr>
        <p:spPr>
          <a:xfrm>
            <a:off x="457200" y="914400"/>
            <a:ext cx="8229600" cy="5638800"/>
          </a:xfrm>
        </p:spPr>
        <p:txBody>
          <a:bodyPr/>
          <a:lstStyle/>
          <a:p>
            <a:pPr>
              <a:lnSpc>
                <a:spcPct val="110000"/>
              </a:lnSpc>
            </a:pPr>
            <a:r>
              <a:rPr lang="en-US" sz="2000" dirty="0"/>
              <a:t>In theory, any MPI implementation can transparently work with HMM</a:t>
            </a:r>
          </a:p>
          <a:p>
            <a:pPr lvl="1">
              <a:lnSpc>
                <a:spcPct val="110000"/>
              </a:lnSpc>
            </a:pPr>
            <a:r>
              <a:rPr lang="en-US" sz="1800" dirty="0"/>
              <a:t>The MPI implementation can always assume that the data is on the host (or device)</a:t>
            </a:r>
          </a:p>
          <a:p>
            <a:pPr lvl="1">
              <a:lnSpc>
                <a:spcPct val="110000"/>
              </a:lnSpc>
            </a:pPr>
            <a:r>
              <a:rPr lang="en-US" sz="1800" dirty="0"/>
              <a:t>GPUs take care of moving data between device and host memories</a:t>
            </a:r>
          </a:p>
          <a:p>
            <a:pPr lvl="1">
              <a:lnSpc>
                <a:spcPct val="110000"/>
              </a:lnSpc>
            </a:pPr>
            <a:r>
              <a:rPr lang="en-US" sz="1800" i="1" dirty="0"/>
              <a:t>Trying to register memory on the wrong device from the network should simply fail for HMM, but there have been reports of silent failures in this regard for CUDA, so you might need to be careful</a:t>
            </a:r>
          </a:p>
          <a:p>
            <a:pPr lvl="1">
              <a:lnSpc>
                <a:spcPct val="110000"/>
              </a:lnSpc>
            </a:pPr>
            <a:r>
              <a:rPr lang="en-US" sz="1800" i="1" dirty="0"/>
              <a:t>Data in HMM can be corrupted if GPU updates pages during network transfer</a:t>
            </a:r>
          </a:p>
          <a:p>
            <a:pPr>
              <a:lnSpc>
                <a:spcPct val="110000"/>
              </a:lnSpc>
            </a:pPr>
            <a:r>
              <a:rPr lang="en-US" sz="2000" dirty="0"/>
              <a:t>In practice MPI implementations should never use HMM directly</a:t>
            </a:r>
          </a:p>
          <a:p>
            <a:pPr lvl="1">
              <a:lnSpc>
                <a:spcPct val="110000"/>
              </a:lnSpc>
            </a:pPr>
            <a:r>
              <a:rPr lang="en-US" sz="1800" dirty="0"/>
              <a:t>Managed heterogeneous memory cannot be directly accessed by the network (</a:t>
            </a:r>
            <a:r>
              <a:rPr lang="en-US" sz="1800" dirty="0">
                <a:solidFill>
                  <a:srgbClr val="FF0000"/>
                </a:solidFill>
              </a:rPr>
              <a:t>correctness issue</a:t>
            </a:r>
            <a:r>
              <a:rPr lang="en-US" sz="1800" dirty="0">
                <a:solidFill>
                  <a:srgbClr val="000000"/>
                </a:solidFill>
              </a:rPr>
              <a:t>)</a:t>
            </a:r>
            <a:endParaRPr lang="en-US" sz="1800" dirty="0"/>
          </a:p>
          <a:p>
            <a:pPr lvl="2">
              <a:lnSpc>
                <a:spcPct val="110000"/>
              </a:lnSpc>
            </a:pPr>
            <a:r>
              <a:rPr lang="en-US" sz="1600" dirty="0"/>
              <a:t>Virtual address cannot be pinned to a fixed physical memory region since GPU might need to migrate the data</a:t>
            </a:r>
          </a:p>
          <a:p>
            <a:pPr lvl="2">
              <a:lnSpc>
                <a:spcPct val="110000"/>
              </a:lnSpc>
            </a:pPr>
            <a:r>
              <a:rPr lang="en-US" sz="1600" dirty="0"/>
              <a:t>Intermediate buffer is needed to copy data from HMM</a:t>
            </a:r>
          </a:p>
          <a:p>
            <a:pPr>
              <a:lnSpc>
                <a:spcPct val="110000"/>
              </a:lnSpc>
            </a:pPr>
            <a:r>
              <a:rPr lang="en-US" sz="2000" dirty="0"/>
              <a:t>In any case MPI can never know in which device data is physically located </a:t>
            </a:r>
          </a:p>
          <a:p>
            <a:pPr lvl="1">
              <a:lnSpc>
                <a:spcPct val="110000"/>
              </a:lnSpc>
            </a:pPr>
            <a:r>
              <a:rPr lang="en-US" sz="1800" dirty="0"/>
              <a:t>Data management is completely handled by GPU and can cause unnecessary data movement (</a:t>
            </a:r>
            <a:r>
              <a:rPr lang="en-US" sz="1800" dirty="0">
                <a:solidFill>
                  <a:srgbClr val="FF0000"/>
                </a:solidFill>
              </a:rPr>
              <a:t>performance issue</a:t>
            </a:r>
            <a:r>
              <a:rPr lang="en-US" sz="1800" dirty="0">
                <a:solidFill>
                  <a:srgbClr val="000000"/>
                </a:solidFill>
              </a:rPr>
              <a:t>)</a:t>
            </a:r>
            <a:endParaRPr lang="en-US" sz="1800" dirty="0"/>
          </a:p>
        </p:txBody>
      </p:sp>
      <p:sp>
        <p:nvSpPr>
          <p:cNvPr id="5" name="Slide Number Placeholder 4">
            <a:extLst>
              <a:ext uri="{FF2B5EF4-FFF2-40B4-BE49-F238E27FC236}">
                <a16:creationId xmlns:a16="http://schemas.microsoft.com/office/drawing/2014/main" id="{F1B96093-8D1B-324F-8DDE-E84643205B5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27738562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92" name="Content Placeholder 2">
            <a:extLst>
              <a:ext uri="{FF2B5EF4-FFF2-40B4-BE49-F238E27FC236}">
                <a16:creationId xmlns:a16="http://schemas.microsoft.com/office/drawing/2014/main" id="{F0221B04-5E09-9144-8F6C-AA6C1CBC91D1}"/>
              </a:ext>
            </a:extLst>
          </p:cNvPr>
          <p:cNvSpPr>
            <a:spLocks noGrp="1"/>
          </p:cNvSpPr>
          <p:nvPr>
            <p:ph sz="half" idx="1"/>
          </p:nvPr>
        </p:nvSpPr>
        <p:spPr>
          <a:xfrm>
            <a:off x="274320" y="1143000"/>
            <a:ext cx="4392509" cy="5394971"/>
          </a:xfrm>
        </p:spPr>
        <p:txBody>
          <a:bodyPr/>
          <a:lstStyle/>
          <a:p>
            <a:pPr>
              <a:lnSpc>
                <a:spcPct val="110000"/>
              </a:lnSpc>
            </a:pPr>
            <a:r>
              <a:rPr lang="en-US" sz="2000" dirty="0"/>
              <a:t>MPI can assume data is on host memory</a:t>
            </a:r>
          </a:p>
          <a:p>
            <a:pPr>
              <a:lnSpc>
                <a:spcPct val="110000"/>
              </a:lnSpc>
            </a:pPr>
            <a:r>
              <a:rPr lang="en-US" sz="2000" dirty="0"/>
              <a:t>MPI copies data to network pinned memory</a:t>
            </a:r>
          </a:p>
          <a:p>
            <a:pPr lvl="1">
              <a:lnSpc>
                <a:spcPct val="110000"/>
              </a:lnSpc>
            </a:pPr>
            <a:r>
              <a:rPr lang="en-US" dirty="0"/>
              <a:t>Network registration will fail</a:t>
            </a:r>
          </a:p>
          <a:p>
            <a:pPr>
              <a:lnSpc>
                <a:spcPct val="110000"/>
              </a:lnSpc>
            </a:pPr>
            <a:r>
              <a:rPr lang="en-US" sz="2000" dirty="0"/>
              <a:t>On a correct guess</a:t>
            </a:r>
          </a:p>
          <a:p>
            <a:pPr lvl="1">
              <a:lnSpc>
                <a:spcPct val="110000"/>
              </a:lnSpc>
            </a:pPr>
            <a:r>
              <a:rPr lang="en-US" dirty="0"/>
              <a:t>The copy will not trigger a page fault to bring data from GPU</a:t>
            </a:r>
          </a:p>
          <a:p>
            <a:pPr>
              <a:lnSpc>
                <a:spcPct val="110000"/>
              </a:lnSpc>
            </a:pPr>
            <a:r>
              <a:rPr lang="en-US" sz="2000" dirty="0"/>
              <a:t>On incorrect guess</a:t>
            </a:r>
          </a:p>
          <a:p>
            <a:pPr lvl="1">
              <a:lnSpc>
                <a:spcPct val="110000"/>
              </a:lnSpc>
            </a:pPr>
            <a:r>
              <a:rPr lang="en-US" dirty="0"/>
              <a:t>An </a:t>
            </a:r>
            <a:r>
              <a:rPr lang="en-US" b="1" dirty="0"/>
              <a:t>expensive page fault</a:t>
            </a:r>
            <a:r>
              <a:rPr lang="en-US" dirty="0"/>
              <a:t> will occur</a:t>
            </a:r>
          </a:p>
        </p:txBody>
      </p:sp>
      <p:sp>
        <p:nvSpPr>
          <p:cNvPr id="93" name="Rectangle 92">
            <a:extLst>
              <a:ext uri="{FF2B5EF4-FFF2-40B4-BE49-F238E27FC236}">
                <a16:creationId xmlns:a16="http://schemas.microsoft.com/office/drawing/2014/main" id="{4221B88F-5C82-C84B-9D58-ED7F43254FB5}"/>
              </a:ext>
            </a:extLst>
          </p:cNvPr>
          <p:cNvSpPr/>
          <p:nvPr/>
        </p:nvSpPr>
        <p:spPr bwMode="auto">
          <a:xfrm>
            <a:off x="7049071" y="2208141"/>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94" name="Rectangle 93">
            <a:extLst>
              <a:ext uri="{FF2B5EF4-FFF2-40B4-BE49-F238E27FC236}">
                <a16:creationId xmlns:a16="http://schemas.microsoft.com/office/drawing/2014/main" id="{980CDDC0-9C8D-5A42-B72C-28DE3E6CC705}"/>
              </a:ext>
            </a:extLst>
          </p:cNvPr>
          <p:cNvSpPr/>
          <p:nvPr/>
        </p:nvSpPr>
        <p:spPr bwMode="auto">
          <a:xfrm>
            <a:off x="7049071" y="1584386"/>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114" name="Rectangle 113">
            <a:extLst>
              <a:ext uri="{FF2B5EF4-FFF2-40B4-BE49-F238E27FC236}">
                <a16:creationId xmlns:a16="http://schemas.microsoft.com/office/drawing/2014/main" id="{73FAD115-DB4B-7547-BDA0-6FDD8B21FC92}"/>
              </a:ext>
            </a:extLst>
          </p:cNvPr>
          <p:cNvSpPr/>
          <p:nvPr/>
        </p:nvSpPr>
        <p:spPr bwMode="auto">
          <a:xfrm>
            <a:off x="4622620" y="1661872"/>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17" name="Rectangle 116">
            <a:extLst>
              <a:ext uri="{FF2B5EF4-FFF2-40B4-BE49-F238E27FC236}">
                <a16:creationId xmlns:a16="http://schemas.microsoft.com/office/drawing/2014/main" id="{6B4FAE17-CE0B-AE4D-BBCE-B0F67751B696}"/>
              </a:ext>
            </a:extLst>
          </p:cNvPr>
          <p:cNvSpPr/>
          <p:nvPr/>
        </p:nvSpPr>
        <p:spPr bwMode="auto">
          <a:xfrm>
            <a:off x="5973398" y="1584386"/>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118" name="Rectangle 117">
            <a:extLst>
              <a:ext uri="{FF2B5EF4-FFF2-40B4-BE49-F238E27FC236}">
                <a16:creationId xmlns:a16="http://schemas.microsoft.com/office/drawing/2014/main" id="{A290F7FB-394B-BC48-B80A-9547B2C5027D}"/>
              </a:ext>
            </a:extLst>
          </p:cNvPr>
          <p:cNvSpPr/>
          <p:nvPr/>
        </p:nvSpPr>
        <p:spPr bwMode="auto">
          <a:xfrm>
            <a:off x="6134734" y="2064612"/>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120" name="Straight Connector 119">
            <a:extLst>
              <a:ext uri="{FF2B5EF4-FFF2-40B4-BE49-F238E27FC236}">
                <a16:creationId xmlns:a16="http://schemas.microsoft.com/office/drawing/2014/main" id="{FEB20D04-6758-C349-9CFF-F72E11B41B9D}"/>
              </a:ext>
            </a:extLst>
          </p:cNvPr>
          <p:cNvCxnSpPr>
            <a:cxnSpLocks/>
            <a:stCxn id="114" idx="2"/>
          </p:cNvCxnSpPr>
          <p:nvPr/>
        </p:nvCxnSpPr>
        <p:spPr bwMode="auto">
          <a:xfrm>
            <a:off x="5003620" y="2119072"/>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DA8E913A-6B34-1B4B-93B5-0F0A409722BF}"/>
              </a:ext>
            </a:extLst>
          </p:cNvPr>
          <p:cNvCxnSpPr>
            <a:cxnSpLocks/>
            <a:stCxn id="93" idx="2"/>
          </p:cNvCxnSpPr>
          <p:nvPr/>
        </p:nvCxnSpPr>
        <p:spPr bwMode="auto">
          <a:xfrm>
            <a:off x="7505750" y="2665341"/>
            <a:ext cx="0" cy="377283"/>
          </a:xfrm>
          <a:prstGeom prst="line">
            <a:avLst/>
          </a:prstGeom>
          <a:noFill/>
          <a:ln w="28575" cap="flat" cmpd="sng" algn="ctr">
            <a:solidFill>
              <a:schemeClr val="tx2"/>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134CE2D6-7BBB-2348-8716-96E38B8499E2}"/>
              </a:ext>
            </a:extLst>
          </p:cNvPr>
          <p:cNvCxnSpPr>
            <a:cxnSpLocks/>
          </p:cNvCxnSpPr>
          <p:nvPr/>
        </p:nvCxnSpPr>
        <p:spPr bwMode="auto">
          <a:xfrm>
            <a:off x="6357007" y="2653045"/>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43" name="Rectangle 142">
            <a:extLst>
              <a:ext uri="{FF2B5EF4-FFF2-40B4-BE49-F238E27FC236}">
                <a16:creationId xmlns:a16="http://schemas.microsoft.com/office/drawing/2014/main" id="{DD3605F7-0BA4-B34C-882A-C688E432EEFE}"/>
              </a:ext>
            </a:extLst>
          </p:cNvPr>
          <p:cNvSpPr/>
          <p:nvPr/>
        </p:nvSpPr>
        <p:spPr bwMode="auto">
          <a:xfrm>
            <a:off x="8069163" y="2238121"/>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44" name="Straight Arrow Connector 143">
            <a:extLst>
              <a:ext uri="{FF2B5EF4-FFF2-40B4-BE49-F238E27FC236}">
                <a16:creationId xmlns:a16="http://schemas.microsoft.com/office/drawing/2014/main" id="{FC0104E5-C7A6-CD4C-A743-377D5F0FE4AE}"/>
              </a:ext>
            </a:extLst>
          </p:cNvPr>
          <p:cNvCxnSpPr>
            <a:cxnSpLocks/>
            <a:stCxn id="118" idx="1"/>
            <a:endCxn id="91" idx="0"/>
          </p:cNvCxnSpPr>
          <p:nvPr/>
        </p:nvCxnSpPr>
        <p:spPr bwMode="auto">
          <a:xfrm flipH="1">
            <a:off x="5126610" y="2136377"/>
            <a:ext cx="1008124"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DEFA1BD9-B3DC-8541-9D16-621E888E09E5}"/>
              </a:ext>
            </a:extLst>
          </p:cNvPr>
          <p:cNvCxnSpPr>
            <a:cxnSpLocks/>
            <a:stCxn id="143" idx="2"/>
          </p:cNvCxnSpPr>
          <p:nvPr/>
        </p:nvCxnSpPr>
        <p:spPr bwMode="auto">
          <a:xfrm>
            <a:off x="8526363" y="2668062"/>
            <a:ext cx="0" cy="374562"/>
          </a:xfrm>
          <a:prstGeom prst="line">
            <a:avLst/>
          </a:prstGeom>
          <a:noFill/>
          <a:ln w="28575" cap="flat" cmpd="sng" algn="ctr">
            <a:solidFill>
              <a:schemeClr val="tx2"/>
            </a:solidFill>
            <a:prstDash val="solid"/>
            <a:round/>
            <a:headEnd type="none" w="med" len="med"/>
            <a:tailEnd type="none" w="med" len="med"/>
          </a:ln>
          <a:effectLst/>
        </p:spPr>
      </p:cxnSp>
      <p:sp>
        <p:nvSpPr>
          <p:cNvPr id="146" name="Curved Right Arrow 145">
            <a:extLst>
              <a:ext uri="{FF2B5EF4-FFF2-40B4-BE49-F238E27FC236}">
                <a16:creationId xmlns:a16="http://schemas.microsoft.com/office/drawing/2014/main" id="{1291B3B9-4CEE-7646-B53E-8DCABE5A16D5}"/>
              </a:ext>
            </a:extLst>
          </p:cNvPr>
          <p:cNvSpPr/>
          <p:nvPr/>
        </p:nvSpPr>
        <p:spPr bwMode="auto">
          <a:xfrm rot="16858730">
            <a:off x="7192669" y="1535277"/>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01154C4B-535E-184F-A9F7-D123CC504680}"/>
              </a:ext>
            </a:extLst>
          </p:cNvPr>
          <p:cNvSpPr txBox="1"/>
          <p:nvPr/>
        </p:nvSpPr>
        <p:spPr>
          <a:xfrm>
            <a:off x="4535749" y="3166328"/>
            <a:ext cx="433814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Correct guess: data is on host memory</a:t>
            </a:r>
          </a:p>
        </p:txBody>
      </p:sp>
      <p:sp>
        <p:nvSpPr>
          <p:cNvPr id="150" name="TextBox 149">
            <a:extLst>
              <a:ext uri="{FF2B5EF4-FFF2-40B4-BE49-F238E27FC236}">
                <a16:creationId xmlns:a16="http://schemas.microsoft.com/office/drawing/2014/main" id="{76155D31-3C95-7047-9A7A-80E332386F8A}"/>
              </a:ext>
            </a:extLst>
          </p:cNvPr>
          <p:cNvSpPr txBox="1"/>
          <p:nvPr/>
        </p:nvSpPr>
        <p:spPr>
          <a:xfrm>
            <a:off x="7574364" y="2988302"/>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51" name="Straight Connector 150">
            <a:extLst>
              <a:ext uri="{FF2B5EF4-FFF2-40B4-BE49-F238E27FC236}">
                <a16:creationId xmlns:a16="http://schemas.microsoft.com/office/drawing/2014/main" id="{7DD41FE5-85F0-6040-9A03-7D5202DD725B}"/>
              </a:ext>
            </a:extLst>
          </p:cNvPr>
          <p:cNvCxnSpPr>
            <a:cxnSpLocks/>
          </p:cNvCxnSpPr>
          <p:nvPr/>
        </p:nvCxnSpPr>
        <p:spPr bwMode="auto">
          <a:xfrm>
            <a:off x="4572987" y="3030328"/>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1" name="TextBox 90">
            <a:extLst>
              <a:ext uri="{FF2B5EF4-FFF2-40B4-BE49-F238E27FC236}">
                <a16:creationId xmlns:a16="http://schemas.microsoft.com/office/drawing/2014/main" id="{93AFCC10-4644-CA44-AA7C-8BF051F51992}"/>
              </a:ext>
            </a:extLst>
          </p:cNvPr>
          <p:cNvSpPr txBox="1"/>
          <p:nvPr/>
        </p:nvSpPr>
        <p:spPr>
          <a:xfrm>
            <a:off x="4309734" y="2572483"/>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102" name="Frame 101">
            <a:extLst>
              <a:ext uri="{FF2B5EF4-FFF2-40B4-BE49-F238E27FC236}">
                <a16:creationId xmlns:a16="http://schemas.microsoft.com/office/drawing/2014/main" id="{A0F7431C-4507-6343-92AF-56E492035A3A}"/>
              </a:ext>
            </a:extLst>
          </p:cNvPr>
          <p:cNvSpPr/>
          <p:nvPr/>
        </p:nvSpPr>
        <p:spPr bwMode="auto">
          <a:xfrm>
            <a:off x="6636953" y="3657600"/>
            <a:ext cx="2381525" cy="2286000"/>
          </a:xfrm>
          <a:prstGeom prst="fram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4" name="Curved Right Arrow 43">
            <a:extLst>
              <a:ext uri="{FF2B5EF4-FFF2-40B4-BE49-F238E27FC236}">
                <a16:creationId xmlns:a16="http://schemas.microsoft.com/office/drawing/2014/main" id="{D0684EED-B7B8-1D46-AFE4-AF42FE70DA5A}"/>
              </a:ext>
            </a:extLst>
          </p:cNvPr>
          <p:cNvSpPr/>
          <p:nvPr/>
        </p:nvSpPr>
        <p:spPr bwMode="auto">
          <a:xfrm>
            <a:off x="5414532" y="1721219"/>
            <a:ext cx="597219" cy="458322"/>
          </a:xfrm>
          <a:prstGeom prst="curvedRightArrow">
            <a:avLst>
              <a:gd name="adj1" fmla="val 16750"/>
              <a:gd name="adj2" fmla="val 41775"/>
              <a:gd name="adj3" fmla="val 2500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 name="TextBox 44">
            <a:extLst>
              <a:ext uri="{FF2B5EF4-FFF2-40B4-BE49-F238E27FC236}">
                <a16:creationId xmlns:a16="http://schemas.microsoft.com/office/drawing/2014/main" id="{5E7E470E-4131-C94A-83EE-2BE7CBA28F77}"/>
              </a:ext>
            </a:extLst>
          </p:cNvPr>
          <p:cNvSpPr txBox="1"/>
          <p:nvPr/>
        </p:nvSpPr>
        <p:spPr>
          <a:xfrm>
            <a:off x="4789790" y="1249343"/>
            <a:ext cx="10317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CPU copy to pinned memory </a:t>
            </a:r>
          </a:p>
        </p:txBody>
      </p:sp>
      <p:sp>
        <p:nvSpPr>
          <p:cNvPr id="47" name="Rectangle 46">
            <a:extLst>
              <a:ext uri="{FF2B5EF4-FFF2-40B4-BE49-F238E27FC236}">
                <a16:creationId xmlns:a16="http://schemas.microsoft.com/office/drawing/2014/main" id="{55AB96D0-6B00-5C40-9310-CAF3AA71A55C}"/>
              </a:ext>
            </a:extLst>
          </p:cNvPr>
          <p:cNvSpPr/>
          <p:nvPr/>
        </p:nvSpPr>
        <p:spPr bwMode="auto">
          <a:xfrm>
            <a:off x="6040069" y="1663837"/>
            <a:ext cx="631790" cy="275922"/>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48" name="TextBox 47">
            <a:extLst>
              <a:ext uri="{FF2B5EF4-FFF2-40B4-BE49-F238E27FC236}">
                <a16:creationId xmlns:a16="http://schemas.microsoft.com/office/drawing/2014/main" id="{04FE2354-D7CA-7442-97EB-D8EEA5A883FB}"/>
              </a:ext>
            </a:extLst>
          </p:cNvPr>
          <p:cNvSpPr txBox="1"/>
          <p:nvPr/>
        </p:nvSpPr>
        <p:spPr>
          <a:xfrm>
            <a:off x="7215731" y="1175727"/>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49" name="Right Arrow 48">
            <a:extLst>
              <a:ext uri="{FF2B5EF4-FFF2-40B4-BE49-F238E27FC236}">
                <a16:creationId xmlns:a16="http://schemas.microsoft.com/office/drawing/2014/main" id="{051779C4-6624-8747-A517-C0D4195FEAD6}"/>
              </a:ext>
            </a:extLst>
          </p:cNvPr>
          <p:cNvSpPr/>
          <p:nvPr/>
        </p:nvSpPr>
        <p:spPr bwMode="auto">
          <a:xfrm>
            <a:off x="8361465" y="1209853"/>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C3FCD44C-C93A-004A-8ABE-CBD1D6FF762E}"/>
              </a:ext>
            </a:extLst>
          </p:cNvPr>
          <p:cNvSpPr/>
          <p:nvPr/>
        </p:nvSpPr>
        <p:spPr bwMode="auto">
          <a:xfrm>
            <a:off x="7076219" y="4856019"/>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66" name="Rectangle 65">
            <a:extLst>
              <a:ext uri="{FF2B5EF4-FFF2-40B4-BE49-F238E27FC236}">
                <a16:creationId xmlns:a16="http://schemas.microsoft.com/office/drawing/2014/main" id="{CB330BAA-07C6-B64A-865E-5CF00C0FE916}"/>
              </a:ext>
            </a:extLst>
          </p:cNvPr>
          <p:cNvSpPr/>
          <p:nvPr/>
        </p:nvSpPr>
        <p:spPr bwMode="auto">
          <a:xfrm>
            <a:off x="7076219" y="4232264"/>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68" name="Rectangle 67">
            <a:extLst>
              <a:ext uri="{FF2B5EF4-FFF2-40B4-BE49-F238E27FC236}">
                <a16:creationId xmlns:a16="http://schemas.microsoft.com/office/drawing/2014/main" id="{D2D15F73-7BF0-2545-B938-1C550F4AC3A7}"/>
              </a:ext>
            </a:extLst>
          </p:cNvPr>
          <p:cNvSpPr/>
          <p:nvPr/>
        </p:nvSpPr>
        <p:spPr bwMode="auto">
          <a:xfrm>
            <a:off x="4649768" y="430975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72" name="Rectangle 71">
            <a:extLst>
              <a:ext uri="{FF2B5EF4-FFF2-40B4-BE49-F238E27FC236}">
                <a16:creationId xmlns:a16="http://schemas.microsoft.com/office/drawing/2014/main" id="{8AAC3F48-C7CF-5745-B740-33CCC8657CD0}"/>
              </a:ext>
            </a:extLst>
          </p:cNvPr>
          <p:cNvSpPr/>
          <p:nvPr/>
        </p:nvSpPr>
        <p:spPr bwMode="auto">
          <a:xfrm>
            <a:off x="6000546" y="4232264"/>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73" name="Rectangle 72">
            <a:extLst>
              <a:ext uri="{FF2B5EF4-FFF2-40B4-BE49-F238E27FC236}">
                <a16:creationId xmlns:a16="http://schemas.microsoft.com/office/drawing/2014/main" id="{04EDBB13-7B3C-904C-99B7-5631407725AE}"/>
              </a:ext>
            </a:extLst>
          </p:cNvPr>
          <p:cNvSpPr/>
          <p:nvPr/>
        </p:nvSpPr>
        <p:spPr bwMode="auto">
          <a:xfrm>
            <a:off x="6153569" y="4712490"/>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74" name="Straight Connector 73">
            <a:extLst>
              <a:ext uri="{FF2B5EF4-FFF2-40B4-BE49-F238E27FC236}">
                <a16:creationId xmlns:a16="http://schemas.microsoft.com/office/drawing/2014/main" id="{3EE708FD-FB10-B141-AB61-447483BB2206}"/>
              </a:ext>
            </a:extLst>
          </p:cNvPr>
          <p:cNvCxnSpPr>
            <a:cxnSpLocks/>
            <a:stCxn id="68" idx="2"/>
          </p:cNvCxnSpPr>
          <p:nvPr/>
        </p:nvCxnSpPr>
        <p:spPr bwMode="auto">
          <a:xfrm>
            <a:off x="5030768" y="4766950"/>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058659AB-07FE-5044-A59F-ABBDAC9C906B}"/>
              </a:ext>
            </a:extLst>
          </p:cNvPr>
          <p:cNvCxnSpPr>
            <a:cxnSpLocks/>
            <a:stCxn id="59" idx="2"/>
          </p:cNvCxnSpPr>
          <p:nvPr/>
        </p:nvCxnSpPr>
        <p:spPr bwMode="auto">
          <a:xfrm>
            <a:off x="7532898" y="5313219"/>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3" name="Right Arrow 82">
            <a:extLst>
              <a:ext uri="{FF2B5EF4-FFF2-40B4-BE49-F238E27FC236}">
                <a16:creationId xmlns:a16="http://schemas.microsoft.com/office/drawing/2014/main" id="{018A264C-FE14-484C-AB13-A1549C49C4E0}"/>
              </a:ext>
            </a:extLst>
          </p:cNvPr>
          <p:cNvSpPr/>
          <p:nvPr/>
        </p:nvSpPr>
        <p:spPr bwMode="auto">
          <a:xfrm flipH="1">
            <a:off x="6762544" y="4246419"/>
            <a:ext cx="394183" cy="239651"/>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84" name="Straight Connector 83">
            <a:extLst>
              <a:ext uri="{FF2B5EF4-FFF2-40B4-BE49-F238E27FC236}">
                <a16:creationId xmlns:a16="http://schemas.microsoft.com/office/drawing/2014/main" id="{CA43D325-57E9-7646-8958-4D25D34CE1F7}"/>
              </a:ext>
            </a:extLst>
          </p:cNvPr>
          <p:cNvCxnSpPr>
            <a:cxnSpLocks/>
          </p:cNvCxnSpPr>
          <p:nvPr/>
        </p:nvCxnSpPr>
        <p:spPr bwMode="auto">
          <a:xfrm>
            <a:off x="6384155" y="5300923"/>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6" name="Rectangle 85">
            <a:extLst>
              <a:ext uri="{FF2B5EF4-FFF2-40B4-BE49-F238E27FC236}">
                <a16:creationId xmlns:a16="http://schemas.microsoft.com/office/drawing/2014/main" id="{0337B79A-B462-A44E-AB82-5010F97BD781}"/>
              </a:ext>
            </a:extLst>
          </p:cNvPr>
          <p:cNvSpPr/>
          <p:nvPr/>
        </p:nvSpPr>
        <p:spPr bwMode="auto">
          <a:xfrm>
            <a:off x="8096311" y="488599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87" name="Straight Arrow Connector 86">
            <a:extLst>
              <a:ext uri="{FF2B5EF4-FFF2-40B4-BE49-F238E27FC236}">
                <a16:creationId xmlns:a16="http://schemas.microsoft.com/office/drawing/2014/main" id="{70AA9E54-762E-104A-89DF-F71DD68369DA}"/>
              </a:ext>
            </a:extLst>
          </p:cNvPr>
          <p:cNvCxnSpPr>
            <a:cxnSpLocks/>
            <a:stCxn id="73" idx="1"/>
            <a:endCxn id="97" idx="0"/>
          </p:cNvCxnSpPr>
          <p:nvPr/>
        </p:nvCxnSpPr>
        <p:spPr bwMode="auto">
          <a:xfrm flipH="1">
            <a:off x="5146263" y="4784255"/>
            <a:ext cx="1007306"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2DC44A1-EA34-0E47-B110-8CE762586F61}"/>
              </a:ext>
            </a:extLst>
          </p:cNvPr>
          <p:cNvCxnSpPr>
            <a:cxnSpLocks/>
            <a:stCxn id="86" idx="2"/>
          </p:cNvCxnSpPr>
          <p:nvPr/>
        </p:nvCxnSpPr>
        <p:spPr bwMode="auto">
          <a:xfrm>
            <a:off x="8553511" y="5315940"/>
            <a:ext cx="0" cy="362266"/>
          </a:xfrm>
          <a:prstGeom prst="line">
            <a:avLst/>
          </a:prstGeom>
          <a:noFill/>
          <a:ln w="28575" cap="flat" cmpd="sng" algn="ctr">
            <a:solidFill>
              <a:schemeClr val="tx2"/>
            </a:solidFill>
            <a:prstDash val="solid"/>
            <a:round/>
            <a:headEnd type="none" w="med" len="med"/>
            <a:tailEnd type="none" w="med" len="med"/>
          </a:ln>
          <a:effectLst/>
        </p:spPr>
      </p:cxnSp>
      <p:sp>
        <p:nvSpPr>
          <p:cNvPr id="89" name="Curved Right Arrow 88">
            <a:extLst>
              <a:ext uri="{FF2B5EF4-FFF2-40B4-BE49-F238E27FC236}">
                <a16:creationId xmlns:a16="http://schemas.microsoft.com/office/drawing/2014/main" id="{7939D9CF-B953-9C45-840C-473922334D3C}"/>
              </a:ext>
            </a:extLst>
          </p:cNvPr>
          <p:cNvSpPr/>
          <p:nvPr/>
        </p:nvSpPr>
        <p:spPr bwMode="auto">
          <a:xfrm rot="16858730">
            <a:off x="7219817" y="4183155"/>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B3D0FCA4-B470-BA4A-B444-97DD454AF988}"/>
              </a:ext>
            </a:extLst>
          </p:cNvPr>
          <p:cNvSpPr txBox="1"/>
          <p:nvPr/>
        </p:nvSpPr>
        <p:spPr>
          <a:xfrm>
            <a:off x="4600135" y="5753761"/>
            <a:ext cx="433814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MPI moving data from host memory on a wrong guess</a:t>
            </a:r>
          </a:p>
        </p:txBody>
      </p:sp>
      <p:sp>
        <p:nvSpPr>
          <p:cNvPr id="95" name="TextBox 94">
            <a:extLst>
              <a:ext uri="{FF2B5EF4-FFF2-40B4-BE49-F238E27FC236}">
                <a16:creationId xmlns:a16="http://schemas.microsoft.com/office/drawing/2014/main" id="{83169F90-2041-674E-BBA6-CBCE6FD8C56E}"/>
              </a:ext>
            </a:extLst>
          </p:cNvPr>
          <p:cNvSpPr txBox="1"/>
          <p:nvPr/>
        </p:nvSpPr>
        <p:spPr>
          <a:xfrm>
            <a:off x="7609007" y="5628685"/>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96" name="Straight Connector 95">
            <a:extLst>
              <a:ext uri="{FF2B5EF4-FFF2-40B4-BE49-F238E27FC236}">
                <a16:creationId xmlns:a16="http://schemas.microsoft.com/office/drawing/2014/main" id="{6478CB9E-1036-4540-A1BD-007FF8B9572A}"/>
              </a:ext>
            </a:extLst>
          </p:cNvPr>
          <p:cNvCxnSpPr>
            <a:cxnSpLocks/>
          </p:cNvCxnSpPr>
          <p:nvPr/>
        </p:nvCxnSpPr>
        <p:spPr bwMode="auto">
          <a:xfrm>
            <a:off x="4600135" y="5678206"/>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7" name="TextBox 96">
            <a:extLst>
              <a:ext uri="{FF2B5EF4-FFF2-40B4-BE49-F238E27FC236}">
                <a16:creationId xmlns:a16="http://schemas.microsoft.com/office/drawing/2014/main" id="{045F1879-A3A5-4842-8B14-B8DA214CDEC1}"/>
              </a:ext>
            </a:extLst>
          </p:cNvPr>
          <p:cNvSpPr txBox="1"/>
          <p:nvPr/>
        </p:nvSpPr>
        <p:spPr>
          <a:xfrm>
            <a:off x="4329387" y="5220361"/>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98" name="Curved Right Arrow 97">
            <a:extLst>
              <a:ext uri="{FF2B5EF4-FFF2-40B4-BE49-F238E27FC236}">
                <a16:creationId xmlns:a16="http://schemas.microsoft.com/office/drawing/2014/main" id="{6E12A6A7-46E6-AE4A-9E25-9B369FD3D2BB}"/>
              </a:ext>
            </a:extLst>
          </p:cNvPr>
          <p:cNvSpPr/>
          <p:nvPr/>
        </p:nvSpPr>
        <p:spPr bwMode="auto">
          <a:xfrm>
            <a:off x="5439768" y="4369097"/>
            <a:ext cx="599131" cy="458322"/>
          </a:xfrm>
          <a:prstGeom prst="curvedRightArrow">
            <a:avLst>
              <a:gd name="adj1" fmla="val 16750"/>
              <a:gd name="adj2" fmla="val 41775"/>
              <a:gd name="adj3" fmla="val 2500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9" name="TextBox 98">
            <a:extLst>
              <a:ext uri="{FF2B5EF4-FFF2-40B4-BE49-F238E27FC236}">
                <a16:creationId xmlns:a16="http://schemas.microsoft.com/office/drawing/2014/main" id="{F4F963C6-D5D7-DC4D-BB70-3B50A046AACA}"/>
              </a:ext>
            </a:extLst>
          </p:cNvPr>
          <p:cNvSpPr txBox="1"/>
          <p:nvPr/>
        </p:nvSpPr>
        <p:spPr>
          <a:xfrm>
            <a:off x="4816938" y="3897221"/>
            <a:ext cx="10317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CPU copy to pinned memory </a:t>
            </a:r>
          </a:p>
        </p:txBody>
      </p:sp>
      <p:sp>
        <p:nvSpPr>
          <p:cNvPr id="101" name="TextBox 100">
            <a:extLst>
              <a:ext uri="{FF2B5EF4-FFF2-40B4-BE49-F238E27FC236}">
                <a16:creationId xmlns:a16="http://schemas.microsoft.com/office/drawing/2014/main" id="{2436E40A-8158-BA45-961A-CDA778A6434D}"/>
              </a:ext>
            </a:extLst>
          </p:cNvPr>
          <p:cNvSpPr txBox="1"/>
          <p:nvPr/>
        </p:nvSpPr>
        <p:spPr>
          <a:xfrm>
            <a:off x="7377899" y="3587142"/>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103" name="Right Arrow 102">
            <a:extLst>
              <a:ext uri="{FF2B5EF4-FFF2-40B4-BE49-F238E27FC236}">
                <a16:creationId xmlns:a16="http://schemas.microsoft.com/office/drawing/2014/main" id="{D4757335-DB0E-234E-9F56-2DF569003707}"/>
              </a:ext>
            </a:extLst>
          </p:cNvPr>
          <p:cNvSpPr/>
          <p:nvPr/>
        </p:nvSpPr>
        <p:spPr bwMode="auto">
          <a:xfrm>
            <a:off x="8508643" y="3621268"/>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4" name="TextBox 103">
            <a:extLst>
              <a:ext uri="{FF2B5EF4-FFF2-40B4-BE49-F238E27FC236}">
                <a16:creationId xmlns:a16="http://schemas.microsoft.com/office/drawing/2014/main" id="{355C8D69-E485-8A42-92B4-8CD0A042CF31}"/>
              </a:ext>
            </a:extLst>
          </p:cNvPr>
          <p:cNvSpPr txBox="1"/>
          <p:nvPr/>
        </p:nvSpPr>
        <p:spPr>
          <a:xfrm>
            <a:off x="7197500" y="3808590"/>
            <a:ext cx="136637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7AB800">
                    <a:lumMod val="50000"/>
                  </a:srgbClr>
                </a:solidFill>
                <a:effectLst/>
                <a:uLnTx/>
                <a:uFillTx/>
                <a:latin typeface="Calibri"/>
                <a:ea typeface="+mn-ea"/>
                <a:cs typeface="+mn-cs"/>
              </a:rPr>
              <a:t>GPU page migration</a:t>
            </a:r>
          </a:p>
        </p:txBody>
      </p:sp>
      <p:sp>
        <p:nvSpPr>
          <p:cNvPr id="106" name="Right Arrow 105">
            <a:extLst>
              <a:ext uri="{FF2B5EF4-FFF2-40B4-BE49-F238E27FC236}">
                <a16:creationId xmlns:a16="http://schemas.microsoft.com/office/drawing/2014/main" id="{BFC3DB71-7B20-AB4C-961F-600FC87FE6C2}"/>
              </a:ext>
            </a:extLst>
          </p:cNvPr>
          <p:cNvSpPr/>
          <p:nvPr/>
        </p:nvSpPr>
        <p:spPr bwMode="auto">
          <a:xfrm>
            <a:off x="8515183" y="3842716"/>
            <a:ext cx="298620" cy="193045"/>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7" name="32-Point Star 106">
            <a:extLst>
              <a:ext uri="{FF2B5EF4-FFF2-40B4-BE49-F238E27FC236}">
                <a16:creationId xmlns:a16="http://schemas.microsoft.com/office/drawing/2014/main" id="{8129CCF0-4EA9-DB44-AA31-08F984DC7A6B}"/>
              </a:ext>
            </a:extLst>
          </p:cNvPr>
          <p:cNvSpPr/>
          <p:nvPr/>
        </p:nvSpPr>
        <p:spPr bwMode="auto">
          <a:xfrm>
            <a:off x="5797380" y="3965211"/>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sp>
        <p:nvSpPr>
          <p:cNvPr id="108" name="Rectangle 107">
            <a:extLst>
              <a:ext uri="{FF2B5EF4-FFF2-40B4-BE49-F238E27FC236}">
                <a16:creationId xmlns:a16="http://schemas.microsoft.com/office/drawing/2014/main" id="{FA20568F-708E-2649-B5DF-241A4E3F3799}"/>
              </a:ext>
            </a:extLst>
          </p:cNvPr>
          <p:cNvSpPr/>
          <p:nvPr/>
        </p:nvSpPr>
        <p:spPr bwMode="auto">
          <a:xfrm>
            <a:off x="6073301" y="1692724"/>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09" name="Rectangle 108">
            <a:extLst>
              <a:ext uri="{FF2B5EF4-FFF2-40B4-BE49-F238E27FC236}">
                <a16:creationId xmlns:a16="http://schemas.microsoft.com/office/drawing/2014/main" id="{44E428C1-F6D3-F34C-93C9-EF3C834AC239}"/>
              </a:ext>
            </a:extLst>
          </p:cNvPr>
          <p:cNvSpPr/>
          <p:nvPr/>
        </p:nvSpPr>
        <p:spPr bwMode="auto">
          <a:xfrm>
            <a:off x="6065806" y="4304345"/>
            <a:ext cx="639018" cy="275922"/>
          </a:xfrm>
          <a:prstGeom prst="rect">
            <a:avLst/>
          </a:prstGeom>
          <a:ln>
            <a:solidFill>
              <a:schemeClr val="tx2"/>
            </a:solidFill>
            <a:prstDash val="sysDot"/>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110" name="Rectangle 109">
            <a:extLst>
              <a:ext uri="{FF2B5EF4-FFF2-40B4-BE49-F238E27FC236}">
                <a16:creationId xmlns:a16="http://schemas.microsoft.com/office/drawing/2014/main" id="{3AB3215C-FE47-EE4F-951E-8F85E9221DA8}"/>
              </a:ext>
            </a:extLst>
          </p:cNvPr>
          <p:cNvSpPr/>
          <p:nvPr/>
        </p:nvSpPr>
        <p:spPr bwMode="auto">
          <a:xfrm>
            <a:off x="6092957" y="4342471"/>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11" name="Rectangle 110">
            <a:extLst>
              <a:ext uri="{FF2B5EF4-FFF2-40B4-BE49-F238E27FC236}">
                <a16:creationId xmlns:a16="http://schemas.microsoft.com/office/drawing/2014/main" id="{27E5DAA8-7D6F-3E45-AF17-F59415A53404}"/>
              </a:ext>
            </a:extLst>
          </p:cNvPr>
          <p:cNvSpPr/>
          <p:nvPr/>
        </p:nvSpPr>
        <p:spPr bwMode="auto">
          <a:xfrm>
            <a:off x="7241975" y="4284403"/>
            <a:ext cx="662352" cy="256150"/>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56" name="Title 1">
            <a:extLst>
              <a:ext uri="{FF2B5EF4-FFF2-40B4-BE49-F238E27FC236}">
                <a16:creationId xmlns:a16="http://schemas.microsoft.com/office/drawing/2014/main" id="{AAF3EF49-E8BD-744A-9C74-B8A2886D5BD1}"/>
              </a:ext>
            </a:extLst>
          </p:cNvPr>
          <p:cNvSpPr txBox="1">
            <a:spLocks/>
          </p:cNvSpPr>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kern="0" dirty="0"/>
              <a:t>MPI + HMM Assuming Data on Host</a:t>
            </a:r>
          </a:p>
        </p:txBody>
      </p:sp>
    </p:spTree>
    <p:extLst>
      <p:ext uri="{BB962C8B-B14F-4D97-AF65-F5344CB8AC3E}">
        <p14:creationId xmlns:p14="http://schemas.microsoft.com/office/powerpoint/2010/main" val="28850481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92" name="Content Placeholder 2">
            <a:extLst>
              <a:ext uri="{FF2B5EF4-FFF2-40B4-BE49-F238E27FC236}">
                <a16:creationId xmlns:a16="http://schemas.microsoft.com/office/drawing/2014/main" id="{F0221B04-5E09-9144-8F6C-AA6C1CBC91D1}"/>
              </a:ext>
            </a:extLst>
          </p:cNvPr>
          <p:cNvSpPr>
            <a:spLocks noGrp="1"/>
          </p:cNvSpPr>
          <p:nvPr>
            <p:ph sz="half" idx="1"/>
          </p:nvPr>
        </p:nvSpPr>
        <p:spPr>
          <a:xfrm>
            <a:off x="269823" y="1143000"/>
            <a:ext cx="4419764" cy="5364991"/>
          </a:xfrm>
        </p:spPr>
        <p:txBody>
          <a:bodyPr/>
          <a:lstStyle/>
          <a:p>
            <a:pPr>
              <a:lnSpc>
                <a:spcPct val="110000"/>
              </a:lnSpc>
            </a:pPr>
            <a:r>
              <a:rPr lang="en-US" sz="2000" dirty="0"/>
              <a:t>MPI can assume data is on some GPU device memory</a:t>
            </a:r>
          </a:p>
          <a:p>
            <a:pPr>
              <a:lnSpc>
                <a:spcPct val="110000"/>
              </a:lnSpc>
            </a:pPr>
            <a:r>
              <a:rPr lang="en-US" sz="2000" dirty="0"/>
              <a:t>MPI would need to move data from the GPU device memory to network pinned memory</a:t>
            </a:r>
          </a:p>
          <a:p>
            <a:pPr lvl="1">
              <a:lnSpc>
                <a:spcPct val="110000"/>
              </a:lnSpc>
            </a:pPr>
            <a:r>
              <a:rPr lang="en-US" sz="1800" dirty="0"/>
              <a:t>This can be either host or GPU memory (but not unified memory)</a:t>
            </a:r>
          </a:p>
          <a:p>
            <a:pPr>
              <a:lnSpc>
                <a:spcPct val="110000"/>
              </a:lnSpc>
            </a:pPr>
            <a:r>
              <a:rPr lang="en-US" sz="2000" dirty="0"/>
              <a:t>On a correct guess</a:t>
            </a:r>
          </a:p>
          <a:p>
            <a:pPr lvl="1">
              <a:lnSpc>
                <a:spcPct val="110000"/>
              </a:lnSpc>
            </a:pPr>
            <a:r>
              <a:rPr lang="en-US" sz="1800" dirty="0"/>
              <a:t>The copy will not trigger a page fault</a:t>
            </a:r>
          </a:p>
          <a:p>
            <a:pPr>
              <a:lnSpc>
                <a:spcPct val="110000"/>
              </a:lnSpc>
            </a:pPr>
            <a:r>
              <a:rPr lang="en-US" sz="2000" dirty="0"/>
              <a:t>On incorrect guess</a:t>
            </a:r>
          </a:p>
          <a:p>
            <a:pPr lvl="1">
              <a:lnSpc>
                <a:spcPct val="110000"/>
              </a:lnSpc>
            </a:pPr>
            <a:r>
              <a:rPr lang="en-US" sz="1800" dirty="0"/>
              <a:t>An </a:t>
            </a:r>
            <a:r>
              <a:rPr lang="en-US" sz="1800" b="1" dirty="0"/>
              <a:t>expensive page fault</a:t>
            </a:r>
            <a:r>
              <a:rPr lang="en-US" sz="1800" dirty="0"/>
              <a:t> will occur when accessing data on the GPU device memory</a:t>
            </a:r>
          </a:p>
          <a:p>
            <a:pPr>
              <a:lnSpc>
                <a:spcPct val="110000"/>
              </a:lnSpc>
            </a:pPr>
            <a:r>
              <a:rPr lang="en-US" sz="2000" dirty="0"/>
              <a:t>Most MPI implementations assume memory to reside on the GPU</a:t>
            </a:r>
          </a:p>
        </p:txBody>
      </p:sp>
      <p:sp>
        <p:nvSpPr>
          <p:cNvPr id="93" name="Rectangle 92">
            <a:extLst>
              <a:ext uri="{FF2B5EF4-FFF2-40B4-BE49-F238E27FC236}">
                <a16:creationId xmlns:a16="http://schemas.microsoft.com/office/drawing/2014/main" id="{4221B88F-5C82-C84B-9D58-ED7F43254FB5}"/>
              </a:ext>
            </a:extLst>
          </p:cNvPr>
          <p:cNvSpPr/>
          <p:nvPr/>
        </p:nvSpPr>
        <p:spPr bwMode="auto">
          <a:xfrm>
            <a:off x="7049071" y="2208141"/>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94" name="Rectangle 93">
            <a:extLst>
              <a:ext uri="{FF2B5EF4-FFF2-40B4-BE49-F238E27FC236}">
                <a16:creationId xmlns:a16="http://schemas.microsoft.com/office/drawing/2014/main" id="{980CDDC0-9C8D-5A42-B72C-28DE3E6CC705}"/>
              </a:ext>
            </a:extLst>
          </p:cNvPr>
          <p:cNvSpPr/>
          <p:nvPr/>
        </p:nvSpPr>
        <p:spPr bwMode="auto">
          <a:xfrm>
            <a:off x="7049071" y="1584386"/>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114" name="Rectangle 113">
            <a:extLst>
              <a:ext uri="{FF2B5EF4-FFF2-40B4-BE49-F238E27FC236}">
                <a16:creationId xmlns:a16="http://schemas.microsoft.com/office/drawing/2014/main" id="{73FAD115-DB4B-7547-BDA0-6FDD8B21FC92}"/>
              </a:ext>
            </a:extLst>
          </p:cNvPr>
          <p:cNvSpPr/>
          <p:nvPr/>
        </p:nvSpPr>
        <p:spPr bwMode="auto">
          <a:xfrm>
            <a:off x="4622620" y="1661872"/>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17" name="Rectangle 116">
            <a:extLst>
              <a:ext uri="{FF2B5EF4-FFF2-40B4-BE49-F238E27FC236}">
                <a16:creationId xmlns:a16="http://schemas.microsoft.com/office/drawing/2014/main" id="{6B4FAE17-CE0B-AE4D-BBCE-B0F67751B696}"/>
              </a:ext>
            </a:extLst>
          </p:cNvPr>
          <p:cNvSpPr/>
          <p:nvPr/>
        </p:nvSpPr>
        <p:spPr bwMode="auto">
          <a:xfrm>
            <a:off x="5973398" y="1584386"/>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118" name="Rectangle 117">
            <a:extLst>
              <a:ext uri="{FF2B5EF4-FFF2-40B4-BE49-F238E27FC236}">
                <a16:creationId xmlns:a16="http://schemas.microsoft.com/office/drawing/2014/main" id="{A290F7FB-394B-BC48-B80A-9547B2C5027D}"/>
              </a:ext>
            </a:extLst>
          </p:cNvPr>
          <p:cNvSpPr/>
          <p:nvPr/>
        </p:nvSpPr>
        <p:spPr bwMode="auto">
          <a:xfrm>
            <a:off x="6138496" y="2064612"/>
            <a:ext cx="455158"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120" name="Straight Connector 119">
            <a:extLst>
              <a:ext uri="{FF2B5EF4-FFF2-40B4-BE49-F238E27FC236}">
                <a16:creationId xmlns:a16="http://schemas.microsoft.com/office/drawing/2014/main" id="{FEB20D04-6758-C349-9CFF-F72E11B41B9D}"/>
              </a:ext>
            </a:extLst>
          </p:cNvPr>
          <p:cNvCxnSpPr>
            <a:cxnSpLocks/>
            <a:stCxn id="114" idx="2"/>
          </p:cNvCxnSpPr>
          <p:nvPr/>
        </p:nvCxnSpPr>
        <p:spPr bwMode="auto">
          <a:xfrm>
            <a:off x="5003620" y="2119072"/>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DA8E913A-6B34-1B4B-93B5-0F0A409722BF}"/>
              </a:ext>
            </a:extLst>
          </p:cNvPr>
          <p:cNvCxnSpPr>
            <a:cxnSpLocks/>
            <a:stCxn id="93" idx="2"/>
          </p:cNvCxnSpPr>
          <p:nvPr/>
        </p:nvCxnSpPr>
        <p:spPr bwMode="auto">
          <a:xfrm>
            <a:off x="7505750" y="2665341"/>
            <a:ext cx="0" cy="377283"/>
          </a:xfrm>
          <a:prstGeom prst="line">
            <a:avLst/>
          </a:prstGeom>
          <a:noFill/>
          <a:ln w="28575" cap="flat" cmpd="sng" algn="ctr">
            <a:solidFill>
              <a:schemeClr val="tx2"/>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134CE2D6-7BBB-2348-8716-96E38B8499E2}"/>
              </a:ext>
            </a:extLst>
          </p:cNvPr>
          <p:cNvCxnSpPr>
            <a:cxnSpLocks/>
          </p:cNvCxnSpPr>
          <p:nvPr/>
        </p:nvCxnSpPr>
        <p:spPr bwMode="auto">
          <a:xfrm>
            <a:off x="6357007" y="2653045"/>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43" name="Rectangle 142">
            <a:extLst>
              <a:ext uri="{FF2B5EF4-FFF2-40B4-BE49-F238E27FC236}">
                <a16:creationId xmlns:a16="http://schemas.microsoft.com/office/drawing/2014/main" id="{DD3605F7-0BA4-B34C-882A-C688E432EEFE}"/>
              </a:ext>
            </a:extLst>
          </p:cNvPr>
          <p:cNvSpPr/>
          <p:nvPr/>
        </p:nvSpPr>
        <p:spPr bwMode="auto">
          <a:xfrm>
            <a:off x="8069163" y="2238121"/>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44" name="Straight Arrow Connector 143">
            <a:extLst>
              <a:ext uri="{FF2B5EF4-FFF2-40B4-BE49-F238E27FC236}">
                <a16:creationId xmlns:a16="http://schemas.microsoft.com/office/drawing/2014/main" id="{FC0104E5-C7A6-CD4C-A743-377D5F0FE4AE}"/>
              </a:ext>
            </a:extLst>
          </p:cNvPr>
          <p:cNvCxnSpPr>
            <a:cxnSpLocks/>
            <a:stCxn id="118" idx="1"/>
            <a:endCxn id="91" idx="0"/>
          </p:cNvCxnSpPr>
          <p:nvPr/>
        </p:nvCxnSpPr>
        <p:spPr bwMode="auto">
          <a:xfrm flipH="1">
            <a:off x="5119115" y="2136377"/>
            <a:ext cx="1019381"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DEFA1BD9-B3DC-8541-9D16-621E888E09E5}"/>
              </a:ext>
            </a:extLst>
          </p:cNvPr>
          <p:cNvCxnSpPr>
            <a:cxnSpLocks/>
            <a:stCxn id="143" idx="2"/>
          </p:cNvCxnSpPr>
          <p:nvPr/>
        </p:nvCxnSpPr>
        <p:spPr bwMode="auto">
          <a:xfrm>
            <a:off x="8526363" y="2668062"/>
            <a:ext cx="0" cy="374562"/>
          </a:xfrm>
          <a:prstGeom prst="line">
            <a:avLst/>
          </a:prstGeom>
          <a:noFill/>
          <a:ln w="28575" cap="flat" cmpd="sng" algn="ctr">
            <a:solidFill>
              <a:schemeClr val="tx2"/>
            </a:solidFill>
            <a:prstDash val="solid"/>
            <a:round/>
            <a:headEnd type="none" w="med" len="med"/>
            <a:tailEnd type="none" w="med" len="med"/>
          </a:ln>
          <a:effectLst/>
        </p:spPr>
      </p:cxnSp>
      <p:sp>
        <p:nvSpPr>
          <p:cNvPr id="146" name="Curved Right Arrow 145">
            <a:extLst>
              <a:ext uri="{FF2B5EF4-FFF2-40B4-BE49-F238E27FC236}">
                <a16:creationId xmlns:a16="http://schemas.microsoft.com/office/drawing/2014/main" id="{1291B3B9-4CEE-7646-B53E-8DCABE5A16D5}"/>
              </a:ext>
            </a:extLst>
          </p:cNvPr>
          <p:cNvSpPr/>
          <p:nvPr/>
        </p:nvSpPr>
        <p:spPr bwMode="auto">
          <a:xfrm rot="16858730">
            <a:off x="7192669" y="1535277"/>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01154C4B-535E-184F-A9F7-D123CC504680}"/>
              </a:ext>
            </a:extLst>
          </p:cNvPr>
          <p:cNvSpPr txBox="1"/>
          <p:nvPr/>
        </p:nvSpPr>
        <p:spPr>
          <a:xfrm>
            <a:off x="4513469" y="3166355"/>
            <a:ext cx="433814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Correct guess: data is on the target GPU</a:t>
            </a:r>
          </a:p>
        </p:txBody>
      </p:sp>
      <p:sp>
        <p:nvSpPr>
          <p:cNvPr id="150" name="TextBox 149">
            <a:extLst>
              <a:ext uri="{FF2B5EF4-FFF2-40B4-BE49-F238E27FC236}">
                <a16:creationId xmlns:a16="http://schemas.microsoft.com/office/drawing/2014/main" id="{76155D31-3C95-7047-9A7A-80E332386F8A}"/>
              </a:ext>
            </a:extLst>
          </p:cNvPr>
          <p:cNvSpPr txBox="1"/>
          <p:nvPr/>
        </p:nvSpPr>
        <p:spPr>
          <a:xfrm>
            <a:off x="7581859" y="2980807"/>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51" name="Straight Connector 150">
            <a:extLst>
              <a:ext uri="{FF2B5EF4-FFF2-40B4-BE49-F238E27FC236}">
                <a16:creationId xmlns:a16="http://schemas.microsoft.com/office/drawing/2014/main" id="{7DD41FE5-85F0-6040-9A03-7D5202DD725B}"/>
              </a:ext>
            </a:extLst>
          </p:cNvPr>
          <p:cNvCxnSpPr>
            <a:cxnSpLocks/>
          </p:cNvCxnSpPr>
          <p:nvPr/>
        </p:nvCxnSpPr>
        <p:spPr bwMode="auto">
          <a:xfrm>
            <a:off x="4572987" y="3030328"/>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1" name="TextBox 90">
            <a:extLst>
              <a:ext uri="{FF2B5EF4-FFF2-40B4-BE49-F238E27FC236}">
                <a16:creationId xmlns:a16="http://schemas.microsoft.com/office/drawing/2014/main" id="{93AFCC10-4644-CA44-AA7C-8BF051F51992}"/>
              </a:ext>
            </a:extLst>
          </p:cNvPr>
          <p:cNvSpPr txBox="1"/>
          <p:nvPr/>
        </p:nvSpPr>
        <p:spPr>
          <a:xfrm>
            <a:off x="4302239" y="2572483"/>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102" name="Frame 101">
            <a:extLst>
              <a:ext uri="{FF2B5EF4-FFF2-40B4-BE49-F238E27FC236}">
                <a16:creationId xmlns:a16="http://schemas.microsoft.com/office/drawing/2014/main" id="{A0F7431C-4507-6343-92AF-56E492035A3A}"/>
              </a:ext>
            </a:extLst>
          </p:cNvPr>
          <p:cNvSpPr/>
          <p:nvPr/>
        </p:nvSpPr>
        <p:spPr bwMode="auto">
          <a:xfrm>
            <a:off x="6636953" y="3657600"/>
            <a:ext cx="2381525" cy="2286000"/>
          </a:xfrm>
          <a:prstGeom prst="fram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55AB96D0-6B00-5C40-9310-CAF3AA71A55C}"/>
              </a:ext>
            </a:extLst>
          </p:cNvPr>
          <p:cNvSpPr/>
          <p:nvPr/>
        </p:nvSpPr>
        <p:spPr bwMode="auto">
          <a:xfrm>
            <a:off x="7250683" y="1625349"/>
            <a:ext cx="662352" cy="275922"/>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48" name="TextBox 47">
            <a:extLst>
              <a:ext uri="{FF2B5EF4-FFF2-40B4-BE49-F238E27FC236}">
                <a16:creationId xmlns:a16="http://schemas.microsoft.com/office/drawing/2014/main" id="{04FE2354-D7CA-7442-97EB-D8EEA5A883FB}"/>
              </a:ext>
            </a:extLst>
          </p:cNvPr>
          <p:cNvSpPr txBox="1"/>
          <p:nvPr/>
        </p:nvSpPr>
        <p:spPr>
          <a:xfrm>
            <a:off x="7215731" y="1175727"/>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49" name="Right Arrow 48">
            <a:extLst>
              <a:ext uri="{FF2B5EF4-FFF2-40B4-BE49-F238E27FC236}">
                <a16:creationId xmlns:a16="http://schemas.microsoft.com/office/drawing/2014/main" id="{051779C4-6624-8747-A517-C0D4195FEAD6}"/>
              </a:ext>
            </a:extLst>
          </p:cNvPr>
          <p:cNvSpPr/>
          <p:nvPr/>
        </p:nvSpPr>
        <p:spPr bwMode="auto">
          <a:xfrm>
            <a:off x="8361465" y="1209853"/>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C3FCD44C-C93A-004A-8ABE-CBD1D6FF762E}"/>
              </a:ext>
            </a:extLst>
          </p:cNvPr>
          <p:cNvSpPr/>
          <p:nvPr/>
        </p:nvSpPr>
        <p:spPr bwMode="auto">
          <a:xfrm>
            <a:off x="7076219" y="4856019"/>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66" name="Rectangle 65">
            <a:extLst>
              <a:ext uri="{FF2B5EF4-FFF2-40B4-BE49-F238E27FC236}">
                <a16:creationId xmlns:a16="http://schemas.microsoft.com/office/drawing/2014/main" id="{CB330BAA-07C6-B64A-865E-5CF00C0FE916}"/>
              </a:ext>
            </a:extLst>
          </p:cNvPr>
          <p:cNvSpPr/>
          <p:nvPr/>
        </p:nvSpPr>
        <p:spPr bwMode="auto">
          <a:xfrm>
            <a:off x="7076219" y="4232264"/>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68" name="Rectangle 67">
            <a:extLst>
              <a:ext uri="{FF2B5EF4-FFF2-40B4-BE49-F238E27FC236}">
                <a16:creationId xmlns:a16="http://schemas.microsoft.com/office/drawing/2014/main" id="{D2D15F73-7BF0-2545-B938-1C550F4AC3A7}"/>
              </a:ext>
            </a:extLst>
          </p:cNvPr>
          <p:cNvSpPr/>
          <p:nvPr/>
        </p:nvSpPr>
        <p:spPr bwMode="auto">
          <a:xfrm>
            <a:off x="4649768" y="430975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72" name="Rectangle 71">
            <a:extLst>
              <a:ext uri="{FF2B5EF4-FFF2-40B4-BE49-F238E27FC236}">
                <a16:creationId xmlns:a16="http://schemas.microsoft.com/office/drawing/2014/main" id="{8AAC3F48-C7CF-5745-B740-33CCC8657CD0}"/>
              </a:ext>
            </a:extLst>
          </p:cNvPr>
          <p:cNvSpPr/>
          <p:nvPr/>
        </p:nvSpPr>
        <p:spPr bwMode="auto">
          <a:xfrm>
            <a:off x="6000546" y="4232264"/>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73" name="Rectangle 72">
            <a:extLst>
              <a:ext uri="{FF2B5EF4-FFF2-40B4-BE49-F238E27FC236}">
                <a16:creationId xmlns:a16="http://schemas.microsoft.com/office/drawing/2014/main" id="{04EDBB13-7B3C-904C-99B7-5631407725AE}"/>
              </a:ext>
            </a:extLst>
          </p:cNvPr>
          <p:cNvSpPr/>
          <p:nvPr/>
        </p:nvSpPr>
        <p:spPr bwMode="auto">
          <a:xfrm>
            <a:off x="6155145" y="4712490"/>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74" name="Straight Connector 73">
            <a:extLst>
              <a:ext uri="{FF2B5EF4-FFF2-40B4-BE49-F238E27FC236}">
                <a16:creationId xmlns:a16="http://schemas.microsoft.com/office/drawing/2014/main" id="{3EE708FD-FB10-B141-AB61-447483BB2206}"/>
              </a:ext>
            </a:extLst>
          </p:cNvPr>
          <p:cNvCxnSpPr>
            <a:cxnSpLocks/>
            <a:stCxn id="68" idx="2"/>
          </p:cNvCxnSpPr>
          <p:nvPr/>
        </p:nvCxnSpPr>
        <p:spPr bwMode="auto">
          <a:xfrm>
            <a:off x="5030768" y="4766950"/>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058659AB-07FE-5044-A59F-ABBDAC9C906B}"/>
              </a:ext>
            </a:extLst>
          </p:cNvPr>
          <p:cNvCxnSpPr>
            <a:cxnSpLocks/>
            <a:stCxn id="59" idx="2"/>
          </p:cNvCxnSpPr>
          <p:nvPr/>
        </p:nvCxnSpPr>
        <p:spPr bwMode="auto">
          <a:xfrm>
            <a:off x="7532898" y="5313219"/>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3" name="Right Arrow 82">
            <a:extLst>
              <a:ext uri="{FF2B5EF4-FFF2-40B4-BE49-F238E27FC236}">
                <a16:creationId xmlns:a16="http://schemas.microsoft.com/office/drawing/2014/main" id="{018A264C-FE14-484C-AB13-A1549C49C4E0}"/>
              </a:ext>
            </a:extLst>
          </p:cNvPr>
          <p:cNvSpPr/>
          <p:nvPr/>
        </p:nvSpPr>
        <p:spPr bwMode="auto">
          <a:xfrm rot="10800000" flipH="1">
            <a:off x="6762544" y="4246419"/>
            <a:ext cx="394183" cy="239651"/>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84" name="Straight Connector 83">
            <a:extLst>
              <a:ext uri="{FF2B5EF4-FFF2-40B4-BE49-F238E27FC236}">
                <a16:creationId xmlns:a16="http://schemas.microsoft.com/office/drawing/2014/main" id="{CA43D325-57E9-7646-8958-4D25D34CE1F7}"/>
              </a:ext>
            </a:extLst>
          </p:cNvPr>
          <p:cNvCxnSpPr>
            <a:cxnSpLocks/>
          </p:cNvCxnSpPr>
          <p:nvPr/>
        </p:nvCxnSpPr>
        <p:spPr bwMode="auto">
          <a:xfrm>
            <a:off x="6384155" y="5300923"/>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6" name="Rectangle 85">
            <a:extLst>
              <a:ext uri="{FF2B5EF4-FFF2-40B4-BE49-F238E27FC236}">
                <a16:creationId xmlns:a16="http://schemas.microsoft.com/office/drawing/2014/main" id="{0337B79A-B462-A44E-AB82-5010F97BD781}"/>
              </a:ext>
            </a:extLst>
          </p:cNvPr>
          <p:cNvSpPr/>
          <p:nvPr/>
        </p:nvSpPr>
        <p:spPr bwMode="auto">
          <a:xfrm>
            <a:off x="8096311" y="488599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87" name="Straight Arrow Connector 86">
            <a:extLst>
              <a:ext uri="{FF2B5EF4-FFF2-40B4-BE49-F238E27FC236}">
                <a16:creationId xmlns:a16="http://schemas.microsoft.com/office/drawing/2014/main" id="{70AA9E54-762E-104A-89DF-F71DD68369DA}"/>
              </a:ext>
            </a:extLst>
          </p:cNvPr>
          <p:cNvCxnSpPr>
            <a:cxnSpLocks/>
            <a:stCxn id="73" idx="1"/>
            <a:endCxn id="97" idx="0"/>
          </p:cNvCxnSpPr>
          <p:nvPr/>
        </p:nvCxnSpPr>
        <p:spPr bwMode="auto">
          <a:xfrm flipH="1">
            <a:off x="5146263" y="4784255"/>
            <a:ext cx="1008882"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2DC44A1-EA34-0E47-B110-8CE762586F61}"/>
              </a:ext>
            </a:extLst>
          </p:cNvPr>
          <p:cNvCxnSpPr>
            <a:cxnSpLocks/>
            <a:stCxn id="86" idx="2"/>
          </p:cNvCxnSpPr>
          <p:nvPr/>
        </p:nvCxnSpPr>
        <p:spPr bwMode="auto">
          <a:xfrm>
            <a:off x="8553511" y="5315940"/>
            <a:ext cx="0" cy="374562"/>
          </a:xfrm>
          <a:prstGeom prst="line">
            <a:avLst/>
          </a:prstGeom>
          <a:noFill/>
          <a:ln w="28575" cap="flat" cmpd="sng" algn="ctr">
            <a:solidFill>
              <a:schemeClr val="tx2"/>
            </a:solidFill>
            <a:prstDash val="solid"/>
            <a:round/>
            <a:headEnd type="none" w="med" len="med"/>
            <a:tailEnd type="none" w="med" len="med"/>
          </a:ln>
          <a:effectLst/>
        </p:spPr>
      </p:cxnSp>
      <p:sp>
        <p:nvSpPr>
          <p:cNvPr id="89" name="Curved Right Arrow 88">
            <a:extLst>
              <a:ext uri="{FF2B5EF4-FFF2-40B4-BE49-F238E27FC236}">
                <a16:creationId xmlns:a16="http://schemas.microsoft.com/office/drawing/2014/main" id="{7939D9CF-B953-9C45-840C-473922334D3C}"/>
              </a:ext>
            </a:extLst>
          </p:cNvPr>
          <p:cNvSpPr/>
          <p:nvPr/>
        </p:nvSpPr>
        <p:spPr bwMode="auto">
          <a:xfrm rot="16858730">
            <a:off x="7219817" y="4183155"/>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B3D0FCA4-B470-BA4A-B444-97DD454AF988}"/>
              </a:ext>
            </a:extLst>
          </p:cNvPr>
          <p:cNvSpPr txBox="1"/>
          <p:nvPr/>
        </p:nvSpPr>
        <p:spPr>
          <a:xfrm>
            <a:off x="4600135" y="5753761"/>
            <a:ext cx="433814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MPI moving data from host memory on a wrong guess</a:t>
            </a:r>
          </a:p>
        </p:txBody>
      </p:sp>
      <p:sp>
        <p:nvSpPr>
          <p:cNvPr id="95" name="TextBox 94">
            <a:extLst>
              <a:ext uri="{FF2B5EF4-FFF2-40B4-BE49-F238E27FC236}">
                <a16:creationId xmlns:a16="http://schemas.microsoft.com/office/drawing/2014/main" id="{83169F90-2041-674E-BBA6-CBCE6FD8C56E}"/>
              </a:ext>
            </a:extLst>
          </p:cNvPr>
          <p:cNvSpPr txBox="1"/>
          <p:nvPr/>
        </p:nvSpPr>
        <p:spPr>
          <a:xfrm>
            <a:off x="7609007" y="5628685"/>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96" name="Straight Connector 95">
            <a:extLst>
              <a:ext uri="{FF2B5EF4-FFF2-40B4-BE49-F238E27FC236}">
                <a16:creationId xmlns:a16="http://schemas.microsoft.com/office/drawing/2014/main" id="{6478CB9E-1036-4540-A1BD-007FF8B9572A}"/>
              </a:ext>
            </a:extLst>
          </p:cNvPr>
          <p:cNvCxnSpPr>
            <a:cxnSpLocks/>
          </p:cNvCxnSpPr>
          <p:nvPr/>
        </p:nvCxnSpPr>
        <p:spPr bwMode="auto">
          <a:xfrm>
            <a:off x="4600135" y="5678206"/>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7" name="TextBox 96">
            <a:extLst>
              <a:ext uri="{FF2B5EF4-FFF2-40B4-BE49-F238E27FC236}">
                <a16:creationId xmlns:a16="http://schemas.microsoft.com/office/drawing/2014/main" id="{045F1879-A3A5-4842-8B14-B8DA214CDEC1}"/>
              </a:ext>
            </a:extLst>
          </p:cNvPr>
          <p:cNvSpPr txBox="1"/>
          <p:nvPr/>
        </p:nvSpPr>
        <p:spPr>
          <a:xfrm>
            <a:off x="4329387" y="5220361"/>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101" name="TextBox 100">
            <a:extLst>
              <a:ext uri="{FF2B5EF4-FFF2-40B4-BE49-F238E27FC236}">
                <a16:creationId xmlns:a16="http://schemas.microsoft.com/office/drawing/2014/main" id="{2436E40A-8158-BA45-961A-CDA778A6434D}"/>
              </a:ext>
            </a:extLst>
          </p:cNvPr>
          <p:cNvSpPr txBox="1"/>
          <p:nvPr/>
        </p:nvSpPr>
        <p:spPr>
          <a:xfrm>
            <a:off x="7362909" y="3587142"/>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103" name="Right Arrow 102">
            <a:extLst>
              <a:ext uri="{FF2B5EF4-FFF2-40B4-BE49-F238E27FC236}">
                <a16:creationId xmlns:a16="http://schemas.microsoft.com/office/drawing/2014/main" id="{D4757335-DB0E-234E-9F56-2DF569003707}"/>
              </a:ext>
            </a:extLst>
          </p:cNvPr>
          <p:cNvSpPr/>
          <p:nvPr/>
        </p:nvSpPr>
        <p:spPr bwMode="auto">
          <a:xfrm>
            <a:off x="8508643" y="3621268"/>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4" name="TextBox 103">
            <a:extLst>
              <a:ext uri="{FF2B5EF4-FFF2-40B4-BE49-F238E27FC236}">
                <a16:creationId xmlns:a16="http://schemas.microsoft.com/office/drawing/2014/main" id="{355C8D69-E485-8A42-92B4-8CD0A042CF31}"/>
              </a:ext>
            </a:extLst>
          </p:cNvPr>
          <p:cNvSpPr txBox="1"/>
          <p:nvPr/>
        </p:nvSpPr>
        <p:spPr>
          <a:xfrm>
            <a:off x="7197500" y="3808590"/>
            <a:ext cx="136637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7AB800">
                    <a:lumMod val="50000"/>
                  </a:srgbClr>
                </a:solidFill>
                <a:effectLst/>
                <a:uLnTx/>
                <a:uFillTx/>
                <a:latin typeface="Calibri"/>
                <a:ea typeface="+mn-ea"/>
                <a:cs typeface="+mn-cs"/>
              </a:rPr>
              <a:t>GPU page migration</a:t>
            </a:r>
          </a:p>
        </p:txBody>
      </p:sp>
      <p:sp>
        <p:nvSpPr>
          <p:cNvPr id="106" name="Right Arrow 105">
            <a:extLst>
              <a:ext uri="{FF2B5EF4-FFF2-40B4-BE49-F238E27FC236}">
                <a16:creationId xmlns:a16="http://schemas.microsoft.com/office/drawing/2014/main" id="{BFC3DB71-7B20-AB4C-961F-600FC87FE6C2}"/>
              </a:ext>
            </a:extLst>
          </p:cNvPr>
          <p:cNvSpPr/>
          <p:nvPr/>
        </p:nvSpPr>
        <p:spPr bwMode="auto">
          <a:xfrm>
            <a:off x="8515183" y="3842716"/>
            <a:ext cx="298620" cy="193045"/>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7" name="32-Point Star 106">
            <a:extLst>
              <a:ext uri="{FF2B5EF4-FFF2-40B4-BE49-F238E27FC236}">
                <a16:creationId xmlns:a16="http://schemas.microsoft.com/office/drawing/2014/main" id="{8129CCF0-4EA9-DB44-AA31-08F984DC7A6B}"/>
              </a:ext>
            </a:extLst>
          </p:cNvPr>
          <p:cNvSpPr/>
          <p:nvPr/>
        </p:nvSpPr>
        <p:spPr bwMode="auto">
          <a:xfrm>
            <a:off x="6762543" y="4038718"/>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sp>
        <p:nvSpPr>
          <p:cNvPr id="108" name="Rectangle 107">
            <a:extLst>
              <a:ext uri="{FF2B5EF4-FFF2-40B4-BE49-F238E27FC236}">
                <a16:creationId xmlns:a16="http://schemas.microsoft.com/office/drawing/2014/main" id="{FA20568F-708E-2649-B5DF-241A4E3F3799}"/>
              </a:ext>
            </a:extLst>
          </p:cNvPr>
          <p:cNvSpPr/>
          <p:nvPr/>
        </p:nvSpPr>
        <p:spPr bwMode="auto">
          <a:xfrm>
            <a:off x="7276420" y="1654236"/>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09" name="Rectangle 108">
            <a:extLst>
              <a:ext uri="{FF2B5EF4-FFF2-40B4-BE49-F238E27FC236}">
                <a16:creationId xmlns:a16="http://schemas.microsoft.com/office/drawing/2014/main" id="{44E428C1-F6D3-F34C-93C9-EF3C834AC239}"/>
              </a:ext>
            </a:extLst>
          </p:cNvPr>
          <p:cNvSpPr/>
          <p:nvPr/>
        </p:nvSpPr>
        <p:spPr bwMode="auto">
          <a:xfrm>
            <a:off x="7220060" y="4273367"/>
            <a:ext cx="662352" cy="275922"/>
          </a:xfrm>
          <a:prstGeom prst="rect">
            <a:avLst/>
          </a:prstGeom>
          <a:ln>
            <a:solidFill>
              <a:schemeClr val="tx2"/>
            </a:solidFill>
            <a:prstDash val="sysDot"/>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110" name="Rectangle 109">
            <a:extLst>
              <a:ext uri="{FF2B5EF4-FFF2-40B4-BE49-F238E27FC236}">
                <a16:creationId xmlns:a16="http://schemas.microsoft.com/office/drawing/2014/main" id="{3AB3215C-FE47-EE4F-951E-8F85E9221DA8}"/>
              </a:ext>
            </a:extLst>
          </p:cNvPr>
          <p:cNvSpPr/>
          <p:nvPr/>
        </p:nvSpPr>
        <p:spPr bwMode="auto">
          <a:xfrm>
            <a:off x="7255555" y="4303998"/>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11" name="Rectangle 110">
            <a:extLst>
              <a:ext uri="{FF2B5EF4-FFF2-40B4-BE49-F238E27FC236}">
                <a16:creationId xmlns:a16="http://schemas.microsoft.com/office/drawing/2014/main" id="{27E5DAA8-7D6F-3E45-AF17-F59415A53404}"/>
              </a:ext>
            </a:extLst>
          </p:cNvPr>
          <p:cNvSpPr/>
          <p:nvPr/>
        </p:nvSpPr>
        <p:spPr bwMode="auto">
          <a:xfrm>
            <a:off x="6045399" y="4290487"/>
            <a:ext cx="662352" cy="279103"/>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56" name="Right Arrow 55">
            <a:extLst>
              <a:ext uri="{FF2B5EF4-FFF2-40B4-BE49-F238E27FC236}">
                <a16:creationId xmlns:a16="http://schemas.microsoft.com/office/drawing/2014/main" id="{29C8B592-9C4A-8846-AAB3-EB9093CA5B11}"/>
              </a:ext>
            </a:extLst>
          </p:cNvPr>
          <p:cNvSpPr/>
          <p:nvPr/>
        </p:nvSpPr>
        <p:spPr bwMode="auto">
          <a:xfrm rot="20453280" flipH="1">
            <a:off x="6546425" y="1777358"/>
            <a:ext cx="691619"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 name="TextBox 56">
            <a:extLst>
              <a:ext uri="{FF2B5EF4-FFF2-40B4-BE49-F238E27FC236}">
                <a16:creationId xmlns:a16="http://schemas.microsoft.com/office/drawing/2014/main" id="{16B1657E-C3A5-8C4E-AC11-4AADCD58AA84}"/>
              </a:ext>
            </a:extLst>
          </p:cNvPr>
          <p:cNvSpPr txBox="1"/>
          <p:nvPr/>
        </p:nvSpPr>
        <p:spPr>
          <a:xfrm>
            <a:off x="6167886" y="1390605"/>
            <a:ext cx="11944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Direct Memory Access (DMA)</a:t>
            </a:r>
          </a:p>
        </p:txBody>
      </p:sp>
      <p:sp>
        <p:nvSpPr>
          <p:cNvPr id="58" name="Right Arrow 57">
            <a:extLst>
              <a:ext uri="{FF2B5EF4-FFF2-40B4-BE49-F238E27FC236}">
                <a16:creationId xmlns:a16="http://schemas.microsoft.com/office/drawing/2014/main" id="{E6AC0B2D-3175-7541-8BFE-53AEEEA8EAA2}"/>
              </a:ext>
            </a:extLst>
          </p:cNvPr>
          <p:cNvSpPr/>
          <p:nvPr/>
        </p:nvSpPr>
        <p:spPr bwMode="auto">
          <a:xfrm rot="20453280" flipH="1">
            <a:off x="6616036" y="4472497"/>
            <a:ext cx="611403"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 name="TextBox 59">
            <a:extLst>
              <a:ext uri="{FF2B5EF4-FFF2-40B4-BE49-F238E27FC236}">
                <a16:creationId xmlns:a16="http://schemas.microsoft.com/office/drawing/2014/main" id="{8685A341-2558-4A45-A62B-733916901B04}"/>
              </a:ext>
            </a:extLst>
          </p:cNvPr>
          <p:cNvSpPr txBox="1"/>
          <p:nvPr/>
        </p:nvSpPr>
        <p:spPr>
          <a:xfrm rot="20556123">
            <a:off x="6747219" y="4614040"/>
            <a:ext cx="48122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DMA</a:t>
            </a:r>
          </a:p>
        </p:txBody>
      </p:sp>
      <p:sp>
        <p:nvSpPr>
          <p:cNvPr id="61" name="Title 1">
            <a:extLst>
              <a:ext uri="{FF2B5EF4-FFF2-40B4-BE49-F238E27FC236}">
                <a16:creationId xmlns:a16="http://schemas.microsoft.com/office/drawing/2014/main" id="{F2520DD0-CB1E-1C41-8C49-DB7634431692}"/>
              </a:ext>
            </a:extLst>
          </p:cNvPr>
          <p:cNvSpPr txBox="1">
            <a:spLocks/>
          </p:cNvSpPr>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kern="0" dirty="0"/>
              <a:t>MPI + HMM Assuming Data on GPU</a:t>
            </a:r>
          </a:p>
        </p:txBody>
      </p:sp>
    </p:spTree>
    <p:extLst>
      <p:ext uri="{BB962C8B-B14F-4D97-AF65-F5344CB8AC3E}">
        <p14:creationId xmlns:p14="http://schemas.microsoft.com/office/powerpoint/2010/main" val="365310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6352"/>
            <a:ext cx="8229600" cy="792162"/>
          </a:xfrm>
        </p:spPr>
        <p:txBody>
          <a:bodyPr/>
          <a:lstStyle/>
          <a:p>
            <a:pPr algn="ctr">
              <a:lnSpc>
                <a:spcPct val="120000"/>
              </a:lnSpc>
            </a:pPr>
            <a:r>
              <a:rPr lang="en-US" dirty="0"/>
              <a:t>Introduction to MPI Communicators</a:t>
            </a:r>
          </a:p>
        </p:txBody>
      </p:sp>
    </p:spTree>
    <p:extLst>
      <p:ext uri="{BB962C8B-B14F-4D97-AF65-F5344CB8AC3E}">
        <p14:creationId xmlns:p14="http://schemas.microsoft.com/office/powerpoint/2010/main" val="34161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a:t>MPI Communicators</a:t>
            </a:r>
          </a:p>
        </p:txBody>
      </p:sp>
      <p:sp>
        <p:nvSpPr>
          <p:cNvPr id="132099" name="Rectangle 3"/>
          <p:cNvSpPr>
            <a:spLocks noGrp="1" noChangeArrowheads="1"/>
          </p:cNvSpPr>
          <p:nvPr>
            <p:ph type="body" idx="1"/>
          </p:nvPr>
        </p:nvSpPr>
        <p:spPr>
          <a:xfrm>
            <a:off x="457200" y="914400"/>
            <a:ext cx="8458200" cy="5211763"/>
          </a:xfrm>
        </p:spPr>
        <p:txBody>
          <a:bodyPr/>
          <a:lstStyle/>
          <a:p>
            <a:r>
              <a:rPr lang="en-US" dirty="0"/>
              <a:t>MPI processes are collected into groups</a:t>
            </a:r>
          </a:p>
          <a:p>
            <a:pPr lvl="1"/>
            <a:r>
              <a:rPr lang="en-US" dirty="0"/>
              <a:t>Each group can have multiple colors (some times called context)</a:t>
            </a:r>
          </a:p>
          <a:p>
            <a:pPr lvl="1"/>
            <a:r>
              <a:rPr lang="en-US" i="1" dirty="0">
                <a:solidFill>
                  <a:srgbClr val="FF0000"/>
                </a:solidFill>
              </a:rPr>
              <a:t>Group + color == communicator (it is like a name for the group)</a:t>
            </a:r>
          </a:p>
          <a:p>
            <a:pPr lvl="1"/>
            <a:r>
              <a:rPr lang="en-US" dirty="0"/>
              <a:t>When an MPI application starts, the group of all processes is initially given a predefined name called  </a:t>
            </a:r>
            <a:r>
              <a:rPr lang="en-US" b="1" dirty="0">
                <a:solidFill>
                  <a:srgbClr val="FF0000"/>
                </a:solidFill>
                <a:latin typeface="Courier New" pitchFamily="49" charset="0"/>
              </a:rPr>
              <a:t>MPI_COMM_WORLD</a:t>
            </a:r>
          </a:p>
          <a:p>
            <a:pPr marL="742950" lvl="2" indent="-342900">
              <a:buFont typeface="Wingdings" pitchFamily="2" charset="2"/>
              <a:buChar char="§"/>
            </a:pPr>
            <a:r>
              <a:rPr lang="en-US" sz="2000" dirty="0"/>
              <a:t>The same group can have many names, but simple programs do not have to worry about multiple names</a:t>
            </a:r>
          </a:p>
          <a:p>
            <a:r>
              <a:rPr lang="en-US" dirty="0"/>
              <a:t>A process is identified by a unique number within each communicator, called </a:t>
            </a:r>
            <a:r>
              <a:rPr lang="en-US" i="1" dirty="0">
                <a:solidFill>
                  <a:srgbClr val="FF0000"/>
                </a:solidFill>
              </a:rPr>
              <a:t>rank</a:t>
            </a:r>
          </a:p>
          <a:p>
            <a:pPr lvl="1"/>
            <a:r>
              <a:rPr lang="en-US" dirty="0"/>
              <a:t>For two different communicators, the same process can have two different ranks: so the meaning of a “rank” is only defined when you specify the communicator</a:t>
            </a:r>
          </a:p>
        </p:txBody>
      </p:sp>
      <p:sp>
        <p:nvSpPr>
          <p:cNvPr id="3" name="Slide Number Placeholder 2"/>
          <p:cNvSpPr>
            <a:spLocks noGrp="1"/>
          </p:cNvSpPr>
          <p:nvPr>
            <p:ph type="sldNum" sz="quarter" idx="4"/>
          </p:nvPr>
        </p:nvSpPr>
        <p:spPr/>
        <p:txBody>
          <a:bodyPr/>
          <a:lstStyle/>
          <a:p>
            <a:fld id="{6B394888-48A7-42F6-AE45-2BD5FD40ED91}" type="slidenum">
              <a:rPr lang="en-US" smtClean="0"/>
              <a:pPr/>
              <a:t>16</a:t>
            </a:fld>
            <a:endParaRPr lang="en-US" dirty="0"/>
          </a:p>
        </p:txBody>
      </p:sp>
    </p:spTree>
    <p:extLst>
      <p:ext uri="{BB962C8B-B14F-4D97-AF65-F5344CB8AC3E}">
        <p14:creationId xmlns:p14="http://schemas.microsoft.com/office/powerpoint/2010/main" val="14973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2971800" y="1905000"/>
            <a:ext cx="2514600" cy="2514600"/>
          </a:xfrm>
          <a:prstGeom prst="roundRect">
            <a:avLst/>
          </a:prstGeom>
          <a:solidFill>
            <a:schemeClr val="accent4">
              <a:lumMod val="40000"/>
              <a:lumOff val="60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24" name="Rounded Rectangle 23"/>
          <p:cNvSpPr/>
          <p:nvPr/>
        </p:nvSpPr>
        <p:spPr bwMode="auto">
          <a:xfrm>
            <a:off x="2971800" y="1905000"/>
            <a:ext cx="2514600" cy="2514600"/>
          </a:xfrm>
          <a:prstGeom prst="roundRect">
            <a:avLst/>
          </a:prstGeom>
          <a:solidFill>
            <a:schemeClr val="accent5">
              <a:lumMod val="40000"/>
              <a:lumOff val="60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23" name="Rounded Rectangle 22"/>
          <p:cNvSpPr/>
          <p:nvPr/>
        </p:nvSpPr>
        <p:spPr bwMode="auto">
          <a:xfrm>
            <a:off x="2971800" y="1905000"/>
            <a:ext cx="2514600" cy="2514600"/>
          </a:xfrm>
          <a:prstGeom prst="roundRect">
            <a:avLst/>
          </a:prstGeom>
          <a:solidFill>
            <a:schemeClr val="accent6">
              <a:lumMod val="20000"/>
              <a:lumOff val="80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2" name="Title 1"/>
          <p:cNvSpPr>
            <a:spLocks noGrp="1"/>
          </p:cNvSpPr>
          <p:nvPr>
            <p:ph type="title"/>
          </p:nvPr>
        </p:nvSpPr>
        <p:spPr/>
        <p:txBody>
          <a:bodyPr/>
          <a:lstStyle/>
          <a:p>
            <a:r>
              <a:rPr lang="en-US" dirty="0"/>
              <a:t>Communicators</a:t>
            </a:r>
          </a:p>
        </p:txBody>
      </p:sp>
      <p:sp>
        <p:nvSpPr>
          <p:cNvPr id="4" name="Slide Number Placeholder 3"/>
          <p:cNvSpPr>
            <a:spLocks noGrp="1"/>
          </p:cNvSpPr>
          <p:nvPr>
            <p:ph type="sldNum" sz="quarter" idx="4"/>
          </p:nvPr>
        </p:nvSpPr>
        <p:spPr/>
        <p:txBody>
          <a:bodyPr/>
          <a:lstStyle/>
          <a:p>
            <a:fld id="{6B394888-48A7-42F6-AE45-2BD5FD40ED91}" type="slidenum">
              <a:rPr lang="en-US" smtClean="0"/>
              <a:pPr/>
              <a:t>17</a:t>
            </a:fld>
            <a:endParaRPr lang="en-US" dirty="0"/>
          </a:p>
        </p:txBody>
      </p:sp>
      <p:sp>
        <p:nvSpPr>
          <p:cNvPr id="6" name="Oval 5"/>
          <p:cNvSpPr/>
          <p:nvPr/>
        </p:nvSpPr>
        <p:spPr bwMode="auto">
          <a:xfrm>
            <a:off x="3124200" y="20574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dirty="0">
              <a:solidFill>
                <a:srgbClr val="FFFFFF"/>
              </a:solidFill>
            </a:endParaRPr>
          </a:p>
        </p:txBody>
      </p:sp>
      <p:sp>
        <p:nvSpPr>
          <p:cNvPr id="7" name="Oval 6"/>
          <p:cNvSpPr/>
          <p:nvPr/>
        </p:nvSpPr>
        <p:spPr bwMode="auto">
          <a:xfrm>
            <a:off x="3733800" y="20574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dirty="0">
              <a:solidFill>
                <a:srgbClr val="FFFFFF"/>
              </a:solidFill>
            </a:endParaRPr>
          </a:p>
        </p:txBody>
      </p:sp>
      <p:sp>
        <p:nvSpPr>
          <p:cNvPr id="8" name="Oval 7"/>
          <p:cNvSpPr/>
          <p:nvPr/>
        </p:nvSpPr>
        <p:spPr bwMode="auto">
          <a:xfrm>
            <a:off x="4343400" y="20574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dirty="0">
              <a:solidFill>
                <a:srgbClr val="FFFFFF"/>
              </a:solidFill>
            </a:endParaRPr>
          </a:p>
        </p:txBody>
      </p:sp>
      <p:sp>
        <p:nvSpPr>
          <p:cNvPr id="9" name="Oval 8"/>
          <p:cNvSpPr/>
          <p:nvPr/>
        </p:nvSpPr>
        <p:spPr bwMode="auto">
          <a:xfrm>
            <a:off x="4953000" y="20574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dirty="0">
              <a:solidFill>
                <a:srgbClr val="FFFFFF"/>
              </a:solidFill>
            </a:endParaRPr>
          </a:p>
        </p:txBody>
      </p:sp>
      <p:sp>
        <p:nvSpPr>
          <p:cNvPr id="10" name="Oval 9"/>
          <p:cNvSpPr/>
          <p:nvPr/>
        </p:nvSpPr>
        <p:spPr bwMode="auto">
          <a:xfrm>
            <a:off x="31242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dirty="0">
              <a:solidFill>
                <a:srgbClr val="FFFFFF"/>
              </a:solidFill>
            </a:endParaRPr>
          </a:p>
        </p:txBody>
      </p:sp>
      <p:sp>
        <p:nvSpPr>
          <p:cNvPr id="11" name="Oval 10"/>
          <p:cNvSpPr/>
          <p:nvPr/>
        </p:nvSpPr>
        <p:spPr bwMode="auto">
          <a:xfrm>
            <a:off x="37338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2" name="Oval 11"/>
          <p:cNvSpPr/>
          <p:nvPr/>
        </p:nvSpPr>
        <p:spPr bwMode="auto">
          <a:xfrm>
            <a:off x="43434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3" name="Oval 12"/>
          <p:cNvSpPr/>
          <p:nvPr/>
        </p:nvSpPr>
        <p:spPr bwMode="auto">
          <a:xfrm>
            <a:off x="49530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4" name="Oval 13"/>
          <p:cNvSpPr/>
          <p:nvPr/>
        </p:nvSpPr>
        <p:spPr bwMode="auto">
          <a:xfrm>
            <a:off x="31242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5" name="Oval 14"/>
          <p:cNvSpPr/>
          <p:nvPr/>
        </p:nvSpPr>
        <p:spPr bwMode="auto">
          <a:xfrm>
            <a:off x="37338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6" name="Oval 15"/>
          <p:cNvSpPr/>
          <p:nvPr/>
        </p:nvSpPr>
        <p:spPr bwMode="auto">
          <a:xfrm>
            <a:off x="43434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7" name="Oval 16"/>
          <p:cNvSpPr/>
          <p:nvPr/>
        </p:nvSpPr>
        <p:spPr bwMode="auto">
          <a:xfrm>
            <a:off x="49530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8" name="Oval 17"/>
          <p:cNvSpPr/>
          <p:nvPr/>
        </p:nvSpPr>
        <p:spPr bwMode="auto">
          <a:xfrm>
            <a:off x="3124200" y="38862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19" name="Oval 18"/>
          <p:cNvSpPr/>
          <p:nvPr/>
        </p:nvSpPr>
        <p:spPr bwMode="auto">
          <a:xfrm>
            <a:off x="3733800" y="38862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20" name="Oval 19"/>
          <p:cNvSpPr/>
          <p:nvPr/>
        </p:nvSpPr>
        <p:spPr bwMode="auto">
          <a:xfrm>
            <a:off x="4343400" y="38862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sp>
        <p:nvSpPr>
          <p:cNvPr id="21" name="Oval 20"/>
          <p:cNvSpPr/>
          <p:nvPr/>
        </p:nvSpPr>
        <p:spPr bwMode="auto">
          <a:xfrm>
            <a:off x="4953000" y="38862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FFFFFF"/>
              </a:solidFill>
            </a:endParaRPr>
          </a:p>
        </p:txBody>
      </p:sp>
      <p:grpSp>
        <p:nvGrpSpPr>
          <p:cNvPr id="46" name="Group 45"/>
          <p:cNvGrpSpPr/>
          <p:nvPr/>
        </p:nvGrpSpPr>
        <p:grpSpPr>
          <a:xfrm>
            <a:off x="2971800" y="2514600"/>
            <a:ext cx="2514600" cy="1295400"/>
            <a:chOff x="304800" y="2514600"/>
            <a:chExt cx="2514600" cy="1295400"/>
          </a:xfrm>
        </p:grpSpPr>
        <p:sp>
          <p:nvSpPr>
            <p:cNvPr id="27" name="Rounded Rectangle 26"/>
            <p:cNvSpPr/>
            <p:nvPr/>
          </p:nvSpPr>
          <p:spPr bwMode="auto">
            <a:xfrm>
              <a:off x="304800" y="2514600"/>
              <a:ext cx="2514600" cy="1295400"/>
            </a:xfrm>
            <a:prstGeom prst="roundRect">
              <a:avLst/>
            </a:prstGeom>
            <a:solidFill>
              <a:schemeClr val="accent2">
                <a:lumMod val="60000"/>
                <a:lumOff val="40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38" name="Oval 37"/>
            <p:cNvSpPr/>
            <p:nvPr/>
          </p:nvSpPr>
          <p:spPr bwMode="auto">
            <a:xfrm>
              <a:off x="4572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0</a:t>
              </a:r>
            </a:p>
          </p:txBody>
        </p:sp>
        <p:sp>
          <p:nvSpPr>
            <p:cNvPr id="39" name="Oval 38"/>
            <p:cNvSpPr/>
            <p:nvPr/>
          </p:nvSpPr>
          <p:spPr bwMode="auto">
            <a:xfrm>
              <a:off x="10668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1</a:t>
              </a:r>
            </a:p>
          </p:txBody>
        </p:sp>
        <p:sp>
          <p:nvSpPr>
            <p:cNvPr id="40" name="Oval 39"/>
            <p:cNvSpPr/>
            <p:nvPr/>
          </p:nvSpPr>
          <p:spPr bwMode="auto">
            <a:xfrm>
              <a:off x="16764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2</a:t>
              </a:r>
            </a:p>
          </p:txBody>
        </p:sp>
        <p:sp>
          <p:nvSpPr>
            <p:cNvPr id="41" name="Oval 40"/>
            <p:cNvSpPr/>
            <p:nvPr/>
          </p:nvSpPr>
          <p:spPr bwMode="auto">
            <a:xfrm>
              <a:off x="2286000" y="2667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3</a:t>
              </a:r>
            </a:p>
          </p:txBody>
        </p:sp>
        <p:sp>
          <p:nvSpPr>
            <p:cNvPr id="42" name="Oval 41"/>
            <p:cNvSpPr/>
            <p:nvPr/>
          </p:nvSpPr>
          <p:spPr bwMode="auto">
            <a:xfrm>
              <a:off x="4572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4</a:t>
              </a:r>
            </a:p>
          </p:txBody>
        </p:sp>
        <p:sp>
          <p:nvSpPr>
            <p:cNvPr id="43" name="Oval 42"/>
            <p:cNvSpPr/>
            <p:nvPr/>
          </p:nvSpPr>
          <p:spPr bwMode="auto">
            <a:xfrm>
              <a:off x="10668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5</a:t>
              </a:r>
            </a:p>
          </p:txBody>
        </p:sp>
        <p:sp>
          <p:nvSpPr>
            <p:cNvPr id="44" name="Oval 43"/>
            <p:cNvSpPr/>
            <p:nvPr/>
          </p:nvSpPr>
          <p:spPr bwMode="auto">
            <a:xfrm>
              <a:off x="16764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6</a:t>
              </a:r>
            </a:p>
          </p:txBody>
        </p:sp>
        <p:sp>
          <p:nvSpPr>
            <p:cNvPr id="45" name="Oval 44"/>
            <p:cNvSpPr/>
            <p:nvPr/>
          </p:nvSpPr>
          <p:spPr bwMode="auto">
            <a:xfrm>
              <a:off x="2286000" y="3276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7</a:t>
              </a:r>
            </a:p>
          </p:txBody>
        </p:sp>
      </p:grpSp>
      <p:grpSp>
        <p:nvGrpSpPr>
          <p:cNvPr id="37" name="Group 36"/>
          <p:cNvGrpSpPr/>
          <p:nvPr/>
        </p:nvGrpSpPr>
        <p:grpSpPr>
          <a:xfrm>
            <a:off x="3581400" y="1905000"/>
            <a:ext cx="1295400" cy="2514600"/>
            <a:chOff x="3581400" y="4343400"/>
            <a:chExt cx="1295400" cy="2514600"/>
          </a:xfrm>
        </p:grpSpPr>
        <p:sp>
          <p:nvSpPr>
            <p:cNvPr id="26" name="Rounded Rectangle 25"/>
            <p:cNvSpPr/>
            <p:nvPr/>
          </p:nvSpPr>
          <p:spPr bwMode="auto">
            <a:xfrm>
              <a:off x="3581400" y="4343400"/>
              <a:ext cx="1295400" cy="2514600"/>
            </a:xfrm>
            <a:prstGeom prst="roundRect">
              <a:avLst/>
            </a:prstGeom>
            <a:solidFill>
              <a:schemeClr val="tx2">
                <a:lumMod val="60000"/>
                <a:lumOff val="40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28" name="Oval 27"/>
            <p:cNvSpPr/>
            <p:nvPr/>
          </p:nvSpPr>
          <p:spPr bwMode="auto">
            <a:xfrm>
              <a:off x="3733800" y="44958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0</a:t>
              </a:r>
            </a:p>
          </p:txBody>
        </p:sp>
        <p:sp>
          <p:nvSpPr>
            <p:cNvPr id="29" name="Oval 28"/>
            <p:cNvSpPr/>
            <p:nvPr/>
          </p:nvSpPr>
          <p:spPr bwMode="auto">
            <a:xfrm>
              <a:off x="4343400" y="44958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1</a:t>
              </a:r>
            </a:p>
          </p:txBody>
        </p:sp>
        <p:sp>
          <p:nvSpPr>
            <p:cNvPr id="30" name="Oval 29"/>
            <p:cNvSpPr/>
            <p:nvPr/>
          </p:nvSpPr>
          <p:spPr bwMode="auto">
            <a:xfrm>
              <a:off x="3733800" y="51054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2</a:t>
              </a:r>
            </a:p>
          </p:txBody>
        </p:sp>
        <p:sp>
          <p:nvSpPr>
            <p:cNvPr id="31" name="Oval 30"/>
            <p:cNvSpPr/>
            <p:nvPr/>
          </p:nvSpPr>
          <p:spPr bwMode="auto">
            <a:xfrm>
              <a:off x="4343400" y="51054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3</a:t>
              </a:r>
            </a:p>
          </p:txBody>
        </p:sp>
        <p:sp>
          <p:nvSpPr>
            <p:cNvPr id="32" name="Oval 31"/>
            <p:cNvSpPr/>
            <p:nvPr/>
          </p:nvSpPr>
          <p:spPr bwMode="auto">
            <a:xfrm>
              <a:off x="3733800" y="5715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4</a:t>
              </a:r>
            </a:p>
          </p:txBody>
        </p:sp>
        <p:sp>
          <p:nvSpPr>
            <p:cNvPr id="33" name="Oval 32"/>
            <p:cNvSpPr/>
            <p:nvPr/>
          </p:nvSpPr>
          <p:spPr bwMode="auto">
            <a:xfrm>
              <a:off x="4343400" y="57150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5</a:t>
              </a:r>
            </a:p>
          </p:txBody>
        </p:sp>
        <p:sp>
          <p:nvSpPr>
            <p:cNvPr id="34" name="Oval 33"/>
            <p:cNvSpPr/>
            <p:nvPr/>
          </p:nvSpPr>
          <p:spPr bwMode="auto">
            <a:xfrm>
              <a:off x="3733800" y="6324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6</a:t>
              </a:r>
            </a:p>
          </p:txBody>
        </p:sp>
        <p:sp>
          <p:nvSpPr>
            <p:cNvPr id="35" name="Oval 34"/>
            <p:cNvSpPr/>
            <p:nvPr/>
          </p:nvSpPr>
          <p:spPr bwMode="auto">
            <a:xfrm>
              <a:off x="4343400" y="6324600"/>
              <a:ext cx="381000" cy="381000"/>
            </a:xfrm>
            <a:prstGeom prst="ellipse">
              <a:avLst/>
            </a:prstGeom>
            <a:solidFill>
              <a:srgbClr val="800000"/>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solidFill>
                    <a:srgbClr val="FFFFFF"/>
                  </a:solidFill>
                </a:rPr>
                <a:t>7</a:t>
              </a:r>
            </a:p>
          </p:txBody>
        </p:sp>
      </p:grpSp>
      <p:sp>
        <p:nvSpPr>
          <p:cNvPr id="47" name="TextBox 46"/>
          <p:cNvSpPr txBox="1"/>
          <p:nvPr/>
        </p:nvSpPr>
        <p:spPr>
          <a:xfrm>
            <a:off x="5943600" y="1675464"/>
            <a:ext cx="2514600" cy="1077218"/>
          </a:xfrm>
          <a:prstGeom prst="rect">
            <a:avLst/>
          </a:prstGeom>
          <a:noFill/>
        </p:spPr>
        <p:txBody>
          <a:bodyPr wrap="square" rtlCol="0">
            <a:spAutoFit/>
          </a:bodyPr>
          <a:lstStyle/>
          <a:p>
            <a:pPr algn="ctr"/>
            <a:r>
              <a:rPr lang="en-US" sz="1600" dirty="0">
                <a:solidFill>
                  <a:srgbClr val="D2D2D2">
                    <a:lumMod val="10000"/>
                  </a:srgbClr>
                </a:solidFill>
              </a:rPr>
              <a:t>When you start an MPI program, there is one predefined communicator </a:t>
            </a:r>
            <a:r>
              <a:rPr lang="en-US" sz="1400" b="1" dirty="0">
                <a:solidFill>
                  <a:srgbClr val="FF0000"/>
                </a:solidFill>
                <a:latin typeface="Courier New" pitchFamily="49" charset="0"/>
                <a:cs typeface="Courier New" pitchFamily="49" charset="0"/>
              </a:rPr>
              <a:t>MPI_COMM_WORLD</a:t>
            </a:r>
            <a:endParaRPr lang="en-US" sz="1600" b="1" dirty="0">
              <a:solidFill>
                <a:srgbClr val="FF0000"/>
              </a:solidFill>
              <a:latin typeface="Courier New" pitchFamily="49" charset="0"/>
              <a:cs typeface="Courier New" pitchFamily="49" charset="0"/>
            </a:endParaRPr>
          </a:p>
        </p:txBody>
      </p:sp>
      <p:sp>
        <p:nvSpPr>
          <p:cNvPr id="48" name="TextBox 47"/>
          <p:cNvSpPr txBox="1"/>
          <p:nvPr/>
        </p:nvSpPr>
        <p:spPr>
          <a:xfrm>
            <a:off x="5943600" y="3231050"/>
            <a:ext cx="2839916" cy="1077218"/>
          </a:xfrm>
          <a:prstGeom prst="rect">
            <a:avLst/>
          </a:prstGeom>
          <a:noFill/>
        </p:spPr>
        <p:txBody>
          <a:bodyPr wrap="square" rtlCol="0">
            <a:spAutoFit/>
          </a:bodyPr>
          <a:lstStyle/>
          <a:p>
            <a:pPr algn="ctr"/>
            <a:r>
              <a:rPr lang="en-US" sz="1600" dirty="0">
                <a:solidFill>
                  <a:srgbClr val="D2D2D2">
                    <a:lumMod val="10000"/>
                  </a:srgbClr>
                </a:solidFill>
              </a:rPr>
              <a:t>Can make copies of this communicator (same group of processes, but different “aliases”)</a:t>
            </a:r>
          </a:p>
        </p:txBody>
      </p:sp>
      <p:sp>
        <p:nvSpPr>
          <p:cNvPr id="49" name="TextBox 48"/>
          <p:cNvSpPr txBox="1"/>
          <p:nvPr/>
        </p:nvSpPr>
        <p:spPr>
          <a:xfrm>
            <a:off x="105508" y="1888757"/>
            <a:ext cx="2362200" cy="830997"/>
          </a:xfrm>
          <a:prstGeom prst="rect">
            <a:avLst/>
          </a:prstGeom>
          <a:noFill/>
        </p:spPr>
        <p:txBody>
          <a:bodyPr wrap="square" rtlCol="0">
            <a:spAutoFit/>
          </a:bodyPr>
          <a:lstStyle/>
          <a:p>
            <a:pPr algn="ctr"/>
            <a:r>
              <a:rPr lang="en-US" sz="1600" dirty="0">
                <a:solidFill>
                  <a:srgbClr val="D2D2D2">
                    <a:lumMod val="10000"/>
                  </a:srgbClr>
                </a:solidFill>
              </a:rPr>
              <a:t>Communicators do not need to contain all processes in the system</a:t>
            </a:r>
          </a:p>
        </p:txBody>
      </p:sp>
      <p:sp>
        <p:nvSpPr>
          <p:cNvPr id="50" name="TextBox 49"/>
          <p:cNvSpPr txBox="1"/>
          <p:nvPr/>
        </p:nvSpPr>
        <p:spPr>
          <a:xfrm>
            <a:off x="152400" y="3244362"/>
            <a:ext cx="2362200" cy="830997"/>
          </a:xfrm>
          <a:prstGeom prst="rect">
            <a:avLst/>
          </a:prstGeom>
          <a:noFill/>
        </p:spPr>
        <p:txBody>
          <a:bodyPr wrap="square" rtlCol="0">
            <a:spAutoFit/>
          </a:bodyPr>
          <a:lstStyle/>
          <a:p>
            <a:pPr algn="ctr"/>
            <a:r>
              <a:rPr lang="en-US" sz="1600" dirty="0">
                <a:solidFill>
                  <a:srgbClr val="D2D2D2">
                    <a:lumMod val="10000"/>
                  </a:srgbClr>
                </a:solidFill>
              </a:rPr>
              <a:t>Every process in a communicator has an ID called a “rank”</a:t>
            </a:r>
          </a:p>
        </p:txBody>
      </p:sp>
      <p:sp>
        <p:nvSpPr>
          <p:cNvPr id="51" name="TextBox 50"/>
          <p:cNvSpPr txBox="1"/>
          <p:nvPr/>
        </p:nvSpPr>
        <p:spPr>
          <a:xfrm>
            <a:off x="2286000" y="4558895"/>
            <a:ext cx="3733800" cy="584775"/>
          </a:xfrm>
          <a:prstGeom prst="rect">
            <a:avLst/>
          </a:prstGeom>
          <a:noFill/>
        </p:spPr>
        <p:txBody>
          <a:bodyPr wrap="square" rtlCol="0">
            <a:spAutoFit/>
          </a:bodyPr>
          <a:lstStyle/>
          <a:p>
            <a:pPr algn="ctr"/>
            <a:r>
              <a:rPr lang="en-US" sz="1600" dirty="0">
                <a:solidFill>
                  <a:srgbClr val="D2D2D2">
                    <a:lumMod val="10000"/>
                  </a:srgbClr>
                </a:solidFill>
              </a:rPr>
              <a:t>The same process might have different ranks in different communicators</a:t>
            </a:r>
          </a:p>
        </p:txBody>
      </p:sp>
      <p:sp>
        <p:nvSpPr>
          <p:cNvPr id="52" name="TextBox 51"/>
          <p:cNvSpPr txBox="1"/>
          <p:nvPr/>
        </p:nvSpPr>
        <p:spPr>
          <a:xfrm>
            <a:off x="1008184" y="5334000"/>
            <a:ext cx="7508632" cy="978729"/>
          </a:xfrm>
          <a:prstGeom prst="rect">
            <a:avLst/>
          </a:prstGeom>
          <a:noFill/>
        </p:spPr>
        <p:txBody>
          <a:bodyPr wrap="square" rtlCol="0">
            <a:spAutoFit/>
          </a:bodyPr>
          <a:lstStyle/>
          <a:p>
            <a:pPr algn="ctr">
              <a:lnSpc>
                <a:spcPct val="120000"/>
              </a:lnSpc>
            </a:pPr>
            <a:r>
              <a:rPr lang="en-US" sz="1600" dirty="0">
                <a:solidFill>
                  <a:srgbClr val="D2D2D2">
                    <a:lumMod val="10000"/>
                  </a:srgbClr>
                </a:solidFill>
              </a:rPr>
              <a:t>Communicators can be created “by hand” or using tools provided by MPI (not discussed in this tutorial)</a:t>
            </a:r>
          </a:p>
          <a:p>
            <a:pPr algn="ctr">
              <a:lnSpc>
                <a:spcPct val="120000"/>
              </a:lnSpc>
            </a:pPr>
            <a:r>
              <a:rPr lang="en-US" sz="1600" dirty="0">
                <a:solidFill>
                  <a:srgbClr val="D2D2D2">
                    <a:lumMod val="10000"/>
                  </a:srgbClr>
                </a:solidFill>
              </a:rPr>
              <a:t>Simple programs typically only use the predefined communicator </a:t>
            </a:r>
            <a:r>
              <a:rPr lang="en-US" sz="1400" b="1" dirty="0">
                <a:solidFill>
                  <a:srgbClr val="FF0000"/>
                </a:solidFill>
                <a:latin typeface="Courier New" pitchFamily="49" charset="0"/>
                <a:cs typeface="Courier New" pitchFamily="49" charset="0"/>
              </a:rPr>
              <a:t>MPI_COMM_WORLD</a:t>
            </a:r>
            <a:endParaRPr lang="en-US" sz="1600" b="1" dirty="0">
              <a:solidFill>
                <a:srgbClr val="FF0000"/>
              </a:solidFill>
              <a:latin typeface="Courier New" pitchFamily="49" charset="0"/>
              <a:cs typeface="Courier New" pitchFamily="49" charset="0"/>
            </a:endParaRPr>
          </a:p>
        </p:txBody>
      </p:sp>
      <p:sp>
        <p:nvSpPr>
          <p:cNvPr id="53" name="TextBox 52"/>
          <p:cNvSpPr txBox="1"/>
          <p:nvPr/>
        </p:nvSpPr>
        <p:spPr>
          <a:xfrm>
            <a:off x="2209800" y="1123890"/>
            <a:ext cx="3733800" cy="338554"/>
          </a:xfrm>
          <a:prstGeom prst="rect">
            <a:avLst/>
          </a:prstGeom>
          <a:solidFill>
            <a:schemeClr val="bg1">
              <a:lumMod val="85000"/>
            </a:schemeClr>
          </a:solidFill>
          <a:ln>
            <a:solidFill>
              <a:schemeClr val="tx1">
                <a:lumMod val="50000"/>
              </a:schemeClr>
            </a:solidFill>
          </a:ln>
        </p:spPr>
        <p:txBody>
          <a:bodyPr wrap="square" rtlCol="0">
            <a:spAutoFit/>
          </a:bodyPr>
          <a:lstStyle/>
          <a:p>
            <a:pPr algn="ctr"/>
            <a:r>
              <a:rPr lang="en-US" sz="1600" b="1" dirty="0">
                <a:solidFill>
                  <a:srgbClr val="D2D2D2">
                    <a:lumMod val="10000"/>
                  </a:srgbClr>
                </a:solidFill>
                <a:latin typeface="Courier New" pitchFamily="49" charset="0"/>
                <a:cs typeface="Courier New" pitchFamily="49" charset="0"/>
              </a:rPr>
              <a:t>% </a:t>
            </a:r>
            <a:r>
              <a:rPr lang="en-US" sz="1600" b="1" dirty="0" err="1">
                <a:solidFill>
                  <a:srgbClr val="D2D2D2">
                    <a:lumMod val="10000"/>
                  </a:srgbClr>
                </a:solidFill>
                <a:latin typeface="Courier New" pitchFamily="49" charset="0"/>
                <a:cs typeface="Courier New" pitchFamily="49" charset="0"/>
              </a:rPr>
              <a:t>mpiexec</a:t>
            </a:r>
            <a:r>
              <a:rPr lang="en-US" sz="1600" b="1" dirty="0">
                <a:solidFill>
                  <a:srgbClr val="D2D2D2">
                    <a:lumMod val="10000"/>
                  </a:srgbClr>
                </a:solidFill>
                <a:latin typeface="Courier New" pitchFamily="49" charset="0"/>
                <a:cs typeface="Courier New" pitchFamily="49" charset="0"/>
              </a:rPr>
              <a:t>  -n  16  ./test</a:t>
            </a:r>
          </a:p>
        </p:txBody>
      </p:sp>
    </p:spTree>
    <p:extLst>
      <p:ext uri="{BB962C8B-B14F-4D97-AF65-F5344CB8AC3E}">
        <p14:creationId xmlns:p14="http://schemas.microsoft.com/office/powerpoint/2010/main" val="399874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47" grpId="0"/>
      <p:bldP spid="48" grpId="0"/>
      <p:bldP spid="49" grpId="0"/>
      <p:bldP spid="50" grpId="0"/>
      <p:bldP spid="51" grpId="0"/>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Communicators</a:t>
            </a:r>
          </a:p>
        </p:txBody>
      </p:sp>
      <p:sp>
        <p:nvSpPr>
          <p:cNvPr id="4" name="Slide Number Placeholder 3"/>
          <p:cNvSpPr>
            <a:spLocks noGrp="1"/>
          </p:cNvSpPr>
          <p:nvPr>
            <p:ph type="sldNum" sz="quarter" idx="4"/>
          </p:nvPr>
        </p:nvSpPr>
        <p:spPr/>
        <p:txBody>
          <a:bodyPr/>
          <a:lstStyle/>
          <a:p>
            <a:fld id="{6B394888-48A7-42F6-AE45-2BD5FD40ED91}" type="slidenum">
              <a:rPr lang="en-US" smtClean="0"/>
              <a:pPr/>
              <a:t>18</a:t>
            </a:fld>
            <a:endParaRPr lang="en-US" dirty="0"/>
          </a:p>
        </p:txBody>
      </p:sp>
      <p:sp>
        <p:nvSpPr>
          <p:cNvPr id="6" name="Rounded Rectangle 5"/>
          <p:cNvSpPr/>
          <p:nvPr/>
        </p:nvSpPr>
        <p:spPr bwMode="auto">
          <a:xfrm>
            <a:off x="2939973" y="2403442"/>
            <a:ext cx="3505200" cy="3124200"/>
          </a:xfrm>
          <a:prstGeom prst="roundRect">
            <a:avLst/>
          </a:prstGeom>
          <a:solidFill>
            <a:schemeClr val="accent4"/>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32" name="Oval 31"/>
          <p:cNvSpPr/>
          <p:nvPr/>
        </p:nvSpPr>
        <p:spPr bwMode="auto">
          <a:xfrm>
            <a:off x="2939973" y="369766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0</a:t>
            </a:r>
            <a:endParaRPr lang="en-US" b="1" dirty="0">
              <a:solidFill>
                <a:srgbClr val="FFFFFF"/>
              </a:solidFill>
            </a:endParaRPr>
          </a:p>
        </p:txBody>
      </p:sp>
      <p:sp>
        <p:nvSpPr>
          <p:cNvPr id="33" name="Oval 32"/>
          <p:cNvSpPr/>
          <p:nvPr/>
        </p:nvSpPr>
        <p:spPr bwMode="auto">
          <a:xfrm>
            <a:off x="3475729" y="3379903"/>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a:t>
            </a:r>
            <a:endParaRPr lang="en-US" b="1" dirty="0">
              <a:solidFill>
                <a:srgbClr val="FFFFFF"/>
              </a:solidFill>
            </a:endParaRPr>
          </a:p>
        </p:txBody>
      </p:sp>
      <p:sp>
        <p:nvSpPr>
          <p:cNvPr id="34" name="Oval 33"/>
          <p:cNvSpPr/>
          <p:nvPr/>
        </p:nvSpPr>
        <p:spPr bwMode="auto">
          <a:xfrm>
            <a:off x="4029552" y="3020505"/>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2</a:t>
            </a:r>
            <a:endParaRPr lang="en-US" b="1" dirty="0">
              <a:solidFill>
                <a:srgbClr val="FFFFFF"/>
              </a:solidFill>
            </a:endParaRPr>
          </a:p>
        </p:txBody>
      </p:sp>
      <p:sp>
        <p:nvSpPr>
          <p:cNvPr id="35" name="Oval 34"/>
          <p:cNvSpPr/>
          <p:nvPr/>
        </p:nvSpPr>
        <p:spPr bwMode="auto">
          <a:xfrm>
            <a:off x="4537027" y="2749880"/>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3</a:t>
            </a:r>
            <a:endParaRPr lang="en-US" b="1" dirty="0">
              <a:solidFill>
                <a:srgbClr val="FFFFFF"/>
              </a:solidFill>
            </a:endParaRPr>
          </a:p>
        </p:txBody>
      </p:sp>
      <p:sp>
        <p:nvSpPr>
          <p:cNvPr id="36" name="Oval 35"/>
          <p:cNvSpPr/>
          <p:nvPr/>
        </p:nvSpPr>
        <p:spPr bwMode="auto">
          <a:xfrm>
            <a:off x="3397173" y="4029565"/>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4</a:t>
            </a:r>
            <a:endParaRPr lang="en-US" b="1" dirty="0">
              <a:solidFill>
                <a:srgbClr val="FFFFFF"/>
              </a:solidFill>
            </a:endParaRPr>
          </a:p>
        </p:txBody>
      </p:sp>
      <p:sp>
        <p:nvSpPr>
          <p:cNvPr id="37" name="Oval 36"/>
          <p:cNvSpPr/>
          <p:nvPr/>
        </p:nvSpPr>
        <p:spPr bwMode="auto">
          <a:xfrm>
            <a:off x="3951782" y="3654851"/>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5</a:t>
            </a:r>
            <a:endParaRPr lang="en-US" b="1" dirty="0">
              <a:solidFill>
                <a:srgbClr val="FFFFFF"/>
              </a:solidFill>
            </a:endParaRPr>
          </a:p>
        </p:txBody>
      </p:sp>
      <p:sp>
        <p:nvSpPr>
          <p:cNvPr id="38" name="Oval 37"/>
          <p:cNvSpPr/>
          <p:nvPr/>
        </p:nvSpPr>
        <p:spPr bwMode="auto">
          <a:xfrm>
            <a:off x="4522105" y="3312735"/>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6</a:t>
            </a:r>
            <a:endParaRPr lang="en-US" b="1" dirty="0">
              <a:solidFill>
                <a:srgbClr val="FFFFFF"/>
              </a:solidFill>
            </a:endParaRPr>
          </a:p>
        </p:txBody>
      </p:sp>
      <p:sp>
        <p:nvSpPr>
          <p:cNvPr id="39" name="Oval 38"/>
          <p:cNvSpPr/>
          <p:nvPr/>
        </p:nvSpPr>
        <p:spPr bwMode="auto">
          <a:xfrm>
            <a:off x="5072783" y="301775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7</a:t>
            </a:r>
            <a:endParaRPr lang="en-US" b="1" dirty="0">
              <a:solidFill>
                <a:srgbClr val="FFFFFF"/>
              </a:solidFill>
            </a:endParaRPr>
          </a:p>
        </p:txBody>
      </p:sp>
      <p:sp>
        <p:nvSpPr>
          <p:cNvPr id="40" name="Oval 39"/>
          <p:cNvSpPr/>
          <p:nvPr/>
        </p:nvSpPr>
        <p:spPr bwMode="auto">
          <a:xfrm>
            <a:off x="3856729" y="4311583"/>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8</a:t>
            </a:r>
            <a:endParaRPr lang="en-US" b="1" dirty="0">
              <a:solidFill>
                <a:srgbClr val="FFFFFF"/>
              </a:solidFill>
            </a:endParaRPr>
          </a:p>
        </p:txBody>
      </p:sp>
      <p:sp>
        <p:nvSpPr>
          <p:cNvPr id="41" name="Oval 40"/>
          <p:cNvSpPr/>
          <p:nvPr/>
        </p:nvSpPr>
        <p:spPr bwMode="auto">
          <a:xfrm>
            <a:off x="4392485" y="3965542"/>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9</a:t>
            </a:r>
            <a:endParaRPr lang="en-US" b="1" dirty="0">
              <a:solidFill>
                <a:srgbClr val="FFFFFF"/>
              </a:solidFill>
            </a:endParaRPr>
          </a:p>
        </p:txBody>
      </p:sp>
      <p:sp>
        <p:nvSpPr>
          <p:cNvPr id="42" name="Oval 41"/>
          <p:cNvSpPr/>
          <p:nvPr/>
        </p:nvSpPr>
        <p:spPr bwMode="auto">
          <a:xfrm>
            <a:off x="4928241" y="3622250"/>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10</a:t>
            </a:r>
            <a:endParaRPr lang="en-US" sz="1200" b="1" dirty="0">
              <a:solidFill>
                <a:srgbClr val="FFFFFF"/>
              </a:solidFill>
            </a:endParaRPr>
          </a:p>
        </p:txBody>
      </p:sp>
      <p:sp>
        <p:nvSpPr>
          <p:cNvPr id="43" name="Oval 42"/>
          <p:cNvSpPr/>
          <p:nvPr/>
        </p:nvSpPr>
        <p:spPr bwMode="auto">
          <a:xfrm>
            <a:off x="5530773" y="3312735"/>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11</a:t>
            </a:r>
          </a:p>
        </p:txBody>
      </p:sp>
      <p:sp>
        <p:nvSpPr>
          <p:cNvPr id="44" name="Oval 43"/>
          <p:cNvSpPr/>
          <p:nvPr/>
        </p:nvSpPr>
        <p:spPr bwMode="auto">
          <a:xfrm>
            <a:off x="4344563" y="4599886"/>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12</a:t>
            </a:r>
          </a:p>
        </p:txBody>
      </p:sp>
      <p:sp>
        <p:nvSpPr>
          <p:cNvPr id="45" name="Oval 44"/>
          <p:cNvSpPr/>
          <p:nvPr/>
        </p:nvSpPr>
        <p:spPr bwMode="auto">
          <a:xfrm>
            <a:off x="4892102" y="423184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13</a:t>
            </a:r>
          </a:p>
        </p:txBody>
      </p:sp>
      <p:sp>
        <p:nvSpPr>
          <p:cNvPr id="46" name="Oval 45"/>
          <p:cNvSpPr/>
          <p:nvPr/>
        </p:nvSpPr>
        <p:spPr bwMode="auto">
          <a:xfrm>
            <a:off x="5463997" y="389012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14</a:t>
            </a:r>
          </a:p>
        </p:txBody>
      </p:sp>
      <p:sp>
        <p:nvSpPr>
          <p:cNvPr id="47" name="Oval 46"/>
          <p:cNvSpPr/>
          <p:nvPr/>
        </p:nvSpPr>
        <p:spPr bwMode="auto">
          <a:xfrm>
            <a:off x="5999753" y="361203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15</a:t>
            </a:r>
          </a:p>
        </p:txBody>
      </p:sp>
      <p:sp>
        <p:nvSpPr>
          <p:cNvPr id="48" name="Rounded Rectangle 47"/>
          <p:cNvSpPr/>
          <p:nvPr/>
        </p:nvSpPr>
        <p:spPr bwMode="auto">
          <a:xfrm>
            <a:off x="2976109" y="2092751"/>
            <a:ext cx="3505200" cy="3124200"/>
          </a:xfrm>
          <a:prstGeom prst="roundRect">
            <a:avLst/>
          </a:prstGeom>
          <a:solidFill>
            <a:schemeClr val="tx2"/>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49" name="Oval 48"/>
          <p:cNvSpPr/>
          <p:nvPr/>
        </p:nvSpPr>
        <p:spPr bwMode="auto">
          <a:xfrm>
            <a:off x="2976109" y="3386973"/>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0</a:t>
            </a:r>
            <a:endParaRPr lang="en-US" b="1" dirty="0">
              <a:solidFill>
                <a:srgbClr val="FFFFFF"/>
              </a:solidFill>
            </a:endParaRPr>
          </a:p>
        </p:txBody>
      </p:sp>
      <p:sp>
        <p:nvSpPr>
          <p:cNvPr id="50" name="Oval 49"/>
          <p:cNvSpPr/>
          <p:nvPr/>
        </p:nvSpPr>
        <p:spPr bwMode="auto">
          <a:xfrm>
            <a:off x="3511865" y="3069212"/>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a:t>
            </a:r>
            <a:endParaRPr lang="en-US" b="1" dirty="0">
              <a:solidFill>
                <a:srgbClr val="FFFFFF"/>
              </a:solidFill>
            </a:endParaRPr>
          </a:p>
        </p:txBody>
      </p:sp>
      <p:sp>
        <p:nvSpPr>
          <p:cNvPr id="51" name="Oval 50"/>
          <p:cNvSpPr/>
          <p:nvPr/>
        </p:nvSpPr>
        <p:spPr bwMode="auto">
          <a:xfrm>
            <a:off x="4065688" y="270981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2</a:t>
            </a:r>
            <a:endParaRPr lang="en-US" b="1" dirty="0">
              <a:solidFill>
                <a:srgbClr val="FFFFFF"/>
              </a:solidFill>
            </a:endParaRPr>
          </a:p>
        </p:txBody>
      </p:sp>
      <p:sp>
        <p:nvSpPr>
          <p:cNvPr id="52" name="Oval 51"/>
          <p:cNvSpPr/>
          <p:nvPr/>
        </p:nvSpPr>
        <p:spPr bwMode="auto">
          <a:xfrm>
            <a:off x="4573163" y="2439189"/>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3</a:t>
            </a:r>
            <a:endParaRPr lang="en-US" b="1" dirty="0">
              <a:solidFill>
                <a:srgbClr val="FFFFFF"/>
              </a:solidFill>
            </a:endParaRPr>
          </a:p>
        </p:txBody>
      </p:sp>
      <p:sp>
        <p:nvSpPr>
          <p:cNvPr id="53" name="Oval 52"/>
          <p:cNvSpPr/>
          <p:nvPr/>
        </p:nvSpPr>
        <p:spPr bwMode="auto">
          <a:xfrm>
            <a:off x="3433309" y="371887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4</a:t>
            </a:r>
            <a:endParaRPr lang="en-US" b="1" dirty="0">
              <a:solidFill>
                <a:srgbClr val="FFFFFF"/>
              </a:solidFill>
            </a:endParaRPr>
          </a:p>
        </p:txBody>
      </p:sp>
      <p:sp>
        <p:nvSpPr>
          <p:cNvPr id="54" name="Oval 53"/>
          <p:cNvSpPr/>
          <p:nvPr/>
        </p:nvSpPr>
        <p:spPr bwMode="auto">
          <a:xfrm>
            <a:off x="3987918" y="3344160"/>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5</a:t>
            </a:r>
            <a:endParaRPr lang="en-US" b="1" dirty="0">
              <a:solidFill>
                <a:srgbClr val="FFFFFF"/>
              </a:solidFill>
            </a:endParaRPr>
          </a:p>
        </p:txBody>
      </p:sp>
      <p:sp>
        <p:nvSpPr>
          <p:cNvPr id="55" name="Oval 54"/>
          <p:cNvSpPr/>
          <p:nvPr/>
        </p:nvSpPr>
        <p:spPr bwMode="auto">
          <a:xfrm>
            <a:off x="4558241" y="300204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6</a:t>
            </a:r>
            <a:endParaRPr lang="en-US" b="1" dirty="0">
              <a:solidFill>
                <a:srgbClr val="FFFFFF"/>
              </a:solidFill>
            </a:endParaRPr>
          </a:p>
        </p:txBody>
      </p:sp>
      <p:sp>
        <p:nvSpPr>
          <p:cNvPr id="56" name="Oval 55"/>
          <p:cNvSpPr/>
          <p:nvPr/>
        </p:nvSpPr>
        <p:spPr bwMode="auto">
          <a:xfrm>
            <a:off x="5108919" y="270706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7</a:t>
            </a:r>
            <a:endParaRPr lang="en-US" b="1" dirty="0">
              <a:solidFill>
                <a:srgbClr val="FFFFFF"/>
              </a:solidFill>
            </a:endParaRPr>
          </a:p>
        </p:txBody>
      </p:sp>
      <p:sp>
        <p:nvSpPr>
          <p:cNvPr id="57" name="Oval 56"/>
          <p:cNvSpPr/>
          <p:nvPr/>
        </p:nvSpPr>
        <p:spPr bwMode="auto">
          <a:xfrm>
            <a:off x="3892865" y="4000892"/>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8</a:t>
            </a:r>
            <a:endParaRPr lang="en-US" b="1" dirty="0">
              <a:solidFill>
                <a:srgbClr val="FFFFFF"/>
              </a:solidFill>
            </a:endParaRPr>
          </a:p>
        </p:txBody>
      </p:sp>
      <p:sp>
        <p:nvSpPr>
          <p:cNvPr id="58" name="Oval 57"/>
          <p:cNvSpPr/>
          <p:nvPr/>
        </p:nvSpPr>
        <p:spPr bwMode="auto">
          <a:xfrm>
            <a:off x="4428621" y="3654851"/>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9</a:t>
            </a:r>
            <a:endParaRPr lang="en-US" b="1" dirty="0">
              <a:solidFill>
                <a:srgbClr val="FFFFFF"/>
              </a:solidFill>
            </a:endParaRPr>
          </a:p>
        </p:txBody>
      </p:sp>
      <p:sp>
        <p:nvSpPr>
          <p:cNvPr id="59" name="Oval 58"/>
          <p:cNvSpPr/>
          <p:nvPr/>
        </p:nvSpPr>
        <p:spPr bwMode="auto">
          <a:xfrm>
            <a:off x="4964377" y="3311559"/>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10</a:t>
            </a:r>
            <a:endParaRPr lang="en-US" sz="1200" b="1" dirty="0">
              <a:solidFill>
                <a:srgbClr val="FFFFFF"/>
              </a:solidFill>
            </a:endParaRPr>
          </a:p>
        </p:txBody>
      </p:sp>
      <p:sp>
        <p:nvSpPr>
          <p:cNvPr id="60" name="Oval 59"/>
          <p:cNvSpPr/>
          <p:nvPr/>
        </p:nvSpPr>
        <p:spPr bwMode="auto">
          <a:xfrm>
            <a:off x="5566909" y="300204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11</a:t>
            </a:r>
          </a:p>
        </p:txBody>
      </p:sp>
      <p:sp>
        <p:nvSpPr>
          <p:cNvPr id="61" name="Oval 60"/>
          <p:cNvSpPr/>
          <p:nvPr/>
        </p:nvSpPr>
        <p:spPr bwMode="auto">
          <a:xfrm>
            <a:off x="4380699" y="4289195"/>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12</a:t>
            </a:r>
          </a:p>
        </p:txBody>
      </p:sp>
      <p:sp>
        <p:nvSpPr>
          <p:cNvPr id="62" name="Oval 61"/>
          <p:cNvSpPr/>
          <p:nvPr/>
        </p:nvSpPr>
        <p:spPr bwMode="auto">
          <a:xfrm>
            <a:off x="4928238" y="392115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13</a:t>
            </a:r>
          </a:p>
        </p:txBody>
      </p:sp>
      <p:sp>
        <p:nvSpPr>
          <p:cNvPr id="63" name="Oval 62"/>
          <p:cNvSpPr/>
          <p:nvPr/>
        </p:nvSpPr>
        <p:spPr bwMode="auto">
          <a:xfrm>
            <a:off x="5500133" y="357943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14</a:t>
            </a:r>
          </a:p>
        </p:txBody>
      </p:sp>
      <p:sp>
        <p:nvSpPr>
          <p:cNvPr id="64" name="Oval 63"/>
          <p:cNvSpPr/>
          <p:nvPr/>
        </p:nvSpPr>
        <p:spPr bwMode="auto">
          <a:xfrm>
            <a:off x="6035889" y="330134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15</a:t>
            </a:r>
          </a:p>
        </p:txBody>
      </p:sp>
      <p:sp>
        <p:nvSpPr>
          <p:cNvPr id="65" name="Rounded Rectangle 64"/>
          <p:cNvSpPr/>
          <p:nvPr/>
        </p:nvSpPr>
        <p:spPr bwMode="auto">
          <a:xfrm>
            <a:off x="2976109" y="1750635"/>
            <a:ext cx="3505200" cy="3124200"/>
          </a:xfrm>
          <a:prstGeom prst="roundRect">
            <a:avLst/>
          </a:prstGeom>
          <a:solidFill>
            <a:schemeClr val="accent3"/>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66" name="Oval 65"/>
          <p:cNvSpPr/>
          <p:nvPr/>
        </p:nvSpPr>
        <p:spPr bwMode="auto">
          <a:xfrm>
            <a:off x="2976109" y="304485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0</a:t>
            </a:r>
            <a:endParaRPr lang="en-US" b="1" dirty="0">
              <a:solidFill>
                <a:srgbClr val="FFFFFF"/>
              </a:solidFill>
            </a:endParaRPr>
          </a:p>
        </p:txBody>
      </p:sp>
      <p:sp>
        <p:nvSpPr>
          <p:cNvPr id="67" name="Oval 66"/>
          <p:cNvSpPr/>
          <p:nvPr/>
        </p:nvSpPr>
        <p:spPr bwMode="auto">
          <a:xfrm>
            <a:off x="3511865" y="2727096"/>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a:t>
            </a:r>
            <a:endParaRPr lang="en-US" b="1" dirty="0">
              <a:solidFill>
                <a:srgbClr val="FFFFFF"/>
              </a:solidFill>
            </a:endParaRPr>
          </a:p>
        </p:txBody>
      </p:sp>
      <p:sp>
        <p:nvSpPr>
          <p:cNvPr id="68" name="Oval 67"/>
          <p:cNvSpPr/>
          <p:nvPr/>
        </p:nvSpPr>
        <p:spPr bwMode="auto">
          <a:xfrm>
            <a:off x="4065688" y="236769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2</a:t>
            </a:r>
            <a:endParaRPr lang="en-US" b="1" dirty="0">
              <a:solidFill>
                <a:srgbClr val="FFFFFF"/>
              </a:solidFill>
            </a:endParaRPr>
          </a:p>
        </p:txBody>
      </p:sp>
      <p:sp>
        <p:nvSpPr>
          <p:cNvPr id="69" name="Oval 68"/>
          <p:cNvSpPr/>
          <p:nvPr/>
        </p:nvSpPr>
        <p:spPr bwMode="auto">
          <a:xfrm>
            <a:off x="4573163" y="2097073"/>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3</a:t>
            </a:r>
            <a:endParaRPr lang="en-US" b="1" dirty="0">
              <a:solidFill>
                <a:srgbClr val="FFFFFF"/>
              </a:solidFill>
            </a:endParaRPr>
          </a:p>
        </p:txBody>
      </p:sp>
      <p:sp>
        <p:nvSpPr>
          <p:cNvPr id="70" name="Oval 69"/>
          <p:cNvSpPr/>
          <p:nvPr/>
        </p:nvSpPr>
        <p:spPr bwMode="auto">
          <a:xfrm>
            <a:off x="3433309" y="337675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4</a:t>
            </a:r>
            <a:endParaRPr lang="en-US" b="1" dirty="0">
              <a:solidFill>
                <a:srgbClr val="FFFFFF"/>
              </a:solidFill>
            </a:endParaRPr>
          </a:p>
        </p:txBody>
      </p:sp>
      <p:sp>
        <p:nvSpPr>
          <p:cNvPr id="71" name="Oval 70"/>
          <p:cNvSpPr/>
          <p:nvPr/>
        </p:nvSpPr>
        <p:spPr bwMode="auto">
          <a:xfrm>
            <a:off x="3987918" y="300204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5</a:t>
            </a:r>
            <a:endParaRPr lang="en-US" b="1" dirty="0">
              <a:solidFill>
                <a:srgbClr val="FFFFFF"/>
              </a:solidFill>
            </a:endParaRPr>
          </a:p>
        </p:txBody>
      </p:sp>
      <p:sp>
        <p:nvSpPr>
          <p:cNvPr id="72" name="Oval 71"/>
          <p:cNvSpPr/>
          <p:nvPr/>
        </p:nvSpPr>
        <p:spPr bwMode="auto">
          <a:xfrm>
            <a:off x="4558241" y="265992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6</a:t>
            </a:r>
            <a:endParaRPr lang="en-US" b="1" dirty="0">
              <a:solidFill>
                <a:srgbClr val="FFFFFF"/>
              </a:solidFill>
            </a:endParaRPr>
          </a:p>
        </p:txBody>
      </p:sp>
      <p:sp>
        <p:nvSpPr>
          <p:cNvPr id="73" name="Oval 72"/>
          <p:cNvSpPr/>
          <p:nvPr/>
        </p:nvSpPr>
        <p:spPr bwMode="auto">
          <a:xfrm>
            <a:off x="5108919" y="2364951"/>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7</a:t>
            </a:r>
            <a:endParaRPr lang="en-US" b="1" dirty="0">
              <a:solidFill>
                <a:srgbClr val="FFFFFF"/>
              </a:solidFill>
            </a:endParaRPr>
          </a:p>
        </p:txBody>
      </p:sp>
      <p:sp>
        <p:nvSpPr>
          <p:cNvPr id="74" name="Oval 73"/>
          <p:cNvSpPr/>
          <p:nvPr/>
        </p:nvSpPr>
        <p:spPr bwMode="auto">
          <a:xfrm>
            <a:off x="3892865" y="3658776"/>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8</a:t>
            </a:r>
            <a:endParaRPr lang="en-US" b="1" dirty="0">
              <a:solidFill>
                <a:srgbClr val="FFFFFF"/>
              </a:solidFill>
            </a:endParaRPr>
          </a:p>
        </p:txBody>
      </p:sp>
      <p:sp>
        <p:nvSpPr>
          <p:cNvPr id="75" name="Oval 74"/>
          <p:cNvSpPr/>
          <p:nvPr/>
        </p:nvSpPr>
        <p:spPr bwMode="auto">
          <a:xfrm>
            <a:off x="4428621" y="3312735"/>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9</a:t>
            </a:r>
            <a:endParaRPr lang="en-US" b="1" dirty="0">
              <a:solidFill>
                <a:srgbClr val="FFFFFF"/>
              </a:solidFill>
            </a:endParaRPr>
          </a:p>
        </p:txBody>
      </p:sp>
      <p:sp>
        <p:nvSpPr>
          <p:cNvPr id="76" name="Oval 75"/>
          <p:cNvSpPr/>
          <p:nvPr/>
        </p:nvSpPr>
        <p:spPr bwMode="auto">
          <a:xfrm>
            <a:off x="4964377" y="2969443"/>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10</a:t>
            </a:r>
            <a:endParaRPr lang="en-US" sz="1200" b="1" dirty="0">
              <a:solidFill>
                <a:srgbClr val="FFFFFF"/>
              </a:solidFill>
            </a:endParaRPr>
          </a:p>
        </p:txBody>
      </p:sp>
      <p:sp>
        <p:nvSpPr>
          <p:cNvPr id="77" name="Oval 76"/>
          <p:cNvSpPr/>
          <p:nvPr/>
        </p:nvSpPr>
        <p:spPr bwMode="auto">
          <a:xfrm>
            <a:off x="5566909" y="2659928"/>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11</a:t>
            </a:r>
          </a:p>
        </p:txBody>
      </p:sp>
      <p:sp>
        <p:nvSpPr>
          <p:cNvPr id="78" name="Oval 77"/>
          <p:cNvSpPr/>
          <p:nvPr/>
        </p:nvSpPr>
        <p:spPr bwMode="auto">
          <a:xfrm>
            <a:off x="4380699" y="3947079"/>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12</a:t>
            </a:r>
          </a:p>
        </p:txBody>
      </p:sp>
      <p:sp>
        <p:nvSpPr>
          <p:cNvPr id="79" name="Oval 78"/>
          <p:cNvSpPr/>
          <p:nvPr/>
        </p:nvSpPr>
        <p:spPr bwMode="auto">
          <a:xfrm>
            <a:off x="4928238" y="3579041"/>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13</a:t>
            </a:r>
          </a:p>
        </p:txBody>
      </p:sp>
      <p:sp>
        <p:nvSpPr>
          <p:cNvPr id="80" name="Oval 79"/>
          <p:cNvSpPr/>
          <p:nvPr/>
        </p:nvSpPr>
        <p:spPr bwMode="auto">
          <a:xfrm>
            <a:off x="5500133" y="3237321"/>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14</a:t>
            </a:r>
          </a:p>
        </p:txBody>
      </p:sp>
      <p:sp>
        <p:nvSpPr>
          <p:cNvPr id="81" name="Oval 80"/>
          <p:cNvSpPr/>
          <p:nvPr/>
        </p:nvSpPr>
        <p:spPr bwMode="auto">
          <a:xfrm>
            <a:off x="6035889" y="2959231"/>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15</a:t>
            </a:r>
          </a:p>
        </p:txBody>
      </p:sp>
      <p:sp>
        <p:nvSpPr>
          <p:cNvPr id="82" name="Rounded Rectangle 81"/>
          <p:cNvSpPr/>
          <p:nvPr/>
        </p:nvSpPr>
        <p:spPr bwMode="auto">
          <a:xfrm>
            <a:off x="3840223" y="1507112"/>
            <a:ext cx="1753390" cy="3124200"/>
          </a:xfrm>
          <a:prstGeom prst="roundRect">
            <a:avLst/>
          </a:prstGeom>
          <a:solidFill>
            <a:schemeClr val="accent5"/>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84" name="Oval 83"/>
          <p:cNvSpPr/>
          <p:nvPr/>
        </p:nvSpPr>
        <p:spPr bwMode="auto">
          <a:xfrm>
            <a:off x="3489081" y="251774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0</a:t>
            </a:r>
            <a:endParaRPr lang="en-US" b="1" dirty="0">
              <a:solidFill>
                <a:srgbClr val="FFFFFF"/>
              </a:solidFill>
            </a:endParaRPr>
          </a:p>
        </p:txBody>
      </p:sp>
      <p:sp>
        <p:nvSpPr>
          <p:cNvPr id="85" name="Oval 84"/>
          <p:cNvSpPr/>
          <p:nvPr/>
        </p:nvSpPr>
        <p:spPr bwMode="auto">
          <a:xfrm>
            <a:off x="4042904" y="2158349"/>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a:t>
            </a:r>
            <a:endParaRPr lang="en-US" b="1" dirty="0">
              <a:solidFill>
                <a:srgbClr val="FFFFFF"/>
              </a:solidFill>
            </a:endParaRPr>
          </a:p>
        </p:txBody>
      </p:sp>
      <p:sp>
        <p:nvSpPr>
          <p:cNvPr id="88" name="Oval 87"/>
          <p:cNvSpPr/>
          <p:nvPr/>
        </p:nvSpPr>
        <p:spPr bwMode="auto">
          <a:xfrm>
            <a:off x="3965134" y="2792695"/>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2</a:t>
            </a:r>
            <a:endParaRPr lang="en-US" b="1" dirty="0">
              <a:solidFill>
                <a:srgbClr val="FFFFFF"/>
              </a:solidFill>
            </a:endParaRPr>
          </a:p>
        </p:txBody>
      </p:sp>
      <p:sp>
        <p:nvSpPr>
          <p:cNvPr id="89" name="Oval 88"/>
          <p:cNvSpPr/>
          <p:nvPr/>
        </p:nvSpPr>
        <p:spPr bwMode="auto">
          <a:xfrm>
            <a:off x="4535457" y="2450579"/>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3</a:t>
            </a:r>
            <a:endParaRPr lang="en-US" b="1" dirty="0">
              <a:solidFill>
                <a:srgbClr val="FFFFFF"/>
              </a:solidFill>
            </a:endParaRPr>
          </a:p>
        </p:txBody>
      </p:sp>
      <p:sp>
        <p:nvSpPr>
          <p:cNvPr id="92" name="Oval 91"/>
          <p:cNvSpPr/>
          <p:nvPr/>
        </p:nvSpPr>
        <p:spPr bwMode="auto">
          <a:xfrm>
            <a:off x="4405837" y="3103386"/>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4</a:t>
            </a:r>
            <a:endParaRPr lang="en-US" b="1" dirty="0">
              <a:solidFill>
                <a:srgbClr val="FFFFFF"/>
              </a:solidFill>
            </a:endParaRPr>
          </a:p>
        </p:txBody>
      </p:sp>
      <p:sp>
        <p:nvSpPr>
          <p:cNvPr id="93" name="Oval 92"/>
          <p:cNvSpPr/>
          <p:nvPr/>
        </p:nvSpPr>
        <p:spPr bwMode="auto">
          <a:xfrm>
            <a:off x="4941593" y="276009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5</a:t>
            </a:r>
            <a:endParaRPr lang="en-US" sz="1200" b="1" dirty="0">
              <a:solidFill>
                <a:srgbClr val="FFFFFF"/>
              </a:solidFill>
            </a:endParaRPr>
          </a:p>
        </p:txBody>
      </p:sp>
      <p:sp>
        <p:nvSpPr>
          <p:cNvPr id="96" name="Oval 95"/>
          <p:cNvSpPr/>
          <p:nvPr/>
        </p:nvSpPr>
        <p:spPr bwMode="auto">
          <a:xfrm>
            <a:off x="4905454" y="3369692"/>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6</a:t>
            </a:r>
          </a:p>
        </p:txBody>
      </p:sp>
      <p:sp>
        <p:nvSpPr>
          <p:cNvPr id="97" name="Oval 96"/>
          <p:cNvSpPr/>
          <p:nvPr/>
        </p:nvSpPr>
        <p:spPr bwMode="auto">
          <a:xfrm>
            <a:off x="5477349" y="3027972"/>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7</a:t>
            </a:r>
          </a:p>
        </p:txBody>
      </p:sp>
      <p:sp>
        <p:nvSpPr>
          <p:cNvPr id="13" name="Rounded Rectangle 12"/>
          <p:cNvSpPr/>
          <p:nvPr/>
        </p:nvSpPr>
        <p:spPr bwMode="auto">
          <a:xfrm rot="10800000">
            <a:off x="3840223" y="1397131"/>
            <a:ext cx="1752600" cy="3124200"/>
          </a:xfrm>
          <a:prstGeom prst="roundRect">
            <a:avLst/>
          </a:prstGeom>
          <a:solidFill>
            <a:schemeClr val="accent6"/>
          </a:solidFill>
          <a:ln w="28575" cap="flat" cmpd="sng" algn="ctr">
            <a:solidFill>
              <a:srgbClr val="151515"/>
            </a:solidFill>
            <a:prstDash val="solid"/>
            <a:round/>
            <a:headEnd type="none" w="med" len="med"/>
            <a:tailEnd type="none" w="med" len="med"/>
          </a:ln>
          <a:effectLst/>
          <a:scene3d>
            <a:camera prst="isometricBottomDown"/>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616161"/>
              </a:solidFill>
            </a:endParaRPr>
          </a:p>
        </p:txBody>
      </p:sp>
      <p:sp>
        <p:nvSpPr>
          <p:cNvPr id="99" name="Oval 98"/>
          <p:cNvSpPr/>
          <p:nvPr/>
        </p:nvSpPr>
        <p:spPr bwMode="auto">
          <a:xfrm>
            <a:off x="3444303" y="294351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0</a:t>
            </a:r>
            <a:endParaRPr lang="en-US" b="1" dirty="0">
              <a:solidFill>
                <a:srgbClr val="FFFFFF"/>
              </a:solidFill>
            </a:endParaRPr>
          </a:p>
        </p:txBody>
      </p:sp>
      <p:sp>
        <p:nvSpPr>
          <p:cNvPr id="100" name="Oval 99"/>
          <p:cNvSpPr/>
          <p:nvPr/>
        </p:nvSpPr>
        <p:spPr bwMode="auto">
          <a:xfrm>
            <a:off x="3940782" y="265168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1</a:t>
            </a:r>
            <a:endParaRPr lang="en-US" b="1" dirty="0">
              <a:solidFill>
                <a:srgbClr val="FFFFFF"/>
              </a:solidFill>
            </a:endParaRPr>
          </a:p>
        </p:txBody>
      </p:sp>
      <p:sp>
        <p:nvSpPr>
          <p:cNvPr id="101" name="Oval 100"/>
          <p:cNvSpPr/>
          <p:nvPr/>
        </p:nvSpPr>
        <p:spPr bwMode="auto">
          <a:xfrm>
            <a:off x="4489892" y="2364951"/>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2</a:t>
            </a:r>
            <a:endParaRPr lang="en-US" b="1" dirty="0">
              <a:solidFill>
                <a:srgbClr val="FFFFFF"/>
              </a:solidFill>
            </a:endParaRPr>
          </a:p>
        </p:txBody>
      </p:sp>
      <p:sp>
        <p:nvSpPr>
          <p:cNvPr id="102" name="Oval 101"/>
          <p:cNvSpPr/>
          <p:nvPr/>
        </p:nvSpPr>
        <p:spPr bwMode="auto">
          <a:xfrm>
            <a:off x="4998939" y="2071547"/>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3</a:t>
            </a:r>
            <a:endParaRPr lang="en-US" b="1" dirty="0">
              <a:solidFill>
                <a:srgbClr val="FFFFFF"/>
              </a:solidFill>
            </a:endParaRPr>
          </a:p>
        </p:txBody>
      </p:sp>
      <p:sp>
        <p:nvSpPr>
          <p:cNvPr id="103" name="Oval 102"/>
          <p:cNvSpPr/>
          <p:nvPr/>
        </p:nvSpPr>
        <p:spPr bwMode="auto">
          <a:xfrm>
            <a:off x="3932929" y="3207076"/>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4</a:t>
            </a:r>
            <a:endParaRPr lang="en-US" b="1" dirty="0">
              <a:solidFill>
                <a:srgbClr val="FFFFFF"/>
              </a:solidFill>
            </a:endParaRPr>
          </a:p>
        </p:txBody>
      </p:sp>
      <p:sp>
        <p:nvSpPr>
          <p:cNvPr id="104" name="Oval 103"/>
          <p:cNvSpPr/>
          <p:nvPr/>
        </p:nvSpPr>
        <p:spPr bwMode="auto">
          <a:xfrm>
            <a:off x="4485962" y="290345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5</a:t>
            </a:r>
            <a:endParaRPr lang="en-US" b="1" dirty="0">
              <a:solidFill>
                <a:srgbClr val="FFFFFF"/>
              </a:solidFill>
            </a:endParaRPr>
          </a:p>
        </p:txBody>
      </p:sp>
      <p:sp>
        <p:nvSpPr>
          <p:cNvPr id="105" name="Oval 104"/>
          <p:cNvSpPr/>
          <p:nvPr/>
        </p:nvSpPr>
        <p:spPr bwMode="auto">
          <a:xfrm>
            <a:off x="4998939" y="2632829"/>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6</a:t>
            </a:r>
            <a:endParaRPr lang="en-US" b="1" dirty="0">
              <a:solidFill>
                <a:srgbClr val="FFFFFF"/>
              </a:solidFill>
            </a:endParaRPr>
          </a:p>
        </p:txBody>
      </p:sp>
      <p:sp>
        <p:nvSpPr>
          <p:cNvPr id="106" name="Oval 105"/>
          <p:cNvSpPr/>
          <p:nvPr/>
        </p:nvSpPr>
        <p:spPr bwMode="auto">
          <a:xfrm>
            <a:off x="5515055" y="2362594"/>
            <a:ext cx="535756" cy="535756"/>
          </a:xfrm>
          <a:prstGeom prst="ellipse">
            <a:avLst/>
          </a:prstGeom>
          <a:solidFill>
            <a:schemeClr val="tx1"/>
          </a:solidFill>
          <a:ln w="28575" cap="flat" cmpd="sng" algn="ctr">
            <a:solidFill>
              <a:srgbClr val="151515"/>
            </a:solidFill>
            <a:prstDash val="solid"/>
            <a:round/>
            <a:headEnd type="none" w="med" len="med"/>
            <a:tailEnd type="none" w="med" len="med"/>
          </a:ln>
          <a:effectLst/>
          <a:scene3d>
            <a:camera prst="isometricTopUp"/>
            <a:lightRig rig="threePt" dir="t"/>
          </a:scene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rPr>
              <a:t>7</a:t>
            </a:r>
            <a:endParaRPr lang="en-US" b="1" dirty="0">
              <a:solidFill>
                <a:srgbClr val="FFFFFF"/>
              </a:solidFill>
            </a:endParaRPr>
          </a:p>
        </p:txBody>
      </p:sp>
      <p:sp>
        <p:nvSpPr>
          <p:cNvPr id="111" name="TextBox 110"/>
          <p:cNvSpPr txBox="1"/>
          <p:nvPr/>
        </p:nvSpPr>
        <p:spPr>
          <a:xfrm>
            <a:off x="312251" y="1397131"/>
            <a:ext cx="2895600" cy="830997"/>
          </a:xfrm>
          <a:prstGeom prst="rect">
            <a:avLst/>
          </a:prstGeom>
          <a:noFill/>
        </p:spPr>
        <p:txBody>
          <a:bodyPr wrap="square" rtlCol="0">
            <a:spAutoFit/>
          </a:bodyPr>
          <a:lstStyle/>
          <a:p>
            <a:pPr algn="ctr"/>
            <a:r>
              <a:rPr lang="en-US" sz="1600" dirty="0">
                <a:solidFill>
                  <a:srgbClr val="D2D2D2">
                    <a:lumMod val="10000"/>
                  </a:srgbClr>
                </a:solidFill>
              </a:rPr>
              <a:t>Can be thought of as independent communication layers over a group of processes</a:t>
            </a:r>
          </a:p>
        </p:txBody>
      </p:sp>
      <p:sp>
        <p:nvSpPr>
          <p:cNvPr id="112" name="TextBox 111"/>
          <p:cNvSpPr txBox="1"/>
          <p:nvPr/>
        </p:nvSpPr>
        <p:spPr>
          <a:xfrm>
            <a:off x="5999753" y="1352231"/>
            <a:ext cx="2895600" cy="584775"/>
          </a:xfrm>
          <a:prstGeom prst="rect">
            <a:avLst/>
          </a:prstGeom>
          <a:noFill/>
        </p:spPr>
        <p:txBody>
          <a:bodyPr wrap="square" rtlCol="0">
            <a:spAutoFit/>
          </a:bodyPr>
          <a:lstStyle/>
          <a:p>
            <a:pPr algn="ctr"/>
            <a:r>
              <a:rPr lang="en-US" sz="1600" dirty="0">
                <a:solidFill>
                  <a:srgbClr val="D2D2D2">
                    <a:lumMod val="10000"/>
                  </a:srgbClr>
                </a:solidFill>
              </a:rPr>
              <a:t>Messages in one layer will not affect messages in another </a:t>
            </a:r>
          </a:p>
        </p:txBody>
      </p:sp>
    </p:spTree>
    <p:extLst>
      <p:ext uri="{BB962C8B-B14F-4D97-AF65-F5344CB8AC3E}">
        <p14:creationId xmlns:p14="http://schemas.microsoft.com/office/powerpoint/2010/main" val="113798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447800"/>
            <a:ext cx="8229600" cy="44958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#include &lt;</a:t>
            </a:r>
            <a:r>
              <a:rPr lang="en-US" altLang="zh-CN" sz="1400" b="1" kern="0" dirty="0" err="1">
                <a:solidFill>
                  <a:srgbClr val="D2D2D2">
                    <a:lumMod val="10000"/>
                  </a:srgbClr>
                </a:solidFill>
                <a:latin typeface="Courier New" pitchFamily="49" charset="0"/>
                <a:cs typeface="Courier New" pitchFamily="49" charset="0"/>
              </a:rPr>
              <a:t>mpi.h</a:t>
            </a:r>
            <a:r>
              <a:rPr lang="en-US" altLang="zh-CN" sz="1400" b="1" kern="0" dirty="0">
                <a:solidFill>
                  <a:srgbClr val="D2D2D2">
                    <a:lumMod val="10000"/>
                  </a:srgbClr>
                </a:solidFill>
                <a:latin typeface="Courier New" pitchFamily="49" charset="0"/>
                <a:cs typeface="Courier New" pitchFamily="49" charset="0"/>
              </a:rPr>
              <a:t>&gt;</a:t>
            </a: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#include &lt;</a:t>
            </a:r>
            <a:r>
              <a:rPr lang="en-US" altLang="zh-CN" sz="1400" b="1" kern="0" dirty="0" err="1">
                <a:solidFill>
                  <a:srgbClr val="D2D2D2">
                    <a:lumMod val="10000"/>
                  </a:srgbClr>
                </a:solidFill>
                <a:latin typeface="Courier New" pitchFamily="49" charset="0"/>
                <a:cs typeface="Courier New" pitchFamily="49" charset="0"/>
              </a:rPr>
              <a:t>stdio.h</a:t>
            </a:r>
            <a:r>
              <a:rPr lang="en-US" altLang="zh-CN" sz="1400" b="1" kern="0" dirty="0">
                <a:solidFill>
                  <a:srgbClr val="D2D2D2">
                    <a:lumMod val="10000"/>
                  </a:srgbClr>
                </a:solidFill>
                <a:latin typeface="Courier New" pitchFamily="49" charset="0"/>
                <a:cs typeface="Courier New" pitchFamily="49" charset="0"/>
              </a:rPr>
              <a:t>&gt;</a:t>
            </a:r>
          </a:p>
          <a:p>
            <a:pPr marL="342900" indent="-342900" fontAlgn="base">
              <a:lnSpc>
                <a:spcPct val="120000"/>
              </a:lnSpc>
              <a:spcAft>
                <a:spcPct val="0"/>
              </a:spcAft>
              <a:buClr>
                <a:srgbClr val="1F497D"/>
              </a:buClr>
            </a:pPr>
            <a:endParaRPr lang="en-US" altLang="zh-CN" sz="1400" b="1" kern="0" dirty="0">
              <a:solidFill>
                <a:srgbClr val="D2D2D2">
                  <a:lumMod val="10000"/>
                </a:srgbClr>
              </a:solidFill>
              <a:latin typeface="Courier New" pitchFamily="49" charset="0"/>
              <a:cs typeface="Courier New" pitchFamily="49" charset="0"/>
            </a:endParaRPr>
          </a:p>
          <a:p>
            <a:pPr marL="342900" indent="-342900" fontAlgn="base">
              <a:lnSpc>
                <a:spcPct val="120000"/>
              </a:lnSpc>
              <a:spcAft>
                <a:spcPct val="0"/>
              </a:spcAft>
              <a:buClr>
                <a:srgbClr val="1F497D"/>
              </a:buClr>
            </a:pPr>
            <a:r>
              <a:rPr lang="en-US" altLang="zh-CN" sz="1400" b="1" kern="0" dirty="0" err="1">
                <a:solidFill>
                  <a:srgbClr val="D2D2D2">
                    <a:lumMod val="10000"/>
                  </a:srgbClr>
                </a:solidFill>
                <a:latin typeface="Courier New" pitchFamily="49" charset="0"/>
                <a:cs typeface="Courier New" pitchFamily="49" charset="0"/>
              </a:rPr>
              <a:t>int</a:t>
            </a:r>
            <a:r>
              <a:rPr lang="en-US" altLang="zh-CN" sz="1400" b="1" kern="0" dirty="0">
                <a:solidFill>
                  <a:srgbClr val="D2D2D2">
                    <a:lumMod val="10000"/>
                  </a:srgbClr>
                </a:solidFill>
                <a:latin typeface="Courier New" pitchFamily="49" charset="0"/>
                <a:cs typeface="Courier New" pitchFamily="49" charset="0"/>
              </a:rPr>
              <a:t> main(</a:t>
            </a:r>
            <a:r>
              <a:rPr lang="en-US" altLang="zh-CN" sz="1400" b="1" kern="0" dirty="0" err="1">
                <a:solidFill>
                  <a:srgbClr val="D2D2D2">
                    <a:lumMod val="10000"/>
                  </a:srgbClr>
                </a:solidFill>
                <a:latin typeface="Courier New" pitchFamily="49" charset="0"/>
                <a:cs typeface="Courier New" pitchFamily="49" charset="0"/>
              </a:rPr>
              <a:t>int</a:t>
            </a:r>
            <a:r>
              <a:rPr lang="en-US" altLang="zh-CN" sz="1400" b="1" kern="0" dirty="0">
                <a:solidFill>
                  <a:srgbClr val="D2D2D2">
                    <a:lumMod val="10000"/>
                  </a:srgbClr>
                </a:solidFill>
                <a:latin typeface="Courier New" pitchFamily="49" charset="0"/>
                <a:cs typeface="Courier New" pitchFamily="49" charset="0"/>
              </a:rPr>
              <a:t> </a:t>
            </a:r>
            <a:r>
              <a:rPr lang="en-US" altLang="zh-CN" sz="1400" b="1" kern="0" dirty="0" err="1">
                <a:solidFill>
                  <a:srgbClr val="D2D2D2">
                    <a:lumMod val="10000"/>
                  </a:srgbClr>
                </a:solidFill>
                <a:latin typeface="Courier New" pitchFamily="49" charset="0"/>
                <a:cs typeface="Courier New" pitchFamily="49" charset="0"/>
              </a:rPr>
              <a:t>argc</a:t>
            </a:r>
            <a:r>
              <a:rPr lang="en-US" altLang="zh-CN" sz="1400" b="1" kern="0" dirty="0">
                <a:solidFill>
                  <a:srgbClr val="D2D2D2">
                    <a:lumMod val="10000"/>
                  </a:srgbClr>
                </a:solidFill>
                <a:latin typeface="Courier New" pitchFamily="49" charset="0"/>
                <a:cs typeface="Courier New" pitchFamily="49" charset="0"/>
              </a:rPr>
              <a:t>, char ** </a:t>
            </a:r>
            <a:r>
              <a:rPr lang="en-US" altLang="zh-CN" sz="1400" b="1" kern="0" dirty="0" err="1">
                <a:solidFill>
                  <a:srgbClr val="D2D2D2">
                    <a:lumMod val="10000"/>
                  </a:srgbClr>
                </a:solidFill>
                <a:latin typeface="Courier New" pitchFamily="49" charset="0"/>
                <a:cs typeface="Courier New" pitchFamily="49" charset="0"/>
              </a:rPr>
              <a:t>argv</a:t>
            </a:r>
            <a:r>
              <a:rPr lang="en-US" altLang="zh-CN" sz="1400" b="1" kern="0" dirty="0">
                <a:solidFill>
                  <a:srgbClr val="D2D2D2">
                    <a:lumMod val="10000"/>
                  </a:srgbClr>
                </a:solidFill>
                <a:latin typeface="Courier New" pitchFamily="49" charset="0"/>
                <a:cs typeface="Courier New" pitchFamily="49" charset="0"/>
              </a:rPr>
              <a:t>)</a:t>
            </a: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a:t>
            </a: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    </a:t>
            </a:r>
            <a:r>
              <a:rPr lang="en-US" altLang="zh-CN" sz="1400" b="1" kern="0" dirty="0" err="1">
                <a:solidFill>
                  <a:srgbClr val="D2D2D2">
                    <a:lumMod val="10000"/>
                  </a:srgbClr>
                </a:solidFill>
                <a:latin typeface="Courier New" pitchFamily="49" charset="0"/>
                <a:cs typeface="Courier New" pitchFamily="49" charset="0"/>
              </a:rPr>
              <a:t>int</a:t>
            </a:r>
            <a:r>
              <a:rPr lang="en-US" altLang="zh-CN" sz="1400" b="1" kern="0" dirty="0">
                <a:solidFill>
                  <a:srgbClr val="D2D2D2">
                    <a:lumMod val="10000"/>
                  </a:srgbClr>
                </a:solidFill>
                <a:latin typeface="Courier New" pitchFamily="49" charset="0"/>
                <a:cs typeface="Courier New" pitchFamily="49" charset="0"/>
              </a:rPr>
              <a:t> rank, size;</a:t>
            </a:r>
          </a:p>
          <a:p>
            <a:pPr marL="342900" indent="-342900" fontAlgn="base">
              <a:lnSpc>
                <a:spcPct val="120000"/>
              </a:lnSpc>
              <a:spcAft>
                <a:spcPct val="0"/>
              </a:spcAft>
              <a:buClr>
                <a:srgbClr val="1F497D"/>
              </a:buClr>
            </a:pPr>
            <a:endParaRPr lang="en-US" altLang="zh-CN" sz="1400" b="1" kern="0" dirty="0">
              <a:solidFill>
                <a:srgbClr val="D2D2D2">
                  <a:lumMod val="10000"/>
                </a:srgbClr>
              </a:solidFill>
              <a:latin typeface="Courier New" pitchFamily="49" charset="0"/>
              <a:cs typeface="Courier New" pitchFamily="49" charset="0"/>
            </a:endParaRP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    </a:t>
            </a:r>
            <a:r>
              <a:rPr lang="en-US" altLang="zh-CN" sz="1400" b="1" kern="0" dirty="0" err="1">
                <a:solidFill>
                  <a:srgbClr val="D2D2D2">
                    <a:lumMod val="10000"/>
                  </a:srgbClr>
                </a:solidFill>
                <a:latin typeface="Courier New" pitchFamily="49" charset="0"/>
                <a:cs typeface="Courier New" pitchFamily="49" charset="0"/>
              </a:rPr>
              <a:t>MPI_Init</a:t>
            </a:r>
            <a:r>
              <a:rPr lang="en-US" altLang="zh-CN" sz="1400" b="1" kern="0" dirty="0">
                <a:solidFill>
                  <a:srgbClr val="D2D2D2">
                    <a:lumMod val="10000"/>
                  </a:srgbClr>
                </a:solidFill>
                <a:latin typeface="Courier New" pitchFamily="49" charset="0"/>
                <a:cs typeface="Courier New" pitchFamily="49" charset="0"/>
              </a:rPr>
              <a:t>(&amp;</a:t>
            </a:r>
            <a:r>
              <a:rPr lang="en-US" altLang="zh-CN" sz="1400" b="1" kern="0" dirty="0" err="1">
                <a:solidFill>
                  <a:srgbClr val="D2D2D2">
                    <a:lumMod val="10000"/>
                  </a:srgbClr>
                </a:solidFill>
                <a:latin typeface="Courier New" pitchFamily="49" charset="0"/>
                <a:cs typeface="Courier New" pitchFamily="49" charset="0"/>
              </a:rPr>
              <a:t>argc</a:t>
            </a:r>
            <a:r>
              <a:rPr lang="en-US" altLang="zh-CN" sz="1400" b="1" kern="0" dirty="0">
                <a:solidFill>
                  <a:srgbClr val="D2D2D2">
                    <a:lumMod val="10000"/>
                  </a:srgbClr>
                </a:solidFill>
                <a:latin typeface="Courier New" pitchFamily="49" charset="0"/>
                <a:cs typeface="Courier New" pitchFamily="49" charset="0"/>
              </a:rPr>
              <a:t>, &amp;</a:t>
            </a:r>
            <a:r>
              <a:rPr lang="en-US" altLang="zh-CN" sz="1400" b="1" kern="0" dirty="0" err="1">
                <a:solidFill>
                  <a:srgbClr val="D2D2D2">
                    <a:lumMod val="10000"/>
                  </a:srgbClr>
                </a:solidFill>
                <a:latin typeface="Courier New" pitchFamily="49" charset="0"/>
                <a:cs typeface="Courier New" pitchFamily="49" charset="0"/>
              </a:rPr>
              <a:t>argv</a:t>
            </a:r>
            <a:r>
              <a:rPr lang="en-US" altLang="zh-CN" sz="1400" b="1" kern="0" dirty="0">
                <a:solidFill>
                  <a:srgbClr val="D2D2D2">
                    <a:lumMod val="10000"/>
                  </a:srgbClr>
                </a:solidFill>
                <a:latin typeface="Courier New" pitchFamily="49" charset="0"/>
                <a:cs typeface="Courier New" pitchFamily="49" charset="0"/>
              </a:rPr>
              <a:t>);</a:t>
            </a:r>
          </a:p>
          <a:p>
            <a:pPr marL="342900" indent="-342900" fontAlgn="base">
              <a:lnSpc>
                <a:spcPct val="120000"/>
              </a:lnSpc>
              <a:spcAft>
                <a:spcPct val="0"/>
              </a:spcAft>
              <a:buClr>
                <a:srgbClr val="1F497D"/>
              </a:buClr>
            </a:pPr>
            <a:endParaRPr lang="en-US" altLang="zh-CN" sz="1400" b="1" kern="0" dirty="0">
              <a:solidFill>
                <a:srgbClr val="D2D2D2">
                  <a:lumMod val="10000"/>
                </a:srgbClr>
              </a:solidFill>
              <a:latin typeface="Courier New" pitchFamily="49" charset="0"/>
              <a:cs typeface="Courier New" pitchFamily="49" charset="0"/>
            </a:endParaRP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    </a:t>
            </a:r>
            <a:r>
              <a:rPr lang="en-US" altLang="zh-CN" sz="1400" b="1" kern="0" dirty="0" err="1">
                <a:solidFill>
                  <a:srgbClr val="D2D2D2">
                    <a:lumMod val="10000"/>
                  </a:srgbClr>
                </a:solidFill>
                <a:latin typeface="Courier New" pitchFamily="49" charset="0"/>
                <a:cs typeface="Courier New" pitchFamily="49" charset="0"/>
              </a:rPr>
              <a:t>MPI_Comm_rank</a:t>
            </a:r>
            <a:r>
              <a:rPr lang="en-US" altLang="zh-CN" sz="1400" b="1" kern="0" dirty="0">
                <a:solidFill>
                  <a:srgbClr val="D2D2D2">
                    <a:lumMod val="10000"/>
                  </a:srgbClr>
                </a:solidFill>
                <a:latin typeface="Courier New" pitchFamily="49" charset="0"/>
                <a:cs typeface="Courier New" pitchFamily="49" charset="0"/>
              </a:rPr>
              <a:t>(MPI_COMM_WORLD, &amp;rank);</a:t>
            </a: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    </a:t>
            </a:r>
            <a:r>
              <a:rPr lang="en-US" altLang="zh-CN" sz="1400" b="1" kern="0" dirty="0" err="1">
                <a:solidFill>
                  <a:srgbClr val="D2D2D2">
                    <a:lumMod val="10000"/>
                  </a:srgbClr>
                </a:solidFill>
                <a:latin typeface="Courier New" pitchFamily="49" charset="0"/>
                <a:cs typeface="Courier New" pitchFamily="49" charset="0"/>
              </a:rPr>
              <a:t>MPI_Comm_size</a:t>
            </a:r>
            <a:r>
              <a:rPr lang="en-US" altLang="zh-CN" sz="1400" b="1" kern="0" dirty="0">
                <a:solidFill>
                  <a:srgbClr val="D2D2D2">
                    <a:lumMod val="10000"/>
                  </a:srgbClr>
                </a:solidFill>
                <a:latin typeface="Courier New" pitchFamily="49" charset="0"/>
                <a:cs typeface="Courier New" pitchFamily="49" charset="0"/>
              </a:rPr>
              <a:t>(MPI_COMM_WORLD, &amp;size);</a:t>
            </a: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    </a:t>
            </a:r>
            <a:r>
              <a:rPr lang="en-US" altLang="zh-CN" sz="1400" b="1" kern="0" dirty="0" err="1">
                <a:solidFill>
                  <a:srgbClr val="D2D2D2">
                    <a:lumMod val="10000"/>
                  </a:srgbClr>
                </a:solidFill>
                <a:latin typeface="Courier New" pitchFamily="49" charset="0"/>
                <a:cs typeface="Courier New" pitchFamily="49" charset="0"/>
              </a:rPr>
              <a:t>printf</a:t>
            </a:r>
            <a:r>
              <a:rPr lang="en-US" altLang="zh-CN" sz="1400" b="1" kern="0" dirty="0">
                <a:solidFill>
                  <a:srgbClr val="D2D2D2">
                    <a:lumMod val="10000"/>
                  </a:srgbClr>
                </a:solidFill>
                <a:latin typeface="Courier New" pitchFamily="49" charset="0"/>
                <a:cs typeface="Courier New" pitchFamily="49" charset="0"/>
              </a:rPr>
              <a:t>("I am %d of %d\n", rank + 1, size);</a:t>
            </a:r>
          </a:p>
          <a:p>
            <a:pPr marL="342900" indent="-342900" fontAlgn="base">
              <a:lnSpc>
                <a:spcPct val="120000"/>
              </a:lnSpc>
              <a:spcAft>
                <a:spcPct val="0"/>
              </a:spcAft>
              <a:buClr>
                <a:srgbClr val="1F497D"/>
              </a:buClr>
            </a:pPr>
            <a:endParaRPr lang="en-US" altLang="zh-CN" sz="1400" b="1" kern="0" dirty="0">
              <a:solidFill>
                <a:srgbClr val="D2D2D2">
                  <a:lumMod val="10000"/>
                </a:srgbClr>
              </a:solidFill>
              <a:latin typeface="Courier New" pitchFamily="49" charset="0"/>
              <a:cs typeface="Courier New" pitchFamily="49" charset="0"/>
            </a:endParaRP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    </a:t>
            </a:r>
            <a:r>
              <a:rPr lang="en-US" altLang="zh-CN" sz="1400" b="1" kern="0" dirty="0" err="1">
                <a:solidFill>
                  <a:srgbClr val="D2D2D2">
                    <a:lumMod val="10000"/>
                  </a:srgbClr>
                </a:solidFill>
                <a:latin typeface="Courier New" pitchFamily="49" charset="0"/>
                <a:cs typeface="Courier New" pitchFamily="49" charset="0"/>
              </a:rPr>
              <a:t>MPI_Finalize</a:t>
            </a:r>
            <a:r>
              <a:rPr lang="en-US" altLang="zh-CN" sz="1400" b="1" kern="0" dirty="0">
                <a:solidFill>
                  <a:srgbClr val="D2D2D2">
                    <a:lumMod val="10000"/>
                  </a:srgbClr>
                </a:solidFill>
                <a:latin typeface="Courier New" pitchFamily="49" charset="0"/>
                <a:cs typeface="Courier New" pitchFamily="49" charset="0"/>
              </a:rPr>
              <a:t>();</a:t>
            </a: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    return 0;</a:t>
            </a:r>
          </a:p>
          <a:p>
            <a:pPr marL="342900" indent="-342900" fontAlgn="base">
              <a:lnSpc>
                <a:spcPct val="120000"/>
              </a:lnSpc>
              <a:spcAft>
                <a:spcPct val="0"/>
              </a:spcAft>
              <a:buClr>
                <a:srgbClr val="1F497D"/>
              </a:buClr>
            </a:pPr>
            <a:r>
              <a:rPr lang="en-US" altLang="zh-CN" sz="1400" b="1" kern="0" dirty="0">
                <a:solidFill>
                  <a:srgbClr val="D2D2D2">
                    <a:lumMod val="10000"/>
                  </a:srgbClr>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a:t>Simple MPI Program Identifying Processes</a:t>
            </a:r>
          </a:p>
        </p:txBody>
      </p:sp>
      <p:sp>
        <p:nvSpPr>
          <p:cNvPr id="5" name="Slide Number Placeholder 4"/>
          <p:cNvSpPr>
            <a:spLocks noGrp="1"/>
          </p:cNvSpPr>
          <p:nvPr>
            <p:ph type="sldNum" sz="quarter" idx="4"/>
          </p:nvPr>
        </p:nvSpPr>
        <p:spPr/>
        <p:txBody>
          <a:bodyPr/>
          <a:lstStyle/>
          <a:p>
            <a:fld id="{6B394888-48A7-42F6-AE45-2BD5FD40ED91}" type="slidenum">
              <a:rPr lang="en-US" smtClean="0"/>
              <a:pPr/>
              <a:t>19</a:t>
            </a:fld>
            <a:endParaRPr lang="en-US" dirty="0"/>
          </a:p>
        </p:txBody>
      </p:sp>
      <p:cxnSp>
        <p:nvCxnSpPr>
          <p:cNvPr id="7" name="Straight Arrow Connector 6"/>
          <p:cNvCxnSpPr>
            <a:cxnSpLocks/>
          </p:cNvCxnSpPr>
          <p:nvPr/>
        </p:nvCxnSpPr>
        <p:spPr bwMode="auto">
          <a:xfrm flipH="1" flipV="1">
            <a:off x="2438400" y="1600200"/>
            <a:ext cx="4495800" cy="1524000"/>
          </a:xfrm>
          <a:prstGeom prst="straightConnector1">
            <a:avLst/>
          </a:prstGeom>
          <a:solidFill>
            <a:schemeClr val="accent1"/>
          </a:solidFill>
          <a:ln w="28575" cap="flat" cmpd="sng" algn="ctr">
            <a:solidFill>
              <a:srgbClr val="FF0000"/>
            </a:solidFill>
            <a:prstDash val="sysDash"/>
            <a:round/>
            <a:headEnd type="none" w="med" len="med"/>
            <a:tailEnd type="arrow"/>
          </a:ln>
          <a:effectLst/>
        </p:spPr>
      </p:cxnSp>
      <p:cxnSp>
        <p:nvCxnSpPr>
          <p:cNvPr id="9" name="Straight Arrow Connector 8"/>
          <p:cNvCxnSpPr>
            <a:cxnSpLocks/>
          </p:cNvCxnSpPr>
          <p:nvPr/>
        </p:nvCxnSpPr>
        <p:spPr bwMode="auto">
          <a:xfrm flipH="1" flipV="1">
            <a:off x="3581400" y="3429000"/>
            <a:ext cx="3352800" cy="76200"/>
          </a:xfrm>
          <a:prstGeom prst="straightConnector1">
            <a:avLst/>
          </a:prstGeom>
          <a:solidFill>
            <a:schemeClr val="accent1"/>
          </a:solidFill>
          <a:ln w="28575" cap="flat" cmpd="sng" algn="ctr">
            <a:solidFill>
              <a:srgbClr val="FF0000"/>
            </a:solidFill>
            <a:prstDash val="sysDash"/>
            <a:round/>
            <a:headEnd type="none" w="med" len="med"/>
            <a:tailEnd type="arrow"/>
          </a:ln>
          <a:effectLst/>
        </p:spPr>
      </p:cxnSp>
      <p:cxnSp>
        <p:nvCxnSpPr>
          <p:cNvPr id="12" name="Straight Arrow Connector 11"/>
          <p:cNvCxnSpPr>
            <a:cxnSpLocks/>
          </p:cNvCxnSpPr>
          <p:nvPr/>
        </p:nvCxnSpPr>
        <p:spPr bwMode="auto">
          <a:xfrm flipH="1">
            <a:off x="2743200" y="3810000"/>
            <a:ext cx="4419600" cy="1200329"/>
          </a:xfrm>
          <a:prstGeom prst="straightConnector1">
            <a:avLst/>
          </a:prstGeom>
          <a:solidFill>
            <a:schemeClr val="accent1"/>
          </a:solidFill>
          <a:ln w="28575" cap="flat" cmpd="sng" algn="ctr">
            <a:solidFill>
              <a:srgbClr val="FF0000"/>
            </a:solidFill>
            <a:prstDash val="sysDash"/>
            <a:round/>
            <a:headEnd type="none" w="med" len="med"/>
            <a:tailEnd type="arrow"/>
          </a:ln>
          <a:effectLst/>
        </p:spPr>
      </p:cxnSp>
      <p:sp>
        <p:nvSpPr>
          <p:cNvPr id="15" name="TextBox 14"/>
          <p:cNvSpPr txBox="1"/>
          <p:nvPr/>
        </p:nvSpPr>
        <p:spPr>
          <a:xfrm>
            <a:off x="6858000" y="2743200"/>
            <a:ext cx="1676400" cy="1200329"/>
          </a:xfrm>
          <a:prstGeom prst="rect">
            <a:avLst/>
          </a:prstGeom>
          <a:noFill/>
        </p:spPr>
        <p:txBody>
          <a:bodyPr wrap="square" rtlCol="0">
            <a:spAutoFit/>
          </a:bodyPr>
          <a:lstStyle/>
          <a:p>
            <a:pPr algn="ctr"/>
            <a:r>
              <a:rPr lang="en-US" b="1" i="1" dirty="0">
                <a:solidFill>
                  <a:srgbClr val="FF0000"/>
                </a:solidFill>
              </a:rPr>
              <a:t>Basic requirements for an MPI program</a:t>
            </a:r>
          </a:p>
        </p:txBody>
      </p:sp>
    </p:spTree>
    <p:extLst>
      <p:ext uri="{BB962C8B-B14F-4D97-AF65-F5344CB8AC3E}">
        <p14:creationId xmlns:p14="http://schemas.microsoft.com/office/powerpoint/2010/main" val="144567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2400" y="1295400"/>
            <a:ext cx="4343400" cy="4495800"/>
          </a:xfrm>
        </p:spPr>
        <p:txBody>
          <a:bodyPr/>
          <a:lstStyle/>
          <a:p>
            <a:pPr>
              <a:spcAft>
                <a:spcPts val="0"/>
              </a:spcAft>
            </a:pPr>
            <a:r>
              <a:rPr lang="en-US" sz="2000" dirty="0"/>
              <a:t>Monday (1.5hrs)</a:t>
            </a:r>
            <a:endParaRPr lang="en-US" sz="1600" dirty="0"/>
          </a:p>
          <a:p>
            <a:pPr lvl="1">
              <a:spcAft>
                <a:spcPts val="0"/>
              </a:spcAft>
            </a:pPr>
            <a:r>
              <a:rPr lang="en-US" sz="1800" dirty="0"/>
              <a:t>Introduction to MPI</a:t>
            </a:r>
          </a:p>
          <a:p>
            <a:pPr lvl="2">
              <a:spcAft>
                <a:spcPts val="0"/>
              </a:spcAft>
            </a:pPr>
            <a:r>
              <a:rPr lang="en-US" sz="1600" dirty="0"/>
              <a:t>Communicators</a:t>
            </a:r>
          </a:p>
          <a:p>
            <a:pPr lvl="2">
              <a:spcAft>
                <a:spcPts val="0"/>
              </a:spcAft>
            </a:pPr>
            <a:r>
              <a:rPr lang="en-US" sz="1600" dirty="0"/>
              <a:t>Point-to-point communication</a:t>
            </a:r>
          </a:p>
          <a:p>
            <a:pPr lvl="1">
              <a:spcAft>
                <a:spcPts val="0"/>
              </a:spcAft>
            </a:pPr>
            <a:r>
              <a:rPr lang="en-US" sz="1800" dirty="0"/>
              <a:t>MPI Datatypes</a:t>
            </a:r>
            <a:endParaRPr lang="en-US" sz="1600" dirty="0"/>
          </a:p>
          <a:p>
            <a:pPr lvl="1">
              <a:spcAft>
                <a:spcPts val="0"/>
              </a:spcAft>
            </a:pPr>
            <a:r>
              <a:rPr lang="en-US" sz="1800" dirty="0"/>
              <a:t>Hands-on exercise</a:t>
            </a:r>
            <a:endParaRPr lang="en-US" sz="1600" dirty="0"/>
          </a:p>
        </p:txBody>
      </p:sp>
      <p:sp>
        <p:nvSpPr>
          <p:cNvPr id="5" name="Content Placeholder 2"/>
          <p:cNvSpPr txBox="1">
            <a:spLocks/>
          </p:cNvSpPr>
          <p:nvPr/>
        </p:nvSpPr>
        <p:spPr bwMode="auto">
          <a:xfrm>
            <a:off x="4953000" y="1295400"/>
            <a:ext cx="40386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ts val="0"/>
              </a:spcAft>
              <a:buClr>
                <a:srgbClr val="1F497D"/>
              </a:buClr>
              <a:buSzTx/>
              <a:buFont typeface="Wingdings" pitchFamily="2" charset="2"/>
              <a:buChar char="§"/>
              <a:tabLst/>
              <a:defRPr/>
            </a:pPr>
            <a:r>
              <a:rPr lang="en-US" sz="2000" kern="0" dirty="0">
                <a:solidFill>
                  <a:schemeClr val="bg2">
                    <a:lumMod val="10000"/>
                  </a:schemeClr>
                </a:solidFill>
              </a:rPr>
              <a:t>Tuesday (2hrs)</a:t>
            </a:r>
            <a:endParaRPr kumimoji="0" lang="en-US" sz="2000" b="0" i="0" u="none" strike="noStrike" kern="0" cap="none" spc="0" normalizeH="0" baseline="0" noProof="0" dirty="0">
              <a:ln>
                <a:noFill/>
              </a:ln>
              <a:solidFill>
                <a:schemeClr val="bg2">
                  <a:lumMod val="10000"/>
                </a:schemeClr>
              </a:solidFill>
              <a:effectLst/>
              <a:uLnTx/>
              <a:uFillTx/>
            </a:endParaRPr>
          </a:p>
          <a:p>
            <a:pPr marL="742950" lvl="1" indent="-285750" fontAlgn="base">
              <a:lnSpc>
                <a:spcPct val="120000"/>
              </a:lnSpc>
              <a:spcBef>
                <a:spcPct val="20000"/>
              </a:spcBef>
              <a:buClr>
                <a:srgbClr val="1F497D"/>
              </a:buClr>
              <a:buFontTx/>
              <a:buChar char="–"/>
              <a:defRPr/>
            </a:pPr>
            <a:r>
              <a:rPr lang="en-US" kern="0" dirty="0">
                <a:solidFill>
                  <a:schemeClr val="bg2">
                    <a:lumMod val="10000"/>
                  </a:schemeClr>
                </a:solidFill>
              </a:rPr>
              <a:t>Collective Communication</a:t>
            </a:r>
          </a:p>
          <a:p>
            <a:pPr marL="742950" lvl="1" indent="-285750" fontAlgn="base">
              <a:lnSpc>
                <a:spcPct val="120000"/>
              </a:lnSpc>
              <a:spcBef>
                <a:spcPct val="20000"/>
              </a:spcBef>
              <a:buClr>
                <a:srgbClr val="1F497D"/>
              </a:buClr>
              <a:buFontTx/>
              <a:buChar char="–"/>
              <a:defRPr/>
            </a:pPr>
            <a:r>
              <a:rPr lang="en-US" kern="0" dirty="0">
                <a:solidFill>
                  <a:schemeClr val="bg2">
                    <a:lumMod val="10000"/>
                  </a:schemeClr>
                </a:solidFill>
              </a:rPr>
              <a:t>Remote Memory Access (RMA)</a:t>
            </a:r>
          </a:p>
          <a:p>
            <a:pPr marL="742950" lvl="1" indent="-285750" fontAlgn="base">
              <a:lnSpc>
                <a:spcPct val="120000"/>
              </a:lnSpc>
              <a:spcBef>
                <a:spcPct val="20000"/>
              </a:spcBef>
              <a:buClr>
                <a:srgbClr val="1F497D"/>
              </a:buClr>
              <a:buFontTx/>
              <a:buChar char="–"/>
              <a:defRPr/>
            </a:pPr>
            <a:r>
              <a:rPr lang="en-US" kern="0" dirty="0">
                <a:solidFill>
                  <a:schemeClr val="bg2">
                    <a:lumMod val="10000"/>
                  </a:schemeClr>
                </a:solidFill>
              </a:rPr>
              <a:t>Hybrid programming</a:t>
            </a:r>
          </a:p>
          <a:p>
            <a:pPr marL="1200150" lvl="2" indent="-285750" fontAlgn="base">
              <a:lnSpc>
                <a:spcPct val="120000"/>
              </a:lnSpc>
              <a:spcBef>
                <a:spcPct val="20000"/>
              </a:spcBef>
              <a:buClr>
                <a:srgbClr val="1F497D"/>
              </a:buClr>
              <a:buFontTx/>
              <a:buChar char="–"/>
              <a:defRPr/>
            </a:pPr>
            <a:r>
              <a:rPr lang="en-US" kern="0" dirty="0">
                <a:solidFill>
                  <a:schemeClr val="bg2">
                    <a:lumMod val="10000"/>
                  </a:schemeClr>
                </a:solidFill>
              </a:rPr>
              <a:t>MPI + accelerators</a:t>
            </a:r>
          </a:p>
          <a:p>
            <a:pPr marL="742950" marR="0" lvl="1" indent="-285750" algn="l" defTabSz="914400" rtl="0" eaLnBrk="1" fontAlgn="base" latinLnBrk="0" hangingPunct="1">
              <a:lnSpc>
                <a:spcPct val="120000"/>
              </a:lnSpc>
              <a:spcBef>
                <a:spcPct val="20000"/>
              </a:spcBef>
              <a:spcAft>
                <a:spcPts val="0"/>
              </a:spcAft>
              <a:buClr>
                <a:srgbClr val="1F497D"/>
              </a:buClr>
              <a:buSzTx/>
              <a:buFontTx/>
              <a:buChar char="–"/>
              <a:tabLst/>
              <a:defRPr/>
            </a:pPr>
            <a:r>
              <a:rPr lang="en-US" kern="0" dirty="0">
                <a:solidFill>
                  <a:schemeClr val="bg2">
                    <a:lumMod val="10000"/>
                  </a:schemeClr>
                </a:solidFill>
              </a:rPr>
              <a:t>Hands-on exercises</a:t>
            </a:r>
          </a:p>
        </p:txBody>
      </p:sp>
      <p:sp>
        <p:nvSpPr>
          <p:cNvPr id="4" name="Slide Number Placeholder 3"/>
          <p:cNvSpPr>
            <a:spLocks noGrp="1"/>
          </p:cNvSpPr>
          <p:nvPr>
            <p:ph type="sldNum" sz="quarter" idx="4"/>
          </p:nvPr>
        </p:nvSpPr>
        <p:spPr/>
        <p:txBody>
          <a:bodyPr/>
          <a:lstStyle/>
          <a:p>
            <a:fld id="{6B394888-48A7-42F6-AE45-2BD5FD40ED91}" type="slidenum">
              <a:rPr lang="en-US" smtClean="0"/>
              <a:pPr/>
              <a:t>2</a:t>
            </a:fld>
            <a:endParaRPr lang="en-US" dirty="0"/>
          </a:p>
        </p:txBody>
      </p:sp>
    </p:spTree>
    <p:extLst>
      <p:ext uri="{BB962C8B-B14F-4D97-AF65-F5344CB8AC3E}">
        <p14:creationId xmlns:p14="http://schemas.microsoft.com/office/powerpoint/2010/main" val="220656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6352"/>
            <a:ext cx="8229600" cy="792162"/>
          </a:xfrm>
        </p:spPr>
        <p:txBody>
          <a:bodyPr/>
          <a:lstStyle/>
          <a:p>
            <a:pPr algn="ctr">
              <a:lnSpc>
                <a:spcPct val="120000"/>
              </a:lnSpc>
            </a:pPr>
            <a:r>
              <a:rPr lang="en-US" dirty="0"/>
              <a:t>Blocking Point-to-Point Operations</a:t>
            </a:r>
          </a:p>
        </p:txBody>
      </p:sp>
    </p:spTree>
    <p:extLst>
      <p:ext uri="{BB962C8B-B14F-4D97-AF65-F5344CB8AC3E}">
        <p14:creationId xmlns:p14="http://schemas.microsoft.com/office/powerpoint/2010/main" val="47624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Basic Send/Receive</a:t>
            </a:r>
          </a:p>
        </p:txBody>
      </p:sp>
      <p:sp>
        <p:nvSpPr>
          <p:cNvPr id="3" name="Content Placeholder 2"/>
          <p:cNvSpPr>
            <a:spLocks noGrp="1"/>
          </p:cNvSpPr>
          <p:nvPr>
            <p:ph idx="1"/>
          </p:nvPr>
        </p:nvSpPr>
        <p:spPr>
          <a:xfrm>
            <a:off x="457200" y="990600"/>
            <a:ext cx="8229600" cy="5334000"/>
          </a:xfrm>
        </p:spPr>
        <p:txBody>
          <a:bodyPr/>
          <a:lstStyle/>
          <a:p>
            <a:r>
              <a:rPr lang="en-US" dirty="0"/>
              <a:t>Simple communication model</a:t>
            </a:r>
          </a:p>
          <a:p>
            <a:endParaRPr lang="en-US" sz="2000" dirty="0"/>
          </a:p>
          <a:p>
            <a:endParaRPr lang="en-US" sz="2000" dirty="0"/>
          </a:p>
          <a:p>
            <a:pPr marL="0" indent="0">
              <a:buNone/>
            </a:pPr>
            <a:endParaRPr lang="en-US" sz="2000" dirty="0"/>
          </a:p>
          <a:p>
            <a:pPr marL="0" indent="0">
              <a:buNone/>
            </a:pPr>
            <a:endParaRPr lang="en-US" dirty="0"/>
          </a:p>
          <a:p>
            <a:r>
              <a:rPr lang="en-US" dirty="0"/>
              <a:t>Application needs to specify to the MPI implementation:</a:t>
            </a:r>
          </a:p>
          <a:p>
            <a:pPr marL="914400" lvl="1" indent="-457200">
              <a:buFont typeface="+mj-lt"/>
              <a:buAutoNum type="arabicPeriod"/>
            </a:pPr>
            <a:r>
              <a:rPr lang="en-US" dirty="0"/>
              <a:t>How do you compile and run an MPI application?</a:t>
            </a:r>
          </a:p>
          <a:p>
            <a:pPr marL="914400" lvl="1" indent="-457200">
              <a:buFont typeface="+mj-lt"/>
              <a:buAutoNum type="arabicPeriod"/>
            </a:pPr>
            <a:r>
              <a:rPr lang="en-US" dirty="0"/>
              <a:t>How will processes be identified?</a:t>
            </a:r>
          </a:p>
          <a:p>
            <a:pPr marL="914400" lvl="1" indent="-457200">
              <a:buFont typeface="+mj-lt"/>
              <a:buAutoNum type="arabicPeriod"/>
            </a:pPr>
            <a:r>
              <a:rPr lang="en-US" dirty="0"/>
              <a:t>How will “data” be described?</a:t>
            </a:r>
          </a:p>
        </p:txBody>
      </p:sp>
      <p:grpSp>
        <p:nvGrpSpPr>
          <p:cNvPr id="4" name="Group 11"/>
          <p:cNvGrpSpPr>
            <a:grpSpLocks/>
          </p:cNvGrpSpPr>
          <p:nvPr/>
        </p:nvGrpSpPr>
        <p:grpSpPr bwMode="auto">
          <a:xfrm>
            <a:off x="2203450" y="1593850"/>
            <a:ext cx="4433888" cy="1301750"/>
            <a:chOff x="1388" y="1375"/>
            <a:chExt cx="2793" cy="820"/>
          </a:xfrm>
        </p:grpSpPr>
        <p:sp>
          <p:nvSpPr>
            <p:cNvPr id="5" name="Text Box 5"/>
            <p:cNvSpPr txBox="1">
              <a:spLocks noChangeArrowheads="1"/>
            </p:cNvSpPr>
            <p:nvPr/>
          </p:nvSpPr>
          <p:spPr bwMode="auto">
            <a:xfrm>
              <a:off x="1388" y="1375"/>
              <a:ext cx="670" cy="233"/>
            </a:xfrm>
            <a:prstGeom prst="rect">
              <a:avLst/>
            </a:prstGeom>
            <a:noFill/>
            <a:ln w="12700">
              <a:noFill/>
              <a:miter lim="800000"/>
              <a:headEnd type="none" w="sm" len="sm"/>
              <a:tailEnd type="none" w="sm" len="sm"/>
            </a:ln>
            <a:effectLst/>
          </p:spPr>
          <p:txBody>
            <a:bodyPr wrap="none">
              <a:spAutoFit/>
            </a:bodyPr>
            <a:lstStyle/>
            <a:p>
              <a:pPr>
                <a:spcBef>
                  <a:spcPct val="0"/>
                </a:spcBef>
              </a:pPr>
              <a:r>
                <a:rPr lang="en-US" dirty="0">
                  <a:solidFill>
                    <a:srgbClr val="D2D2D2">
                      <a:lumMod val="10000"/>
                    </a:srgbClr>
                  </a:solidFill>
                </a:rPr>
                <a:t>Process 0</a:t>
              </a:r>
            </a:p>
          </p:txBody>
        </p:sp>
        <p:sp>
          <p:nvSpPr>
            <p:cNvPr id="6" name="Text Box 6"/>
            <p:cNvSpPr txBox="1">
              <a:spLocks noChangeArrowheads="1"/>
            </p:cNvSpPr>
            <p:nvPr/>
          </p:nvSpPr>
          <p:spPr bwMode="auto">
            <a:xfrm>
              <a:off x="3244" y="1395"/>
              <a:ext cx="829" cy="231"/>
            </a:xfrm>
            <a:prstGeom prst="rect">
              <a:avLst/>
            </a:prstGeom>
            <a:noFill/>
            <a:ln w="12700">
              <a:noFill/>
              <a:miter lim="800000"/>
              <a:headEnd type="none" w="sm" len="sm"/>
              <a:tailEnd type="none" w="sm" len="sm"/>
            </a:ln>
            <a:effectLst/>
          </p:spPr>
          <p:txBody>
            <a:bodyPr>
              <a:spAutoFit/>
            </a:bodyPr>
            <a:lstStyle/>
            <a:p>
              <a:pPr>
                <a:spcBef>
                  <a:spcPct val="0"/>
                </a:spcBef>
              </a:pPr>
              <a:r>
                <a:rPr lang="en-US">
                  <a:solidFill>
                    <a:srgbClr val="D2D2D2">
                      <a:lumMod val="10000"/>
                    </a:srgbClr>
                  </a:solidFill>
                </a:rPr>
                <a:t>Process 1</a:t>
              </a:r>
            </a:p>
          </p:txBody>
        </p:sp>
        <p:sp>
          <p:nvSpPr>
            <p:cNvPr id="7" name="Line 7"/>
            <p:cNvSpPr>
              <a:spLocks noChangeShapeType="1"/>
            </p:cNvSpPr>
            <p:nvPr/>
          </p:nvSpPr>
          <p:spPr bwMode="auto">
            <a:xfrm>
              <a:off x="2636" y="1427"/>
              <a:ext cx="0" cy="768"/>
            </a:xfrm>
            <a:prstGeom prst="line">
              <a:avLst/>
            </a:prstGeom>
            <a:noFill/>
            <a:ln w="12700">
              <a:solidFill>
                <a:schemeClr val="tx1"/>
              </a:solidFill>
              <a:round/>
              <a:headEnd type="none" w="sm" len="sm"/>
              <a:tailEnd type="none" w="sm" len="sm"/>
            </a:ln>
            <a:effectLst/>
          </p:spPr>
          <p:txBody>
            <a:bodyPr wrap="none" anchor="ctr"/>
            <a:lstStyle/>
            <a:p>
              <a:endParaRPr lang="en-US">
                <a:solidFill>
                  <a:srgbClr val="D2D2D2">
                    <a:lumMod val="10000"/>
                  </a:srgbClr>
                </a:solidFill>
              </a:endParaRPr>
            </a:p>
          </p:txBody>
        </p:sp>
        <p:sp>
          <p:nvSpPr>
            <p:cNvPr id="8" name="Text Box 8"/>
            <p:cNvSpPr txBox="1">
              <a:spLocks noChangeArrowheads="1"/>
            </p:cNvSpPr>
            <p:nvPr/>
          </p:nvSpPr>
          <p:spPr bwMode="auto">
            <a:xfrm>
              <a:off x="1388" y="1653"/>
              <a:ext cx="773" cy="233"/>
            </a:xfrm>
            <a:prstGeom prst="rect">
              <a:avLst/>
            </a:prstGeom>
            <a:noFill/>
            <a:ln w="12700">
              <a:noFill/>
              <a:miter lim="800000"/>
              <a:headEnd type="none" w="sm" len="sm"/>
              <a:tailEnd type="none" w="sm" len="sm"/>
            </a:ln>
            <a:effectLst/>
          </p:spPr>
          <p:txBody>
            <a:bodyPr wrap="none">
              <a:spAutoFit/>
            </a:bodyPr>
            <a:lstStyle/>
            <a:p>
              <a:pPr>
                <a:spcBef>
                  <a:spcPct val="0"/>
                </a:spcBef>
              </a:pPr>
              <a:r>
                <a:rPr lang="en-US" b="1" dirty="0">
                  <a:solidFill>
                    <a:srgbClr val="D2D2D2">
                      <a:lumMod val="10000"/>
                    </a:srgbClr>
                  </a:solidFill>
                </a:rPr>
                <a:t>Send(data)</a:t>
              </a:r>
            </a:p>
          </p:txBody>
        </p:sp>
        <p:sp>
          <p:nvSpPr>
            <p:cNvPr id="9" name="Text Box 9"/>
            <p:cNvSpPr txBox="1">
              <a:spLocks noChangeArrowheads="1"/>
            </p:cNvSpPr>
            <p:nvPr/>
          </p:nvSpPr>
          <p:spPr bwMode="auto">
            <a:xfrm>
              <a:off x="3244" y="1839"/>
              <a:ext cx="937" cy="233"/>
            </a:xfrm>
            <a:prstGeom prst="rect">
              <a:avLst/>
            </a:prstGeom>
            <a:noFill/>
            <a:ln w="12700">
              <a:noFill/>
              <a:miter lim="800000"/>
              <a:headEnd type="none" w="sm" len="sm"/>
              <a:tailEnd type="none" w="sm" len="sm"/>
            </a:ln>
            <a:effectLst/>
          </p:spPr>
          <p:txBody>
            <a:bodyPr wrap="none">
              <a:spAutoFit/>
            </a:bodyPr>
            <a:lstStyle/>
            <a:p>
              <a:pPr>
                <a:spcBef>
                  <a:spcPct val="0"/>
                </a:spcBef>
              </a:pPr>
              <a:r>
                <a:rPr lang="en-US" b="1">
                  <a:solidFill>
                    <a:srgbClr val="D2D2D2">
                      <a:lumMod val="10000"/>
                    </a:srgbClr>
                  </a:solidFill>
                </a:rPr>
                <a:t>Receive(data)</a:t>
              </a:r>
              <a:endParaRPr lang="en-US">
                <a:solidFill>
                  <a:srgbClr val="D2D2D2">
                    <a:lumMod val="10000"/>
                  </a:srgbClr>
                </a:solidFill>
              </a:endParaRPr>
            </a:p>
          </p:txBody>
        </p:sp>
        <p:sp>
          <p:nvSpPr>
            <p:cNvPr id="10" name="Line 10"/>
            <p:cNvSpPr>
              <a:spLocks noChangeShapeType="1"/>
            </p:cNvSpPr>
            <p:nvPr/>
          </p:nvSpPr>
          <p:spPr bwMode="auto">
            <a:xfrm>
              <a:off x="2348" y="1763"/>
              <a:ext cx="768" cy="192"/>
            </a:xfrm>
            <a:prstGeom prst="line">
              <a:avLst/>
            </a:prstGeom>
            <a:noFill/>
            <a:ln w="12700">
              <a:solidFill>
                <a:schemeClr val="hlink"/>
              </a:solidFill>
              <a:round/>
              <a:headEnd type="none" w="sm" len="sm"/>
              <a:tailEnd type="triangle" w="med" len="sm"/>
            </a:ln>
            <a:effectLst/>
          </p:spPr>
          <p:txBody>
            <a:bodyPr wrap="none" anchor="ctr"/>
            <a:lstStyle/>
            <a:p>
              <a:endParaRPr lang="en-US">
                <a:solidFill>
                  <a:srgbClr val="D2D2D2">
                    <a:lumMod val="10000"/>
                  </a:srgbClr>
                </a:solidFill>
              </a:endParaRPr>
            </a:p>
          </p:txBody>
        </p:sp>
      </p:grpSp>
      <p:sp>
        <p:nvSpPr>
          <p:cNvPr id="12" name="Slide Number Placeholder 11"/>
          <p:cNvSpPr>
            <a:spLocks noGrp="1"/>
          </p:cNvSpPr>
          <p:nvPr>
            <p:ph type="sldNum" sz="quarter" idx="4"/>
          </p:nvPr>
        </p:nvSpPr>
        <p:spPr/>
        <p:txBody>
          <a:bodyPr/>
          <a:lstStyle/>
          <a:p>
            <a:fld id="{6B394888-48A7-42F6-AE45-2BD5FD40ED91}" type="slidenum">
              <a:rPr lang="en-US" smtClean="0"/>
              <a:pPr/>
              <a:t>21</a:t>
            </a:fld>
            <a:endParaRPr lang="en-US" dirty="0"/>
          </a:p>
        </p:txBody>
      </p:sp>
    </p:spTree>
    <p:extLst>
      <p:ext uri="{BB962C8B-B14F-4D97-AF65-F5344CB8AC3E}">
        <p14:creationId xmlns:p14="http://schemas.microsoft.com/office/powerpoint/2010/main" val="3334684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Communication</a:t>
            </a:r>
          </a:p>
        </p:txBody>
      </p:sp>
      <p:sp>
        <p:nvSpPr>
          <p:cNvPr id="3" name="Content Placeholder 2"/>
          <p:cNvSpPr>
            <a:spLocks noGrp="1"/>
          </p:cNvSpPr>
          <p:nvPr>
            <p:ph idx="1"/>
          </p:nvPr>
        </p:nvSpPr>
        <p:spPr>
          <a:xfrm>
            <a:off x="457200" y="838200"/>
            <a:ext cx="8229600" cy="5562600"/>
          </a:xfrm>
        </p:spPr>
        <p:txBody>
          <a:bodyPr/>
          <a:lstStyle/>
          <a:p>
            <a:pPr>
              <a:lnSpc>
                <a:spcPct val="110000"/>
              </a:lnSpc>
            </a:pPr>
            <a:r>
              <a:rPr lang="en-US" sz="1800" dirty="0"/>
              <a:t>Point-to-point communication in MPI is like email exchange</a:t>
            </a:r>
          </a:p>
          <a:p>
            <a:pPr lvl="1">
              <a:lnSpc>
                <a:spcPct val="110000"/>
              </a:lnSpc>
            </a:pPr>
            <a:r>
              <a:rPr lang="en-US" sz="1800" dirty="0"/>
              <a:t>One process sends a copy of the data to another process (or a group of processes), and the other process receives it</a:t>
            </a:r>
          </a:p>
          <a:p>
            <a:pPr>
              <a:lnSpc>
                <a:spcPct val="110000"/>
              </a:lnSpc>
            </a:pPr>
            <a:r>
              <a:rPr lang="en-US" sz="1800" dirty="0"/>
              <a:t>Communication requires the following information:</a:t>
            </a:r>
          </a:p>
          <a:p>
            <a:pPr lvl="1">
              <a:lnSpc>
                <a:spcPct val="110000"/>
              </a:lnSpc>
            </a:pPr>
            <a:r>
              <a:rPr lang="en-US" sz="1800" dirty="0"/>
              <a:t>Sender has to know:</a:t>
            </a:r>
          </a:p>
          <a:p>
            <a:pPr lvl="2">
              <a:lnSpc>
                <a:spcPct val="110000"/>
              </a:lnSpc>
            </a:pPr>
            <a:r>
              <a:rPr lang="en-US" dirty="0"/>
              <a:t>Whom to send the data to (receiver’s process rank)</a:t>
            </a:r>
          </a:p>
          <a:p>
            <a:pPr lvl="2">
              <a:lnSpc>
                <a:spcPct val="110000"/>
              </a:lnSpc>
            </a:pPr>
            <a:r>
              <a:rPr lang="en-US" dirty="0"/>
              <a:t>What kind of data to send (100 integers or 200 characters, </a:t>
            </a:r>
            <a:r>
              <a:rPr lang="en-US" dirty="0" err="1"/>
              <a:t>etc</a:t>
            </a:r>
            <a:r>
              <a:rPr lang="en-US" dirty="0"/>
              <a:t>)</a:t>
            </a:r>
          </a:p>
          <a:p>
            <a:pPr lvl="2">
              <a:lnSpc>
                <a:spcPct val="110000"/>
              </a:lnSpc>
            </a:pPr>
            <a:r>
              <a:rPr lang="en-US" dirty="0"/>
              <a:t>A user-defined “tag” for the message (think of it as an email subject; allows the receiver to understand what type of data is being received)</a:t>
            </a:r>
          </a:p>
          <a:p>
            <a:pPr lvl="1">
              <a:lnSpc>
                <a:spcPct val="110000"/>
              </a:lnSpc>
            </a:pPr>
            <a:r>
              <a:rPr lang="en-US" sz="1800" dirty="0"/>
              <a:t>Receiver “might” have to know:</a:t>
            </a:r>
          </a:p>
          <a:p>
            <a:pPr lvl="2">
              <a:lnSpc>
                <a:spcPct val="110000"/>
              </a:lnSpc>
            </a:pPr>
            <a:r>
              <a:rPr lang="en-US" dirty="0"/>
              <a:t>Who is sending the data (OK if the receiver does not know; in this case sender rank will be </a:t>
            </a:r>
            <a:r>
              <a:rPr lang="en-US" b="1" dirty="0">
                <a:solidFill>
                  <a:srgbClr val="FF0000"/>
                </a:solidFill>
                <a:latin typeface="Courier New" pitchFamily="49" charset="0"/>
                <a:cs typeface="Courier New" pitchFamily="49" charset="0"/>
              </a:rPr>
              <a:t>MPI_ANY_SOURCE</a:t>
            </a:r>
            <a:r>
              <a:rPr lang="en-US" dirty="0"/>
              <a:t>, meaning anyone can send)</a:t>
            </a:r>
          </a:p>
          <a:p>
            <a:pPr lvl="2">
              <a:lnSpc>
                <a:spcPct val="110000"/>
              </a:lnSpc>
            </a:pPr>
            <a:r>
              <a:rPr lang="en-US" dirty="0"/>
              <a:t>What kind of data is being received (partial information is OK: I might receive </a:t>
            </a:r>
            <a:r>
              <a:rPr lang="en-US" i="1" dirty="0">
                <a:solidFill>
                  <a:srgbClr val="FF0000"/>
                </a:solidFill>
              </a:rPr>
              <a:t>up to</a:t>
            </a:r>
            <a:r>
              <a:rPr lang="en-US" dirty="0"/>
              <a:t> 1000 integers)</a:t>
            </a:r>
          </a:p>
          <a:p>
            <a:pPr lvl="2">
              <a:lnSpc>
                <a:spcPct val="110000"/>
              </a:lnSpc>
            </a:pPr>
            <a:r>
              <a:rPr lang="en-US" dirty="0"/>
              <a:t>What the user-defined “tag” of the message is (OK if the receiver does not know; in this case tag will be </a:t>
            </a:r>
            <a:r>
              <a:rPr lang="en-US" b="1" dirty="0">
                <a:solidFill>
                  <a:srgbClr val="FF0000"/>
                </a:solidFill>
                <a:latin typeface="Courier New" pitchFamily="49" charset="0"/>
                <a:cs typeface="Courier New" pitchFamily="49" charset="0"/>
              </a:rPr>
              <a:t>MPI_ANY_TAG</a:t>
            </a:r>
            <a:r>
              <a:rPr lang="en-US" dirty="0"/>
              <a:t>)</a:t>
            </a:r>
          </a:p>
        </p:txBody>
      </p:sp>
      <p:sp>
        <p:nvSpPr>
          <p:cNvPr id="4" name="Slide Number Placeholder 3"/>
          <p:cNvSpPr>
            <a:spLocks noGrp="1"/>
          </p:cNvSpPr>
          <p:nvPr>
            <p:ph type="sldNum" sz="quarter" idx="4"/>
          </p:nvPr>
        </p:nvSpPr>
        <p:spPr/>
        <p:txBody>
          <a:bodyPr/>
          <a:lstStyle/>
          <a:p>
            <a:fld id="{6B394888-48A7-42F6-AE45-2BD5FD40ED91}" type="slidenum">
              <a:rPr lang="en-US" smtClean="0"/>
              <a:pPr/>
              <a:t>22</a:t>
            </a:fld>
            <a:endParaRPr lang="en-US" dirty="0"/>
          </a:p>
        </p:txBody>
      </p:sp>
    </p:spTree>
    <p:extLst>
      <p:ext uri="{BB962C8B-B14F-4D97-AF65-F5344CB8AC3E}">
        <p14:creationId xmlns:p14="http://schemas.microsoft.com/office/powerpoint/2010/main" val="88863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on Describing Data for Communication</a:t>
            </a:r>
          </a:p>
        </p:txBody>
      </p:sp>
      <p:sp>
        <p:nvSpPr>
          <p:cNvPr id="3" name="Content Placeholder 2"/>
          <p:cNvSpPr>
            <a:spLocks noGrp="1"/>
          </p:cNvSpPr>
          <p:nvPr>
            <p:ph idx="1"/>
          </p:nvPr>
        </p:nvSpPr>
        <p:spPr/>
        <p:txBody>
          <a:bodyPr/>
          <a:lstStyle/>
          <a:p>
            <a:r>
              <a:rPr lang="en-US" dirty="0"/>
              <a:t>MPI </a:t>
            </a:r>
            <a:r>
              <a:rPr lang="en-US" dirty="0" err="1"/>
              <a:t>Datatype</a:t>
            </a:r>
            <a:r>
              <a:rPr lang="en-US" dirty="0"/>
              <a:t> is very similar to a C or Fortran </a:t>
            </a:r>
            <a:r>
              <a:rPr lang="en-US" dirty="0" err="1"/>
              <a:t>datatype</a:t>
            </a:r>
            <a:endParaRPr lang="en-US" dirty="0"/>
          </a:p>
          <a:p>
            <a:pPr lvl="1"/>
            <a:r>
              <a:rPr lang="en-US" b="1" dirty="0" err="1">
                <a:latin typeface="Courier New" pitchFamily="49" charset="0"/>
                <a:cs typeface="Courier New" pitchFamily="49" charset="0"/>
              </a:rPr>
              <a:t>int</a:t>
            </a:r>
            <a:r>
              <a:rPr lang="en-US" dirty="0"/>
              <a:t> </a:t>
            </a:r>
            <a:r>
              <a:rPr lang="en-US" dirty="0">
                <a:sym typeface="Wingdings" pitchFamily="2" charset="2"/>
              </a:rPr>
              <a:t> </a:t>
            </a:r>
            <a:r>
              <a:rPr lang="en-US" b="1" dirty="0">
                <a:latin typeface="Courier New" pitchFamily="49" charset="0"/>
                <a:cs typeface="Courier New" pitchFamily="49" charset="0"/>
                <a:sym typeface="Wingdings" pitchFamily="2" charset="2"/>
              </a:rPr>
              <a:t>MPI_INT</a:t>
            </a:r>
          </a:p>
          <a:p>
            <a:pPr lvl="1"/>
            <a:r>
              <a:rPr lang="en-US" b="1" dirty="0">
                <a:latin typeface="Courier New" pitchFamily="49" charset="0"/>
                <a:cs typeface="Courier New" pitchFamily="49" charset="0"/>
                <a:sym typeface="Wingdings" pitchFamily="2" charset="2"/>
              </a:rPr>
              <a:t>double</a:t>
            </a:r>
            <a:r>
              <a:rPr lang="en-US" dirty="0">
                <a:sym typeface="Wingdings" pitchFamily="2" charset="2"/>
              </a:rPr>
              <a:t>  </a:t>
            </a:r>
            <a:r>
              <a:rPr lang="en-US" b="1" dirty="0">
                <a:latin typeface="Courier New" pitchFamily="49" charset="0"/>
                <a:cs typeface="Courier New" pitchFamily="49" charset="0"/>
                <a:sym typeface="Wingdings" pitchFamily="2" charset="2"/>
              </a:rPr>
              <a:t>MPI_DOUBLE</a:t>
            </a:r>
          </a:p>
          <a:p>
            <a:pPr lvl="1"/>
            <a:r>
              <a:rPr lang="en-US" b="1" dirty="0">
                <a:latin typeface="Courier New" pitchFamily="49" charset="0"/>
                <a:cs typeface="Courier New" pitchFamily="49" charset="0"/>
                <a:sym typeface="Wingdings" pitchFamily="2" charset="2"/>
              </a:rPr>
              <a:t>char</a:t>
            </a:r>
            <a:r>
              <a:rPr lang="en-US" dirty="0">
                <a:sym typeface="Wingdings" pitchFamily="2" charset="2"/>
              </a:rPr>
              <a:t>  </a:t>
            </a:r>
            <a:r>
              <a:rPr lang="en-US" b="1" dirty="0">
                <a:latin typeface="Courier New" pitchFamily="49" charset="0"/>
                <a:cs typeface="Courier New" pitchFamily="49" charset="0"/>
                <a:sym typeface="Wingdings" pitchFamily="2" charset="2"/>
              </a:rPr>
              <a:t>MPI_CHAR</a:t>
            </a:r>
          </a:p>
          <a:p>
            <a:r>
              <a:rPr lang="en-US" dirty="0">
                <a:sym typeface="Wingdings" pitchFamily="2" charset="2"/>
              </a:rPr>
              <a:t>More complex </a:t>
            </a:r>
            <a:r>
              <a:rPr lang="en-US" dirty="0" err="1">
                <a:sym typeface="Wingdings" pitchFamily="2" charset="2"/>
              </a:rPr>
              <a:t>datatypes</a:t>
            </a:r>
            <a:r>
              <a:rPr lang="en-US" dirty="0">
                <a:sym typeface="Wingdings" pitchFamily="2" charset="2"/>
              </a:rPr>
              <a:t> are also possible:</a:t>
            </a:r>
          </a:p>
          <a:p>
            <a:pPr lvl="1"/>
            <a:r>
              <a:rPr lang="en-US" dirty="0">
                <a:sym typeface="Wingdings" pitchFamily="2" charset="2"/>
              </a:rPr>
              <a:t>E.g., you can create a structure </a:t>
            </a:r>
            <a:r>
              <a:rPr lang="en-US" dirty="0" err="1">
                <a:sym typeface="Wingdings" pitchFamily="2" charset="2"/>
              </a:rPr>
              <a:t>datatype</a:t>
            </a:r>
            <a:r>
              <a:rPr lang="en-US" dirty="0">
                <a:sym typeface="Wingdings" pitchFamily="2" charset="2"/>
              </a:rPr>
              <a:t> that comprises of other </a:t>
            </a:r>
            <a:r>
              <a:rPr lang="en-US" dirty="0" err="1">
                <a:sym typeface="Wingdings" pitchFamily="2" charset="2"/>
              </a:rPr>
              <a:t>datatypes</a:t>
            </a:r>
            <a:r>
              <a:rPr lang="en-US" dirty="0">
                <a:sym typeface="Wingdings" pitchFamily="2" charset="2"/>
              </a:rPr>
              <a:t>  a char, an </a:t>
            </a:r>
            <a:r>
              <a:rPr lang="en-US" dirty="0" err="1">
                <a:sym typeface="Wingdings" pitchFamily="2" charset="2"/>
              </a:rPr>
              <a:t>int</a:t>
            </a:r>
            <a:r>
              <a:rPr lang="en-US" dirty="0">
                <a:sym typeface="Wingdings" pitchFamily="2" charset="2"/>
              </a:rPr>
              <a:t> and a double.</a:t>
            </a:r>
          </a:p>
          <a:p>
            <a:pPr lvl="1"/>
            <a:r>
              <a:rPr lang="en-US" dirty="0">
                <a:sym typeface="Wingdings" pitchFamily="2" charset="2"/>
              </a:rPr>
              <a:t>Or, a vector </a:t>
            </a:r>
            <a:r>
              <a:rPr lang="en-US" dirty="0" err="1">
                <a:sym typeface="Wingdings" pitchFamily="2" charset="2"/>
              </a:rPr>
              <a:t>datatype</a:t>
            </a:r>
            <a:r>
              <a:rPr lang="en-US" dirty="0">
                <a:sym typeface="Wingdings" pitchFamily="2" charset="2"/>
              </a:rPr>
              <a:t> for the columns of a matrix</a:t>
            </a:r>
          </a:p>
          <a:p>
            <a:r>
              <a:rPr lang="en-US" dirty="0">
                <a:sym typeface="Wingdings" pitchFamily="2" charset="2"/>
              </a:rPr>
              <a:t>The “count” in </a:t>
            </a:r>
            <a:r>
              <a:rPr lang="en-US" sz="2000" b="1" dirty="0">
                <a:latin typeface="Courier New" pitchFamily="49" charset="0"/>
                <a:cs typeface="Courier New" pitchFamily="49" charset="0"/>
                <a:sym typeface="Wingdings" pitchFamily="2" charset="2"/>
              </a:rPr>
              <a:t>MPI_SEND</a:t>
            </a:r>
            <a:r>
              <a:rPr lang="en-US" dirty="0">
                <a:sym typeface="Wingdings" pitchFamily="2" charset="2"/>
              </a:rPr>
              <a:t> and </a:t>
            </a:r>
            <a:r>
              <a:rPr lang="en-US" sz="2000" b="1" dirty="0">
                <a:latin typeface="Courier New" pitchFamily="49" charset="0"/>
                <a:cs typeface="Courier New" pitchFamily="49" charset="0"/>
                <a:sym typeface="Wingdings" pitchFamily="2" charset="2"/>
              </a:rPr>
              <a:t>MPI_RECV</a:t>
            </a:r>
            <a:r>
              <a:rPr lang="en-US" dirty="0">
                <a:sym typeface="Wingdings" pitchFamily="2" charset="2"/>
              </a:rPr>
              <a:t> refers to how many </a:t>
            </a:r>
            <a:r>
              <a:rPr lang="en-US" dirty="0" err="1">
                <a:sym typeface="Wingdings" pitchFamily="2" charset="2"/>
              </a:rPr>
              <a:t>datatype</a:t>
            </a:r>
            <a:r>
              <a:rPr lang="en-US" dirty="0">
                <a:sym typeface="Wingdings" pitchFamily="2" charset="2"/>
              </a:rPr>
              <a:t> elements should be communicated</a:t>
            </a:r>
            <a:endParaRPr lang="en-US"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23</a:t>
            </a:fld>
            <a:endParaRPr lang="en-US" dirty="0"/>
          </a:p>
        </p:txBody>
      </p:sp>
    </p:spTree>
    <p:extLst>
      <p:ext uri="{BB962C8B-B14F-4D97-AF65-F5344CB8AC3E}">
        <p14:creationId xmlns:p14="http://schemas.microsoft.com/office/powerpoint/2010/main" val="2661425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dirty="0"/>
              <a:t>MPI Basic (Blocking) Send</a:t>
            </a:r>
          </a:p>
        </p:txBody>
      </p:sp>
      <p:sp>
        <p:nvSpPr>
          <p:cNvPr id="135171" name="Rectangle 3"/>
          <p:cNvSpPr>
            <a:spLocks noGrp="1" noChangeArrowheads="1"/>
          </p:cNvSpPr>
          <p:nvPr>
            <p:ph type="body" idx="1"/>
          </p:nvPr>
        </p:nvSpPr>
        <p:spPr>
          <a:xfrm>
            <a:off x="457200" y="2133600"/>
            <a:ext cx="8534400" cy="3962400"/>
          </a:xfrm>
        </p:spPr>
        <p:txBody>
          <a:bodyPr/>
          <a:lstStyle/>
          <a:p>
            <a:r>
              <a:rPr lang="en-US" dirty="0"/>
              <a:t>The message buffer is described by (</a:t>
            </a:r>
            <a:r>
              <a:rPr lang="en-US" sz="2000" b="1" dirty="0" err="1">
                <a:latin typeface="Courier New" pitchFamily="49" charset="0"/>
              </a:rPr>
              <a:t>buf</a:t>
            </a:r>
            <a:r>
              <a:rPr lang="en-US" sz="2000" b="1" dirty="0">
                <a:latin typeface="Courier New" pitchFamily="49" charset="0"/>
              </a:rPr>
              <a:t>,</a:t>
            </a:r>
            <a:r>
              <a:rPr lang="en-US" sz="2000" b="1" dirty="0"/>
              <a:t> </a:t>
            </a:r>
            <a:r>
              <a:rPr lang="en-US" sz="2000" b="1" dirty="0">
                <a:latin typeface="Courier New" pitchFamily="49" charset="0"/>
              </a:rPr>
              <a:t>count, datatype</a:t>
            </a:r>
            <a:r>
              <a:rPr lang="en-US" dirty="0"/>
              <a:t>).</a:t>
            </a:r>
          </a:p>
          <a:p>
            <a:r>
              <a:rPr lang="en-US" dirty="0"/>
              <a:t>The target process is specified by </a:t>
            </a:r>
            <a:r>
              <a:rPr lang="en-US" sz="2000" b="1" dirty="0" err="1">
                <a:latin typeface="Courier New" pitchFamily="49" charset="0"/>
              </a:rPr>
              <a:t>dest</a:t>
            </a:r>
            <a:r>
              <a:rPr lang="en-US" b="1" dirty="0"/>
              <a:t> </a:t>
            </a:r>
            <a:r>
              <a:rPr lang="en-US" dirty="0"/>
              <a:t>and</a:t>
            </a:r>
            <a:r>
              <a:rPr lang="en-US" b="1" dirty="0"/>
              <a:t> </a:t>
            </a:r>
            <a:r>
              <a:rPr lang="en-US" sz="2000" b="1" dirty="0">
                <a:latin typeface="Courier New" pitchFamily="49" charset="0"/>
              </a:rPr>
              <a:t>comm</a:t>
            </a:r>
            <a:r>
              <a:rPr lang="en-US" dirty="0"/>
              <a:t>. </a:t>
            </a:r>
          </a:p>
          <a:p>
            <a:pPr lvl="1"/>
            <a:r>
              <a:rPr lang="en-US" b="1" dirty="0" err="1">
                <a:latin typeface="Courier New" pitchFamily="49" charset="0"/>
              </a:rPr>
              <a:t>dest</a:t>
            </a:r>
            <a:r>
              <a:rPr lang="en-US" dirty="0"/>
              <a:t> is the rank of the target process in the communicator specified by </a:t>
            </a:r>
            <a:r>
              <a:rPr lang="en-US" b="1" dirty="0">
                <a:latin typeface="Courier New" pitchFamily="49" charset="0"/>
              </a:rPr>
              <a:t>comm</a:t>
            </a:r>
            <a:r>
              <a:rPr lang="en-US" dirty="0"/>
              <a:t>.</a:t>
            </a:r>
          </a:p>
          <a:p>
            <a:r>
              <a:rPr lang="en-US" sz="2000" b="1" dirty="0">
                <a:latin typeface="Courier New" pitchFamily="49" charset="0"/>
                <a:cs typeface="Courier New" pitchFamily="49" charset="0"/>
              </a:rPr>
              <a:t>tag</a:t>
            </a:r>
            <a:r>
              <a:rPr lang="en-US" dirty="0"/>
              <a:t> is a user-defined “type” for the message</a:t>
            </a:r>
          </a:p>
          <a:p>
            <a:r>
              <a:rPr lang="en-US" dirty="0"/>
              <a:t>When this function returns, the data has been delivered to the system and the buffer can be reused.  </a:t>
            </a:r>
          </a:p>
          <a:p>
            <a:pPr lvl="1"/>
            <a:r>
              <a:rPr lang="en-US" dirty="0"/>
              <a:t>The message may not have been received by the target process.</a:t>
            </a:r>
          </a:p>
        </p:txBody>
      </p:sp>
      <p:sp>
        <p:nvSpPr>
          <p:cNvPr id="3" name="Slide Number Placeholder 2"/>
          <p:cNvSpPr>
            <a:spLocks noGrp="1"/>
          </p:cNvSpPr>
          <p:nvPr>
            <p:ph type="sldNum" sz="quarter" idx="4"/>
          </p:nvPr>
        </p:nvSpPr>
        <p:spPr/>
        <p:txBody>
          <a:bodyPr/>
          <a:lstStyle/>
          <a:p>
            <a:fld id="{6B394888-48A7-42F6-AE45-2BD5FD40ED91}" type="slidenum">
              <a:rPr lang="en-US" smtClean="0"/>
              <a:pPr/>
              <a:t>24</a:t>
            </a:fld>
            <a:endParaRPr lang="en-US" dirty="0"/>
          </a:p>
        </p:txBody>
      </p:sp>
      <p:sp>
        <p:nvSpPr>
          <p:cNvPr id="6" name="Rounded Rectangle 5"/>
          <p:cNvSpPr/>
          <p:nvPr/>
        </p:nvSpPr>
        <p:spPr bwMode="auto">
          <a:xfrm>
            <a:off x="1066800" y="776661"/>
            <a:ext cx="7315200" cy="1069229"/>
          </a:xfrm>
          <a:prstGeom prst="roundRect">
            <a:avLst/>
          </a:prstGeom>
          <a:solidFill>
            <a:schemeClr val="bg1">
              <a:lumMod val="85000"/>
            </a:schemeClr>
          </a:solidFill>
          <a:ln>
            <a:solidFill>
              <a:schemeClr val="tx1">
                <a:lumMod val="5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rgbClr val="D2D2D2">
                    <a:lumMod val="10000"/>
                  </a:srgbClr>
                </a:solidFill>
                <a:latin typeface="Courier New"/>
                <a:cs typeface="Courier New"/>
              </a:rPr>
              <a:t>MPI_Send</a:t>
            </a:r>
            <a:r>
              <a:rPr lang="en-US" sz="1600" b="1" dirty="0">
                <a:solidFill>
                  <a:srgbClr val="D2D2D2">
                    <a:lumMod val="10000"/>
                  </a:srgbClr>
                </a:solidFill>
                <a:latin typeface="Courier New"/>
                <a:cs typeface="Courier New"/>
              </a:rPr>
              <a:t>(</a:t>
            </a:r>
            <a:r>
              <a:rPr lang="en-US" sz="1600" b="1" dirty="0" err="1">
                <a:solidFill>
                  <a:srgbClr val="D2D2D2">
                    <a:lumMod val="10000"/>
                  </a:srgbClr>
                </a:solidFill>
                <a:latin typeface="Courier New"/>
                <a:cs typeface="Courier New"/>
              </a:rPr>
              <a:t>const</a:t>
            </a:r>
            <a:r>
              <a:rPr lang="en-US" sz="1600" b="1" dirty="0">
                <a:solidFill>
                  <a:srgbClr val="D2D2D2">
                    <a:lumMod val="10000"/>
                  </a:srgbClr>
                </a:solidFill>
                <a:latin typeface="Courier New"/>
                <a:cs typeface="Courier New"/>
              </a:rPr>
              <a:t> void *</a:t>
            </a:r>
            <a:r>
              <a:rPr lang="en-US" sz="1600" b="1" dirty="0" err="1">
                <a:solidFill>
                  <a:srgbClr val="D2D2D2">
                    <a:lumMod val="10000"/>
                  </a:srgbClr>
                </a:solidFill>
                <a:latin typeface="Courier New"/>
                <a:cs typeface="Courier New"/>
              </a:rPr>
              <a:t>buf</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count,</a:t>
            </a:r>
          </a:p>
          <a:p>
            <a:pPr>
              <a:lnSpc>
                <a:spcPct val="120000"/>
              </a:lnSpc>
            </a:pP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MPI_Datatype</a:t>
            </a:r>
            <a:r>
              <a:rPr lang="en-US" sz="1600" b="1" dirty="0">
                <a:solidFill>
                  <a:srgbClr val="D2D2D2">
                    <a:lumMod val="10000"/>
                  </a:srgbClr>
                </a:solidFill>
                <a:latin typeface="Courier New"/>
                <a:cs typeface="Courier New"/>
              </a:rPr>
              <a:t> datatype,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dest</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tag,</a:t>
            </a:r>
          </a:p>
          <a:p>
            <a:pPr>
              <a:lnSpc>
                <a:spcPct val="120000"/>
              </a:lnSpc>
            </a:pP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MPI_Comm</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comm</a:t>
            </a:r>
            <a:r>
              <a:rPr lang="en-US" sz="1600" b="1" dirty="0">
                <a:solidFill>
                  <a:srgbClr val="D2D2D2">
                    <a:lumMod val="10000"/>
                  </a:srgbClr>
                </a:solidFill>
                <a:latin typeface="Courier New"/>
                <a:cs typeface="Courier New"/>
              </a:rPr>
              <a:t>)</a:t>
            </a:r>
          </a:p>
        </p:txBody>
      </p:sp>
    </p:spTree>
    <p:extLst>
      <p:ext uri="{BB962C8B-B14F-4D97-AF65-F5344CB8AC3E}">
        <p14:creationId xmlns:p14="http://schemas.microsoft.com/office/powerpoint/2010/main" val="3880069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MPI Basic (Blocking) Receive</a:t>
            </a:r>
          </a:p>
        </p:txBody>
      </p:sp>
      <p:sp>
        <p:nvSpPr>
          <p:cNvPr id="136195" name="Rectangle 3"/>
          <p:cNvSpPr>
            <a:spLocks noGrp="1" noChangeArrowheads="1"/>
          </p:cNvSpPr>
          <p:nvPr>
            <p:ph type="body" idx="1"/>
          </p:nvPr>
        </p:nvSpPr>
        <p:spPr>
          <a:xfrm>
            <a:off x="381000" y="1752600"/>
            <a:ext cx="8534400" cy="4572000"/>
          </a:xfrm>
        </p:spPr>
        <p:txBody>
          <a:bodyPr/>
          <a:lstStyle/>
          <a:p>
            <a:pPr>
              <a:lnSpc>
                <a:spcPct val="110000"/>
              </a:lnSpc>
            </a:pPr>
            <a:r>
              <a:rPr lang="en-US" sz="2000" dirty="0"/>
              <a:t>Waits until a matching (on </a:t>
            </a:r>
            <a:r>
              <a:rPr lang="en-US" sz="2000" b="1" dirty="0">
                <a:latin typeface="Courier New" pitchFamily="49" charset="0"/>
              </a:rPr>
              <a:t>source</a:t>
            </a:r>
            <a:r>
              <a:rPr lang="en-US" sz="2000" dirty="0"/>
              <a:t>, </a:t>
            </a:r>
            <a:r>
              <a:rPr lang="en-US" sz="2000" b="1" dirty="0">
                <a:latin typeface="Courier New" pitchFamily="49" charset="0"/>
              </a:rPr>
              <a:t>tag, </a:t>
            </a:r>
            <a:r>
              <a:rPr lang="en-US" sz="2000" b="1" dirty="0" err="1">
                <a:latin typeface="Courier New" pitchFamily="49" charset="0"/>
              </a:rPr>
              <a:t>comm</a:t>
            </a:r>
            <a:r>
              <a:rPr lang="en-US" sz="2000" dirty="0"/>
              <a:t>) message is received from the system, and the buffer can be used.</a:t>
            </a:r>
          </a:p>
          <a:p>
            <a:pPr>
              <a:lnSpc>
                <a:spcPct val="110000"/>
              </a:lnSpc>
            </a:pPr>
            <a:r>
              <a:rPr lang="en-US" sz="2000" b="1" dirty="0">
                <a:latin typeface="Courier New" pitchFamily="49" charset="0"/>
              </a:rPr>
              <a:t>source </a:t>
            </a:r>
            <a:r>
              <a:rPr lang="en-US" sz="2000" dirty="0"/>
              <a:t>is rank in communicator </a:t>
            </a:r>
            <a:r>
              <a:rPr lang="en-US" sz="2000" b="1" dirty="0" err="1">
                <a:latin typeface="Courier New" pitchFamily="49" charset="0"/>
              </a:rPr>
              <a:t>comm</a:t>
            </a:r>
            <a:r>
              <a:rPr lang="en-US" sz="2000" dirty="0"/>
              <a:t>, or </a:t>
            </a:r>
            <a:r>
              <a:rPr lang="en-US" sz="2000" b="1" dirty="0">
                <a:latin typeface="Courier New" pitchFamily="49" charset="0"/>
              </a:rPr>
              <a:t>MPI_ANY_SOURCE</a:t>
            </a:r>
            <a:r>
              <a:rPr lang="en-US" sz="2000" dirty="0"/>
              <a:t>.</a:t>
            </a:r>
          </a:p>
          <a:p>
            <a:pPr>
              <a:lnSpc>
                <a:spcPct val="110000"/>
              </a:lnSpc>
            </a:pPr>
            <a:r>
              <a:rPr lang="en-US" sz="2000" dirty="0"/>
              <a:t>Receiving fewer than </a:t>
            </a:r>
            <a:r>
              <a:rPr lang="en-US" sz="2000" b="1" dirty="0">
                <a:latin typeface="Courier New" pitchFamily="49" charset="0"/>
              </a:rPr>
              <a:t>count</a:t>
            </a:r>
            <a:r>
              <a:rPr lang="en-US" sz="2000" dirty="0"/>
              <a:t> occurrences of </a:t>
            </a:r>
            <a:r>
              <a:rPr lang="en-US" sz="2000" b="1" dirty="0">
                <a:latin typeface="Courier New" pitchFamily="49" charset="0"/>
              </a:rPr>
              <a:t>datatype</a:t>
            </a:r>
            <a:r>
              <a:rPr lang="en-US" sz="2000" dirty="0"/>
              <a:t> is OK, but receiving more is an error.</a:t>
            </a:r>
          </a:p>
          <a:p>
            <a:pPr>
              <a:lnSpc>
                <a:spcPct val="110000"/>
              </a:lnSpc>
            </a:pPr>
            <a:r>
              <a:rPr lang="en-US" sz="2000" b="1" dirty="0">
                <a:latin typeface="Courier New" pitchFamily="49" charset="0"/>
              </a:rPr>
              <a:t>status</a:t>
            </a:r>
            <a:r>
              <a:rPr lang="en-US" sz="2000" dirty="0"/>
              <a:t> contains further information:</a:t>
            </a:r>
          </a:p>
          <a:p>
            <a:pPr lvl="1">
              <a:lnSpc>
                <a:spcPct val="110000"/>
              </a:lnSpc>
            </a:pPr>
            <a:r>
              <a:rPr lang="en-US" dirty="0"/>
              <a:t>Who sent the message (can be used if you used </a:t>
            </a:r>
            <a:r>
              <a:rPr lang="en-US" b="1" dirty="0">
                <a:latin typeface="Courier New" pitchFamily="49" charset="0"/>
                <a:cs typeface="Courier New" pitchFamily="49" charset="0"/>
              </a:rPr>
              <a:t>MPI_ANY_SOURCE</a:t>
            </a:r>
            <a:r>
              <a:rPr lang="en-US" dirty="0"/>
              <a:t>)</a:t>
            </a:r>
          </a:p>
          <a:p>
            <a:pPr lvl="1">
              <a:lnSpc>
                <a:spcPct val="110000"/>
              </a:lnSpc>
            </a:pPr>
            <a:r>
              <a:rPr lang="en-US" dirty="0"/>
              <a:t>How much data was actually received</a:t>
            </a:r>
          </a:p>
          <a:p>
            <a:pPr lvl="1">
              <a:lnSpc>
                <a:spcPct val="110000"/>
              </a:lnSpc>
            </a:pPr>
            <a:r>
              <a:rPr lang="en-US" dirty="0"/>
              <a:t>What tag was used with the message (can be used if you used </a:t>
            </a:r>
            <a:r>
              <a:rPr lang="en-US" b="1" dirty="0">
                <a:latin typeface="Courier New" pitchFamily="49" charset="0"/>
                <a:cs typeface="Courier New" pitchFamily="49" charset="0"/>
              </a:rPr>
              <a:t>MPI_ANY_TAG)</a:t>
            </a:r>
            <a:endParaRPr lang="en-US" dirty="0"/>
          </a:p>
          <a:p>
            <a:pPr lvl="1">
              <a:lnSpc>
                <a:spcPct val="110000"/>
              </a:lnSpc>
            </a:pPr>
            <a:r>
              <a:rPr lang="en-US" b="1" dirty="0">
                <a:latin typeface="Courier New" pitchFamily="49" charset="0"/>
                <a:cs typeface="Courier New" pitchFamily="49" charset="0"/>
              </a:rPr>
              <a:t>MPI_STATUS_IGNORE</a:t>
            </a:r>
            <a:r>
              <a:rPr lang="en-US" dirty="0"/>
              <a:t> can be used if we don’t need any additional information</a:t>
            </a:r>
          </a:p>
        </p:txBody>
      </p:sp>
      <p:sp>
        <p:nvSpPr>
          <p:cNvPr id="3" name="Slide Number Placeholder 2"/>
          <p:cNvSpPr>
            <a:spLocks noGrp="1"/>
          </p:cNvSpPr>
          <p:nvPr>
            <p:ph type="sldNum" sz="quarter" idx="4"/>
          </p:nvPr>
        </p:nvSpPr>
        <p:spPr/>
        <p:txBody>
          <a:bodyPr/>
          <a:lstStyle/>
          <a:p>
            <a:fld id="{6B394888-48A7-42F6-AE45-2BD5FD40ED91}" type="slidenum">
              <a:rPr lang="en-US" smtClean="0"/>
              <a:pPr/>
              <a:t>25</a:t>
            </a:fld>
            <a:endParaRPr lang="en-US" dirty="0"/>
          </a:p>
        </p:txBody>
      </p:sp>
      <p:sp>
        <p:nvSpPr>
          <p:cNvPr id="6" name="Rounded Rectangle 5"/>
          <p:cNvSpPr/>
          <p:nvPr/>
        </p:nvSpPr>
        <p:spPr bwMode="auto">
          <a:xfrm>
            <a:off x="638961" y="841224"/>
            <a:ext cx="8153400" cy="755952"/>
          </a:xfrm>
          <a:prstGeom prst="roundRect">
            <a:avLst/>
          </a:prstGeom>
          <a:solidFill>
            <a:schemeClr val="bg1">
              <a:lumMod val="85000"/>
            </a:schemeClr>
          </a:solidFill>
          <a:ln>
            <a:solidFill>
              <a:schemeClr val="tx1">
                <a:lumMod val="5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rgbClr val="D2D2D2">
                    <a:lumMod val="10000"/>
                  </a:srgbClr>
                </a:solidFill>
                <a:latin typeface="Courier New"/>
                <a:cs typeface="Courier New"/>
              </a:rPr>
              <a:t>MPI_Recv</a:t>
            </a:r>
            <a:r>
              <a:rPr lang="en-US" sz="1600" b="1" dirty="0">
                <a:solidFill>
                  <a:srgbClr val="D2D2D2">
                    <a:lumMod val="10000"/>
                  </a:srgbClr>
                </a:solidFill>
                <a:latin typeface="Courier New"/>
                <a:cs typeface="Courier New"/>
              </a:rPr>
              <a:t>(void *</a:t>
            </a:r>
            <a:r>
              <a:rPr lang="en-US" sz="1600" b="1" dirty="0" err="1">
                <a:solidFill>
                  <a:srgbClr val="D2D2D2">
                    <a:lumMod val="10000"/>
                  </a:srgbClr>
                </a:solidFill>
                <a:latin typeface="Courier New"/>
                <a:cs typeface="Courier New"/>
              </a:rPr>
              <a:t>buf</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count, </a:t>
            </a:r>
            <a:r>
              <a:rPr lang="en-US" sz="1600" b="1" dirty="0" err="1">
                <a:solidFill>
                  <a:srgbClr val="D2D2D2">
                    <a:lumMod val="10000"/>
                  </a:srgbClr>
                </a:solidFill>
                <a:latin typeface="Courier New"/>
                <a:cs typeface="Courier New"/>
              </a:rPr>
              <a:t>MPI_Datatype</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datatype</a:t>
            </a:r>
            <a:r>
              <a:rPr lang="en-US" sz="1600" b="1" dirty="0">
                <a:solidFill>
                  <a:srgbClr val="D2D2D2">
                    <a:lumMod val="10000"/>
                  </a:srgbClr>
                </a:solidFill>
                <a:latin typeface="Courier New"/>
                <a:cs typeface="Courier New"/>
              </a:rPr>
              <a:t>,</a:t>
            </a:r>
          </a:p>
          <a:p>
            <a:pPr>
              <a:lnSpc>
                <a:spcPct val="120000"/>
              </a:lnSpc>
            </a:pP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source,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tag, </a:t>
            </a:r>
            <a:r>
              <a:rPr lang="en-US" sz="1600" b="1" dirty="0" err="1">
                <a:solidFill>
                  <a:srgbClr val="D2D2D2">
                    <a:lumMod val="10000"/>
                  </a:srgbClr>
                </a:solidFill>
                <a:latin typeface="Courier New"/>
                <a:cs typeface="Courier New"/>
              </a:rPr>
              <a:t>MPI_Comm</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comm</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MPI_Status</a:t>
            </a:r>
            <a:r>
              <a:rPr lang="en-US" sz="1600" b="1" dirty="0">
                <a:solidFill>
                  <a:srgbClr val="D2D2D2">
                    <a:lumMod val="10000"/>
                  </a:srgbClr>
                </a:solidFill>
                <a:latin typeface="Courier New"/>
                <a:cs typeface="Courier New"/>
              </a:rPr>
              <a:t> *status)</a:t>
            </a:r>
          </a:p>
        </p:txBody>
      </p:sp>
    </p:spTree>
    <p:extLst>
      <p:ext uri="{BB962C8B-B14F-4D97-AF65-F5344CB8AC3E}">
        <p14:creationId xmlns:p14="http://schemas.microsoft.com/office/powerpoint/2010/main" val="877769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0" y="1032164"/>
            <a:ext cx="8534400" cy="510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#include &lt;</a:t>
            </a:r>
            <a:r>
              <a:rPr lang="en-US" altLang="zh-CN" sz="1400" b="1" dirty="0" err="1">
                <a:solidFill>
                  <a:srgbClr val="151515"/>
                </a:solidFill>
                <a:latin typeface="Courier New" panose="02070309020205020404" pitchFamily="49" charset="0"/>
                <a:cs typeface="Courier New" panose="02070309020205020404" pitchFamily="49" charset="0"/>
              </a:rPr>
              <a:t>mpi.h</a:t>
            </a:r>
            <a:r>
              <a:rPr lang="en-US" altLang="zh-CN" sz="1400" b="1" dirty="0">
                <a:solidFill>
                  <a:srgbClr val="151515"/>
                </a:solidFill>
                <a:latin typeface="Courier New" panose="02070309020205020404" pitchFamily="49" charset="0"/>
                <a:cs typeface="Courier New" panose="02070309020205020404" pitchFamily="49" charset="0"/>
              </a:rPr>
              <a:t>&gt;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#include &lt;</a:t>
            </a:r>
            <a:r>
              <a:rPr lang="en-US" altLang="zh-CN" sz="1400" b="1" dirty="0" err="1">
                <a:solidFill>
                  <a:srgbClr val="151515"/>
                </a:solidFill>
                <a:latin typeface="Courier New" panose="02070309020205020404" pitchFamily="49" charset="0"/>
                <a:cs typeface="Courier New" panose="02070309020205020404" pitchFamily="49" charset="0"/>
              </a:rPr>
              <a:t>stdio.h</a:t>
            </a:r>
            <a:r>
              <a:rPr lang="en-US" altLang="zh-CN" sz="1400" b="1" dirty="0">
                <a:solidFill>
                  <a:srgbClr val="151515"/>
                </a:solidFill>
                <a:latin typeface="Courier New" panose="02070309020205020404" pitchFamily="49" charset="0"/>
                <a:cs typeface="Courier New" panose="02070309020205020404" pitchFamily="49" charset="0"/>
              </a:rPr>
              <a:t>&gt;</a:t>
            </a:r>
          </a:p>
          <a:p>
            <a:pPr>
              <a:lnSpc>
                <a:spcPct val="120000"/>
              </a:lnSpc>
            </a:pPr>
            <a:endParaRPr lang="en-US" altLang="zh-CN" sz="1400" b="1" dirty="0">
              <a:solidFill>
                <a:srgbClr val="151515"/>
              </a:solidFill>
              <a:latin typeface="Courier New" panose="02070309020205020404" pitchFamily="49" charset="0"/>
              <a:cs typeface="Courier New" panose="02070309020205020404" pitchFamily="49" charset="0"/>
            </a:endParaRPr>
          </a:p>
          <a:p>
            <a:pPr>
              <a:lnSpc>
                <a:spcPct val="120000"/>
              </a:lnSpc>
            </a:pPr>
            <a:r>
              <a:rPr lang="en-US" altLang="zh-CN" sz="1400" b="1" dirty="0" err="1">
                <a:solidFill>
                  <a:srgbClr val="151515"/>
                </a:solidFill>
                <a:latin typeface="Courier New" panose="02070309020205020404" pitchFamily="49" charset="0"/>
                <a:cs typeface="Courier New" panose="02070309020205020404" pitchFamily="49" charset="0"/>
              </a:rPr>
              <a:t>int</a:t>
            </a:r>
            <a:r>
              <a:rPr lang="en-US" altLang="zh-CN" sz="1400" b="1" dirty="0">
                <a:solidFill>
                  <a:srgbClr val="151515"/>
                </a:solidFill>
                <a:latin typeface="Courier New" panose="02070309020205020404" pitchFamily="49" charset="0"/>
                <a:cs typeface="Courier New" panose="02070309020205020404" pitchFamily="49" charset="0"/>
              </a:rPr>
              <a:t> main(</a:t>
            </a:r>
            <a:r>
              <a:rPr lang="en-US" altLang="zh-CN" sz="1400" b="1" dirty="0" err="1">
                <a:solidFill>
                  <a:srgbClr val="151515"/>
                </a:solidFill>
                <a:latin typeface="Courier New" panose="02070309020205020404" pitchFamily="49" charset="0"/>
                <a:cs typeface="Courier New" panose="02070309020205020404" pitchFamily="49" charset="0"/>
              </a:rPr>
              <a:t>int</a:t>
            </a: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argc</a:t>
            </a:r>
            <a:r>
              <a:rPr lang="en-US" altLang="zh-CN" sz="1400" b="1" dirty="0">
                <a:solidFill>
                  <a:srgbClr val="151515"/>
                </a:solidFill>
                <a:latin typeface="Courier New" panose="02070309020205020404" pitchFamily="49" charset="0"/>
                <a:cs typeface="Courier New" panose="02070309020205020404" pitchFamily="49" charset="0"/>
              </a:rPr>
              <a:t>, char ** </a:t>
            </a:r>
            <a:r>
              <a:rPr lang="en-US" altLang="zh-CN" sz="1400" b="1" dirty="0" err="1">
                <a:solidFill>
                  <a:srgbClr val="151515"/>
                </a:solidFill>
                <a:latin typeface="Courier New" panose="02070309020205020404" pitchFamily="49" charset="0"/>
                <a:cs typeface="Courier New" panose="02070309020205020404" pitchFamily="49" charset="0"/>
              </a:rPr>
              <a:t>argv</a:t>
            </a: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int</a:t>
            </a:r>
            <a:r>
              <a:rPr lang="en-US" altLang="zh-CN" sz="1400" b="1" dirty="0">
                <a:solidFill>
                  <a:srgbClr val="151515"/>
                </a:solidFill>
                <a:latin typeface="Courier New" panose="02070309020205020404" pitchFamily="49" charset="0"/>
                <a:cs typeface="Courier New" panose="02070309020205020404" pitchFamily="49" charset="0"/>
              </a:rPr>
              <a:t> rank, data[100];</a:t>
            </a:r>
          </a:p>
          <a:p>
            <a:pPr>
              <a:lnSpc>
                <a:spcPct val="120000"/>
              </a:lnSpc>
            </a:pPr>
            <a:endParaRPr lang="en-US" altLang="zh-CN" sz="1400" b="1" dirty="0">
              <a:solidFill>
                <a:srgbClr val="151515"/>
              </a:solidFill>
              <a:latin typeface="Courier New" panose="02070309020205020404" pitchFamily="49" charset="0"/>
              <a:cs typeface="Courier New" panose="02070309020205020404" pitchFamily="49" charset="0"/>
            </a:endParaRP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MPI_Init</a:t>
            </a:r>
            <a:r>
              <a:rPr lang="en-US" altLang="zh-CN" sz="1400" b="1" dirty="0">
                <a:solidFill>
                  <a:srgbClr val="151515"/>
                </a:solidFill>
                <a:latin typeface="Courier New" panose="02070309020205020404" pitchFamily="49" charset="0"/>
                <a:cs typeface="Courier New" panose="02070309020205020404" pitchFamily="49" charset="0"/>
              </a:rPr>
              <a:t>(&amp;</a:t>
            </a:r>
            <a:r>
              <a:rPr lang="en-US" altLang="zh-CN" sz="1400" b="1" dirty="0" err="1">
                <a:solidFill>
                  <a:srgbClr val="151515"/>
                </a:solidFill>
                <a:latin typeface="Courier New" panose="02070309020205020404" pitchFamily="49" charset="0"/>
                <a:cs typeface="Courier New" panose="02070309020205020404" pitchFamily="49" charset="0"/>
              </a:rPr>
              <a:t>argc</a:t>
            </a:r>
            <a:r>
              <a:rPr lang="en-US" altLang="zh-CN" sz="1400" b="1" dirty="0">
                <a:solidFill>
                  <a:srgbClr val="151515"/>
                </a:solidFill>
                <a:latin typeface="Courier New" panose="02070309020205020404" pitchFamily="49" charset="0"/>
                <a:cs typeface="Courier New" panose="02070309020205020404" pitchFamily="49" charset="0"/>
              </a:rPr>
              <a:t>, &amp;</a:t>
            </a:r>
            <a:r>
              <a:rPr lang="en-US" altLang="zh-CN" sz="1400" b="1" dirty="0" err="1">
                <a:solidFill>
                  <a:srgbClr val="151515"/>
                </a:solidFill>
                <a:latin typeface="Courier New" panose="02070309020205020404" pitchFamily="49" charset="0"/>
                <a:cs typeface="Courier New" panose="02070309020205020404" pitchFamily="49" charset="0"/>
              </a:rPr>
              <a:t>argv</a:t>
            </a: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endParaRPr lang="en-US" altLang="zh-CN" sz="1400" b="1" dirty="0">
              <a:solidFill>
                <a:srgbClr val="151515"/>
              </a:solidFill>
              <a:latin typeface="Courier New" panose="02070309020205020404" pitchFamily="49" charset="0"/>
              <a:cs typeface="Courier New" panose="02070309020205020404" pitchFamily="49" charset="0"/>
            </a:endParaRP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MPI_Comm_rank</a:t>
            </a:r>
            <a:r>
              <a:rPr lang="en-US" altLang="zh-CN" sz="1400" b="1" dirty="0">
                <a:solidFill>
                  <a:srgbClr val="151515"/>
                </a:solidFill>
                <a:latin typeface="Courier New" panose="02070309020205020404" pitchFamily="49" charset="0"/>
                <a:cs typeface="Courier New" panose="02070309020205020404" pitchFamily="49" charset="0"/>
              </a:rPr>
              <a:t>(MPI_COMM_WORLD, &amp;rank);</a:t>
            </a:r>
          </a:p>
          <a:p>
            <a:pPr>
              <a:lnSpc>
                <a:spcPct val="120000"/>
              </a:lnSpc>
            </a:pPr>
            <a:endParaRPr lang="en-US" altLang="zh-CN" sz="1400" b="1" dirty="0">
              <a:solidFill>
                <a:srgbClr val="151515"/>
              </a:solidFill>
              <a:latin typeface="Courier New" panose="02070309020205020404" pitchFamily="49" charset="0"/>
              <a:cs typeface="Courier New" panose="02070309020205020404" pitchFamily="49" charset="0"/>
            </a:endParaRP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if (rank == 0)</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MPI_Send</a:t>
            </a:r>
            <a:r>
              <a:rPr lang="en-US" altLang="zh-CN" sz="1400" b="1" dirty="0">
                <a:solidFill>
                  <a:srgbClr val="151515"/>
                </a:solidFill>
                <a:latin typeface="Courier New" panose="02070309020205020404" pitchFamily="49" charset="0"/>
                <a:cs typeface="Courier New" panose="02070309020205020404" pitchFamily="49" charset="0"/>
              </a:rPr>
              <a:t>(data, 100, MPI_INT, 1, 0, MPI_COMM_WORLD);</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else if (rank == 1)</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MPI_Recv</a:t>
            </a:r>
            <a:r>
              <a:rPr lang="en-US" altLang="zh-CN" sz="1400" b="1" dirty="0">
                <a:solidFill>
                  <a:srgbClr val="151515"/>
                </a:solidFill>
                <a:latin typeface="Courier New" panose="02070309020205020404" pitchFamily="49" charset="0"/>
                <a:cs typeface="Courier New" panose="02070309020205020404" pitchFamily="49" charset="0"/>
              </a:rPr>
              <a:t>(data, 100, MPI_INT, 0, 0, MPI_COMM_WORLD,  MPI_STATUS_IGNORE);</a:t>
            </a:r>
          </a:p>
          <a:p>
            <a:pPr>
              <a:lnSpc>
                <a:spcPct val="120000"/>
              </a:lnSpc>
            </a:pPr>
            <a:endParaRPr lang="en-US" altLang="zh-CN" sz="1400" b="1" dirty="0">
              <a:solidFill>
                <a:srgbClr val="151515"/>
              </a:solidFill>
              <a:latin typeface="Courier New" panose="02070309020205020404" pitchFamily="49" charset="0"/>
              <a:cs typeface="Courier New" panose="02070309020205020404" pitchFamily="49" charset="0"/>
            </a:endParaRP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MPI_Finalize</a:t>
            </a: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return 0;</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Simple Communication in MPI</a:t>
            </a:r>
          </a:p>
        </p:txBody>
      </p:sp>
      <p:sp>
        <p:nvSpPr>
          <p:cNvPr id="5" name="Slide Number Placeholder 4"/>
          <p:cNvSpPr>
            <a:spLocks noGrp="1"/>
          </p:cNvSpPr>
          <p:nvPr>
            <p:ph type="sldNum" sz="quarter" idx="4"/>
          </p:nvPr>
        </p:nvSpPr>
        <p:spPr/>
        <p:txBody>
          <a:bodyPr/>
          <a:lstStyle/>
          <a:p>
            <a:fld id="{6B394888-48A7-42F6-AE45-2BD5FD40ED91}" type="slidenum">
              <a:rPr lang="en-US" smtClean="0"/>
              <a:pPr/>
              <a:t>26</a:t>
            </a:fld>
            <a:endParaRPr lang="en-US" dirty="0"/>
          </a:p>
        </p:txBody>
      </p:sp>
    </p:spTree>
    <p:extLst>
      <p:ext uri="{BB962C8B-B14F-4D97-AF65-F5344CB8AC3E}">
        <p14:creationId xmlns:p14="http://schemas.microsoft.com/office/powerpoint/2010/main" val="138331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Basic Send/Receive</a:t>
            </a:r>
          </a:p>
        </p:txBody>
      </p:sp>
      <p:sp>
        <p:nvSpPr>
          <p:cNvPr id="5" name="Content Placeholder 4"/>
          <p:cNvSpPr>
            <a:spLocks noGrp="1"/>
          </p:cNvSpPr>
          <p:nvPr>
            <p:ph idx="1"/>
          </p:nvPr>
        </p:nvSpPr>
        <p:spPr/>
        <p:txBody>
          <a:bodyPr/>
          <a:lstStyle/>
          <a:p>
            <a:r>
              <a:rPr lang="en-US" i="1" dirty="0"/>
              <a:t>blocking_p2p/</a:t>
            </a:r>
            <a:r>
              <a:rPr lang="en-US" i="1" dirty="0" err="1"/>
              <a:t>sendrecv.c</a:t>
            </a:r>
            <a:endParaRPr lang="en-US" i="1" dirty="0"/>
          </a:p>
          <a:p>
            <a:r>
              <a:rPr lang="en-US" dirty="0"/>
              <a:t>Simple send/receive program to show basic data transfer</a:t>
            </a:r>
          </a:p>
        </p:txBody>
      </p:sp>
      <p:sp>
        <p:nvSpPr>
          <p:cNvPr id="4" name="Slide Number Placeholder 3"/>
          <p:cNvSpPr>
            <a:spLocks noGrp="1"/>
          </p:cNvSpPr>
          <p:nvPr>
            <p:ph type="sldNum" sz="quarter" idx="4"/>
          </p:nvPr>
        </p:nvSpPr>
        <p:spPr/>
        <p:txBody>
          <a:bodyPr/>
          <a:lstStyle/>
          <a:p>
            <a:fld id="{6B394888-48A7-42F6-AE45-2BD5FD40ED91}" type="slidenum">
              <a:rPr lang="en-US" smtClean="0"/>
              <a:pPr/>
              <a:t>27</a:t>
            </a:fld>
            <a:endParaRPr lang="en-US" dirty="0"/>
          </a:p>
        </p:txBody>
      </p:sp>
    </p:spTree>
    <p:extLst>
      <p:ext uri="{BB962C8B-B14F-4D97-AF65-F5344CB8AC3E}">
        <p14:creationId xmlns:p14="http://schemas.microsoft.com/office/powerpoint/2010/main" val="23872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Sort using MPI Send/</a:t>
            </a:r>
            <a:r>
              <a:rPr lang="en-US" dirty="0" err="1"/>
              <a:t>Recv</a:t>
            </a:r>
            <a:endParaRPr lang="en-US" dirty="0"/>
          </a:p>
        </p:txBody>
      </p:sp>
      <p:sp>
        <p:nvSpPr>
          <p:cNvPr id="4" name="Rectangle 3"/>
          <p:cNvSpPr/>
          <p:nvPr/>
        </p:nvSpPr>
        <p:spPr bwMode="auto">
          <a:xfrm>
            <a:off x="16002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8</a:t>
            </a:r>
          </a:p>
        </p:txBody>
      </p:sp>
      <p:sp>
        <p:nvSpPr>
          <p:cNvPr id="5" name="Rectangle 4"/>
          <p:cNvSpPr/>
          <p:nvPr/>
        </p:nvSpPr>
        <p:spPr bwMode="auto">
          <a:xfrm>
            <a:off x="20574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23</a:t>
            </a:r>
            <a:endParaRPr lang="en-US" dirty="0">
              <a:solidFill>
                <a:srgbClr val="D2D2D2">
                  <a:lumMod val="10000"/>
                </a:srgbClr>
              </a:solidFill>
              <a:cs typeface="Arial" charset="0"/>
            </a:endParaRPr>
          </a:p>
        </p:txBody>
      </p:sp>
      <p:sp>
        <p:nvSpPr>
          <p:cNvPr id="6" name="Rectangle 5"/>
          <p:cNvSpPr/>
          <p:nvPr/>
        </p:nvSpPr>
        <p:spPr bwMode="auto">
          <a:xfrm>
            <a:off x="25146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19</a:t>
            </a:r>
            <a:endParaRPr lang="en-US" dirty="0">
              <a:solidFill>
                <a:srgbClr val="D2D2D2">
                  <a:lumMod val="10000"/>
                </a:srgbClr>
              </a:solidFill>
              <a:cs typeface="Arial" charset="0"/>
            </a:endParaRPr>
          </a:p>
        </p:txBody>
      </p:sp>
      <p:sp>
        <p:nvSpPr>
          <p:cNvPr id="7" name="Rectangle 6"/>
          <p:cNvSpPr/>
          <p:nvPr/>
        </p:nvSpPr>
        <p:spPr bwMode="auto">
          <a:xfrm>
            <a:off x="29718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67</a:t>
            </a:r>
          </a:p>
        </p:txBody>
      </p:sp>
      <p:sp>
        <p:nvSpPr>
          <p:cNvPr id="8" name="Rectangle 7"/>
          <p:cNvSpPr/>
          <p:nvPr/>
        </p:nvSpPr>
        <p:spPr bwMode="auto">
          <a:xfrm>
            <a:off x="34290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45</a:t>
            </a:r>
          </a:p>
        </p:txBody>
      </p:sp>
      <p:sp>
        <p:nvSpPr>
          <p:cNvPr id="9" name="Rectangle 8"/>
          <p:cNvSpPr/>
          <p:nvPr/>
        </p:nvSpPr>
        <p:spPr bwMode="auto">
          <a:xfrm>
            <a:off x="38862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35</a:t>
            </a:r>
            <a:endParaRPr lang="en-US" dirty="0">
              <a:solidFill>
                <a:srgbClr val="D2D2D2">
                  <a:lumMod val="10000"/>
                </a:srgbClr>
              </a:solidFill>
              <a:cs typeface="Arial" charset="0"/>
            </a:endParaRPr>
          </a:p>
        </p:txBody>
      </p:sp>
      <p:sp>
        <p:nvSpPr>
          <p:cNvPr id="10" name="Rectangle 9"/>
          <p:cNvSpPr/>
          <p:nvPr/>
        </p:nvSpPr>
        <p:spPr bwMode="auto">
          <a:xfrm>
            <a:off x="43434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1</a:t>
            </a:r>
          </a:p>
        </p:txBody>
      </p:sp>
      <p:sp>
        <p:nvSpPr>
          <p:cNvPr id="11" name="Rectangle 10"/>
          <p:cNvSpPr/>
          <p:nvPr/>
        </p:nvSpPr>
        <p:spPr bwMode="auto">
          <a:xfrm>
            <a:off x="48006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24</a:t>
            </a:r>
          </a:p>
        </p:txBody>
      </p:sp>
      <p:sp>
        <p:nvSpPr>
          <p:cNvPr id="12" name="Rectangle 11"/>
          <p:cNvSpPr/>
          <p:nvPr/>
        </p:nvSpPr>
        <p:spPr bwMode="auto">
          <a:xfrm>
            <a:off x="52578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13</a:t>
            </a:r>
            <a:endParaRPr lang="en-US" dirty="0">
              <a:solidFill>
                <a:srgbClr val="D2D2D2">
                  <a:lumMod val="10000"/>
                </a:srgbClr>
              </a:solidFill>
              <a:cs typeface="Arial" charset="0"/>
            </a:endParaRPr>
          </a:p>
        </p:txBody>
      </p:sp>
      <p:sp>
        <p:nvSpPr>
          <p:cNvPr id="13" name="Rectangle 12"/>
          <p:cNvSpPr/>
          <p:nvPr/>
        </p:nvSpPr>
        <p:spPr bwMode="auto">
          <a:xfrm>
            <a:off x="57150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30</a:t>
            </a:r>
          </a:p>
        </p:txBody>
      </p:sp>
      <p:sp>
        <p:nvSpPr>
          <p:cNvPr id="14" name="Rectangle 13"/>
          <p:cNvSpPr/>
          <p:nvPr/>
        </p:nvSpPr>
        <p:spPr bwMode="auto">
          <a:xfrm>
            <a:off x="61722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a:t>
            </a:r>
          </a:p>
        </p:txBody>
      </p:sp>
      <p:sp>
        <p:nvSpPr>
          <p:cNvPr id="15" name="Rectangle 14"/>
          <p:cNvSpPr/>
          <p:nvPr/>
        </p:nvSpPr>
        <p:spPr bwMode="auto">
          <a:xfrm>
            <a:off x="6629400" y="1447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5</a:t>
            </a:r>
          </a:p>
        </p:txBody>
      </p:sp>
      <p:sp>
        <p:nvSpPr>
          <p:cNvPr id="16" name="Rectangle 15"/>
          <p:cNvSpPr/>
          <p:nvPr/>
        </p:nvSpPr>
        <p:spPr bwMode="auto">
          <a:xfrm>
            <a:off x="762000" y="2513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 8</a:t>
            </a:r>
          </a:p>
        </p:txBody>
      </p:sp>
      <p:sp>
        <p:nvSpPr>
          <p:cNvPr id="17" name="Rectangle 16"/>
          <p:cNvSpPr/>
          <p:nvPr/>
        </p:nvSpPr>
        <p:spPr bwMode="auto">
          <a:xfrm>
            <a:off x="1219200" y="2513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19</a:t>
            </a:r>
            <a:endParaRPr lang="en-US" dirty="0">
              <a:solidFill>
                <a:srgbClr val="D2D2D2">
                  <a:lumMod val="10000"/>
                </a:srgbClr>
              </a:solidFill>
              <a:cs typeface="Arial" charset="0"/>
            </a:endParaRPr>
          </a:p>
        </p:txBody>
      </p:sp>
      <p:sp>
        <p:nvSpPr>
          <p:cNvPr id="18" name="Rectangle 17"/>
          <p:cNvSpPr/>
          <p:nvPr/>
        </p:nvSpPr>
        <p:spPr bwMode="auto">
          <a:xfrm>
            <a:off x="1676400" y="2513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23</a:t>
            </a:r>
            <a:endParaRPr lang="en-US" dirty="0">
              <a:solidFill>
                <a:srgbClr val="D2D2D2">
                  <a:lumMod val="10000"/>
                </a:srgbClr>
              </a:solidFill>
              <a:cs typeface="Arial" charset="0"/>
            </a:endParaRPr>
          </a:p>
        </p:txBody>
      </p:sp>
      <p:sp>
        <p:nvSpPr>
          <p:cNvPr id="19" name="Rectangle 18"/>
          <p:cNvSpPr/>
          <p:nvPr/>
        </p:nvSpPr>
        <p:spPr bwMode="auto">
          <a:xfrm>
            <a:off x="2133600" y="2513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35</a:t>
            </a:r>
          </a:p>
        </p:txBody>
      </p:sp>
      <p:sp>
        <p:nvSpPr>
          <p:cNvPr id="20" name="Rectangle 19"/>
          <p:cNvSpPr/>
          <p:nvPr/>
        </p:nvSpPr>
        <p:spPr bwMode="auto">
          <a:xfrm>
            <a:off x="2590800" y="2513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45</a:t>
            </a:r>
          </a:p>
        </p:txBody>
      </p:sp>
      <p:sp>
        <p:nvSpPr>
          <p:cNvPr id="21" name="Rectangle 20"/>
          <p:cNvSpPr/>
          <p:nvPr/>
        </p:nvSpPr>
        <p:spPr bwMode="auto">
          <a:xfrm>
            <a:off x="3048000" y="2513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67</a:t>
            </a:r>
            <a:endParaRPr lang="en-US" dirty="0">
              <a:solidFill>
                <a:srgbClr val="D2D2D2">
                  <a:lumMod val="10000"/>
                </a:srgbClr>
              </a:solidFill>
              <a:cs typeface="Arial" charset="0"/>
            </a:endParaRPr>
          </a:p>
        </p:txBody>
      </p:sp>
      <p:sp>
        <p:nvSpPr>
          <p:cNvPr id="22" name="Rectangle 21"/>
          <p:cNvSpPr/>
          <p:nvPr/>
        </p:nvSpPr>
        <p:spPr bwMode="auto">
          <a:xfrm>
            <a:off x="5029200" y="2513806"/>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1</a:t>
            </a:r>
          </a:p>
        </p:txBody>
      </p:sp>
      <p:sp>
        <p:nvSpPr>
          <p:cNvPr id="23" name="Rectangle 22"/>
          <p:cNvSpPr/>
          <p:nvPr/>
        </p:nvSpPr>
        <p:spPr bwMode="auto">
          <a:xfrm>
            <a:off x="5486400" y="2513806"/>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a:t>
            </a:r>
          </a:p>
        </p:txBody>
      </p:sp>
      <p:sp>
        <p:nvSpPr>
          <p:cNvPr id="24" name="Rectangle 23"/>
          <p:cNvSpPr/>
          <p:nvPr/>
        </p:nvSpPr>
        <p:spPr bwMode="auto">
          <a:xfrm>
            <a:off x="5943600" y="2513806"/>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5</a:t>
            </a:r>
          </a:p>
        </p:txBody>
      </p:sp>
      <p:sp>
        <p:nvSpPr>
          <p:cNvPr id="25" name="Rectangle 24"/>
          <p:cNvSpPr/>
          <p:nvPr/>
        </p:nvSpPr>
        <p:spPr bwMode="auto">
          <a:xfrm>
            <a:off x="6400800" y="2513806"/>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13</a:t>
            </a:r>
            <a:endParaRPr lang="en-US" dirty="0">
              <a:solidFill>
                <a:srgbClr val="D2D2D2">
                  <a:lumMod val="10000"/>
                </a:srgbClr>
              </a:solidFill>
              <a:cs typeface="Arial" charset="0"/>
            </a:endParaRPr>
          </a:p>
        </p:txBody>
      </p:sp>
      <p:sp>
        <p:nvSpPr>
          <p:cNvPr id="26" name="Rectangle 25"/>
          <p:cNvSpPr/>
          <p:nvPr/>
        </p:nvSpPr>
        <p:spPr bwMode="auto">
          <a:xfrm>
            <a:off x="6858000" y="2513806"/>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24</a:t>
            </a:r>
            <a:endParaRPr lang="en-US" dirty="0">
              <a:solidFill>
                <a:srgbClr val="D2D2D2">
                  <a:lumMod val="10000"/>
                </a:srgbClr>
              </a:solidFill>
              <a:cs typeface="Arial" charset="0"/>
            </a:endParaRPr>
          </a:p>
        </p:txBody>
      </p:sp>
      <p:sp>
        <p:nvSpPr>
          <p:cNvPr id="27" name="Rectangle 26"/>
          <p:cNvSpPr/>
          <p:nvPr/>
        </p:nvSpPr>
        <p:spPr bwMode="auto">
          <a:xfrm>
            <a:off x="7315200" y="2513806"/>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30</a:t>
            </a:r>
            <a:endParaRPr lang="en-US" dirty="0">
              <a:solidFill>
                <a:srgbClr val="D2D2D2">
                  <a:lumMod val="10000"/>
                </a:srgbClr>
              </a:solidFill>
              <a:cs typeface="Arial" charset="0"/>
            </a:endParaRPr>
          </a:p>
        </p:txBody>
      </p:sp>
      <p:cxnSp>
        <p:nvCxnSpPr>
          <p:cNvPr id="29" name="Straight Arrow Connector 28"/>
          <p:cNvCxnSpPr/>
          <p:nvPr/>
        </p:nvCxnSpPr>
        <p:spPr bwMode="auto">
          <a:xfrm rot="16200000" flipH="1">
            <a:off x="5524500" y="2094706"/>
            <a:ext cx="4572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TextBox 29"/>
          <p:cNvSpPr txBox="1"/>
          <p:nvPr/>
        </p:nvSpPr>
        <p:spPr>
          <a:xfrm>
            <a:off x="507261" y="2068274"/>
            <a:ext cx="838691" cy="369332"/>
          </a:xfrm>
          <a:prstGeom prst="rect">
            <a:avLst/>
          </a:prstGeom>
          <a:noFill/>
        </p:spPr>
        <p:txBody>
          <a:bodyPr wrap="none" rtlCol="0">
            <a:spAutoFit/>
          </a:bodyPr>
          <a:lstStyle/>
          <a:p>
            <a:r>
              <a:rPr lang="en-US" b="1" i="1" dirty="0">
                <a:solidFill>
                  <a:srgbClr val="D2D2D2">
                    <a:lumMod val="10000"/>
                  </a:srgbClr>
                </a:solidFill>
              </a:rPr>
              <a:t>Rank 0</a:t>
            </a:r>
          </a:p>
        </p:txBody>
      </p:sp>
      <p:sp>
        <p:nvSpPr>
          <p:cNvPr id="31" name="TextBox 30"/>
          <p:cNvSpPr txBox="1"/>
          <p:nvPr/>
        </p:nvSpPr>
        <p:spPr>
          <a:xfrm>
            <a:off x="7391400" y="2056606"/>
            <a:ext cx="838691" cy="369332"/>
          </a:xfrm>
          <a:prstGeom prst="rect">
            <a:avLst/>
          </a:prstGeom>
          <a:noFill/>
        </p:spPr>
        <p:txBody>
          <a:bodyPr wrap="none" rtlCol="0">
            <a:spAutoFit/>
          </a:bodyPr>
          <a:lstStyle/>
          <a:p>
            <a:r>
              <a:rPr lang="en-US" b="1" i="1" dirty="0">
                <a:solidFill>
                  <a:srgbClr val="D2D2D2">
                    <a:lumMod val="10000"/>
                  </a:srgbClr>
                </a:solidFill>
              </a:rPr>
              <a:t>Rank 1</a:t>
            </a:r>
          </a:p>
        </p:txBody>
      </p:sp>
      <p:sp>
        <p:nvSpPr>
          <p:cNvPr id="33" name="Rectangle 32"/>
          <p:cNvSpPr/>
          <p:nvPr/>
        </p:nvSpPr>
        <p:spPr bwMode="auto">
          <a:xfrm>
            <a:off x="16002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 8</a:t>
            </a:r>
          </a:p>
        </p:txBody>
      </p:sp>
      <p:sp>
        <p:nvSpPr>
          <p:cNvPr id="34" name="Rectangle 33"/>
          <p:cNvSpPr/>
          <p:nvPr/>
        </p:nvSpPr>
        <p:spPr bwMode="auto">
          <a:xfrm>
            <a:off x="20574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19</a:t>
            </a:r>
            <a:endParaRPr lang="en-US" dirty="0">
              <a:solidFill>
                <a:srgbClr val="D2D2D2">
                  <a:lumMod val="10000"/>
                </a:srgbClr>
              </a:solidFill>
              <a:cs typeface="Arial" charset="0"/>
            </a:endParaRPr>
          </a:p>
        </p:txBody>
      </p:sp>
      <p:sp>
        <p:nvSpPr>
          <p:cNvPr id="35" name="Rectangle 34"/>
          <p:cNvSpPr/>
          <p:nvPr/>
        </p:nvSpPr>
        <p:spPr bwMode="auto">
          <a:xfrm>
            <a:off x="25146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23</a:t>
            </a:r>
            <a:endParaRPr lang="en-US" dirty="0">
              <a:solidFill>
                <a:srgbClr val="D2D2D2">
                  <a:lumMod val="10000"/>
                </a:srgbClr>
              </a:solidFill>
              <a:cs typeface="Arial" charset="0"/>
            </a:endParaRPr>
          </a:p>
        </p:txBody>
      </p:sp>
      <p:sp>
        <p:nvSpPr>
          <p:cNvPr id="36" name="Rectangle 35"/>
          <p:cNvSpPr/>
          <p:nvPr/>
        </p:nvSpPr>
        <p:spPr bwMode="auto">
          <a:xfrm>
            <a:off x="29718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35</a:t>
            </a:r>
          </a:p>
        </p:txBody>
      </p:sp>
      <p:sp>
        <p:nvSpPr>
          <p:cNvPr id="38" name="Rectangle 37"/>
          <p:cNvSpPr/>
          <p:nvPr/>
        </p:nvSpPr>
        <p:spPr bwMode="auto">
          <a:xfrm>
            <a:off x="34290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45</a:t>
            </a:r>
            <a:endParaRPr lang="en-US" dirty="0">
              <a:solidFill>
                <a:srgbClr val="D2D2D2">
                  <a:lumMod val="10000"/>
                </a:srgbClr>
              </a:solidFill>
              <a:cs typeface="Arial" charset="0"/>
            </a:endParaRPr>
          </a:p>
        </p:txBody>
      </p:sp>
      <p:sp>
        <p:nvSpPr>
          <p:cNvPr id="39" name="Rectangle 38"/>
          <p:cNvSpPr/>
          <p:nvPr/>
        </p:nvSpPr>
        <p:spPr bwMode="auto">
          <a:xfrm>
            <a:off x="38862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67</a:t>
            </a:r>
            <a:endParaRPr lang="en-US" dirty="0">
              <a:solidFill>
                <a:srgbClr val="D2D2D2">
                  <a:lumMod val="10000"/>
                </a:srgbClr>
              </a:solidFill>
              <a:cs typeface="Arial" charset="0"/>
            </a:endParaRPr>
          </a:p>
        </p:txBody>
      </p:sp>
      <p:sp>
        <p:nvSpPr>
          <p:cNvPr id="40" name="Rectangle 39"/>
          <p:cNvSpPr/>
          <p:nvPr/>
        </p:nvSpPr>
        <p:spPr bwMode="auto">
          <a:xfrm>
            <a:off x="43434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1</a:t>
            </a:r>
            <a:endParaRPr lang="en-US" dirty="0">
              <a:solidFill>
                <a:srgbClr val="D2D2D2">
                  <a:lumMod val="10000"/>
                </a:srgbClr>
              </a:solidFill>
              <a:cs typeface="Arial" charset="0"/>
            </a:endParaRPr>
          </a:p>
        </p:txBody>
      </p:sp>
      <p:sp>
        <p:nvSpPr>
          <p:cNvPr id="41" name="Rectangle 40"/>
          <p:cNvSpPr/>
          <p:nvPr/>
        </p:nvSpPr>
        <p:spPr bwMode="auto">
          <a:xfrm>
            <a:off x="48006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3</a:t>
            </a:r>
            <a:endParaRPr lang="en-US" dirty="0">
              <a:solidFill>
                <a:srgbClr val="D2D2D2">
                  <a:lumMod val="10000"/>
                </a:srgbClr>
              </a:solidFill>
              <a:cs typeface="Arial" charset="0"/>
            </a:endParaRPr>
          </a:p>
        </p:txBody>
      </p:sp>
      <p:sp>
        <p:nvSpPr>
          <p:cNvPr id="42" name="Rectangle 41"/>
          <p:cNvSpPr/>
          <p:nvPr/>
        </p:nvSpPr>
        <p:spPr bwMode="auto">
          <a:xfrm>
            <a:off x="52578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5</a:t>
            </a:r>
          </a:p>
        </p:txBody>
      </p:sp>
      <p:sp>
        <p:nvSpPr>
          <p:cNvPr id="43" name="Rectangle 42"/>
          <p:cNvSpPr/>
          <p:nvPr/>
        </p:nvSpPr>
        <p:spPr bwMode="auto">
          <a:xfrm>
            <a:off x="57150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13</a:t>
            </a:r>
            <a:endParaRPr lang="en-US" dirty="0">
              <a:solidFill>
                <a:srgbClr val="D2D2D2">
                  <a:lumMod val="10000"/>
                </a:srgbClr>
              </a:solidFill>
              <a:cs typeface="Arial" charset="0"/>
            </a:endParaRPr>
          </a:p>
        </p:txBody>
      </p:sp>
      <p:sp>
        <p:nvSpPr>
          <p:cNvPr id="44" name="Rectangle 43"/>
          <p:cNvSpPr/>
          <p:nvPr/>
        </p:nvSpPr>
        <p:spPr bwMode="auto">
          <a:xfrm>
            <a:off x="61722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24</a:t>
            </a:r>
            <a:endParaRPr lang="en-US" dirty="0">
              <a:solidFill>
                <a:srgbClr val="D2D2D2">
                  <a:lumMod val="10000"/>
                </a:srgbClr>
              </a:solidFill>
              <a:cs typeface="Arial" charset="0"/>
            </a:endParaRPr>
          </a:p>
        </p:txBody>
      </p:sp>
      <p:sp>
        <p:nvSpPr>
          <p:cNvPr id="46" name="TextBox 45"/>
          <p:cNvSpPr txBox="1"/>
          <p:nvPr/>
        </p:nvSpPr>
        <p:spPr>
          <a:xfrm>
            <a:off x="7239000" y="1524000"/>
            <a:ext cx="942887" cy="307777"/>
          </a:xfrm>
          <a:prstGeom prst="rect">
            <a:avLst/>
          </a:prstGeom>
          <a:noFill/>
        </p:spPr>
        <p:txBody>
          <a:bodyPr wrap="none" rtlCol="0">
            <a:spAutoFit/>
          </a:bodyPr>
          <a:lstStyle/>
          <a:p>
            <a:r>
              <a:rPr lang="en-US" sz="1400" i="1" dirty="0">
                <a:solidFill>
                  <a:srgbClr val="D2D2D2">
                    <a:lumMod val="10000"/>
                  </a:srgbClr>
                </a:solidFill>
              </a:rPr>
              <a:t>O(N </a:t>
            </a:r>
            <a:r>
              <a:rPr lang="en-US" sz="1400" dirty="0">
                <a:solidFill>
                  <a:srgbClr val="D2D2D2">
                    <a:lumMod val="10000"/>
                  </a:srgbClr>
                </a:solidFill>
              </a:rPr>
              <a:t>log</a:t>
            </a:r>
            <a:r>
              <a:rPr lang="en-US" sz="1400" i="1" dirty="0">
                <a:solidFill>
                  <a:srgbClr val="D2D2D2">
                    <a:lumMod val="10000"/>
                  </a:srgbClr>
                </a:solidFill>
              </a:rPr>
              <a:t> N)</a:t>
            </a:r>
          </a:p>
        </p:txBody>
      </p:sp>
      <p:cxnSp>
        <p:nvCxnSpPr>
          <p:cNvPr id="47" name="Straight Connector 46"/>
          <p:cNvCxnSpPr/>
          <p:nvPr/>
        </p:nvCxnSpPr>
        <p:spPr bwMode="auto">
          <a:xfrm rot="5400000">
            <a:off x="3848100" y="1713706"/>
            <a:ext cx="990600" cy="1588"/>
          </a:xfrm>
          <a:prstGeom prst="line">
            <a:avLst/>
          </a:prstGeom>
          <a:ln w="254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bwMode="auto">
          <a:xfrm rot="10800000" flipV="1">
            <a:off x="5181600" y="3123405"/>
            <a:ext cx="1066800" cy="457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48"/>
          <p:cNvSpPr/>
          <p:nvPr/>
        </p:nvSpPr>
        <p:spPr bwMode="auto">
          <a:xfrm>
            <a:off x="16002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 1</a:t>
            </a:r>
          </a:p>
        </p:txBody>
      </p:sp>
      <p:sp>
        <p:nvSpPr>
          <p:cNvPr id="50" name="Rectangle 49"/>
          <p:cNvSpPr/>
          <p:nvPr/>
        </p:nvSpPr>
        <p:spPr bwMode="auto">
          <a:xfrm>
            <a:off x="20574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a:t>
            </a:r>
          </a:p>
        </p:txBody>
      </p:sp>
      <p:sp>
        <p:nvSpPr>
          <p:cNvPr id="51" name="Rectangle 50"/>
          <p:cNvSpPr/>
          <p:nvPr/>
        </p:nvSpPr>
        <p:spPr bwMode="auto">
          <a:xfrm>
            <a:off x="25146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5</a:t>
            </a:r>
          </a:p>
        </p:txBody>
      </p:sp>
      <p:sp>
        <p:nvSpPr>
          <p:cNvPr id="52" name="Rectangle 51"/>
          <p:cNvSpPr/>
          <p:nvPr/>
        </p:nvSpPr>
        <p:spPr bwMode="auto">
          <a:xfrm>
            <a:off x="29718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8</a:t>
            </a:r>
            <a:endParaRPr lang="en-US" dirty="0">
              <a:solidFill>
                <a:srgbClr val="D2D2D2">
                  <a:lumMod val="10000"/>
                </a:srgbClr>
              </a:solidFill>
              <a:cs typeface="Arial" charset="0"/>
            </a:endParaRPr>
          </a:p>
        </p:txBody>
      </p:sp>
      <p:sp>
        <p:nvSpPr>
          <p:cNvPr id="54" name="Rectangle 53"/>
          <p:cNvSpPr/>
          <p:nvPr/>
        </p:nvSpPr>
        <p:spPr bwMode="auto">
          <a:xfrm>
            <a:off x="34290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13</a:t>
            </a:r>
          </a:p>
        </p:txBody>
      </p:sp>
      <p:sp>
        <p:nvSpPr>
          <p:cNvPr id="55" name="Rectangle 54"/>
          <p:cNvSpPr/>
          <p:nvPr/>
        </p:nvSpPr>
        <p:spPr bwMode="auto">
          <a:xfrm>
            <a:off x="38862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19</a:t>
            </a:r>
          </a:p>
        </p:txBody>
      </p:sp>
      <p:sp>
        <p:nvSpPr>
          <p:cNvPr id="56" name="Rectangle 55"/>
          <p:cNvSpPr/>
          <p:nvPr/>
        </p:nvSpPr>
        <p:spPr bwMode="auto">
          <a:xfrm>
            <a:off x="43434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23</a:t>
            </a:r>
          </a:p>
        </p:txBody>
      </p:sp>
      <p:sp>
        <p:nvSpPr>
          <p:cNvPr id="57" name="Rectangle 56"/>
          <p:cNvSpPr/>
          <p:nvPr/>
        </p:nvSpPr>
        <p:spPr bwMode="auto">
          <a:xfrm>
            <a:off x="48006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24</a:t>
            </a:r>
          </a:p>
        </p:txBody>
      </p:sp>
      <p:sp>
        <p:nvSpPr>
          <p:cNvPr id="58" name="Rectangle 57"/>
          <p:cNvSpPr/>
          <p:nvPr/>
        </p:nvSpPr>
        <p:spPr bwMode="auto">
          <a:xfrm>
            <a:off x="52578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30</a:t>
            </a:r>
            <a:endParaRPr lang="en-US" dirty="0">
              <a:solidFill>
                <a:srgbClr val="D2D2D2">
                  <a:lumMod val="10000"/>
                </a:srgbClr>
              </a:solidFill>
              <a:cs typeface="Arial" charset="0"/>
            </a:endParaRPr>
          </a:p>
        </p:txBody>
      </p:sp>
      <p:sp>
        <p:nvSpPr>
          <p:cNvPr id="59" name="Rectangle 58"/>
          <p:cNvSpPr/>
          <p:nvPr/>
        </p:nvSpPr>
        <p:spPr bwMode="auto">
          <a:xfrm>
            <a:off x="57150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35</a:t>
            </a:r>
          </a:p>
        </p:txBody>
      </p:sp>
      <p:sp>
        <p:nvSpPr>
          <p:cNvPr id="60" name="Rectangle 59"/>
          <p:cNvSpPr/>
          <p:nvPr/>
        </p:nvSpPr>
        <p:spPr bwMode="auto">
          <a:xfrm>
            <a:off x="61722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45</a:t>
            </a:r>
          </a:p>
        </p:txBody>
      </p:sp>
      <p:cxnSp>
        <p:nvCxnSpPr>
          <p:cNvPr id="61" name="Straight Connector 60"/>
          <p:cNvCxnSpPr/>
          <p:nvPr/>
        </p:nvCxnSpPr>
        <p:spPr bwMode="auto">
          <a:xfrm rot="5400000">
            <a:off x="3848894" y="3922712"/>
            <a:ext cx="990600" cy="1588"/>
          </a:xfrm>
          <a:prstGeom prst="line">
            <a:avLst/>
          </a:prstGeom>
          <a:ln w="254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bwMode="auto">
          <a:xfrm rot="16200000" flipH="1">
            <a:off x="4267201" y="4723606"/>
            <a:ext cx="6096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887517" y="1078468"/>
            <a:ext cx="838691" cy="369332"/>
          </a:xfrm>
          <a:prstGeom prst="rect">
            <a:avLst/>
          </a:prstGeom>
          <a:noFill/>
        </p:spPr>
        <p:txBody>
          <a:bodyPr wrap="none" rtlCol="0">
            <a:spAutoFit/>
          </a:bodyPr>
          <a:lstStyle/>
          <a:p>
            <a:r>
              <a:rPr lang="en-US" b="1" i="1" dirty="0">
                <a:solidFill>
                  <a:srgbClr val="D2D2D2">
                    <a:lumMod val="10000"/>
                  </a:srgbClr>
                </a:solidFill>
              </a:rPr>
              <a:t>Rank 0</a:t>
            </a:r>
          </a:p>
        </p:txBody>
      </p:sp>
      <p:sp>
        <p:nvSpPr>
          <p:cNvPr id="64" name="TextBox 63"/>
          <p:cNvSpPr txBox="1"/>
          <p:nvPr/>
        </p:nvSpPr>
        <p:spPr>
          <a:xfrm>
            <a:off x="977902" y="3278683"/>
            <a:ext cx="838691" cy="369332"/>
          </a:xfrm>
          <a:prstGeom prst="rect">
            <a:avLst/>
          </a:prstGeom>
          <a:noFill/>
        </p:spPr>
        <p:txBody>
          <a:bodyPr wrap="none" rtlCol="0">
            <a:spAutoFit/>
          </a:bodyPr>
          <a:lstStyle/>
          <a:p>
            <a:r>
              <a:rPr lang="en-US" b="1" i="1" dirty="0">
                <a:solidFill>
                  <a:srgbClr val="D2D2D2">
                    <a:lumMod val="10000"/>
                  </a:srgbClr>
                </a:solidFill>
              </a:rPr>
              <a:t>Rank 0</a:t>
            </a:r>
          </a:p>
        </p:txBody>
      </p:sp>
      <p:sp>
        <p:nvSpPr>
          <p:cNvPr id="65" name="TextBox 64"/>
          <p:cNvSpPr txBox="1"/>
          <p:nvPr/>
        </p:nvSpPr>
        <p:spPr>
          <a:xfrm>
            <a:off x="1223343" y="4723606"/>
            <a:ext cx="838691" cy="369332"/>
          </a:xfrm>
          <a:prstGeom prst="rect">
            <a:avLst/>
          </a:prstGeom>
          <a:noFill/>
        </p:spPr>
        <p:txBody>
          <a:bodyPr wrap="none" rtlCol="0">
            <a:spAutoFit/>
          </a:bodyPr>
          <a:lstStyle/>
          <a:p>
            <a:r>
              <a:rPr lang="en-US" b="1" i="1" dirty="0">
                <a:solidFill>
                  <a:srgbClr val="D2D2D2">
                    <a:lumMod val="10000"/>
                  </a:srgbClr>
                </a:solidFill>
              </a:rPr>
              <a:t>Rank 0</a:t>
            </a:r>
          </a:p>
        </p:txBody>
      </p:sp>
      <p:sp>
        <p:nvSpPr>
          <p:cNvPr id="28" name="Slide Number Placeholder 27"/>
          <p:cNvSpPr>
            <a:spLocks noGrp="1"/>
          </p:cNvSpPr>
          <p:nvPr>
            <p:ph type="sldNum" sz="quarter" idx="4"/>
          </p:nvPr>
        </p:nvSpPr>
        <p:spPr/>
        <p:txBody>
          <a:bodyPr/>
          <a:lstStyle/>
          <a:p>
            <a:fld id="{6B394888-48A7-42F6-AE45-2BD5FD40ED91}" type="slidenum">
              <a:rPr lang="en-US" smtClean="0"/>
              <a:pPr/>
              <a:t>28</a:t>
            </a:fld>
            <a:endParaRPr lang="en-US" dirty="0"/>
          </a:p>
        </p:txBody>
      </p:sp>
      <p:sp>
        <p:nvSpPr>
          <p:cNvPr id="66" name="TextBox 65"/>
          <p:cNvSpPr txBox="1"/>
          <p:nvPr/>
        </p:nvSpPr>
        <p:spPr>
          <a:xfrm>
            <a:off x="7772400" y="2590800"/>
            <a:ext cx="1308860" cy="307777"/>
          </a:xfrm>
          <a:prstGeom prst="rect">
            <a:avLst/>
          </a:prstGeom>
          <a:noFill/>
        </p:spPr>
        <p:txBody>
          <a:bodyPr wrap="none" rtlCol="0">
            <a:spAutoFit/>
          </a:bodyPr>
          <a:lstStyle/>
          <a:p>
            <a:r>
              <a:rPr lang="en-US" sz="1400" i="1" dirty="0">
                <a:solidFill>
                  <a:srgbClr val="D2D2D2">
                    <a:lumMod val="10000"/>
                  </a:srgbClr>
                </a:solidFill>
              </a:rPr>
              <a:t>O(N/2 </a:t>
            </a:r>
            <a:r>
              <a:rPr lang="en-US" sz="1400" dirty="0">
                <a:solidFill>
                  <a:srgbClr val="D2D2D2">
                    <a:lumMod val="10000"/>
                  </a:srgbClr>
                </a:solidFill>
              </a:rPr>
              <a:t>log</a:t>
            </a:r>
            <a:r>
              <a:rPr lang="en-US" sz="1400" i="1" dirty="0">
                <a:solidFill>
                  <a:srgbClr val="D2D2D2">
                    <a:lumMod val="10000"/>
                  </a:srgbClr>
                </a:solidFill>
              </a:rPr>
              <a:t> N/2)</a:t>
            </a:r>
          </a:p>
        </p:txBody>
      </p:sp>
      <p:sp>
        <p:nvSpPr>
          <p:cNvPr id="67" name="TextBox 66"/>
          <p:cNvSpPr txBox="1"/>
          <p:nvPr/>
        </p:nvSpPr>
        <p:spPr>
          <a:xfrm>
            <a:off x="4724400" y="4572000"/>
            <a:ext cx="526106" cy="307777"/>
          </a:xfrm>
          <a:prstGeom prst="rect">
            <a:avLst/>
          </a:prstGeom>
          <a:noFill/>
        </p:spPr>
        <p:txBody>
          <a:bodyPr wrap="none" rtlCol="0">
            <a:spAutoFit/>
          </a:bodyPr>
          <a:lstStyle/>
          <a:p>
            <a:r>
              <a:rPr lang="en-US" sz="1400" i="1" dirty="0">
                <a:solidFill>
                  <a:srgbClr val="D2D2D2">
                    <a:lumMod val="10000"/>
                  </a:srgbClr>
                </a:solidFill>
              </a:rPr>
              <a:t>O(N)</a:t>
            </a:r>
          </a:p>
        </p:txBody>
      </p:sp>
      <p:sp>
        <p:nvSpPr>
          <p:cNvPr id="37" name="Rectangle 36"/>
          <p:cNvSpPr/>
          <p:nvPr/>
        </p:nvSpPr>
        <p:spPr bwMode="auto">
          <a:xfrm>
            <a:off x="6629400" y="37330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cs typeface="Arial" charset="0"/>
              </a:rPr>
              <a:t>30</a:t>
            </a:r>
          </a:p>
        </p:txBody>
      </p:sp>
      <p:sp>
        <p:nvSpPr>
          <p:cNvPr id="53" name="Rectangle 52"/>
          <p:cNvSpPr/>
          <p:nvPr/>
        </p:nvSpPr>
        <p:spPr bwMode="auto">
          <a:xfrm>
            <a:off x="6629400" y="5180806"/>
            <a:ext cx="457200" cy="457200"/>
          </a:xfrm>
          <a:prstGeom prst="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D2D2D2">
                    <a:lumMod val="10000"/>
                  </a:srgbClr>
                </a:solidFill>
              </a:rPr>
              <a:t>67</a:t>
            </a:r>
            <a:endParaRPr lang="en-US" dirty="0">
              <a:solidFill>
                <a:srgbClr val="D2D2D2">
                  <a:lumMod val="10000"/>
                </a:srgbClr>
              </a:solidFill>
              <a:cs typeface="Arial" charset="0"/>
            </a:endParaRPr>
          </a:p>
        </p:txBody>
      </p:sp>
    </p:spTree>
    <p:extLst>
      <p:ext uri="{BB962C8B-B14F-4D97-AF65-F5344CB8AC3E}">
        <p14:creationId xmlns:p14="http://schemas.microsoft.com/office/powerpoint/2010/main" val="1046024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33400" y="838200"/>
            <a:ext cx="8229600" cy="5562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10000"/>
              </a:lnSpc>
            </a:pPr>
            <a:r>
              <a:rPr lang="en-US" altLang="zh-CN" sz="1400" b="1" dirty="0">
                <a:solidFill>
                  <a:srgbClr val="D2D2D2">
                    <a:lumMod val="10000"/>
                  </a:srgbClr>
                </a:solidFill>
                <a:latin typeface="Courier New" pitchFamily="49" charset="0"/>
                <a:cs typeface="Courier New" pitchFamily="49" charset="0"/>
              </a:rPr>
              <a:t>#include &lt;</a:t>
            </a:r>
            <a:r>
              <a:rPr lang="en-US" altLang="zh-CN" sz="1400" b="1" dirty="0" err="1">
                <a:solidFill>
                  <a:srgbClr val="D2D2D2">
                    <a:lumMod val="10000"/>
                  </a:srgbClr>
                </a:solidFill>
                <a:latin typeface="Courier New" pitchFamily="49" charset="0"/>
                <a:cs typeface="Courier New" pitchFamily="49" charset="0"/>
              </a:rPr>
              <a:t>mpi.h</a:t>
            </a:r>
            <a:r>
              <a:rPr lang="en-US" altLang="zh-CN" sz="1400" b="1" dirty="0">
                <a:solidFill>
                  <a:srgbClr val="D2D2D2">
                    <a:lumMod val="10000"/>
                  </a:srgbClr>
                </a:solidFill>
                <a:latin typeface="Courier New" pitchFamily="49" charset="0"/>
                <a:cs typeface="Courier New" pitchFamily="49" charset="0"/>
              </a:rPr>
              <a:t>&gt;</a:t>
            </a:r>
          </a:p>
          <a:p>
            <a:pPr>
              <a:lnSpc>
                <a:spcPct val="110000"/>
              </a:lnSpc>
            </a:pPr>
            <a:r>
              <a:rPr lang="en-US" altLang="zh-CN" sz="1400" b="1" dirty="0">
                <a:solidFill>
                  <a:srgbClr val="D2D2D2">
                    <a:lumMod val="10000"/>
                  </a:srgbClr>
                </a:solidFill>
                <a:latin typeface="Courier New" pitchFamily="49" charset="0"/>
                <a:cs typeface="Courier New" pitchFamily="49" charset="0"/>
              </a:rPr>
              <a:t>#include &lt;</a:t>
            </a:r>
            <a:r>
              <a:rPr lang="en-US" altLang="zh-CN" sz="1400" b="1" dirty="0" err="1">
                <a:solidFill>
                  <a:srgbClr val="D2D2D2">
                    <a:lumMod val="10000"/>
                  </a:srgbClr>
                </a:solidFill>
                <a:latin typeface="Courier New" pitchFamily="49" charset="0"/>
                <a:cs typeface="Courier New" pitchFamily="49" charset="0"/>
              </a:rPr>
              <a:t>stdio.h</a:t>
            </a:r>
            <a:r>
              <a:rPr lang="en-US" altLang="zh-CN" sz="1400" b="1" dirty="0">
                <a:solidFill>
                  <a:srgbClr val="D2D2D2">
                    <a:lumMod val="10000"/>
                  </a:srgbClr>
                </a:solidFill>
                <a:latin typeface="Courier New" pitchFamily="49" charset="0"/>
                <a:cs typeface="Courier New" pitchFamily="49" charset="0"/>
              </a:rPr>
              <a:t>&gt;</a:t>
            </a:r>
          </a:p>
          <a:p>
            <a:pPr>
              <a:lnSpc>
                <a:spcPct val="110000"/>
              </a:lnSpc>
            </a:pPr>
            <a:r>
              <a:rPr lang="en-US" altLang="zh-CN" sz="1400" b="1" dirty="0" err="1">
                <a:solidFill>
                  <a:srgbClr val="D2D2D2">
                    <a:lumMod val="10000"/>
                  </a:srgbClr>
                </a:solidFill>
                <a:latin typeface="Courier New" pitchFamily="49" charset="0"/>
                <a:cs typeface="Courier New" pitchFamily="49" charset="0"/>
              </a:rPr>
              <a:t>int</a:t>
            </a:r>
            <a:r>
              <a:rPr lang="en-US" altLang="zh-CN" sz="1400" b="1" dirty="0">
                <a:solidFill>
                  <a:srgbClr val="D2D2D2">
                    <a:lumMod val="10000"/>
                  </a:srgbClr>
                </a:solidFill>
                <a:latin typeface="Courier New" pitchFamily="49" charset="0"/>
                <a:cs typeface="Courier New" pitchFamily="49" charset="0"/>
              </a:rPr>
              <a:t> main(</a:t>
            </a:r>
            <a:r>
              <a:rPr lang="en-US" altLang="zh-CN" sz="1400" b="1" dirty="0" err="1">
                <a:solidFill>
                  <a:srgbClr val="D2D2D2">
                    <a:lumMod val="10000"/>
                  </a:srgbClr>
                </a:solidFill>
                <a:latin typeface="Courier New" pitchFamily="49" charset="0"/>
                <a:cs typeface="Courier New" pitchFamily="49" charset="0"/>
              </a:rPr>
              <a:t>int</a:t>
            </a: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argc</a:t>
            </a:r>
            <a:r>
              <a:rPr lang="en-US" altLang="zh-CN" sz="1400" b="1" dirty="0">
                <a:solidFill>
                  <a:srgbClr val="D2D2D2">
                    <a:lumMod val="10000"/>
                  </a:srgbClr>
                </a:solidFill>
                <a:latin typeface="Courier New" pitchFamily="49" charset="0"/>
                <a:cs typeface="Courier New" pitchFamily="49" charset="0"/>
              </a:rPr>
              <a:t>, char ** </a:t>
            </a:r>
            <a:r>
              <a:rPr lang="en-US" altLang="zh-CN" sz="1400" b="1" dirty="0" err="1">
                <a:solidFill>
                  <a:srgbClr val="D2D2D2">
                    <a:lumMod val="10000"/>
                  </a:srgbClr>
                </a:solidFill>
                <a:latin typeface="Courier New" pitchFamily="49" charset="0"/>
                <a:cs typeface="Courier New" pitchFamily="49" charset="0"/>
              </a:rPr>
              <a:t>argv</a:t>
            </a:r>
            <a:r>
              <a:rPr lang="en-US" altLang="zh-CN" sz="1400" b="1" dirty="0">
                <a:solidFill>
                  <a:srgbClr val="D2D2D2">
                    <a:lumMod val="10000"/>
                  </a:srgbClr>
                </a:solidFill>
                <a:latin typeface="Courier New" pitchFamily="49" charset="0"/>
                <a:cs typeface="Courier New" pitchFamily="49" charset="0"/>
              </a:rPr>
              <a:t>)</a:t>
            </a:r>
          </a:p>
          <a:p>
            <a:pPr>
              <a:lnSpc>
                <a:spcPct val="110000"/>
              </a:lnSpc>
            </a:pPr>
            <a:r>
              <a:rPr lang="en-US" altLang="zh-CN" sz="1400" b="1" dirty="0">
                <a:solidFill>
                  <a:srgbClr val="D2D2D2">
                    <a:lumMod val="10000"/>
                  </a:srgbClr>
                </a:solidFill>
                <a:latin typeface="Courier New" pitchFamily="49" charset="0"/>
                <a:cs typeface="Courier New" pitchFamily="49" charset="0"/>
              </a:rPr>
              <a:t>{</a:t>
            </a: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int</a:t>
            </a:r>
            <a:r>
              <a:rPr lang="en-US" altLang="zh-CN" sz="1400" b="1" dirty="0">
                <a:solidFill>
                  <a:srgbClr val="D2D2D2">
                    <a:lumMod val="10000"/>
                  </a:srgbClr>
                </a:solidFill>
                <a:latin typeface="Courier New" pitchFamily="49" charset="0"/>
                <a:cs typeface="Courier New" pitchFamily="49" charset="0"/>
              </a:rPr>
              <a:t> rank, a[1000], b[500];</a:t>
            </a:r>
          </a:p>
          <a:p>
            <a:pPr>
              <a:lnSpc>
                <a:spcPct val="110000"/>
              </a:lnSpc>
            </a:pPr>
            <a:endParaRPr lang="en-US" altLang="zh-CN" sz="1400" b="1" dirty="0">
              <a:solidFill>
                <a:srgbClr val="D2D2D2">
                  <a:lumMod val="10000"/>
                </a:srgbClr>
              </a:solidFill>
              <a:latin typeface="Courier New" pitchFamily="49" charset="0"/>
              <a:cs typeface="Courier New" pitchFamily="49" charset="0"/>
            </a:endParaRP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MPI_Init</a:t>
            </a:r>
            <a:r>
              <a:rPr lang="en-US" altLang="zh-CN" sz="1400" b="1" dirty="0">
                <a:solidFill>
                  <a:srgbClr val="D2D2D2">
                    <a:lumMod val="10000"/>
                  </a:srgbClr>
                </a:solidFill>
                <a:latin typeface="Courier New" pitchFamily="49" charset="0"/>
                <a:cs typeface="Courier New" pitchFamily="49" charset="0"/>
              </a:rPr>
              <a:t>(&amp;</a:t>
            </a:r>
            <a:r>
              <a:rPr lang="en-US" altLang="zh-CN" sz="1400" b="1" dirty="0" err="1">
                <a:solidFill>
                  <a:srgbClr val="D2D2D2">
                    <a:lumMod val="10000"/>
                  </a:srgbClr>
                </a:solidFill>
                <a:latin typeface="Courier New" pitchFamily="49" charset="0"/>
                <a:cs typeface="Courier New" pitchFamily="49" charset="0"/>
              </a:rPr>
              <a:t>argc</a:t>
            </a:r>
            <a:r>
              <a:rPr lang="en-US" altLang="zh-CN" sz="1400" b="1" dirty="0">
                <a:solidFill>
                  <a:srgbClr val="D2D2D2">
                    <a:lumMod val="10000"/>
                  </a:srgbClr>
                </a:solidFill>
                <a:latin typeface="Courier New" pitchFamily="49" charset="0"/>
                <a:cs typeface="Courier New" pitchFamily="49" charset="0"/>
              </a:rPr>
              <a:t>, &amp;</a:t>
            </a:r>
            <a:r>
              <a:rPr lang="en-US" altLang="zh-CN" sz="1400" b="1" dirty="0" err="1">
                <a:solidFill>
                  <a:srgbClr val="D2D2D2">
                    <a:lumMod val="10000"/>
                  </a:srgbClr>
                </a:solidFill>
                <a:latin typeface="Courier New" pitchFamily="49" charset="0"/>
                <a:cs typeface="Courier New" pitchFamily="49" charset="0"/>
              </a:rPr>
              <a:t>argv</a:t>
            </a:r>
            <a:r>
              <a:rPr lang="en-US" altLang="zh-CN" sz="1400" b="1" dirty="0">
                <a:solidFill>
                  <a:srgbClr val="D2D2D2">
                    <a:lumMod val="10000"/>
                  </a:srgbClr>
                </a:solidFill>
                <a:latin typeface="Courier New" pitchFamily="49" charset="0"/>
                <a:cs typeface="Courier New" pitchFamily="49" charset="0"/>
              </a:rPr>
              <a:t>);</a:t>
            </a: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MPI_Comm_rank</a:t>
            </a:r>
            <a:r>
              <a:rPr lang="en-US" altLang="zh-CN" sz="1400" b="1" dirty="0">
                <a:solidFill>
                  <a:srgbClr val="D2D2D2">
                    <a:lumMod val="10000"/>
                  </a:srgbClr>
                </a:solidFill>
                <a:latin typeface="Courier New" pitchFamily="49" charset="0"/>
                <a:cs typeface="Courier New" pitchFamily="49" charset="0"/>
              </a:rPr>
              <a:t>(MPI_COMM_WORLD, &amp;rank);</a:t>
            </a:r>
          </a:p>
          <a:p>
            <a:pPr>
              <a:lnSpc>
                <a:spcPct val="110000"/>
              </a:lnSpc>
            </a:pPr>
            <a:r>
              <a:rPr lang="en-US" altLang="zh-CN" sz="1400" b="1" dirty="0">
                <a:solidFill>
                  <a:srgbClr val="D2D2D2">
                    <a:lumMod val="10000"/>
                  </a:srgbClr>
                </a:solidFill>
                <a:latin typeface="Courier New" pitchFamily="49" charset="0"/>
                <a:cs typeface="Courier New" pitchFamily="49" charset="0"/>
              </a:rPr>
              <a:t>    if (rank == 0) {</a:t>
            </a: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MPI_Send</a:t>
            </a:r>
            <a:r>
              <a:rPr lang="en-US" altLang="zh-CN" sz="1400" b="1" dirty="0">
                <a:solidFill>
                  <a:srgbClr val="D2D2D2">
                    <a:lumMod val="10000"/>
                  </a:srgbClr>
                </a:solidFill>
                <a:latin typeface="Courier New" pitchFamily="49" charset="0"/>
                <a:cs typeface="Courier New" pitchFamily="49" charset="0"/>
              </a:rPr>
              <a:t>(&amp;a[500], 500, MPI_INT, 1, 0, MPI_COMM_WORLD);</a:t>
            </a:r>
          </a:p>
          <a:p>
            <a:pPr>
              <a:lnSpc>
                <a:spcPct val="110000"/>
              </a:lnSpc>
            </a:pPr>
            <a:r>
              <a:rPr lang="en-US" altLang="zh-CN" sz="1400" b="1" dirty="0">
                <a:solidFill>
                  <a:srgbClr val="D2D2D2">
                    <a:lumMod val="10000"/>
                  </a:srgbClr>
                </a:solidFill>
                <a:latin typeface="Courier New" pitchFamily="49" charset="0"/>
                <a:cs typeface="Courier New" pitchFamily="49" charset="0"/>
              </a:rPr>
              <a:t>        sort(a, 500);</a:t>
            </a: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MPI_Recv</a:t>
            </a:r>
            <a:r>
              <a:rPr lang="en-US" altLang="zh-CN" sz="1400" b="1" dirty="0">
                <a:solidFill>
                  <a:srgbClr val="D2D2D2">
                    <a:lumMod val="10000"/>
                  </a:srgbClr>
                </a:solidFill>
                <a:latin typeface="Courier New" pitchFamily="49" charset="0"/>
                <a:cs typeface="Courier New" pitchFamily="49" charset="0"/>
              </a:rPr>
              <a:t>(b, 500, MPI_INT, 1, 0, MPI_COMM_WORLD, MPI_STATUS_IGNORE);</a:t>
            </a:r>
          </a:p>
          <a:p>
            <a:pPr>
              <a:lnSpc>
                <a:spcPct val="110000"/>
              </a:lnSpc>
            </a:pPr>
            <a:endParaRPr lang="en-US" altLang="zh-CN" sz="1400" b="1" dirty="0">
              <a:solidFill>
                <a:srgbClr val="D2D2D2">
                  <a:lumMod val="10000"/>
                </a:srgbClr>
              </a:solidFill>
              <a:latin typeface="Courier New" pitchFamily="49" charset="0"/>
              <a:cs typeface="Courier New" pitchFamily="49" charset="0"/>
            </a:endParaRPr>
          </a:p>
          <a:p>
            <a:pPr>
              <a:lnSpc>
                <a:spcPct val="110000"/>
              </a:lnSpc>
            </a:pPr>
            <a:r>
              <a:rPr lang="en-US" altLang="zh-CN" sz="1400" b="1" dirty="0">
                <a:solidFill>
                  <a:srgbClr val="D2D2D2">
                    <a:lumMod val="10000"/>
                  </a:srgbClr>
                </a:solidFill>
                <a:latin typeface="Courier New" pitchFamily="49" charset="0"/>
                <a:cs typeface="Courier New" pitchFamily="49" charset="0"/>
              </a:rPr>
              <a:t>        /* Serial: Merge array b and sorted part of array a */</a:t>
            </a:r>
          </a:p>
          <a:p>
            <a:pPr>
              <a:lnSpc>
                <a:spcPct val="110000"/>
              </a:lnSpc>
            </a:pPr>
            <a:r>
              <a:rPr lang="en-US" altLang="zh-CN" sz="1400" b="1" dirty="0">
                <a:solidFill>
                  <a:srgbClr val="D2D2D2">
                    <a:lumMod val="10000"/>
                  </a:srgbClr>
                </a:solidFill>
                <a:latin typeface="Courier New" pitchFamily="49" charset="0"/>
                <a:cs typeface="Courier New" pitchFamily="49" charset="0"/>
              </a:rPr>
              <a:t>    }</a:t>
            </a:r>
          </a:p>
          <a:p>
            <a:pPr>
              <a:lnSpc>
                <a:spcPct val="110000"/>
              </a:lnSpc>
            </a:pPr>
            <a:r>
              <a:rPr lang="en-US" altLang="zh-CN" sz="1400" b="1" dirty="0">
                <a:solidFill>
                  <a:srgbClr val="D2D2D2">
                    <a:lumMod val="10000"/>
                  </a:srgbClr>
                </a:solidFill>
                <a:latin typeface="Courier New" pitchFamily="49" charset="0"/>
                <a:cs typeface="Courier New" pitchFamily="49" charset="0"/>
              </a:rPr>
              <a:t>    else if (rank == 1) {</a:t>
            </a: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MPI_Recv</a:t>
            </a:r>
            <a:r>
              <a:rPr lang="en-US" altLang="zh-CN" sz="1400" b="1" dirty="0">
                <a:solidFill>
                  <a:srgbClr val="D2D2D2">
                    <a:lumMod val="10000"/>
                  </a:srgbClr>
                </a:solidFill>
                <a:latin typeface="Courier New" pitchFamily="49" charset="0"/>
                <a:cs typeface="Courier New" pitchFamily="49" charset="0"/>
              </a:rPr>
              <a:t>(b, 500, MPI_INT, 0, 0, MPI_COMM_WORLD, MPI_STATUS_IGNORE);</a:t>
            </a:r>
          </a:p>
          <a:p>
            <a:pPr>
              <a:lnSpc>
                <a:spcPct val="110000"/>
              </a:lnSpc>
            </a:pPr>
            <a:r>
              <a:rPr lang="en-US" altLang="zh-CN" sz="1400" b="1" dirty="0">
                <a:solidFill>
                  <a:srgbClr val="D2D2D2">
                    <a:lumMod val="10000"/>
                  </a:srgbClr>
                </a:solidFill>
                <a:latin typeface="Courier New" pitchFamily="49" charset="0"/>
                <a:cs typeface="Courier New" pitchFamily="49" charset="0"/>
              </a:rPr>
              <a:t>        sort(b, 500);</a:t>
            </a: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MPI_Send</a:t>
            </a:r>
            <a:r>
              <a:rPr lang="en-US" altLang="zh-CN" sz="1400" b="1" dirty="0">
                <a:solidFill>
                  <a:srgbClr val="D2D2D2">
                    <a:lumMod val="10000"/>
                  </a:srgbClr>
                </a:solidFill>
                <a:latin typeface="Courier New" pitchFamily="49" charset="0"/>
                <a:cs typeface="Courier New" pitchFamily="49" charset="0"/>
              </a:rPr>
              <a:t>(b, 500, MPI_INT, 0, 0, MPI_COMM_WORLD);</a:t>
            </a:r>
          </a:p>
          <a:p>
            <a:pPr>
              <a:lnSpc>
                <a:spcPct val="110000"/>
              </a:lnSpc>
            </a:pPr>
            <a:r>
              <a:rPr lang="en-US" altLang="zh-CN" sz="1400" b="1" dirty="0">
                <a:solidFill>
                  <a:srgbClr val="D2D2D2">
                    <a:lumMod val="10000"/>
                  </a:srgbClr>
                </a:solidFill>
                <a:latin typeface="Courier New" pitchFamily="49" charset="0"/>
                <a:cs typeface="Courier New" pitchFamily="49" charset="0"/>
              </a:rPr>
              <a:t>    }</a:t>
            </a:r>
          </a:p>
          <a:p>
            <a:pPr>
              <a:lnSpc>
                <a:spcPct val="110000"/>
              </a:lnSpc>
            </a:pPr>
            <a:endParaRPr lang="en-US" altLang="zh-CN" sz="1400" b="1" dirty="0">
              <a:solidFill>
                <a:srgbClr val="D2D2D2">
                  <a:lumMod val="10000"/>
                </a:srgbClr>
              </a:solidFill>
              <a:latin typeface="Courier New" pitchFamily="49" charset="0"/>
              <a:cs typeface="Courier New" pitchFamily="49" charset="0"/>
            </a:endParaRPr>
          </a:p>
          <a:p>
            <a:pPr>
              <a:lnSpc>
                <a:spcPct val="110000"/>
              </a:lnSpc>
            </a:pPr>
            <a:r>
              <a:rPr lang="en-US" altLang="zh-CN" sz="1400" b="1" dirty="0">
                <a:solidFill>
                  <a:srgbClr val="D2D2D2">
                    <a:lumMod val="10000"/>
                  </a:srgbClr>
                </a:solidFill>
                <a:latin typeface="Courier New" pitchFamily="49" charset="0"/>
                <a:cs typeface="Courier New" pitchFamily="49" charset="0"/>
              </a:rPr>
              <a:t>    </a:t>
            </a:r>
            <a:r>
              <a:rPr lang="en-US" altLang="zh-CN" sz="1400" b="1" dirty="0" err="1">
                <a:solidFill>
                  <a:srgbClr val="D2D2D2">
                    <a:lumMod val="10000"/>
                  </a:srgbClr>
                </a:solidFill>
                <a:latin typeface="Courier New" pitchFamily="49" charset="0"/>
                <a:cs typeface="Courier New" pitchFamily="49" charset="0"/>
              </a:rPr>
              <a:t>MPI_Finalize</a:t>
            </a:r>
            <a:r>
              <a:rPr lang="en-US" altLang="zh-CN" sz="1400" b="1" dirty="0">
                <a:solidFill>
                  <a:srgbClr val="D2D2D2">
                    <a:lumMod val="10000"/>
                  </a:srgbClr>
                </a:solidFill>
                <a:latin typeface="Courier New" pitchFamily="49" charset="0"/>
                <a:cs typeface="Courier New" pitchFamily="49" charset="0"/>
              </a:rPr>
              <a:t>(); return 0;</a:t>
            </a:r>
          </a:p>
          <a:p>
            <a:pPr>
              <a:lnSpc>
                <a:spcPct val="110000"/>
              </a:lnSpc>
            </a:pPr>
            <a:r>
              <a:rPr lang="en-US" altLang="zh-CN" sz="1400" b="1" dirty="0">
                <a:solidFill>
                  <a:srgbClr val="D2D2D2">
                    <a:lumMod val="10000"/>
                  </a:srgbClr>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a:t>Parallel Sort using MPI Send/</a:t>
            </a:r>
            <a:r>
              <a:rPr lang="en-US" dirty="0" err="1"/>
              <a:t>Recv</a:t>
            </a:r>
            <a:r>
              <a:rPr lang="en-US" dirty="0"/>
              <a:t> (contd.)</a:t>
            </a:r>
          </a:p>
        </p:txBody>
      </p:sp>
      <p:sp>
        <p:nvSpPr>
          <p:cNvPr id="5" name="Slide Number Placeholder 4"/>
          <p:cNvSpPr>
            <a:spLocks noGrp="1"/>
          </p:cNvSpPr>
          <p:nvPr>
            <p:ph type="sldNum" sz="quarter" idx="4"/>
          </p:nvPr>
        </p:nvSpPr>
        <p:spPr/>
        <p:txBody>
          <a:bodyPr/>
          <a:lstStyle/>
          <a:p>
            <a:fld id="{6B394888-48A7-42F6-AE45-2BD5FD40ED91}" type="slidenum">
              <a:rPr lang="en-US" smtClean="0"/>
              <a:pPr/>
              <a:t>29</a:t>
            </a:fld>
            <a:endParaRPr lang="en-US" dirty="0"/>
          </a:p>
        </p:txBody>
      </p:sp>
    </p:spTree>
    <p:extLst>
      <p:ext uri="{BB962C8B-B14F-4D97-AF65-F5344CB8AC3E}">
        <p14:creationId xmlns:p14="http://schemas.microsoft.com/office/powerpoint/2010/main" val="90815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MPI?</a:t>
            </a:r>
          </a:p>
        </p:txBody>
      </p:sp>
      <p:sp>
        <p:nvSpPr>
          <p:cNvPr id="3" name="Content Placeholder 2"/>
          <p:cNvSpPr>
            <a:spLocks noGrp="1"/>
          </p:cNvSpPr>
          <p:nvPr>
            <p:ph idx="1"/>
          </p:nvPr>
        </p:nvSpPr>
        <p:spPr/>
        <p:txBody>
          <a:bodyPr/>
          <a:lstStyle/>
          <a:p>
            <a:pPr>
              <a:lnSpc>
                <a:spcPct val="90000"/>
              </a:lnSpc>
            </a:pPr>
            <a:r>
              <a:rPr lang="en-US" dirty="0"/>
              <a:t>MPI is a message-passing library interface standard.</a:t>
            </a:r>
          </a:p>
          <a:p>
            <a:pPr lvl="1">
              <a:lnSpc>
                <a:spcPct val="90000"/>
              </a:lnSpc>
            </a:pPr>
            <a:r>
              <a:rPr lang="en-US" dirty="0"/>
              <a:t>Specification, not implementation</a:t>
            </a:r>
          </a:p>
          <a:p>
            <a:pPr lvl="1">
              <a:lnSpc>
                <a:spcPct val="90000"/>
              </a:lnSpc>
            </a:pPr>
            <a:r>
              <a:rPr lang="en-US" dirty="0"/>
              <a:t>Library, not a language</a:t>
            </a:r>
          </a:p>
          <a:p>
            <a:pPr lvl="1">
              <a:lnSpc>
                <a:spcPct val="90000"/>
              </a:lnSpc>
            </a:pPr>
            <a:r>
              <a:rPr lang="en-US" dirty="0"/>
              <a:t>Classical message-passing programming model</a:t>
            </a:r>
          </a:p>
          <a:p>
            <a:pPr>
              <a:lnSpc>
                <a:spcPct val="90000"/>
              </a:lnSpc>
            </a:pPr>
            <a:r>
              <a:rPr lang="en-US" dirty="0"/>
              <a:t>MPI-1 was defined (1994) by a broadly-based group of parallel computer vendors, computer scientists, and applications developers.</a:t>
            </a:r>
          </a:p>
          <a:p>
            <a:pPr lvl="1">
              <a:lnSpc>
                <a:spcPct val="90000"/>
              </a:lnSpc>
            </a:pPr>
            <a:r>
              <a:rPr lang="en-US" dirty="0"/>
              <a:t>2-year intensive process</a:t>
            </a:r>
          </a:p>
          <a:p>
            <a:pPr>
              <a:lnSpc>
                <a:spcPct val="90000"/>
              </a:lnSpc>
            </a:pPr>
            <a:r>
              <a:rPr lang="en-US" dirty="0"/>
              <a:t>Implementations appeared quickly and now MPI is taken for granted as vendor-supported software on any parallel machine.</a:t>
            </a:r>
          </a:p>
          <a:p>
            <a:pPr>
              <a:lnSpc>
                <a:spcPct val="90000"/>
              </a:lnSpc>
            </a:pPr>
            <a:r>
              <a:rPr lang="en-US" dirty="0"/>
              <a:t>Free, portable implementations exist for clusters and other environments (MPICH, Open MPI)</a:t>
            </a:r>
          </a:p>
        </p:txBody>
      </p:sp>
      <p:sp>
        <p:nvSpPr>
          <p:cNvPr id="4" name="Slide Number Placeholder 3"/>
          <p:cNvSpPr>
            <a:spLocks noGrp="1"/>
          </p:cNvSpPr>
          <p:nvPr>
            <p:ph type="sldNum" sz="quarter" idx="4"/>
          </p:nvPr>
        </p:nvSpPr>
        <p:spPr/>
        <p:txBody>
          <a:bodyPr/>
          <a:lstStyle/>
          <a:p>
            <a:fld id="{6B394888-48A7-42F6-AE45-2BD5FD40ED91}" type="slidenum">
              <a:rPr lang="en-US" smtClean="0"/>
              <a:pPr/>
              <a:t>3</a:t>
            </a:fld>
            <a:endParaRPr lang="en-US" dirty="0"/>
          </a:p>
        </p:txBody>
      </p:sp>
    </p:spTree>
    <p:extLst>
      <p:ext uri="{BB962C8B-B14F-4D97-AF65-F5344CB8AC3E}">
        <p14:creationId xmlns:p14="http://schemas.microsoft.com/office/powerpoint/2010/main" val="3964227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Sorting with Two Processes</a:t>
            </a:r>
          </a:p>
        </p:txBody>
      </p:sp>
      <p:sp>
        <p:nvSpPr>
          <p:cNvPr id="5" name="Content Placeholder 4"/>
          <p:cNvSpPr>
            <a:spLocks noGrp="1"/>
          </p:cNvSpPr>
          <p:nvPr>
            <p:ph idx="1"/>
          </p:nvPr>
        </p:nvSpPr>
        <p:spPr/>
        <p:txBody>
          <a:bodyPr/>
          <a:lstStyle/>
          <a:p>
            <a:r>
              <a:rPr lang="en-US" i="1" dirty="0"/>
              <a:t>blocking_p2p/sort_2_procs.c</a:t>
            </a:r>
          </a:p>
          <a:p>
            <a:r>
              <a:rPr lang="en-US" dirty="0"/>
              <a:t>Sorting using two processes</a:t>
            </a:r>
          </a:p>
        </p:txBody>
      </p:sp>
      <p:sp>
        <p:nvSpPr>
          <p:cNvPr id="4" name="Slide Number Placeholder 3"/>
          <p:cNvSpPr>
            <a:spLocks noGrp="1"/>
          </p:cNvSpPr>
          <p:nvPr>
            <p:ph type="sldNum" sz="quarter" idx="4"/>
          </p:nvPr>
        </p:nvSpPr>
        <p:spPr/>
        <p:txBody>
          <a:bodyPr/>
          <a:lstStyle/>
          <a:p>
            <a:fld id="{6B394888-48A7-42F6-AE45-2BD5FD40ED91}" type="slidenum">
              <a:rPr lang="en-US" smtClean="0"/>
              <a:pPr/>
              <a:t>30</a:t>
            </a:fld>
            <a:endParaRPr lang="en-US" dirty="0"/>
          </a:p>
        </p:txBody>
      </p:sp>
    </p:spTree>
    <p:extLst>
      <p:ext uri="{BB962C8B-B14F-4D97-AF65-F5344CB8AC3E}">
        <p14:creationId xmlns:p14="http://schemas.microsoft.com/office/powerpoint/2010/main" val="3011348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09600" y="152400"/>
            <a:ext cx="7772400" cy="1143000"/>
          </a:xfrm>
        </p:spPr>
        <p:txBody>
          <a:bodyPr/>
          <a:lstStyle/>
          <a:p>
            <a:r>
              <a:rPr lang="en-US" dirty="0"/>
              <a:t>Status Object</a:t>
            </a:r>
          </a:p>
        </p:txBody>
      </p:sp>
      <p:sp>
        <p:nvSpPr>
          <p:cNvPr id="252931" name="Rectangle 3"/>
          <p:cNvSpPr>
            <a:spLocks noGrp="1" noChangeArrowheads="1"/>
          </p:cNvSpPr>
          <p:nvPr>
            <p:ph type="body" idx="1"/>
          </p:nvPr>
        </p:nvSpPr>
        <p:spPr>
          <a:xfrm>
            <a:off x="339302" y="649987"/>
            <a:ext cx="8450263" cy="3765550"/>
          </a:xfrm>
        </p:spPr>
        <p:txBody>
          <a:bodyPr/>
          <a:lstStyle/>
          <a:p>
            <a:r>
              <a:rPr lang="en-US" dirty="0"/>
              <a:t>The status object is used after completion of a receive to find the actual length, source, and tag of a message</a:t>
            </a:r>
          </a:p>
          <a:p>
            <a:r>
              <a:rPr lang="en-US" dirty="0"/>
              <a:t>Status object is MPI-defined type and provides information about:</a:t>
            </a:r>
          </a:p>
          <a:p>
            <a:pPr lvl="1"/>
            <a:r>
              <a:rPr lang="en-US" dirty="0"/>
              <a:t>The source process for the message  </a:t>
            </a:r>
            <a:r>
              <a:rPr lang="en-US" sz="1700" dirty="0"/>
              <a:t>(</a:t>
            </a:r>
            <a:r>
              <a:rPr lang="en-US" sz="1600" b="1" dirty="0" err="1">
                <a:latin typeface="Courier New" pitchFamily="49" charset="0"/>
                <a:cs typeface="Courier New" pitchFamily="49" charset="0"/>
              </a:rPr>
              <a:t>status.MPI_SOURCE</a:t>
            </a:r>
            <a:r>
              <a:rPr lang="en-US" sz="1700" dirty="0"/>
              <a:t>)</a:t>
            </a:r>
          </a:p>
          <a:p>
            <a:pPr lvl="1"/>
            <a:r>
              <a:rPr lang="en-US" dirty="0"/>
              <a:t>The message tag </a:t>
            </a:r>
            <a:r>
              <a:rPr lang="en-US" sz="1700" dirty="0"/>
              <a:t>(</a:t>
            </a:r>
            <a:r>
              <a:rPr lang="en-US" sz="1600" b="1" dirty="0" err="1">
                <a:latin typeface="Courier New" pitchFamily="49" charset="0"/>
                <a:cs typeface="Courier New" pitchFamily="49" charset="0"/>
              </a:rPr>
              <a:t>status.MPI_TAG</a:t>
            </a:r>
            <a:r>
              <a:rPr lang="en-US" sz="1700" dirty="0"/>
              <a:t>)</a:t>
            </a:r>
          </a:p>
          <a:p>
            <a:pPr lvl="1"/>
            <a:r>
              <a:rPr lang="en-US" dirty="0"/>
              <a:t>Error status </a:t>
            </a:r>
            <a:r>
              <a:rPr lang="en-US" sz="1700" dirty="0"/>
              <a:t>(</a:t>
            </a:r>
            <a:r>
              <a:rPr lang="en-US" sz="1600" b="1" dirty="0" err="1">
                <a:latin typeface="Courier New" pitchFamily="49" charset="0"/>
                <a:cs typeface="Courier New" pitchFamily="49" charset="0"/>
              </a:rPr>
              <a:t>status.MPI_ERROR</a:t>
            </a:r>
            <a:r>
              <a:rPr lang="en-US" sz="1700" dirty="0"/>
              <a:t>)</a:t>
            </a:r>
          </a:p>
          <a:p>
            <a:r>
              <a:rPr lang="en-US" dirty="0"/>
              <a:t>The number of elements received is given by:</a:t>
            </a:r>
          </a:p>
        </p:txBody>
      </p:sp>
      <p:sp>
        <p:nvSpPr>
          <p:cNvPr id="252932" name="Text Box 4"/>
          <p:cNvSpPr txBox="1">
            <a:spLocks noChangeArrowheads="1"/>
          </p:cNvSpPr>
          <p:nvPr/>
        </p:nvSpPr>
        <p:spPr bwMode="auto">
          <a:xfrm>
            <a:off x="554826" y="4410643"/>
            <a:ext cx="857798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20000"/>
              </a:lnSpc>
            </a:pPr>
            <a:r>
              <a:rPr lang="en-US" sz="1600" b="1" dirty="0" err="1">
                <a:solidFill>
                  <a:srgbClr val="FF0000"/>
                </a:solidFill>
                <a:latin typeface="Courier New" pitchFamily="49" charset="0"/>
                <a:cs typeface="Courier New" pitchFamily="49" charset="0"/>
              </a:rPr>
              <a:t>MPI_Get_count</a:t>
            </a:r>
            <a:r>
              <a:rPr lang="en-US" sz="1600" b="1" dirty="0">
                <a:solidFill>
                  <a:srgbClr val="FF0000"/>
                </a:solidFill>
                <a:latin typeface="Courier New" pitchFamily="49" charset="0"/>
                <a:cs typeface="Courier New" pitchFamily="49" charset="0"/>
              </a:rPr>
              <a:t>(</a:t>
            </a:r>
            <a:r>
              <a:rPr lang="en-US" sz="1600" b="1" dirty="0" err="1">
                <a:solidFill>
                  <a:srgbClr val="FF0000"/>
                </a:solidFill>
                <a:latin typeface="Courier New" pitchFamily="49" charset="0"/>
                <a:cs typeface="Courier New" pitchFamily="49" charset="0"/>
              </a:rPr>
              <a:t>MPI_Status</a:t>
            </a:r>
            <a:r>
              <a:rPr lang="en-US" sz="1600" b="1" dirty="0">
                <a:solidFill>
                  <a:srgbClr val="FF0000"/>
                </a:solidFill>
                <a:latin typeface="Courier New" pitchFamily="49" charset="0"/>
                <a:cs typeface="Courier New" pitchFamily="49" charset="0"/>
              </a:rPr>
              <a:t> *status, </a:t>
            </a:r>
            <a:r>
              <a:rPr lang="en-US" sz="1600" b="1" dirty="0" err="1">
                <a:solidFill>
                  <a:srgbClr val="FF0000"/>
                </a:solidFill>
                <a:latin typeface="Courier New" pitchFamily="49" charset="0"/>
                <a:cs typeface="Courier New" pitchFamily="49" charset="0"/>
              </a:rPr>
              <a:t>MPI_Datatype</a:t>
            </a:r>
            <a:r>
              <a:rPr lang="en-US" sz="1600" b="1" dirty="0">
                <a:solidFill>
                  <a:srgbClr val="FF0000"/>
                </a:solidFill>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datatype</a:t>
            </a:r>
            <a:r>
              <a:rPr lang="en-US" sz="1600" b="1" dirty="0">
                <a:solidFill>
                  <a:srgbClr val="FF0000"/>
                </a:solidFill>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int</a:t>
            </a:r>
            <a:r>
              <a:rPr lang="en-US" sz="1600" b="1" dirty="0">
                <a:solidFill>
                  <a:srgbClr val="FF0000"/>
                </a:solidFill>
                <a:latin typeface="Courier New" pitchFamily="49" charset="0"/>
                <a:cs typeface="Courier New" pitchFamily="49" charset="0"/>
              </a:rPr>
              <a:t> *count)</a:t>
            </a:r>
            <a:endParaRPr lang="en-US" sz="2000" b="1" dirty="0">
              <a:solidFill>
                <a:srgbClr val="616161"/>
              </a:solidFill>
              <a:ea typeface="宋体" pitchFamily="2" charset="-122"/>
            </a:endParaRPr>
          </a:p>
          <a:p>
            <a:pPr eaLnBrk="0" hangingPunct="0">
              <a:lnSpc>
                <a:spcPct val="120000"/>
              </a:lnSpc>
            </a:pPr>
            <a:endParaRPr lang="en-US" sz="2000" b="1" dirty="0">
              <a:solidFill>
                <a:srgbClr val="616161"/>
              </a:solidFill>
              <a:ea typeface="宋体" pitchFamily="2" charset="-122"/>
            </a:endParaRPr>
          </a:p>
          <a:p>
            <a:pPr eaLnBrk="0" hangingPunct="0">
              <a:lnSpc>
                <a:spcPct val="120000"/>
              </a:lnSpc>
            </a:pPr>
            <a:r>
              <a:rPr lang="en-US" sz="2000" b="1" dirty="0">
                <a:solidFill>
                  <a:srgbClr val="D2D2D2">
                    <a:lumMod val="10000"/>
                  </a:srgbClr>
                </a:solidFill>
                <a:latin typeface="Courier New" pitchFamily="49" charset="0"/>
              </a:rPr>
              <a:t>status</a:t>
            </a:r>
            <a:r>
              <a:rPr lang="en-US" sz="2000" b="1" dirty="0">
                <a:solidFill>
                  <a:srgbClr val="D2D2D2">
                    <a:lumMod val="10000"/>
                  </a:srgbClr>
                </a:solidFill>
                <a:ea typeface="宋体" pitchFamily="2" charset="-122"/>
              </a:rPr>
              <a:t>	</a:t>
            </a:r>
            <a:r>
              <a:rPr lang="en-US" sz="2000" dirty="0">
                <a:solidFill>
                  <a:srgbClr val="D2D2D2">
                    <a:lumMod val="10000"/>
                  </a:srgbClr>
                </a:solidFill>
                <a:ea typeface="宋体" pitchFamily="2" charset="-122"/>
              </a:rPr>
              <a:t>return status of receive operation (status)</a:t>
            </a:r>
            <a:br>
              <a:rPr lang="en-US" sz="2000" dirty="0">
                <a:solidFill>
                  <a:srgbClr val="D2D2D2">
                    <a:lumMod val="10000"/>
                  </a:srgbClr>
                </a:solidFill>
                <a:ea typeface="宋体" pitchFamily="2" charset="-122"/>
              </a:rPr>
            </a:br>
            <a:r>
              <a:rPr lang="en-US" sz="2000" b="1" dirty="0" err="1">
                <a:solidFill>
                  <a:srgbClr val="D2D2D2">
                    <a:lumMod val="10000"/>
                  </a:srgbClr>
                </a:solidFill>
                <a:latin typeface="Courier New" pitchFamily="49" charset="0"/>
              </a:rPr>
              <a:t>datatype</a:t>
            </a:r>
            <a:r>
              <a:rPr lang="en-US" sz="2000" b="1" dirty="0">
                <a:solidFill>
                  <a:srgbClr val="D2D2D2">
                    <a:lumMod val="10000"/>
                  </a:srgbClr>
                </a:solidFill>
                <a:ea typeface="宋体" pitchFamily="2" charset="-122"/>
              </a:rPr>
              <a:t>	</a:t>
            </a:r>
            <a:r>
              <a:rPr lang="en-US" sz="2000" dirty="0" err="1">
                <a:solidFill>
                  <a:srgbClr val="D2D2D2">
                    <a:lumMod val="10000"/>
                  </a:srgbClr>
                </a:solidFill>
                <a:ea typeface="宋体" pitchFamily="2" charset="-122"/>
              </a:rPr>
              <a:t>datatype</a:t>
            </a:r>
            <a:r>
              <a:rPr lang="en-US" sz="2000" dirty="0">
                <a:solidFill>
                  <a:srgbClr val="D2D2D2">
                    <a:lumMod val="10000"/>
                  </a:srgbClr>
                </a:solidFill>
                <a:ea typeface="宋体" pitchFamily="2" charset="-122"/>
              </a:rPr>
              <a:t> of each receive buffer element (handle) </a:t>
            </a:r>
            <a:endParaRPr lang="en-US" sz="2000" b="1" dirty="0">
              <a:solidFill>
                <a:srgbClr val="D2D2D2">
                  <a:lumMod val="10000"/>
                </a:srgbClr>
              </a:solidFill>
              <a:ea typeface="宋体" pitchFamily="2" charset="-122"/>
            </a:endParaRPr>
          </a:p>
          <a:p>
            <a:pPr eaLnBrk="0" hangingPunct="0">
              <a:lnSpc>
                <a:spcPct val="120000"/>
              </a:lnSpc>
            </a:pPr>
            <a:r>
              <a:rPr lang="en-US" sz="2000" b="1" dirty="0">
                <a:solidFill>
                  <a:srgbClr val="D2D2D2">
                    <a:lumMod val="10000"/>
                  </a:srgbClr>
                </a:solidFill>
                <a:latin typeface="Courier New" pitchFamily="49" charset="0"/>
              </a:rPr>
              <a:t>count</a:t>
            </a:r>
            <a:r>
              <a:rPr lang="en-US" sz="2000" b="1" dirty="0">
                <a:solidFill>
                  <a:srgbClr val="D2D2D2">
                    <a:lumMod val="10000"/>
                  </a:srgbClr>
                </a:solidFill>
                <a:ea typeface="宋体" pitchFamily="2" charset="-122"/>
              </a:rPr>
              <a:t>		</a:t>
            </a:r>
            <a:r>
              <a:rPr lang="en-US" sz="2000" dirty="0">
                <a:solidFill>
                  <a:srgbClr val="D2D2D2">
                    <a:lumMod val="10000"/>
                  </a:srgbClr>
                </a:solidFill>
                <a:ea typeface="宋体" pitchFamily="2" charset="-122"/>
              </a:rPr>
              <a:t>number of received elements (integer)(OUT)</a:t>
            </a:r>
          </a:p>
        </p:txBody>
      </p:sp>
      <p:sp>
        <p:nvSpPr>
          <p:cNvPr id="3" name="Slide Number Placeholder 2"/>
          <p:cNvSpPr>
            <a:spLocks noGrp="1"/>
          </p:cNvSpPr>
          <p:nvPr>
            <p:ph type="sldNum" sz="quarter" idx="4"/>
          </p:nvPr>
        </p:nvSpPr>
        <p:spPr/>
        <p:txBody>
          <a:bodyPr/>
          <a:lstStyle/>
          <a:p>
            <a:fld id="{6B394888-48A7-42F6-AE45-2BD5FD40ED91}" type="slidenum">
              <a:rPr lang="en-US" smtClean="0"/>
              <a:pPr/>
              <a:t>31</a:t>
            </a:fld>
            <a:endParaRPr lang="en-US" dirty="0"/>
          </a:p>
        </p:txBody>
      </p:sp>
    </p:spTree>
    <p:extLst>
      <p:ext uri="{BB962C8B-B14F-4D97-AF65-F5344CB8AC3E}">
        <p14:creationId xmlns:p14="http://schemas.microsoft.com/office/powerpoint/2010/main" val="3408956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71500" y="838200"/>
            <a:ext cx="8191500" cy="5486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#include &lt;</a:t>
            </a:r>
            <a:r>
              <a:rPr lang="en-US" altLang="zh-CN" sz="1400" b="1" dirty="0" err="1">
                <a:solidFill>
                  <a:srgbClr val="151515"/>
                </a:solidFill>
                <a:latin typeface="Courier New" panose="02070309020205020404" pitchFamily="49" charset="0"/>
                <a:cs typeface="Courier New" panose="02070309020205020404" pitchFamily="49" charset="0"/>
              </a:rPr>
              <a:t>mpi.h</a:t>
            </a:r>
            <a:r>
              <a:rPr lang="en-US" altLang="zh-CN" sz="1400" b="1" dirty="0">
                <a:solidFill>
                  <a:srgbClr val="151515"/>
                </a:solidFill>
                <a:latin typeface="Courier New" panose="02070309020205020404" pitchFamily="49" charset="0"/>
                <a:cs typeface="Courier New" panose="02070309020205020404" pitchFamily="49" charset="0"/>
              </a:rPr>
              <a:t>&gt;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#include &lt;</a:t>
            </a:r>
            <a:r>
              <a:rPr lang="en-US" altLang="zh-CN" sz="1400" b="1" dirty="0" err="1">
                <a:solidFill>
                  <a:srgbClr val="151515"/>
                </a:solidFill>
                <a:latin typeface="Courier New" panose="02070309020205020404" pitchFamily="49" charset="0"/>
                <a:cs typeface="Courier New" panose="02070309020205020404" pitchFamily="49" charset="0"/>
              </a:rPr>
              <a:t>stdio.h</a:t>
            </a:r>
            <a:r>
              <a:rPr lang="en-US" altLang="zh-CN" sz="1400" b="1" dirty="0">
                <a:solidFill>
                  <a:srgbClr val="151515"/>
                </a:solidFill>
                <a:latin typeface="Courier New" panose="02070309020205020404" pitchFamily="49" charset="0"/>
                <a:cs typeface="Courier New" panose="02070309020205020404" pitchFamily="49" charset="0"/>
              </a:rPr>
              <a:t>&gt;</a:t>
            </a:r>
          </a:p>
          <a:p>
            <a:pPr>
              <a:lnSpc>
                <a:spcPct val="120000"/>
              </a:lnSpc>
            </a:pPr>
            <a:endParaRPr lang="en-US" altLang="zh-CN" sz="1400" b="1" dirty="0">
              <a:solidFill>
                <a:srgbClr val="151515"/>
              </a:solidFill>
              <a:latin typeface="Courier New" panose="02070309020205020404" pitchFamily="49" charset="0"/>
              <a:cs typeface="Courier New" panose="02070309020205020404" pitchFamily="49" charset="0"/>
            </a:endParaRPr>
          </a:p>
          <a:p>
            <a:pPr>
              <a:lnSpc>
                <a:spcPct val="120000"/>
              </a:lnSpc>
            </a:pPr>
            <a:r>
              <a:rPr lang="en-US" altLang="zh-CN" sz="1400" b="1" dirty="0" err="1">
                <a:solidFill>
                  <a:srgbClr val="151515"/>
                </a:solidFill>
                <a:latin typeface="Courier New" panose="02070309020205020404" pitchFamily="49" charset="0"/>
                <a:cs typeface="Courier New" panose="02070309020205020404" pitchFamily="49" charset="0"/>
              </a:rPr>
              <a:t>int</a:t>
            </a:r>
            <a:r>
              <a:rPr lang="en-US" altLang="zh-CN" sz="1400" b="1" dirty="0">
                <a:solidFill>
                  <a:srgbClr val="151515"/>
                </a:solidFill>
                <a:latin typeface="Courier New" panose="02070309020205020404" pitchFamily="49" charset="0"/>
                <a:cs typeface="Courier New" panose="02070309020205020404" pitchFamily="49" charset="0"/>
              </a:rPr>
              <a:t> main(</a:t>
            </a:r>
            <a:r>
              <a:rPr lang="en-US" altLang="zh-CN" sz="1400" b="1" dirty="0" err="1">
                <a:solidFill>
                  <a:srgbClr val="151515"/>
                </a:solidFill>
                <a:latin typeface="Courier New" panose="02070309020205020404" pitchFamily="49" charset="0"/>
                <a:cs typeface="Courier New" panose="02070309020205020404" pitchFamily="49" charset="0"/>
              </a:rPr>
              <a:t>int</a:t>
            </a: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argc</a:t>
            </a:r>
            <a:r>
              <a:rPr lang="en-US" altLang="zh-CN" sz="1400" b="1" dirty="0">
                <a:solidFill>
                  <a:srgbClr val="151515"/>
                </a:solidFill>
                <a:latin typeface="Courier New" panose="02070309020205020404" pitchFamily="49" charset="0"/>
                <a:cs typeface="Courier New" panose="02070309020205020404" pitchFamily="49" charset="0"/>
              </a:rPr>
              <a:t>, char ** </a:t>
            </a:r>
            <a:r>
              <a:rPr lang="en-US" altLang="zh-CN" sz="1400" b="1" dirty="0" err="1">
                <a:solidFill>
                  <a:srgbClr val="151515"/>
                </a:solidFill>
                <a:latin typeface="Courier New" panose="02070309020205020404" pitchFamily="49" charset="0"/>
                <a:cs typeface="Courier New" panose="02070309020205020404" pitchFamily="49" charset="0"/>
              </a:rPr>
              <a:t>argv</a:t>
            </a: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[..snip..]</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if (rank &lt; </a:t>
            </a:r>
            <a:r>
              <a:rPr lang="en-US" altLang="zh-CN" sz="1400" b="1" dirty="0" err="1">
                <a:solidFill>
                  <a:srgbClr val="151515"/>
                </a:solidFill>
                <a:latin typeface="Courier New" panose="02070309020205020404" pitchFamily="49" charset="0"/>
                <a:cs typeface="Courier New" panose="02070309020205020404" pitchFamily="49" charset="0"/>
              </a:rPr>
              <a:t>world_size</a:t>
            </a:r>
            <a:r>
              <a:rPr lang="en-US" altLang="zh-CN" sz="1400" b="1" dirty="0">
                <a:solidFill>
                  <a:srgbClr val="151515"/>
                </a:solidFill>
                <a:latin typeface="Courier New" panose="02070309020205020404" pitchFamily="49" charset="0"/>
                <a:cs typeface="Courier New" panose="02070309020205020404" pitchFamily="49" charset="0"/>
              </a:rPr>
              <a:t> - 1) {  /* worker process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MPI_Send</a:t>
            </a:r>
            <a:r>
              <a:rPr lang="en-US" altLang="zh-CN" sz="1400" b="1" dirty="0">
                <a:solidFill>
                  <a:srgbClr val="151515"/>
                </a:solidFill>
                <a:latin typeface="Courier New" panose="02070309020205020404" pitchFamily="49" charset="0"/>
                <a:cs typeface="Courier New" panose="02070309020205020404" pitchFamily="49" charset="0"/>
              </a:rPr>
              <a:t>(data, rand() % 100, MPI_INT, </a:t>
            </a:r>
            <a:r>
              <a:rPr lang="en-US" altLang="zh-CN" sz="1400" b="1" dirty="0" err="1">
                <a:solidFill>
                  <a:srgbClr val="151515"/>
                </a:solidFill>
                <a:latin typeface="Courier New" panose="02070309020205020404" pitchFamily="49" charset="0"/>
                <a:cs typeface="Courier New" panose="02070309020205020404" pitchFamily="49" charset="0"/>
              </a:rPr>
              <a:t>world_size</a:t>
            </a:r>
            <a:r>
              <a:rPr lang="en-US" altLang="zh-CN" sz="1400" b="1" dirty="0">
                <a:solidFill>
                  <a:srgbClr val="151515"/>
                </a:solidFill>
                <a:latin typeface="Courier New" panose="02070309020205020404" pitchFamily="49" charset="0"/>
                <a:cs typeface="Courier New" panose="02070309020205020404" pitchFamily="49" charset="0"/>
              </a:rPr>
              <a:t> - 1, rank / 2,</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MPI_COMM_WORLD);</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else {  /* master process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for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 = 0;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 &lt; </a:t>
            </a:r>
            <a:r>
              <a:rPr lang="en-US" altLang="zh-CN" sz="1400" b="1" dirty="0" err="1">
                <a:solidFill>
                  <a:srgbClr val="151515"/>
                </a:solidFill>
                <a:latin typeface="Courier New" panose="02070309020205020404" pitchFamily="49" charset="0"/>
                <a:cs typeface="Courier New" panose="02070309020205020404" pitchFamily="49" charset="0"/>
              </a:rPr>
              <a:t>world_size</a:t>
            </a:r>
            <a:r>
              <a:rPr lang="en-US" altLang="zh-CN" sz="1400" b="1" dirty="0">
                <a:solidFill>
                  <a:srgbClr val="151515"/>
                </a:solidFill>
                <a:latin typeface="Courier New" panose="02070309020205020404" pitchFamily="49" charset="0"/>
                <a:cs typeface="Courier New" panose="02070309020205020404" pitchFamily="49" charset="0"/>
              </a:rPr>
              <a:t> – 1;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MPI_Recv</a:t>
            </a:r>
            <a:r>
              <a:rPr lang="en-US" altLang="zh-CN" sz="1400" b="1" dirty="0">
                <a:solidFill>
                  <a:srgbClr val="151515"/>
                </a:solidFill>
                <a:latin typeface="Courier New" panose="02070309020205020404" pitchFamily="49" charset="0"/>
                <a:cs typeface="Courier New" panose="02070309020205020404" pitchFamily="49" charset="0"/>
              </a:rPr>
              <a:t>(data, 100, MPI_INT, MPI_ANY_SOURCE,</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MPI_ANY_TAG, MPI_COMM_WORLD, &amp;status);</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MPI_Get_count</a:t>
            </a:r>
            <a:r>
              <a:rPr lang="en-US" altLang="zh-CN" sz="1400" b="1" dirty="0">
                <a:solidFill>
                  <a:srgbClr val="151515"/>
                </a:solidFill>
                <a:latin typeface="Courier New" panose="02070309020205020404" pitchFamily="49" charset="0"/>
                <a:cs typeface="Courier New" panose="02070309020205020404" pitchFamily="49" charset="0"/>
              </a:rPr>
              <a:t>(&amp;status, MPI_INT, &amp;count);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printf</a:t>
            </a:r>
            <a:r>
              <a:rPr lang="en-US" altLang="zh-CN" sz="1400" b="1" dirty="0">
                <a:solidFill>
                  <a:srgbClr val="151515"/>
                </a:solidFill>
                <a:latin typeface="Courier New" panose="02070309020205020404" pitchFamily="49" charset="0"/>
                <a:cs typeface="Courier New" panose="02070309020205020404" pitchFamily="49" charset="0"/>
              </a:rPr>
              <a:t>(“worker ID: %d; task ID: %d; count: %d\n”,</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status.MPI_SOURCE</a:t>
            </a: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status.MPI_TAG</a:t>
            </a:r>
            <a:r>
              <a:rPr lang="en-US" altLang="zh-CN" sz="1400" b="1" dirty="0">
                <a:solidFill>
                  <a:srgbClr val="151515"/>
                </a:solidFill>
                <a:latin typeface="Courier New" panose="02070309020205020404" pitchFamily="49" charset="0"/>
                <a:cs typeface="Courier New" panose="02070309020205020404" pitchFamily="49" charset="0"/>
              </a:rPr>
              <a:t>, count);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[..snip..]</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Using the “status” field (contd.)</a:t>
            </a:r>
          </a:p>
        </p:txBody>
      </p:sp>
      <p:sp>
        <p:nvSpPr>
          <p:cNvPr id="5" name="Slide Number Placeholder 4"/>
          <p:cNvSpPr>
            <a:spLocks noGrp="1"/>
          </p:cNvSpPr>
          <p:nvPr>
            <p:ph type="sldNum" sz="quarter" idx="4"/>
          </p:nvPr>
        </p:nvSpPr>
        <p:spPr/>
        <p:txBody>
          <a:bodyPr/>
          <a:lstStyle/>
          <a:p>
            <a:fld id="{6B394888-48A7-42F6-AE45-2BD5FD40ED91}" type="slidenum">
              <a:rPr lang="en-US" smtClean="0"/>
              <a:pPr/>
              <a:t>32</a:t>
            </a:fld>
            <a:endParaRPr lang="en-US" dirty="0"/>
          </a:p>
        </p:txBody>
      </p:sp>
    </p:spTree>
    <p:extLst>
      <p:ext uri="{BB962C8B-B14F-4D97-AF65-F5344CB8AC3E}">
        <p14:creationId xmlns:p14="http://schemas.microsoft.com/office/powerpoint/2010/main" val="4285677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Master-worker Computation</a:t>
            </a:r>
          </a:p>
        </p:txBody>
      </p:sp>
      <p:sp>
        <p:nvSpPr>
          <p:cNvPr id="5" name="Content Placeholder 4"/>
          <p:cNvSpPr>
            <a:spLocks noGrp="1"/>
          </p:cNvSpPr>
          <p:nvPr>
            <p:ph idx="1"/>
          </p:nvPr>
        </p:nvSpPr>
        <p:spPr/>
        <p:txBody>
          <a:bodyPr/>
          <a:lstStyle/>
          <a:p>
            <a:r>
              <a:rPr lang="en-US" i="1" dirty="0"/>
              <a:t>blocking_p2p/</a:t>
            </a:r>
            <a:r>
              <a:rPr lang="en-US" i="1" dirty="0" err="1"/>
              <a:t>master_worker_simple.c</a:t>
            </a:r>
            <a:endParaRPr lang="en-US" i="1" dirty="0"/>
          </a:p>
          <a:p>
            <a:r>
              <a:rPr lang="en-US" dirty="0"/>
              <a:t>Master-worker example</a:t>
            </a:r>
          </a:p>
          <a:p>
            <a:pPr lvl="1"/>
            <a:r>
              <a:rPr lang="en-US" dirty="0"/>
              <a:t>Each task is computed by three workers</a:t>
            </a:r>
          </a:p>
          <a:p>
            <a:pPr lvl="1"/>
            <a:r>
              <a:rPr lang="en-US" dirty="0"/>
              <a:t>Every worker knows statically what task it needs to compute</a:t>
            </a:r>
          </a:p>
          <a:p>
            <a:pPr lvl="1"/>
            <a:r>
              <a:rPr lang="en-US" dirty="0"/>
              <a:t>Results accumulated by the master</a:t>
            </a:r>
          </a:p>
          <a:p>
            <a:pPr lvl="1"/>
            <a:r>
              <a:rPr lang="en-US" dirty="0"/>
              <a:t>The amount of data sent by each worker is arbitrary, but less than 100 integers</a:t>
            </a:r>
          </a:p>
        </p:txBody>
      </p:sp>
      <p:sp>
        <p:nvSpPr>
          <p:cNvPr id="4" name="Slide Number Placeholder 3"/>
          <p:cNvSpPr>
            <a:spLocks noGrp="1"/>
          </p:cNvSpPr>
          <p:nvPr>
            <p:ph type="sldNum" sz="quarter" idx="4"/>
          </p:nvPr>
        </p:nvSpPr>
        <p:spPr/>
        <p:txBody>
          <a:bodyPr/>
          <a:lstStyle/>
          <a:p>
            <a:fld id="{6B394888-48A7-42F6-AE45-2BD5FD40ED91}" type="slidenum">
              <a:rPr lang="en-US" smtClean="0"/>
              <a:pPr/>
              <a:t>33</a:t>
            </a:fld>
            <a:endParaRPr lang="en-US" dirty="0"/>
          </a:p>
        </p:txBody>
      </p:sp>
    </p:spTree>
    <p:extLst>
      <p:ext uri="{BB962C8B-B14F-4D97-AF65-F5344CB8AC3E}">
        <p14:creationId xmlns:p14="http://schemas.microsoft.com/office/powerpoint/2010/main" val="4856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Section Summary</a:t>
            </a:r>
          </a:p>
        </p:txBody>
      </p:sp>
      <p:sp>
        <p:nvSpPr>
          <p:cNvPr id="137219" name="Rectangle 3"/>
          <p:cNvSpPr>
            <a:spLocks noGrp="1" noChangeArrowheads="1"/>
          </p:cNvSpPr>
          <p:nvPr>
            <p:ph type="body" idx="1"/>
          </p:nvPr>
        </p:nvSpPr>
        <p:spPr>
          <a:xfrm>
            <a:off x="457200" y="762000"/>
            <a:ext cx="8458200" cy="5562600"/>
          </a:xfrm>
        </p:spPr>
        <p:txBody>
          <a:bodyPr/>
          <a:lstStyle/>
          <a:p>
            <a:r>
              <a:rPr lang="en-US" dirty="0"/>
              <a:t>MPI is simple</a:t>
            </a:r>
          </a:p>
          <a:p>
            <a:r>
              <a:rPr lang="en-US" dirty="0"/>
              <a:t>Many (if not all) parallel programs can be written using just these six functions, only two of which are non-trivial:</a:t>
            </a:r>
          </a:p>
          <a:p>
            <a:pPr lvl="1"/>
            <a:r>
              <a:rPr lang="en-US" b="1" dirty="0">
                <a:latin typeface="Courier New" panose="02070309020205020404" pitchFamily="49" charset="0"/>
                <a:cs typeface="Courier New" panose="02070309020205020404" pitchFamily="49" charset="0"/>
              </a:rPr>
              <a:t>MPI_INIT </a:t>
            </a:r>
            <a:r>
              <a:rPr lang="en-US" b="1" dirty="0">
                <a:latin typeface="Courier New" panose="02070309020205020404" pitchFamily="49" charset="0"/>
                <a:ea typeface="MS PGothic" pitchFamily="34" charset="-128"/>
                <a:cs typeface="Courier New" panose="02070309020205020404" pitchFamily="49" charset="0"/>
              </a:rPr>
              <a:t>– </a:t>
            </a:r>
            <a:r>
              <a:rPr lang="en-US" dirty="0">
                <a:latin typeface="Calibri" panose="020F0502020204030204" pitchFamily="34" charset="0"/>
                <a:ea typeface="MS PGothic" pitchFamily="34" charset="-128"/>
                <a:cs typeface="Calibri" panose="020F0502020204030204" pitchFamily="34" charset="0"/>
              </a:rPr>
              <a:t>initialize the MPI library (must be the first routine called)</a:t>
            </a:r>
            <a:endParaRPr lang="en-US" dirty="0">
              <a:latin typeface="Calibri" panose="020F0502020204030204" pitchFamily="34" charset="0"/>
              <a:cs typeface="Calibri" panose="020F0502020204030204" pitchFamily="34" charset="0"/>
            </a:endParaRPr>
          </a:p>
          <a:p>
            <a:pPr lvl="1"/>
            <a:r>
              <a:rPr lang="en-US" b="1" dirty="0">
                <a:latin typeface="Courier New" panose="02070309020205020404" pitchFamily="49" charset="0"/>
                <a:cs typeface="Courier New" panose="02070309020205020404" pitchFamily="49" charset="0"/>
              </a:rPr>
              <a:t>MPI_COMM_SIZE - </a:t>
            </a:r>
            <a:r>
              <a:rPr lang="en-US" dirty="0">
                <a:ea typeface="MS PGothic" pitchFamily="34" charset="-128"/>
              </a:rPr>
              <a:t>get the size of a communicator</a:t>
            </a:r>
            <a:endParaRPr lang="en-US" dirty="0"/>
          </a:p>
          <a:p>
            <a:pPr lvl="1"/>
            <a:r>
              <a:rPr lang="en-US" b="1" dirty="0">
                <a:latin typeface="Courier New" panose="02070309020205020404" pitchFamily="49" charset="0"/>
                <a:cs typeface="Courier New" panose="02070309020205020404" pitchFamily="49" charset="0"/>
              </a:rPr>
              <a:t>MPI_COMM_RANK </a:t>
            </a:r>
            <a:r>
              <a:rPr lang="en-US" b="1" dirty="0">
                <a:latin typeface="Courier New" panose="02070309020205020404" pitchFamily="49" charset="0"/>
                <a:ea typeface="MS PGothic" pitchFamily="34" charset="-128"/>
                <a:cs typeface="Courier New" panose="02070309020205020404" pitchFamily="49" charset="0"/>
              </a:rPr>
              <a:t>– </a:t>
            </a:r>
            <a:r>
              <a:rPr lang="en-US" dirty="0">
                <a:latin typeface="Calibri" panose="020F0502020204030204" pitchFamily="34" charset="0"/>
                <a:ea typeface="MS PGothic" pitchFamily="34" charset="-128"/>
                <a:cs typeface="Calibri" panose="020F0502020204030204" pitchFamily="34" charset="0"/>
              </a:rPr>
              <a:t>get the rank of the calling process in the communicator</a:t>
            </a:r>
          </a:p>
          <a:p>
            <a:pPr lvl="1"/>
            <a:r>
              <a:rPr lang="en-US" b="1" dirty="0">
                <a:latin typeface="Courier New" pitchFamily="49" charset="0"/>
              </a:rPr>
              <a:t>MPI_SEND </a:t>
            </a:r>
            <a:r>
              <a:rPr lang="en-US" b="1" dirty="0">
                <a:latin typeface="Arial"/>
                <a:ea typeface="MS PGothic" pitchFamily="34" charset="-128"/>
              </a:rPr>
              <a:t>–</a:t>
            </a:r>
            <a:r>
              <a:rPr lang="en-US" b="1" dirty="0">
                <a:latin typeface="Courier New" pitchFamily="49" charset="0"/>
                <a:ea typeface="MS PGothic" pitchFamily="34" charset="-128"/>
              </a:rPr>
              <a:t> </a:t>
            </a:r>
            <a:r>
              <a:rPr lang="en-US" dirty="0">
                <a:ea typeface="MS PGothic" pitchFamily="34" charset="-128"/>
              </a:rPr>
              <a:t>send a message to another process</a:t>
            </a:r>
          </a:p>
          <a:p>
            <a:pPr lvl="1"/>
            <a:r>
              <a:rPr lang="en-US" b="1" dirty="0">
                <a:latin typeface="Courier New" panose="02070309020205020404" pitchFamily="49" charset="0"/>
                <a:ea typeface="MS PGothic" pitchFamily="34" charset="-128"/>
                <a:cs typeface="Courier New" panose="02070309020205020404" pitchFamily="49" charset="0"/>
              </a:rPr>
              <a:t>MPI_RECV – </a:t>
            </a:r>
            <a:r>
              <a:rPr lang="en-US" dirty="0">
                <a:latin typeface="Calibri" panose="020F0502020204030204" pitchFamily="34" charset="0"/>
                <a:ea typeface="MS PGothic" pitchFamily="34" charset="-128"/>
                <a:cs typeface="Calibri" panose="020F0502020204030204" pitchFamily="34" charset="0"/>
              </a:rPr>
              <a:t>send a message to another process</a:t>
            </a:r>
          </a:p>
          <a:p>
            <a:pPr lvl="1"/>
            <a:r>
              <a:rPr lang="en-US" b="1" dirty="0">
                <a:latin typeface="Courier New" panose="02070309020205020404" pitchFamily="49" charset="0"/>
                <a:cs typeface="Courier New" panose="02070309020205020404" pitchFamily="49" charset="0"/>
              </a:rPr>
              <a:t>MPI_FINALIZE </a:t>
            </a:r>
            <a:r>
              <a:rPr lang="en-US" b="1" dirty="0">
                <a:latin typeface="Courier New" panose="02070309020205020404" pitchFamily="49" charset="0"/>
                <a:ea typeface="MS PGothic" pitchFamily="34" charset="-128"/>
                <a:cs typeface="Courier New" panose="02070309020205020404" pitchFamily="49" charset="0"/>
              </a:rPr>
              <a:t>– </a:t>
            </a:r>
            <a:r>
              <a:rPr lang="en-US" dirty="0">
                <a:ea typeface="MS PGothic" pitchFamily="34" charset="-128"/>
                <a:cs typeface="Calibri" panose="020F0502020204030204" pitchFamily="34" charset="0"/>
              </a:rPr>
              <a:t>clean up all MPI state (must be the last MPI function called by a process)</a:t>
            </a:r>
          </a:p>
          <a:p>
            <a:r>
              <a:rPr lang="en-US" dirty="0"/>
              <a:t>For performance, however, you need to use other MPI features</a:t>
            </a:r>
          </a:p>
        </p:txBody>
      </p:sp>
      <p:sp>
        <p:nvSpPr>
          <p:cNvPr id="3" name="Slide Number Placeholder 2"/>
          <p:cNvSpPr>
            <a:spLocks noGrp="1"/>
          </p:cNvSpPr>
          <p:nvPr>
            <p:ph type="sldNum" sz="quarter" idx="4"/>
          </p:nvPr>
        </p:nvSpPr>
        <p:spPr/>
        <p:txBody>
          <a:bodyPr/>
          <a:lstStyle/>
          <a:p>
            <a:fld id="{6B394888-48A7-42F6-AE45-2BD5FD40ED91}" type="slidenum">
              <a:rPr lang="en-US" smtClean="0"/>
              <a:pPr/>
              <a:t>34</a:t>
            </a:fld>
            <a:endParaRPr lang="en-US" dirty="0"/>
          </a:p>
        </p:txBody>
      </p:sp>
    </p:spTree>
    <p:extLst>
      <p:ext uri="{BB962C8B-B14F-4D97-AF65-F5344CB8AC3E}">
        <p14:creationId xmlns:p14="http://schemas.microsoft.com/office/powerpoint/2010/main" val="4271968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6352"/>
            <a:ext cx="8229600" cy="792162"/>
          </a:xfrm>
        </p:spPr>
        <p:txBody>
          <a:bodyPr/>
          <a:lstStyle/>
          <a:p>
            <a:pPr algn="ctr">
              <a:lnSpc>
                <a:spcPct val="120000"/>
              </a:lnSpc>
            </a:pPr>
            <a:r>
              <a:rPr lang="en-US" sz="2800" dirty="0" err="1"/>
              <a:t>Nonblocking</a:t>
            </a:r>
            <a:r>
              <a:rPr lang="en-US" sz="2800" dirty="0"/>
              <a:t> Point-to-Point Operations</a:t>
            </a:r>
          </a:p>
        </p:txBody>
      </p:sp>
    </p:spTree>
    <p:extLst>
      <p:ext uri="{BB962C8B-B14F-4D97-AF65-F5344CB8AC3E}">
        <p14:creationId xmlns:p14="http://schemas.microsoft.com/office/powerpoint/2010/main" val="1524359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vs. </a:t>
            </a:r>
            <a:r>
              <a:rPr lang="en-US" dirty="0" err="1"/>
              <a:t>Nonblocking</a:t>
            </a:r>
            <a:r>
              <a:rPr lang="en-US" dirty="0"/>
              <a:t> Communication</a:t>
            </a:r>
          </a:p>
        </p:txBody>
      </p:sp>
      <p:sp>
        <p:nvSpPr>
          <p:cNvPr id="3" name="Content Placeholder 2"/>
          <p:cNvSpPr>
            <a:spLocks noGrp="1"/>
          </p:cNvSpPr>
          <p:nvPr>
            <p:ph idx="1"/>
          </p:nvPr>
        </p:nvSpPr>
        <p:spPr>
          <a:xfrm>
            <a:off x="381000" y="914400"/>
            <a:ext cx="8534400" cy="5410200"/>
          </a:xfrm>
        </p:spPr>
        <p:txBody>
          <a:bodyPr/>
          <a:lstStyle/>
          <a:p>
            <a:pPr marL="285750" indent="-288925" eaLnBrk="0" hangingPunct="0">
              <a:spcBef>
                <a:spcPct val="10000"/>
              </a:spcBef>
              <a:spcAft>
                <a:spcPct val="10000"/>
              </a:spcAft>
              <a:buClr>
                <a:schemeClr val="tx2"/>
              </a:buClr>
            </a:pPr>
            <a:r>
              <a:rPr lang="en-US" sz="2000" b="1" dirty="0">
                <a:latin typeface="Courier New" panose="02070309020205020404" pitchFamily="49" charset="0"/>
                <a:cs typeface="Courier New" pitchFamily="49" charset="0"/>
              </a:rPr>
              <a:t>MPI_SEND/MPI_RECV</a:t>
            </a:r>
            <a:r>
              <a:rPr lang="en-US" sz="2000" dirty="0">
                <a:latin typeface="Courier New" panose="02070309020205020404" pitchFamily="49" charset="0"/>
                <a:cs typeface="Courier New" panose="02070309020205020404" pitchFamily="49" charset="0"/>
              </a:rPr>
              <a:t> </a:t>
            </a:r>
            <a:r>
              <a:rPr lang="en-US" dirty="0"/>
              <a:t>are blocking communication calls</a:t>
            </a:r>
          </a:p>
          <a:p>
            <a:pPr marL="685800" lvl="1" indent="-288925" eaLnBrk="0" hangingPunct="0">
              <a:spcBef>
                <a:spcPct val="10000"/>
              </a:spcBef>
              <a:spcAft>
                <a:spcPct val="10000"/>
              </a:spcAft>
              <a:buClr>
                <a:schemeClr val="tx2"/>
              </a:buClr>
            </a:pPr>
            <a:r>
              <a:rPr lang="en-US" dirty="0">
                <a:ea typeface="MS PGothic" pitchFamily="34" charset="-128"/>
              </a:rPr>
              <a:t>Return of the routine implies completion</a:t>
            </a:r>
          </a:p>
          <a:p>
            <a:pPr marL="685800" lvl="1" indent="-288925" eaLnBrk="0" hangingPunct="0">
              <a:spcBef>
                <a:spcPct val="10000"/>
              </a:spcBef>
              <a:spcAft>
                <a:spcPct val="10000"/>
              </a:spcAft>
              <a:buClr>
                <a:schemeClr val="tx2"/>
              </a:buClr>
            </a:pPr>
            <a:r>
              <a:rPr lang="en-US" dirty="0"/>
              <a:t>When these calls return the </a:t>
            </a:r>
            <a:r>
              <a:rPr lang="en-US" dirty="0">
                <a:ea typeface="MS PGothic" pitchFamily="34" charset="-128"/>
              </a:rPr>
              <a:t>memory locations used in the message transfer can be safely accessed for reuse</a:t>
            </a:r>
          </a:p>
          <a:p>
            <a:pPr marL="685800" lvl="1" indent="-288925" eaLnBrk="0" hangingPunct="0">
              <a:spcBef>
                <a:spcPct val="10000"/>
              </a:spcBef>
              <a:spcAft>
                <a:spcPct val="10000"/>
              </a:spcAft>
              <a:buClr>
                <a:schemeClr val="tx2"/>
              </a:buClr>
            </a:pPr>
            <a:r>
              <a:rPr lang="en-US" dirty="0">
                <a:ea typeface="MS PGothic" pitchFamily="34" charset="-128"/>
              </a:rPr>
              <a:t>For “send” completion implies variable sent can be reused/modified</a:t>
            </a:r>
          </a:p>
          <a:p>
            <a:pPr marL="685800" lvl="1" indent="-288925" eaLnBrk="0" hangingPunct="0">
              <a:spcBef>
                <a:spcPct val="10000"/>
              </a:spcBef>
              <a:spcAft>
                <a:spcPct val="10000"/>
              </a:spcAft>
              <a:buClr>
                <a:schemeClr val="tx2"/>
              </a:buClr>
            </a:pPr>
            <a:r>
              <a:rPr lang="en-US" dirty="0">
                <a:ea typeface="MS PGothic" pitchFamily="34" charset="-128"/>
              </a:rPr>
              <a:t>Modifications will not affect data intended for the receiver</a:t>
            </a:r>
          </a:p>
          <a:p>
            <a:pPr marL="685800" lvl="1" indent="-288925" eaLnBrk="0" hangingPunct="0">
              <a:spcBef>
                <a:spcPct val="10000"/>
              </a:spcBef>
              <a:spcAft>
                <a:spcPct val="10000"/>
              </a:spcAft>
              <a:buClr>
                <a:schemeClr val="tx2"/>
              </a:buClr>
            </a:pPr>
            <a:r>
              <a:rPr lang="en-US" dirty="0">
                <a:ea typeface="MS PGothic" pitchFamily="34" charset="-128"/>
              </a:rPr>
              <a:t>For “receive” variable received can be read</a:t>
            </a:r>
          </a:p>
          <a:p>
            <a:pPr marL="285750" indent="-288925" eaLnBrk="0" hangingPunct="0">
              <a:spcBef>
                <a:spcPct val="10000"/>
              </a:spcBef>
              <a:spcAft>
                <a:spcPct val="10000"/>
              </a:spcAft>
              <a:buClr>
                <a:schemeClr val="tx2"/>
              </a:buClr>
            </a:pPr>
            <a:r>
              <a:rPr lang="en-US" sz="2000" b="1" dirty="0">
                <a:latin typeface="Courier New" pitchFamily="49" charset="0"/>
                <a:ea typeface="MS PGothic" pitchFamily="34" charset="-128"/>
                <a:cs typeface="Courier New" pitchFamily="49" charset="0"/>
              </a:rPr>
              <a:t>MPI_ISEND/MPI_IRECV </a:t>
            </a:r>
            <a:r>
              <a:rPr lang="en-US" dirty="0">
                <a:ea typeface="MS PGothic" pitchFamily="34" charset="-128"/>
              </a:rPr>
              <a:t>are </a:t>
            </a:r>
            <a:r>
              <a:rPr lang="en-US" dirty="0" err="1">
                <a:ea typeface="MS PGothic" pitchFamily="34" charset="-128"/>
              </a:rPr>
              <a:t>nonblocking</a:t>
            </a:r>
            <a:r>
              <a:rPr lang="en-US" dirty="0">
                <a:ea typeface="MS PGothic" pitchFamily="34" charset="-128"/>
              </a:rPr>
              <a:t> variants</a:t>
            </a:r>
          </a:p>
          <a:p>
            <a:pPr marL="685800" lvl="1" indent="-288925" eaLnBrk="0" hangingPunct="0">
              <a:spcBef>
                <a:spcPct val="10000"/>
              </a:spcBef>
              <a:spcAft>
                <a:spcPct val="10000"/>
              </a:spcAft>
              <a:buClr>
                <a:schemeClr val="tx2"/>
              </a:buClr>
            </a:pPr>
            <a:r>
              <a:rPr lang="en-US" dirty="0">
                <a:ea typeface="MS PGothic" pitchFamily="34" charset="-128"/>
              </a:rPr>
              <a:t>Routine returns immediately – completion has to be separately tested for</a:t>
            </a:r>
          </a:p>
          <a:p>
            <a:pPr marL="685800" lvl="1" indent="-288925" eaLnBrk="0" hangingPunct="0">
              <a:spcBef>
                <a:spcPct val="10000"/>
              </a:spcBef>
              <a:spcAft>
                <a:spcPct val="10000"/>
              </a:spcAft>
              <a:buClr>
                <a:schemeClr val="tx2"/>
              </a:buClr>
            </a:pPr>
            <a:r>
              <a:rPr lang="en-US" dirty="0">
                <a:ea typeface="MS PGothic" pitchFamily="34" charset="-128"/>
              </a:rPr>
              <a:t>These are primarily used to overlap computation and communication to improve performance</a:t>
            </a:r>
          </a:p>
        </p:txBody>
      </p:sp>
      <p:sp>
        <p:nvSpPr>
          <p:cNvPr id="5" name="Slide Number Placeholder 4"/>
          <p:cNvSpPr>
            <a:spLocks noGrp="1"/>
          </p:cNvSpPr>
          <p:nvPr>
            <p:ph type="sldNum" sz="quarter" idx="4"/>
          </p:nvPr>
        </p:nvSpPr>
        <p:spPr/>
        <p:txBody>
          <a:bodyPr/>
          <a:lstStyle/>
          <a:p>
            <a:fld id="{6B394888-48A7-42F6-AE45-2BD5FD40ED91}" type="slidenum">
              <a:rPr lang="en-US" smtClean="0"/>
              <a:pPr/>
              <a:t>36</a:t>
            </a:fld>
            <a:endParaRPr lang="en-US" dirty="0"/>
          </a:p>
        </p:txBody>
      </p:sp>
    </p:spTree>
    <p:extLst>
      <p:ext uri="{BB962C8B-B14F-4D97-AF65-F5344CB8AC3E}">
        <p14:creationId xmlns:p14="http://schemas.microsoft.com/office/powerpoint/2010/main" val="3123045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Communication</a:t>
            </a:r>
          </a:p>
        </p:txBody>
      </p:sp>
      <p:sp>
        <p:nvSpPr>
          <p:cNvPr id="3" name="Content Placeholder 2"/>
          <p:cNvSpPr>
            <a:spLocks noGrp="1"/>
          </p:cNvSpPr>
          <p:nvPr>
            <p:ph idx="1"/>
          </p:nvPr>
        </p:nvSpPr>
        <p:spPr>
          <a:xfrm>
            <a:off x="304800" y="762000"/>
            <a:ext cx="8610600" cy="5638800"/>
          </a:xfrm>
        </p:spPr>
        <p:txBody>
          <a:bodyPr/>
          <a:lstStyle/>
          <a:p>
            <a:r>
              <a:rPr lang="en-US" sz="2000" dirty="0"/>
              <a:t>I</a:t>
            </a:r>
            <a:r>
              <a:rPr lang="en-US" sz="2000" dirty="0">
                <a:ea typeface="MS PGothic" pitchFamily="34" charset="-128"/>
              </a:rPr>
              <a:t>n blocking communication</a:t>
            </a:r>
          </a:p>
          <a:p>
            <a:pPr lvl="1"/>
            <a:r>
              <a:rPr lang="en-US" sz="1800" b="1" dirty="0">
                <a:latin typeface="Courier New" panose="02070309020205020404" pitchFamily="49" charset="0"/>
                <a:cs typeface="Courier New" panose="02070309020205020404" pitchFamily="49" charset="0"/>
              </a:rPr>
              <a:t>MPI_SEND</a:t>
            </a:r>
            <a:r>
              <a:rPr lang="en-US" sz="1600" dirty="0">
                <a:latin typeface="Courier New" panose="02070309020205020404" pitchFamily="49" charset="0"/>
                <a:ea typeface="MS PGothic" pitchFamily="34" charset="-128"/>
                <a:cs typeface="Courier New" panose="02070309020205020404" pitchFamily="49" charset="0"/>
              </a:rPr>
              <a:t> </a:t>
            </a:r>
            <a:r>
              <a:rPr lang="en-US" sz="1800" dirty="0">
                <a:ea typeface="MS PGothic" pitchFamily="34" charset="-128"/>
              </a:rPr>
              <a:t>does not return until buffer is empty (available for reuse)</a:t>
            </a:r>
          </a:p>
          <a:p>
            <a:pPr lvl="1"/>
            <a:r>
              <a:rPr lang="en-US" sz="1800" b="1" dirty="0">
                <a:latin typeface="Courier New" panose="02070309020205020404" pitchFamily="49" charset="0"/>
                <a:cs typeface="Courier New" panose="02070309020205020404" pitchFamily="49" charset="0"/>
              </a:rPr>
              <a:t>MPI_RECV</a:t>
            </a:r>
            <a:r>
              <a:rPr lang="en-US" sz="1600" dirty="0">
                <a:latin typeface="Courier New" panose="02070309020205020404" pitchFamily="49" charset="0"/>
                <a:ea typeface="MS PGothic" pitchFamily="34" charset="-128"/>
                <a:cs typeface="Courier New" panose="02070309020205020404" pitchFamily="49" charset="0"/>
              </a:rPr>
              <a:t> </a:t>
            </a:r>
            <a:r>
              <a:rPr lang="en-US" sz="1800" dirty="0">
                <a:latin typeface="Arial" charset="0"/>
                <a:ea typeface="MS PGothic" pitchFamily="34" charset="-128"/>
              </a:rPr>
              <a:t>does not return until buffer is full (available for use)</a:t>
            </a:r>
          </a:p>
          <a:p>
            <a:r>
              <a:rPr lang="en-US" sz="2000" dirty="0">
                <a:ea typeface="MS PGothic" pitchFamily="34" charset="-128"/>
              </a:rPr>
              <a:t>A process sending data will be blocked until data in the send buffer is emptied</a:t>
            </a:r>
          </a:p>
          <a:p>
            <a:r>
              <a:rPr lang="en-US" sz="2000" dirty="0">
                <a:ea typeface="MS PGothic" pitchFamily="34" charset="-128"/>
              </a:rPr>
              <a:t>A process receiving data will be blocked until the receive buffer is filled</a:t>
            </a:r>
          </a:p>
          <a:p>
            <a:r>
              <a:rPr lang="en-US" sz="2000" dirty="0">
                <a:ea typeface="MS PGothic" pitchFamily="34" charset="-128"/>
              </a:rPr>
              <a:t>Exact completion semantics of communication generally depends on the message size and the system buffer size</a:t>
            </a:r>
          </a:p>
          <a:p>
            <a:r>
              <a:rPr lang="en-US" sz="2000" dirty="0">
                <a:ea typeface="MS PGothic" pitchFamily="34" charset="-128"/>
              </a:rPr>
              <a:t>Blocking communication is simple to use but can be prone to deadlocks </a:t>
            </a:r>
          </a:p>
          <a:p>
            <a:pPr>
              <a:buNone/>
            </a:pPr>
            <a:r>
              <a:rPr lang="en-US" sz="1800" dirty="0">
                <a:latin typeface="Arial" charset="0"/>
                <a:ea typeface="MS PGothic" pitchFamily="34" charset="-128"/>
              </a:rPr>
              <a:t>			</a:t>
            </a:r>
            <a:r>
              <a:rPr lang="en-US" sz="1400" dirty="0">
                <a:latin typeface="Courier New" panose="02070309020205020404" pitchFamily="49" charset="0"/>
                <a:ea typeface="MS PGothic" pitchFamily="34" charset="-128"/>
                <a:cs typeface="Courier New" panose="02070309020205020404" pitchFamily="49" charset="0"/>
              </a:rPr>
              <a:t>   </a:t>
            </a:r>
            <a:r>
              <a:rPr lang="en-US" sz="1400" i="1" dirty="0">
                <a:latin typeface="Courier New" panose="02070309020205020404" pitchFamily="49" charset="0"/>
                <a:ea typeface="MS PGothic" pitchFamily="34" charset="-128"/>
                <a:cs typeface="Courier New" panose="02070309020205020404" pitchFamily="49" charset="0"/>
              </a:rPr>
              <a:t>if (rank == 0) {</a:t>
            </a:r>
          </a:p>
          <a:p>
            <a:pPr>
              <a:buNone/>
            </a:pPr>
            <a:r>
              <a:rPr lang="en-US" sz="1400" i="1" dirty="0">
                <a:latin typeface="Courier New" panose="02070309020205020404" pitchFamily="49" charset="0"/>
                <a:ea typeface="MS PGothic" pitchFamily="34" charset="-128"/>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MPI_SEND(..to rank 1..)</a:t>
            </a:r>
          </a:p>
          <a:p>
            <a:pPr>
              <a:buNone/>
            </a:pPr>
            <a:r>
              <a:rPr lang="en-US" sz="1400" i="1" dirty="0">
                <a:latin typeface="Courier New" panose="02070309020205020404" pitchFamily="49" charset="0"/>
                <a:ea typeface="MS PGothic" pitchFamily="34" charset="-128"/>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MPI_RECV(..from rank 1..)</a:t>
            </a:r>
          </a:p>
          <a:p>
            <a:pPr>
              <a:buNone/>
            </a:pPr>
            <a:r>
              <a:rPr lang="en-US" sz="1400" dirty="0">
                <a:latin typeface="Courier New" panose="02070309020205020404" pitchFamily="49" charset="0"/>
                <a:ea typeface="MS PGothic" pitchFamily="34" charset="-128"/>
                <a:cs typeface="Courier New" panose="02070309020205020404" pitchFamily="49" charset="0"/>
              </a:rPr>
              <a:t>Usually deadlocks </a:t>
            </a:r>
            <a:r>
              <a:rPr lang="en-US" sz="1400" dirty="0">
                <a:latin typeface="Courier New" panose="02070309020205020404" pitchFamily="49" charset="0"/>
                <a:ea typeface="MS PGothic" pitchFamily="34" charset="-128"/>
                <a:cs typeface="Courier New" panose="02070309020205020404" pitchFamily="49" charset="0"/>
                <a:sym typeface="Wingdings" pitchFamily="2" charset="2"/>
              </a:rPr>
              <a:t></a:t>
            </a:r>
            <a:r>
              <a:rPr lang="en-US" sz="1400" dirty="0">
                <a:latin typeface="Courier New" panose="02070309020205020404" pitchFamily="49" charset="0"/>
                <a:ea typeface="MS PGothic" pitchFamily="34" charset="-128"/>
                <a:cs typeface="Courier New" panose="02070309020205020404" pitchFamily="49" charset="0"/>
              </a:rPr>
              <a:t> </a:t>
            </a:r>
            <a:r>
              <a:rPr lang="en-US" sz="1400" i="1" dirty="0">
                <a:latin typeface="Courier New" panose="02070309020205020404" pitchFamily="49" charset="0"/>
                <a:ea typeface="MS PGothic" pitchFamily="34" charset="-128"/>
                <a:cs typeface="Courier New" panose="02070309020205020404" pitchFamily="49" charset="0"/>
              </a:rPr>
              <a:t>else if (rank == 1) {</a:t>
            </a:r>
          </a:p>
          <a:p>
            <a:pPr>
              <a:buNone/>
            </a:pPr>
            <a:r>
              <a:rPr lang="en-US" sz="1400" dirty="0">
                <a:latin typeface="Courier New" panose="02070309020205020404" pitchFamily="49" charset="0"/>
                <a:ea typeface="MS PGothic" pitchFamily="34" charset="-128"/>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MPI_SEND(..to rank 0..)</a:t>
            </a:r>
            <a:r>
              <a:rPr lang="en-US" sz="1400" i="1" dirty="0">
                <a:latin typeface="Courier New" panose="02070309020205020404" pitchFamily="49" charset="0"/>
                <a:ea typeface="MS PGothic" pitchFamily="34" charset="-128"/>
                <a:cs typeface="Courier New" panose="02070309020205020404" pitchFamily="49" charset="0"/>
              </a:rPr>
              <a:t>       </a:t>
            </a:r>
            <a:r>
              <a:rPr lang="en-US" sz="1400" dirty="0">
                <a:latin typeface="Courier New" panose="02070309020205020404" pitchFamily="49" charset="0"/>
                <a:ea typeface="MS PGothic" pitchFamily="34" charset="-128"/>
                <a:cs typeface="Courier New" panose="02070309020205020404" pitchFamily="49" charset="0"/>
                <a:sym typeface="Wingdings" pitchFamily="2" charset="2"/>
              </a:rPr>
              <a:t></a:t>
            </a:r>
            <a:r>
              <a:rPr lang="en-US" sz="1400" dirty="0">
                <a:latin typeface="Courier New" panose="02070309020205020404" pitchFamily="49" charset="0"/>
                <a:ea typeface="MS PGothic" pitchFamily="34" charset="-128"/>
                <a:cs typeface="Courier New" panose="02070309020205020404" pitchFamily="49" charset="0"/>
              </a:rPr>
              <a:t> reverse send/</a:t>
            </a:r>
            <a:r>
              <a:rPr lang="en-US" sz="1400" dirty="0" err="1">
                <a:latin typeface="Courier New" panose="02070309020205020404" pitchFamily="49" charset="0"/>
                <a:ea typeface="MS PGothic" pitchFamily="34" charset="-128"/>
                <a:cs typeface="Courier New" panose="02070309020205020404" pitchFamily="49" charset="0"/>
              </a:rPr>
              <a:t>recv</a:t>
            </a:r>
            <a:endParaRPr lang="en-US" sz="1400" dirty="0">
              <a:latin typeface="Courier New" panose="02070309020205020404" pitchFamily="49" charset="0"/>
              <a:ea typeface="MS PGothic" pitchFamily="34" charset="-128"/>
              <a:cs typeface="Courier New" panose="02070309020205020404" pitchFamily="49" charset="0"/>
            </a:endParaRPr>
          </a:p>
          <a:p>
            <a:pPr>
              <a:buNone/>
            </a:pPr>
            <a:r>
              <a:rPr lang="en-US" sz="1400" dirty="0">
                <a:latin typeface="Courier New" panose="02070309020205020404" pitchFamily="49" charset="0"/>
                <a:ea typeface="MS PGothic" pitchFamily="34" charset="-128"/>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MPI_RECV(..from rank 0..)</a:t>
            </a:r>
          </a:p>
          <a:p>
            <a:pPr>
              <a:buNone/>
            </a:pPr>
            <a:r>
              <a:rPr lang="en-US" sz="1400" dirty="0">
                <a:latin typeface="Courier New" panose="02070309020205020404" pitchFamily="49" charset="0"/>
                <a:ea typeface="MS PGothic" pitchFamily="34" charset="-128"/>
                <a:cs typeface="Courier New" panose="02070309020205020404" pitchFamily="49" charset="0"/>
              </a:rPr>
              <a:t>                     </a:t>
            </a:r>
            <a:r>
              <a:rPr lang="en-US" sz="1400" i="1" dirty="0">
                <a:latin typeface="Courier New" panose="02070309020205020404" pitchFamily="49" charset="0"/>
                <a:ea typeface="MS PGothic" pitchFamily="34" charset="-128"/>
                <a:cs typeface="Courier New" panose="02070309020205020404" pitchFamily="49" charset="0"/>
              </a:rPr>
              <a:t>}</a:t>
            </a:r>
          </a:p>
          <a:p>
            <a:pPr>
              <a:buNone/>
            </a:pPr>
            <a:endParaRPr lang="en-US" sz="1800" dirty="0">
              <a:latin typeface="Arial" charset="0"/>
              <a:ea typeface="MS PGothic" pitchFamily="34" charset="-128"/>
            </a:endParaRPr>
          </a:p>
          <a:p>
            <a:pPr>
              <a:buNone/>
            </a:pPr>
            <a:endParaRPr lang="en-US" sz="1200" dirty="0">
              <a:latin typeface="Arial" charset="0"/>
              <a:ea typeface="MS PGothic" pitchFamily="34" charset="-128"/>
            </a:endParaRPr>
          </a:p>
          <a:p>
            <a:endParaRPr lang="en-US" sz="1800" dirty="0">
              <a:latin typeface="Arial" charset="0"/>
              <a:ea typeface="MS PGothic" pitchFamily="34" charset="-128"/>
            </a:endParaRPr>
          </a:p>
          <a:p>
            <a:endParaRPr lang="en-US" sz="1800" dirty="0">
              <a:ea typeface="MS PGothic" pitchFamily="34" charset="-128"/>
            </a:endParaRPr>
          </a:p>
          <a:p>
            <a:pPr lvl="1"/>
            <a:endParaRPr lang="en-US" sz="1600" dirty="0">
              <a:ea typeface="MS PGothic" pitchFamily="34" charset="-128"/>
            </a:endParaRPr>
          </a:p>
        </p:txBody>
      </p:sp>
      <p:sp>
        <p:nvSpPr>
          <p:cNvPr id="5" name="Rectangle 4"/>
          <p:cNvSpPr/>
          <p:nvPr/>
        </p:nvSpPr>
        <p:spPr bwMode="auto">
          <a:xfrm>
            <a:off x="304800" y="4191000"/>
            <a:ext cx="7924800" cy="2362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a:solidFill>
                <a:srgbClr val="D2D2D2">
                  <a:lumMod val="10000"/>
                </a:srgbClr>
              </a:solidFill>
            </a:endParaRPr>
          </a:p>
        </p:txBody>
      </p:sp>
      <p:sp>
        <p:nvSpPr>
          <p:cNvPr id="6" name="Slide Number Placeholder 5"/>
          <p:cNvSpPr>
            <a:spLocks noGrp="1"/>
          </p:cNvSpPr>
          <p:nvPr>
            <p:ph type="sldNum" sz="quarter" idx="4"/>
          </p:nvPr>
        </p:nvSpPr>
        <p:spPr/>
        <p:txBody>
          <a:bodyPr/>
          <a:lstStyle/>
          <a:p>
            <a:fld id="{6B394888-48A7-42F6-AE45-2BD5FD40ED91}" type="slidenum">
              <a:rPr lang="en-US" smtClean="0"/>
              <a:pPr/>
              <a:t>37</a:t>
            </a:fld>
            <a:endParaRPr lang="en-US" dirty="0"/>
          </a:p>
        </p:txBody>
      </p:sp>
    </p:spTree>
    <p:extLst>
      <p:ext uri="{BB962C8B-B14F-4D97-AF65-F5344CB8AC3E}">
        <p14:creationId xmlns:p14="http://schemas.microsoft.com/office/powerpoint/2010/main" val="3799664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7" name="Slide Number Placeholder 3"/>
          <p:cNvSpPr txBox="1">
            <a:spLocks noGrp="1"/>
          </p:cNvSpPr>
          <p:nvPr/>
        </p:nvSpPr>
        <p:spPr bwMode="auto">
          <a:xfrm>
            <a:off x="8653463" y="6577013"/>
            <a:ext cx="3571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gn="r"/>
            <a:fld id="{876895DB-1C3D-4CCA-B4AC-546E34E1614B}" type="slidenum">
              <a:rPr lang="en-US" sz="1000" b="1">
                <a:solidFill>
                  <a:srgbClr val="FFFFFF"/>
                </a:solidFill>
                <a:latin typeface="Arial" charset="0"/>
                <a:ea typeface="MS PGothic" pitchFamily="34" charset="-128"/>
              </a:rPr>
              <a:pPr algn="r"/>
              <a:t>38</a:t>
            </a:fld>
            <a:endParaRPr lang="en-US" sz="1000" b="1">
              <a:solidFill>
                <a:srgbClr val="FFFFFF"/>
              </a:solidFill>
              <a:latin typeface="Arial" charset="0"/>
              <a:ea typeface="MS PGothic" pitchFamily="34" charset="-128"/>
            </a:endParaRPr>
          </a:p>
        </p:txBody>
      </p:sp>
      <p:sp>
        <p:nvSpPr>
          <p:cNvPr id="41991" name="Rectangle 10"/>
          <p:cNvSpPr>
            <a:spLocks noChangeArrowheads="1"/>
          </p:cNvSpPr>
          <p:nvPr/>
        </p:nvSpPr>
        <p:spPr bwMode="auto">
          <a:xfrm>
            <a:off x="4797425" y="1295414"/>
            <a:ext cx="1689100"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rgbClr val="616161"/>
              </a:solidFill>
            </a:endParaRPr>
          </a:p>
        </p:txBody>
      </p:sp>
      <p:sp>
        <p:nvSpPr>
          <p:cNvPr id="14" name="Title 1"/>
          <p:cNvSpPr txBox="1">
            <a:spLocks/>
          </p:cNvSpPr>
          <p:nvPr/>
        </p:nvSpPr>
        <p:spPr>
          <a:xfrm>
            <a:off x="457200" y="274638"/>
            <a:ext cx="8229600" cy="792162"/>
          </a:xfrm>
          <a:prstGeom prst="rect">
            <a:avLst/>
          </a:prstGeom>
        </p:spPr>
        <p:txBody>
          <a:bodyPr/>
          <a:lstStyle/>
          <a:p>
            <a:pPr fontAlgn="base">
              <a:spcBef>
                <a:spcPct val="0"/>
              </a:spcBef>
              <a:spcAft>
                <a:spcPct val="0"/>
              </a:spcAft>
              <a:defRPr/>
            </a:pPr>
            <a:r>
              <a:rPr lang="en-US" sz="2600" b="1" kern="0" dirty="0">
                <a:solidFill>
                  <a:srgbClr val="1F497D"/>
                </a:solidFill>
                <a:latin typeface="Trebuchet MS"/>
              </a:rPr>
              <a:t>Blocking Send-Receive Diagram</a:t>
            </a:r>
          </a:p>
        </p:txBody>
      </p:sp>
      <p:sp>
        <p:nvSpPr>
          <p:cNvPr id="2" name="Slide Number Placeholder 1"/>
          <p:cNvSpPr>
            <a:spLocks noGrp="1"/>
          </p:cNvSpPr>
          <p:nvPr>
            <p:ph type="sldNum" sz="quarter" idx="4"/>
          </p:nvPr>
        </p:nvSpPr>
        <p:spPr/>
        <p:txBody>
          <a:bodyPr/>
          <a:lstStyle/>
          <a:p>
            <a:fld id="{6B394888-48A7-42F6-AE45-2BD5FD40ED91}" type="slidenum">
              <a:rPr lang="en-US" smtClean="0"/>
              <a:pPr/>
              <a:t>38</a:t>
            </a:fld>
            <a:endParaRPr lang="en-US" dirty="0"/>
          </a:p>
        </p:txBody>
      </p:sp>
      <p:grpSp>
        <p:nvGrpSpPr>
          <p:cNvPr id="13" name="Group 12">
            <a:extLst>
              <a:ext uri="{FF2B5EF4-FFF2-40B4-BE49-F238E27FC236}">
                <a16:creationId xmlns:a16="http://schemas.microsoft.com/office/drawing/2014/main" id="{BE80BF8D-99E6-0E4C-B2EF-35023E33E2E1}"/>
              </a:ext>
            </a:extLst>
          </p:cNvPr>
          <p:cNvGrpSpPr/>
          <p:nvPr/>
        </p:nvGrpSpPr>
        <p:grpSpPr>
          <a:xfrm>
            <a:off x="462155" y="990600"/>
            <a:ext cx="8448289" cy="5093731"/>
            <a:chOff x="301752" y="838200"/>
            <a:chExt cx="8448289" cy="5093731"/>
          </a:xfrm>
        </p:grpSpPr>
        <p:cxnSp>
          <p:nvCxnSpPr>
            <p:cNvPr id="15" name="Straight Arrow Connector 14">
              <a:extLst>
                <a:ext uri="{FF2B5EF4-FFF2-40B4-BE49-F238E27FC236}">
                  <a16:creationId xmlns:a16="http://schemas.microsoft.com/office/drawing/2014/main" id="{5076A2C7-5A3F-7640-BCC8-A3BDADA6B0A0}"/>
                </a:ext>
              </a:extLst>
            </p:cNvPr>
            <p:cNvCxnSpPr/>
            <p:nvPr/>
          </p:nvCxnSpPr>
          <p:spPr bwMode="auto">
            <a:xfrm flipH="1">
              <a:off x="1905000" y="838200"/>
              <a:ext cx="76200" cy="2514600"/>
            </a:xfrm>
            <a:prstGeom prst="straightConnector1">
              <a:avLst/>
            </a:prstGeom>
            <a:noFill/>
            <a:ln w="9525" cap="flat" cmpd="sng" algn="ctr">
              <a:no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C85BA52D-C10A-564A-B52F-7B0FCD7C1D70}"/>
                </a:ext>
              </a:extLst>
            </p:cNvPr>
            <p:cNvCxnSpPr>
              <a:cxnSpLocks/>
            </p:cNvCxnSpPr>
            <p:nvPr/>
          </p:nvCxnSpPr>
          <p:spPr bwMode="auto">
            <a:xfrm>
              <a:off x="1828800" y="1752600"/>
              <a:ext cx="0" cy="3657600"/>
            </a:xfrm>
            <a:prstGeom prst="straightConnector1">
              <a:avLst/>
            </a:prstGeom>
            <a:ln w="38100">
              <a:solidFill>
                <a:schemeClr val="bg2">
                  <a:lumMod val="10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749FBAE-A04F-DC4E-BEB5-47FDC993B4C3}"/>
                </a:ext>
              </a:extLst>
            </p:cNvPr>
            <p:cNvCxnSpPr>
              <a:cxnSpLocks/>
            </p:cNvCxnSpPr>
            <p:nvPr/>
          </p:nvCxnSpPr>
          <p:spPr bwMode="auto">
            <a:xfrm>
              <a:off x="3810000" y="1295400"/>
              <a:ext cx="0" cy="3276600"/>
            </a:xfrm>
            <a:prstGeom prst="straightConnector1">
              <a:avLst/>
            </a:prstGeom>
            <a:ln w="25400">
              <a:solidFill>
                <a:schemeClr val="bg2">
                  <a:lumMod val="10000"/>
                </a:schemeClr>
              </a:solidFill>
              <a:prstDash val="sysDot"/>
              <a:headEnd type="none" w="med" len="med"/>
              <a:tailEnd type="stealth"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65E53F-1A09-E54F-AD3C-089214F81B94}"/>
                </a:ext>
              </a:extLst>
            </p:cNvPr>
            <p:cNvCxnSpPr>
              <a:cxnSpLocks/>
            </p:cNvCxnSpPr>
            <p:nvPr/>
          </p:nvCxnSpPr>
          <p:spPr bwMode="auto">
            <a:xfrm>
              <a:off x="6217920" y="990600"/>
              <a:ext cx="28751" cy="4419600"/>
            </a:xfrm>
            <a:prstGeom prst="straightConnector1">
              <a:avLst/>
            </a:prstGeom>
            <a:ln w="38100">
              <a:solidFill>
                <a:schemeClr val="bg2">
                  <a:lumMod val="10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BCE69EC-A30C-FC47-A612-F91CAB5EF84E}"/>
                </a:ext>
              </a:extLst>
            </p:cNvPr>
            <p:cNvCxnSpPr>
              <a:cxnSpLocks/>
            </p:cNvCxnSpPr>
            <p:nvPr/>
          </p:nvCxnSpPr>
          <p:spPr bwMode="auto">
            <a:xfrm>
              <a:off x="1828800" y="2667000"/>
              <a:ext cx="4415755" cy="1589015"/>
            </a:xfrm>
            <a:prstGeom prst="straightConnector1">
              <a:avLst/>
            </a:prstGeom>
            <a:ln w="1016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84662C9-AFF2-A044-B533-8A1FC3720B0C}"/>
                </a:ext>
              </a:extLst>
            </p:cNvPr>
            <p:cNvCxnSpPr>
              <a:cxnSpLocks/>
            </p:cNvCxnSpPr>
            <p:nvPr/>
          </p:nvCxnSpPr>
          <p:spPr bwMode="auto">
            <a:xfrm flipV="1">
              <a:off x="5029200" y="4419600"/>
              <a:ext cx="1143000" cy="609600"/>
            </a:xfrm>
            <a:prstGeom prst="straightConnector1">
              <a:avLst/>
            </a:prstGeom>
            <a:ln w="12700">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E02F83F-4ED7-5B4D-8910-4EC482F7FD40}"/>
                </a:ext>
              </a:extLst>
            </p:cNvPr>
            <p:cNvCxnSpPr>
              <a:cxnSpLocks/>
            </p:cNvCxnSpPr>
            <p:nvPr/>
          </p:nvCxnSpPr>
          <p:spPr bwMode="auto">
            <a:xfrm>
              <a:off x="1143000" y="2057400"/>
              <a:ext cx="685800"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1B534DC-EEA4-044D-BF69-C1E54DD7A9C8}"/>
                </a:ext>
              </a:extLst>
            </p:cNvPr>
            <p:cNvCxnSpPr>
              <a:cxnSpLocks/>
            </p:cNvCxnSpPr>
            <p:nvPr/>
          </p:nvCxnSpPr>
          <p:spPr bwMode="auto">
            <a:xfrm>
              <a:off x="1143000" y="2971800"/>
              <a:ext cx="685800"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7F9BAA4-95A4-2544-9ED4-B82770540EBD}"/>
                </a:ext>
              </a:extLst>
            </p:cNvPr>
            <p:cNvCxnSpPr>
              <a:cxnSpLocks/>
            </p:cNvCxnSpPr>
            <p:nvPr/>
          </p:nvCxnSpPr>
          <p:spPr bwMode="auto">
            <a:xfrm>
              <a:off x="6232295" y="1585761"/>
              <a:ext cx="685800"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0C84EDB-194C-064B-AAE7-1D4BECAAF026}"/>
                </a:ext>
              </a:extLst>
            </p:cNvPr>
            <p:cNvCxnSpPr>
              <a:cxnSpLocks/>
            </p:cNvCxnSpPr>
            <p:nvPr/>
          </p:nvCxnSpPr>
          <p:spPr bwMode="auto">
            <a:xfrm>
              <a:off x="6244555" y="4256015"/>
              <a:ext cx="685800"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FF7113B-47F1-C740-92D1-9977782B00AD}"/>
                </a:ext>
              </a:extLst>
            </p:cNvPr>
            <p:cNvCxnSpPr>
              <a:cxnSpLocks/>
            </p:cNvCxnSpPr>
            <p:nvPr/>
          </p:nvCxnSpPr>
          <p:spPr bwMode="auto">
            <a:xfrm>
              <a:off x="6244555" y="4572000"/>
              <a:ext cx="685800"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BB807A2-4836-424E-A362-8E29EDBFA3A3}"/>
                </a:ext>
              </a:extLst>
            </p:cNvPr>
            <p:cNvSpPr txBox="1"/>
            <p:nvPr/>
          </p:nvSpPr>
          <p:spPr>
            <a:xfrm>
              <a:off x="304800" y="1687586"/>
              <a:ext cx="1524000" cy="381000"/>
            </a:xfrm>
            <a:prstGeom prst="rect">
              <a:avLst/>
            </a:prstGeom>
            <a:noFill/>
          </p:spPr>
          <p:txBody>
            <a:bodyPr wrap="square" rtlCol="0">
              <a:spAutoFit/>
            </a:bodyPr>
            <a:lstStyle/>
            <a:p>
              <a:r>
                <a:rPr lang="en-US" dirty="0">
                  <a:solidFill>
                    <a:srgbClr val="D2D2D2">
                      <a:lumMod val="10000"/>
                    </a:srgbClr>
                  </a:solidFill>
                </a:rPr>
                <a:t>T1:MPI_Send</a:t>
              </a:r>
            </a:p>
          </p:txBody>
        </p:sp>
        <p:sp>
          <p:nvSpPr>
            <p:cNvPr id="27" name="TextBox 26">
              <a:extLst>
                <a:ext uri="{FF2B5EF4-FFF2-40B4-BE49-F238E27FC236}">
                  <a16:creationId xmlns:a16="http://schemas.microsoft.com/office/drawing/2014/main" id="{617871BC-799B-7849-877A-FC7D477183E8}"/>
                </a:ext>
              </a:extLst>
            </p:cNvPr>
            <p:cNvSpPr txBox="1"/>
            <p:nvPr/>
          </p:nvSpPr>
          <p:spPr>
            <a:xfrm>
              <a:off x="1040562" y="2597791"/>
              <a:ext cx="495300" cy="369332"/>
            </a:xfrm>
            <a:prstGeom prst="rect">
              <a:avLst/>
            </a:prstGeom>
            <a:noFill/>
          </p:spPr>
          <p:txBody>
            <a:bodyPr wrap="square" rtlCol="0">
              <a:spAutoFit/>
            </a:bodyPr>
            <a:lstStyle/>
            <a:p>
              <a:r>
                <a:rPr lang="en-US" dirty="0">
                  <a:solidFill>
                    <a:srgbClr val="D2D2D2">
                      <a:lumMod val="10000"/>
                    </a:srgbClr>
                  </a:solidFill>
                </a:rPr>
                <a:t>T2</a:t>
              </a:r>
            </a:p>
          </p:txBody>
        </p:sp>
        <p:sp>
          <p:nvSpPr>
            <p:cNvPr id="28" name="TextBox 27">
              <a:extLst>
                <a:ext uri="{FF2B5EF4-FFF2-40B4-BE49-F238E27FC236}">
                  <a16:creationId xmlns:a16="http://schemas.microsoft.com/office/drawing/2014/main" id="{BFAAD87F-4DE2-1D49-8754-1A0E817E0AA8}"/>
                </a:ext>
              </a:extLst>
            </p:cNvPr>
            <p:cNvSpPr txBox="1"/>
            <p:nvPr/>
          </p:nvSpPr>
          <p:spPr>
            <a:xfrm>
              <a:off x="3962400" y="2209800"/>
              <a:ext cx="914400" cy="369332"/>
            </a:xfrm>
            <a:prstGeom prst="rect">
              <a:avLst/>
            </a:prstGeom>
            <a:noFill/>
          </p:spPr>
          <p:txBody>
            <a:bodyPr wrap="square" rtlCol="0">
              <a:spAutoFit/>
            </a:bodyPr>
            <a:lstStyle/>
            <a:p>
              <a:r>
                <a:rPr lang="en-US" dirty="0">
                  <a:solidFill>
                    <a:srgbClr val="D2D2D2">
                      <a:lumMod val="10000"/>
                    </a:srgbClr>
                  </a:solidFill>
                </a:rPr>
                <a:t>time</a:t>
              </a:r>
            </a:p>
          </p:txBody>
        </p:sp>
        <p:sp>
          <p:nvSpPr>
            <p:cNvPr id="29" name="TextBox 28">
              <a:extLst>
                <a:ext uri="{FF2B5EF4-FFF2-40B4-BE49-F238E27FC236}">
                  <a16:creationId xmlns:a16="http://schemas.microsoft.com/office/drawing/2014/main" id="{25163EC7-8E5F-044C-9084-747EA6160408}"/>
                </a:ext>
              </a:extLst>
            </p:cNvPr>
            <p:cNvSpPr txBox="1"/>
            <p:nvPr/>
          </p:nvSpPr>
          <p:spPr>
            <a:xfrm>
              <a:off x="6232295" y="1205245"/>
              <a:ext cx="1600200" cy="369332"/>
            </a:xfrm>
            <a:prstGeom prst="rect">
              <a:avLst/>
            </a:prstGeom>
            <a:noFill/>
          </p:spPr>
          <p:txBody>
            <a:bodyPr wrap="square" rtlCol="0">
              <a:spAutoFit/>
            </a:bodyPr>
            <a:lstStyle/>
            <a:p>
              <a:r>
                <a:rPr lang="en-US" dirty="0">
                  <a:solidFill>
                    <a:srgbClr val="D2D2D2">
                      <a:lumMod val="10000"/>
                    </a:srgbClr>
                  </a:solidFill>
                </a:rPr>
                <a:t>T0:MPI_Recv</a:t>
              </a:r>
            </a:p>
          </p:txBody>
        </p:sp>
        <p:sp>
          <p:nvSpPr>
            <p:cNvPr id="30" name="TextBox 29">
              <a:extLst>
                <a:ext uri="{FF2B5EF4-FFF2-40B4-BE49-F238E27FC236}">
                  <a16:creationId xmlns:a16="http://schemas.microsoft.com/office/drawing/2014/main" id="{FF00F98C-D598-B34B-93CE-F182325C8A54}"/>
                </a:ext>
              </a:extLst>
            </p:cNvPr>
            <p:cNvSpPr txBox="1"/>
            <p:nvPr/>
          </p:nvSpPr>
          <p:spPr>
            <a:xfrm>
              <a:off x="6232295" y="3875498"/>
              <a:ext cx="2517746" cy="369332"/>
            </a:xfrm>
            <a:prstGeom prst="rect">
              <a:avLst/>
            </a:prstGeom>
            <a:noFill/>
          </p:spPr>
          <p:txBody>
            <a:bodyPr wrap="square" rtlCol="0">
              <a:spAutoFit/>
            </a:bodyPr>
            <a:lstStyle/>
            <a:p>
              <a:r>
                <a:rPr lang="en-US" dirty="0">
                  <a:solidFill>
                    <a:srgbClr val="D2D2D2">
                      <a:lumMod val="10000"/>
                    </a:srgbClr>
                  </a:solidFill>
                </a:rPr>
                <a:t>T3: Transfer Complete</a:t>
              </a:r>
            </a:p>
          </p:txBody>
        </p:sp>
        <p:sp>
          <p:nvSpPr>
            <p:cNvPr id="31" name="TextBox 30">
              <a:extLst>
                <a:ext uri="{FF2B5EF4-FFF2-40B4-BE49-F238E27FC236}">
                  <a16:creationId xmlns:a16="http://schemas.microsoft.com/office/drawing/2014/main" id="{DE7F04EA-A53A-974D-9683-25D92AF0893E}"/>
                </a:ext>
              </a:extLst>
            </p:cNvPr>
            <p:cNvSpPr txBox="1"/>
            <p:nvPr/>
          </p:nvSpPr>
          <p:spPr>
            <a:xfrm>
              <a:off x="6236208" y="4230952"/>
              <a:ext cx="533400" cy="369332"/>
            </a:xfrm>
            <a:prstGeom prst="rect">
              <a:avLst/>
            </a:prstGeom>
            <a:noFill/>
          </p:spPr>
          <p:txBody>
            <a:bodyPr wrap="square" rtlCol="0">
              <a:spAutoFit/>
            </a:bodyPr>
            <a:lstStyle/>
            <a:p>
              <a:r>
                <a:rPr lang="en-US" dirty="0">
                  <a:solidFill>
                    <a:srgbClr val="D2D2D2">
                      <a:lumMod val="10000"/>
                    </a:srgbClr>
                  </a:solidFill>
                </a:rPr>
                <a:t>T4</a:t>
              </a:r>
            </a:p>
          </p:txBody>
        </p:sp>
        <p:sp>
          <p:nvSpPr>
            <p:cNvPr id="32" name="TextBox 31">
              <a:extLst>
                <a:ext uri="{FF2B5EF4-FFF2-40B4-BE49-F238E27FC236}">
                  <a16:creationId xmlns:a16="http://schemas.microsoft.com/office/drawing/2014/main" id="{97CF1B0B-4774-5E43-8B51-2ADC3E293F73}"/>
                </a:ext>
              </a:extLst>
            </p:cNvPr>
            <p:cNvSpPr txBox="1"/>
            <p:nvPr/>
          </p:nvSpPr>
          <p:spPr>
            <a:xfrm>
              <a:off x="1314450" y="5562599"/>
              <a:ext cx="1123950" cy="369332"/>
            </a:xfrm>
            <a:prstGeom prst="rect">
              <a:avLst/>
            </a:prstGeom>
            <a:noFill/>
          </p:spPr>
          <p:txBody>
            <a:bodyPr wrap="square" rtlCol="0">
              <a:spAutoFit/>
            </a:bodyPr>
            <a:lstStyle/>
            <a:p>
              <a:pPr algn="ctr"/>
              <a:r>
                <a:rPr lang="en-US" dirty="0">
                  <a:solidFill>
                    <a:srgbClr val="D2D2D2">
                      <a:lumMod val="10000"/>
                    </a:srgbClr>
                  </a:solidFill>
                </a:rPr>
                <a:t>Sender</a:t>
              </a:r>
            </a:p>
          </p:txBody>
        </p:sp>
        <p:sp>
          <p:nvSpPr>
            <p:cNvPr id="33" name="TextBox 32">
              <a:extLst>
                <a:ext uri="{FF2B5EF4-FFF2-40B4-BE49-F238E27FC236}">
                  <a16:creationId xmlns:a16="http://schemas.microsoft.com/office/drawing/2014/main" id="{ADB13A85-3341-7946-B819-B34311552341}"/>
                </a:ext>
              </a:extLst>
            </p:cNvPr>
            <p:cNvSpPr txBox="1"/>
            <p:nvPr/>
          </p:nvSpPr>
          <p:spPr>
            <a:xfrm>
              <a:off x="5664666" y="5559552"/>
              <a:ext cx="1143000" cy="369332"/>
            </a:xfrm>
            <a:prstGeom prst="rect">
              <a:avLst/>
            </a:prstGeom>
            <a:noFill/>
          </p:spPr>
          <p:txBody>
            <a:bodyPr wrap="square" rtlCol="0">
              <a:spAutoFit/>
            </a:bodyPr>
            <a:lstStyle/>
            <a:p>
              <a:pPr algn="ctr"/>
              <a:r>
                <a:rPr lang="en-US" dirty="0">
                  <a:solidFill>
                    <a:srgbClr val="D2D2D2">
                      <a:lumMod val="10000"/>
                    </a:srgbClr>
                  </a:solidFill>
                </a:rPr>
                <a:t>Receiver</a:t>
              </a:r>
            </a:p>
          </p:txBody>
        </p:sp>
        <p:sp>
          <p:nvSpPr>
            <p:cNvPr id="34" name="TextBox 33">
              <a:extLst>
                <a:ext uri="{FF2B5EF4-FFF2-40B4-BE49-F238E27FC236}">
                  <a16:creationId xmlns:a16="http://schemas.microsoft.com/office/drawing/2014/main" id="{D7D3B7DE-00DD-294B-8D1E-0C827C5CA0D1}"/>
                </a:ext>
              </a:extLst>
            </p:cNvPr>
            <p:cNvSpPr txBox="1"/>
            <p:nvPr/>
          </p:nvSpPr>
          <p:spPr>
            <a:xfrm>
              <a:off x="2292467" y="4744742"/>
              <a:ext cx="3187467" cy="584775"/>
            </a:xfrm>
            <a:prstGeom prst="rect">
              <a:avLst/>
            </a:prstGeom>
            <a:noFill/>
          </p:spPr>
          <p:txBody>
            <a:bodyPr wrap="square" rtlCol="0">
              <a:spAutoFit/>
            </a:bodyPr>
            <a:lstStyle/>
            <a:p>
              <a:r>
                <a:rPr lang="en-US" sz="1600" dirty="0">
                  <a:solidFill>
                    <a:srgbClr val="FF0000"/>
                  </a:solidFill>
                </a:rPr>
                <a:t>internal completion is soon</a:t>
              </a:r>
            </a:p>
            <a:p>
              <a:r>
                <a:rPr lang="en-US" sz="1600" dirty="0">
                  <a:solidFill>
                    <a:srgbClr val="FF0000"/>
                  </a:solidFill>
                </a:rPr>
                <a:t>followed by return of </a:t>
              </a:r>
              <a:r>
                <a:rPr lang="en-US" sz="1600" dirty="0" err="1">
                  <a:solidFill>
                    <a:srgbClr val="FF0000"/>
                  </a:solidFill>
                </a:rPr>
                <a:t>MPI_Recv</a:t>
              </a:r>
              <a:endParaRPr lang="en-US" sz="1600" dirty="0">
                <a:solidFill>
                  <a:srgbClr val="FF0000"/>
                </a:solidFill>
              </a:endParaRPr>
            </a:p>
          </p:txBody>
        </p:sp>
        <p:sp>
          <p:nvSpPr>
            <p:cNvPr id="35" name="TextBox 34">
              <a:extLst>
                <a:ext uri="{FF2B5EF4-FFF2-40B4-BE49-F238E27FC236}">
                  <a16:creationId xmlns:a16="http://schemas.microsoft.com/office/drawing/2014/main" id="{85A209BB-B1F3-CD4F-8710-7A6A393F3FC7}"/>
                </a:ext>
              </a:extLst>
            </p:cNvPr>
            <p:cNvSpPr txBox="1"/>
            <p:nvPr/>
          </p:nvSpPr>
          <p:spPr>
            <a:xfrm>
              <a:off x="301752" y="2844968"/>
              <a:ext cx="838201" cy="1015663"/>
            </a:xfrm>
            <a:prstGeom prst="rect">
              <a:avLst/>
            </a:prstGeom>
            <a:noFill/>
          </p:spPr>
          <p:txBody>
            <a:bodyPr wrap="square" rtlCol="0">
              <a:spAutoFit/>
            </a:bodyPr>
            <a:lstStyle/>
            <a:p>
              <a:r>
                <a:rPr lang="en-US" sz="1200" dirty="0">
                  <a:solidFill>
                    <a:srgbClr val="D2D2D2">
                      <a:lumMod val="10000"/>
                    </a:srgbClr>
                  </a:solidFill>
                </a:rPr>
                <a:t>Sender returns @T2, buffer can be reused</a:t>
              </a:r>
            </a:p>
          </p:txBody>
        </p:sp>
        <p:sp>
          <p:nvSpPr>
            <p:cNvPr id="36" name="TextBox 35">
              <a:extLst>
                <a:ext uri="{FF2B5EF4-FFF2-40B4-BE49-F238E27FC236}">
                  <a16:creationId xmlns:a16="http://schemas.microsoft.com/office/drawing/2014/main" id="{5F3DFCE2-8FB9-784B-87F9-5AC78FF97668}"/>
                </a:ext>
              </a:extLst>
            </p:cNvPr>
            <p:cNvSpPr txBox="1"/>
            <p:nvPr/>
          </p:nvSpPr>
          <p:spPr>
            <a:xfrm>
              <a:off x="6833532" y="1585761"/>
              <a:ext cx="1333500" cy="830997"/>
            </a:xfrm>
            <a:prstGeom prst="rect">
              <a:avLst/>
            </a:prstGeom>
            <a:noFill/>
          </p:spPr>
          <p:txBody>
            <a:bodyPr wrap="square" rtlCol="0">
              <a:spAutoFit/>
            </a:bodyPr>
            <a:lstStyle/>
            <a:p>
              <a:r>
                <a:rPr lang="en-US" sz="1200" dirty="0">
                  <a:solidFill>
                    <a:srgbClr val="D2D2D2">
                      <a:lumMod val="10000"/>
                    </a:srgbClr>
                  </a:solidFill>
                </a:rPr>
                <a:t>Once receive is called @ T0, buffer unavailable to user</a:t>
              </a:r>
            </a:p>
          </p:txBody>
        </p:sp>
        <p:sp>
          <p:nvSpPr>
            <p:cNvPr id="37" name="TextBox 36">
              <a:extLst>
                <a:ext uri="{FF2B5EF4-FFF2-40B4-BE49-F238E27FC236}">
                  <a16:creationId xmlns:a16="http://schemas.microsoft.com/office/drawing/2014/main" id="{F0C5AE45-64FE-8141-9706-30BFC6C38A73}"/>
                </a:ext>
              </a:extLst>
            </p:cNvPr>
            <p:cNvSpPr txBox="1"/>
            <p:nvPr/>
          </p:nvSpPr>
          <p:spPr>
            <a:xfrm>
              <a:off x="6830568" y="4554119"/>
              <a:ext cx="1064092" cy="646331"/>
            </a:xfrm>
            <a:prstGeom prst="rect">
              <a:avLst/>
            </a:prstGeom>
            <a:noFill/>
          </p:spPr>
          <p:txBody>
            <a:bodyPr wrap="square" rtlCol="0">
              <a:spAutoFit/>
            </a:bodyPr>
            <a:lstStyle/>
            <a:p>
              <a:r>
                <a:rPr lang="en-US" sz="1200" dirty="0">
                  <a:solidFill>
                    <a:srgbClr val="D2D2D2">
                      <a:lumMod val="10000"/>
                    </a:srgbClr>
                  </a:solidFill>
                </a:rPr>
                <a:t>Receive returns @T4, buffer filled</a:t>
              </a:r>
            </a:p>
          </p:txBody>
        </p:sp>
      </p:grpSp>
    </p:spTree>
    <p:extLst>
      <p:ext uri="{BB962C8B-B14F-4D97-AF65-F5344CB8AC3E}">
        <p14:creationId xmlns:p14="http://schemas.microsoft.com/office/powerpoint/2010/main" val="45003738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Nonblocking</a:t>
            </a:r>
            <a:r>
              <a:rPr lang="en-US" dirty="0"/>
              <a:t> Communication</a:t>
            </a:r>
          </a:p>
        </p:txBody>
      </p:sp>
      <p:sp>
        <p:nvSpPr>
          <p:cNvPr id="3" name="Content Placeholder 2"/>
          <p:cNvSpPr>
            <a:spLocks noGrp="1"/>
          </p:cNvSpPr>
          <p:nvPr>
            <p:ph idx="1"/>
          </p:nvPr>
        </p:nvSpPr>
        <p:spPr>
          <a:xfrm>
            <a:off x="304800" y="914400"/>
            <a:ext cx="7924800" cy="1219200"/>
          </a:xfrm>
        </p:spPr>
        <p:txBody>
          <a:bodyPr/>
          <a:lstStyle/>
          <a:p>
            <a:pPr>
              <a:lnSpc>
                <a:spcPct val="150000"/>
              </a:lnSpc>
            </a:pPr>
            <a:r>
              <a:rPr lang="en-US" dirty="0">
                <a:ea typeface="MS PGothic" pitchFamily="34" charset="-128"/>
              </a:rPr>
              <a:t>Nonblocking operations return (immediately) ‘‘request handles” that can be waited on and queried</a:t>
            </a:r>
          </a:p>
        </p:txBody>
      </p:sp>
      <p:sp>
        <p:nvSpPr>
          <p:cNvPr id="5" name="Rectangle 4"/>
          <p:cNvSpPr/>
          <p:nvPr/>
        </p:nvSpPr>
        <p:spPr bwMode="auto">
          <a:xfrm>
            <a:off x="304800" y="4191000"/>
            <a:ext cx="7924800" cy="2362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a:solidFill>
                <a:srgbClr val="D2D2D2">
                  <a:lumMod val="10000"/>
                </a:srgbClr>
              </a:solidFill>
            </a:endParaRPr>
          </a:p>
        </p:txBody>
      </p:sp>
      <p:sp>
        <p:nvSpPr>
          <p:cNvPr id="6" name="Slide Number Placeholder 5"/>
          <p:cNvSpPr>
            <a:spLocks noGrp="1"/>
          </p:cNvSpPr>
          <p:nvPr>
            <p:ph type="sldNum" sz="quarter" idx="4"/>
          </p:nvPr>
        </p:nvSpPr>
        <p:spPr/>
        <p:txBody>
          <a:bodyPr/>
          <a:lstStyle/>
          <a:p>
            <a:fld id="{6B394888-48A7-42F6-AE45-2BD5FD40ED91}" type="slidenum">
              <a:rPr lang="en-US" smtClean="0"/>
              <a:pPr/>
              <a:t>39</a:t>
            </a:fld>
            <a:endParaRPr lang="en-US" dirty="0"/>
          </a:p>
        </p:txBody>
      </p:sp>
      <p:sp>
        <p:nvSpPr>
          <p:cNvPr id="10" name="Rounded Rectangle 9">
            <a:extLst>
              <a:ext uri="{FF2B5EF4-FFF2-40B4-BE49-F238E27FC236}">
                <a16:creationId xmlns:a16="http://schemas.microsoft.com/office/drawing/2014/main" id="{4E7786BA-4DF2-5A4D-BC20-C3D3DF729DA8}"/>
              </a:ext>
            </a:extLst>
          </p:cNvPr>
          <p:cNvSpPr/>
          <p:nvPr/>
        </p:nvSpPr>
        <p:spPr bwMode="auto">
          <a:xfrm>
            <a:off x="609600" y="2133600"/>
            <a:ext cx="7848600" cy="1069229"/>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115888" lvl="1">
              <a:lnSpc>
                <a:spcPct val="120000"/>
              </a:lnSpc>
            </a:pPr>
            <a:r>
              <a:rPr lang="en-US" sz="1600" b="1" dirty="0">
                <a:solidFill>
                  <a:srgbClr val="D2D2D2">
                    <a:lumMod val="10000"/>
                  </a:srgbClr>
                </a:solidFill>
                <a:latin typeface="Courier New" pitchFamily="49" charset="0"/>
              </a:rPr>
              <a:t>MPI_ISEND(</a:t>
            </a:r>
            <a:r>
              <a:rPr lang="en-US" sz="1600" b="1" dirty="0" err="1">
                <a:solidFill>
                  <a:srgbClr val="D2D2D2">
                    <a:lumMod val="10000"/>
                  </a:srgbClr>
                </a:solidFill>
                <a:latin typeface="Courier New" pitchFamily="49" charset="0"/>
              </a:rPr>
              <a:t>buf</a:t>
            </a:r>
            <a:r>
              <a:rPr lang="en-US" sz="1600" b="1" dirty="0">
                <a:solidFill>
                  <a:srgbClr val="D2D2D2">
                    <a:lumMod val="10000"/>
                  </a:srgbClr>
                </a:solidFill>
                <a:latin typeface="Courier New" pitchFamily="49" charset="0"/>
              </a:rPr>
              <a:t>, count, datatype, </a:t>
            </a:r>
            <a:r>
              <a:rPr lang="en-US" sz="1600" b="1" dirty="0" err="1">
                <a:solidFill>
                  <a:srgbClr val="D2D2D2">
                    <a:lumMod val="10000"/>
                  </a:srgbClr>
                </a:solidFill>
                <a:latin typeface="Courier New" pitchFamily="49" charset="0"/>
              </a:rPr>
              <a:t>dest</a:t>
            </a:r>
            <a:r>
              <a:rPr lang="en-US" sz="1600" b="1" dirty="0">
                <a:solidFill>
                  <a:srgbClr val="D2D2D2">
                    <a:lumMod val="10000"/>
                  </a:srgbClr>
                </a:solidFill>
                <a:latin typeface="Courier New" pitchFamily="49" charset="0"/>
              </a:rPr>
              <a:t>, tag, </a:t>
            </a:r>
            <a:r>
              <a:rPr lang="en-US" sz="1600" b="1" dirty="0" err="1">
                <a:solidFill>
                  <a:srgbClr val="D2D2D2">
                    <a:lumMod val="10000"/>
                  </a:srgbClr>
                </a:solidFill>
                <a:latin typeface="Courier New" pitchFamily="49" charset="0"/>
              </a:rPr>
              <a:t>comm</a:t>
            </a:r>
            <a:r>
              <a:rPr lang="en-US" sz="1600" b="1" dirty="0">
                <a:solidFill>
                  <a:srgbClr val="D2D2D2">
                    <a:lumMod val="10000"/>
                  </a:srgbClr>
                </a:solidFill>
                <a:latin typeface="Courier New" pitchFamily="49" charset="0"/>
              </a:rPr>
              <a:t>, request)</a:t>
            </a:r>
          </a:p>
          <a:p>
            <a:pPr marL="115888" lvl="1">
              <a:lnSpc>
                <a:spcPct val="120000"/>
              </a:lnSpc>
            </a:pPr>
            <a:r>
              <a:rPr lang="en-US" sz="1600" b="1" dirty="0">
                <a:solidFill>
                  <a:srgbClr val="D2D2D2">
                    <a:lumMod val="10000"/>
                  </a:srgbClr>
                </a:solidFill>
                <a:latin typeface="Courier New" pitchFamily="49" charset="0"/>
              </a:rPr>
              <a:t>MPI_IRECV(</a:t>
            </a:r>
            <a:r>
              <a:rPr lang="en-US" sz="1600" b="1" dirty="0" err="1">
                <a:solidFill>
                  <a:srgbClr val="D2D2D2">
                    <a:lumMod val="10000"/>
                  </a:srgbClr>
                </a:solidFill>
                <a:latin typeface="Courier New" pitchFamily="49" charset="0"/>
              </a:rPr>
              <a:t>buf</a:t>
            </a:r>
            <a:r>
              <a:rPr lang="en-US" sz="1600" b="1" dirty="0">
                <a:solidFill>
                  <a:srgbClr val="D2D2D2">
                    <a:lumMod val="10000"/>
                  </a:srgbClr>
                </a:solidFill>
                <a:latin typeface="Courier New" pitchFamily="49" charset="0"/>
              </a:rPr>
              <a:t>, count, datatype, </a:t>
            </a:r>
            <a:r>
              <a:rPr lang="en-US" sz="1600" b="1" dirty="0" err="1">
                <a:solidFill>
                  <a:srgbClr val="D2D2D2">
                    <a:lumMod val="10000"/>
                  </a:srgbClr>
                </a:solidFill>
                <a:latin typeface="Courier New" pitchFamily="49" charset="0"/>
              </a:rPr>
              <a:t>src</a:t>
            </a:r>
            <a:r>
              <a:rPr lang="en-US" sz="1600" b="1" dirty="0">
                <a:solidFill>
                  <a:srgbClr val="D2D2D2">
                    <a:lumMod val="10000"/>
                  </a:srgbClr>
                </a:solidFill>
                <a:latin typeface="Courier New" pitchFamily="49" charset="0"/>
              </a:rPr>
              <a:t>, tag, </a:t>
            </a:r>
            <a:r>
              <a:rPr lang="en-US" sz="1600" b="1" dirty="0" err="1">
                <a:solidFill>
                  <a:srgbClr val="D2D2D2">
                    <a:lumMod val="10000"/>
                  </a:srgbClr>
                </a:solidFill>
                <a:latin typeface="Courier New" pitchFamily="49" charset="0"/>
              </a:rPr>
              <a:t>comm</a:t>
            </a:r>
            <a:r>
              <a:rPr lang="en-US" sz="1600" b="1" dirty="0">
                <a:solidFill>
                  <a:srgbClr val="D2D2D2">
                    <a:lumMod val="10000"/>
                  </a:srgbClr>
                </a:solidFill>
                <a:latin typeface="Courier New" pitchFamily="49" charset="0"/>
              </a:rPr>
              <a:t>, request)</a:t>
            </a:r>
          </a:p>
          <a:p>
            <a:pPr marL="115888" lvl="1">
              <a:lnSpc>
                <a:spcPct val="120000"/>
              </a:lnSpc>
            </a:pPr>
            <a:r>
              <a:rPr lang="en-US" sz="1600" b="1" dirty="0">
                <a:solidFill>
                  <a:srgbClr val="D2D2D2">
                    <a:lumMod val="10000"/>
                  </a:srgbClr>
                </a:solidFill>
                <a:latin typeface="Courier New" pitchFamily="49" charset="0"/>
              </a:rPr>
              <a:t>MPI_WAIT(request, status)</a:t>
            </a:r>
          </a:p>
        </p:txBody>
      </p:sp>
      <p:sp>
        <p:nvSpPr>
          <p:cNvPr id="11" name="Rectangle 10">
            <a:extLst>
              <a:ext uri="{FF2B5EF4-FFF2-40B4-BE49-F238E27FC236}">
                <a16:creationId xmlns:a16="http://schemas.microsoft.com/office/drawing/2014/main" id="{09D1618A-3DA3-7D43-88B8-D462CC8CE6CA}"/>
              </a:ext>
            </a:extLst>
          </p:cNvPr>
          <p:cNvSpPr/>
          <p:nvPr/>
        </p:nvSpPr>
        <p:spPr>
          <a:xfrm>
            <a:off x="304800" y="3200400"/>
            <a:ext cx="8153400" cy="1466492"/>
          </a:xfrm>
          <a:prstGeom prst="rect">
            <a:avLst/>
          </a:prstGeom>
        </p:spPr>
        <p:txBody>
          <a:bodyPr wrap="square">
            <a:spAutoFit/>
          </a:bodyPr>
          <a:lstStyle/>
          <a:p>
            <a:pPr marL="342900" indent="-342900" fontAlgn="base">
              <a:lnSpc>
                <a:spcPct val="120000"/>
              </a:lnSpc>
              <a:spcBef>
                <a:spcPct val="20000"/>
              </a:spcBef>
              <a:spcAft>
                <a:spcPct val="0"/>
              </a:spcAft>
              <a:buClr>
                <a:srgbClr val="1F497D"/>
              </a:buClr>
              <a:buFont typeface="Wingdings" pitchFamily="2" charset="2"/>
              <a:buChar char="§"/>
            </a:pPr>
            <a:r>
              <a:rPr lang="en-US" sz="2400" kern="0" dirty="0">
                <a:solidFill>
                  <a:srgbClr val="D2D2D2">
                    <a:lumMod val="10000"/>
                  </a:srgbClr>
                </a:solidFill>
                <a:ea typeface="MS PGothic" pitchFamily="34" charset="-128"/>
              </a:rPr>
              <a:t>Nonblocking operations allow overlapping computation and communication</a:t>
            </a:r>
          </a:p>
          <a:p>
            <a:pPr marL="342900" indent="-342900" fontAlgn="base">
              <a:lnSpc>
                <a:spcPct val="120000"/>
              </a:lnSpc>
              <a:spcBef>
                <a:spcPct val="20000"/>
              </a:spcBef>
              <a:spcAft>
                <a:spcPct val="0"/>
              </a:spcAft>
              <a:buClr>
                <a:srgbClr val="1F497D"/>
              </a:buClr>
              <a:buFont typeface="Wingdings" pitchFamily="2" charset="2"/>
              <a:buChar char="§"/>
            </a:pPr>
            <a:r>
              <a:rPr lang="en-US" sz="2400" kern="0" dirty="0">
                <a:solidFill>
                  <a:srgbClr val="D2D2D2">
                    <a:lumMod val="10000"/>
                  </a:srgbClr>
                </a:solidFill>
                <a:ea typeface="MS PGothic" pitchFamily="34" charset="-128"/>
              </a:rPr>
              <a:t>One can also test without waiting using </a:t>
            </a:r>
            <a:r>
              <a:rPr lang="en-US" sz="20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MPI_Test</a:t>
            </a:r>
            <a:endParaRPr lang="en-US" sz="20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endParaRPr>
          </a:p>
        </p:txBody>
      </p:sp>
      <p:sp>
        <p:nvSpPr>
          <p:cNvPr id="13" name="Rounded Rectangle 12">
            <a:extLst>
              <a:ext uri="{FF2B5EF4-FFF2-40B4-BE49-F238E27FC236}">
                <a16:creationId xmlns:a16="http://schemas.microsoft.com/office/drawing/2014/main" id="{4C9E492F-E62C-9546-BE49-4E69279B89DD}"/>
              </a:ext>
            </a:extLst>
          </p:cNvPr>
          <p:cNvSpPr/>
          <p:nvPr/>
        </p:nvSpPr>
        <p:spPr bwMode="auto">
          <a:xfrm>
            <a:off x="609600" y="4830900"/>
            <a:ext cx="7848600" cy="41543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115888" lvl="1" fontAlgn="base">
              <a:lnSpc>
                <a:spcPct val="120000"/>
              </a:lnSpc>
              <a:spcBef>
                <a:spcPct val="20000"/>
              </a:spcBef>
              <a:spcAft>
                <a:spcPct val="0"/>
              </a:spcAft>
              <a:buClr>
                <a:srgbClr val="1F497D"/>
              </a:buClr>
            </a:pPr>
            <a:r>
              <a:rPr lang="en-US" sz="16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MPI_Test</a:t>
            </a:r>
            <a:r>
              <a:rPr lang="en-US" sz="16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rPr>
              <a:t>(</a:t>
            </a:r>
            <a:r>
              <a:rPr lang="en-US" sz="1600" b="1" kern="0" dirty="0">
                <a:solidFill>
                  <a:srgbClr val="A22B38"/>
                </a:solidFill>
                <a:latin typeface="Courier New" panose="02070309020205020404" pitchFamily="49" charset="0"/>
                <a:ea typeface="MS PGothic" pitchFamily="34" charset="-128"/>
                <a:cs typeface="Courier New" panose="02070309020205020404" pitchFamily="49" charset="0"/>
              </a:rPr>
              <a:t>request</a:t>
            </a:r>
            <a:r>
              <a:rPr lang="en-US" sz="16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rPr>
              <a:t>, flag, status)</a:t>
            </a:r>
          </a:p>
        </p:txBody>
      </p:sp>
      <p:sp>
        <p:nvSpPr>
          <p:cNvPr id="14" name="Rectangle 13">
            <a:extLst>
              <a:ext uri="{FF2B5EF4-FFF2-40B4-BE49-F238E27FC236}">
                <a16:creationId xmlns:a16="http://schemas.microsoft.com/office/drawing/2014/main" id="{BFFB569D-ED5B-4947-A567-A9EECA098123}"/>
              </a:ext>
            </a:extLst>
          </p:cNvPr>
          <p:cNvSpPr/>
          <p:nvPr/>
        </p:nvSpPr>
        <p:spPr>
          <a:xfrm>
            <a:off x="304800" y="5322413"/>
            <a:ext cx="8305800" cy="946991"/>
          </a:xfrm>
          <a:prstGeom prst="rect">
            <a:avLst/>
          </a:prstGeom>
        </p:spPr>
        <p:txBody>
          <a:bodyPr wrap="square">
            <a:spAutoFit/>
          </a:bodyPr>
          <a:lstStyle/>
          <a:p>
            <a:pPr marL="342900" indent="-342900" fontAlgn="base">
              <a:lnSpc>
                <a:spcPct val="120000"/>
              </a:lnSpc>
              <a:spcBef>
                <a:spcPct val="20000"/>
              </a:spcBef>
              <a:spcAft>
                <a:spcPct val="0"/>
              </a:spcAft>
              <a:buClr>
                <a:srgbClr val="1F497D"/>
              </a:buClr>
              <a:buFont typeface="Wingdings" pitchFamily="2" charset="2"/>
              <a:buChar char="§"/>
            </a:pPr>
            <a:r>
              <a:rPr lang="en-US" sz="2400" kern="0" dirty="0">
                <a:solidFill>
                  <a:srgbClr val="D2D2D2">
                    <a:lumMod val="10000"/>
                  </a:srgbClr>
                </a:solidFill>
                <a:ea typeface="MS PGothic" pitchFamily="34" charset="-128"/>
              </a:rPr>
              <a:t>Anywhere you use </a:t>
            </a:r>
            <a:r>
              <a:rPr lang="en-US" sz="20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MPI_Send</a:t>
            </a:r>
            <a:r>
              <a:rPr lang="en-US" sz="20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rPr>
              <a:t> </a:t>
            </a:r>
            <a:r>
              <a:rPr lang="en-US" sz="2400" kern="0" dirty="0">
                <a:solidFill>
                  <a:srgbClr val="D2D2D2">
                    <a:lumMod val="10000"/>
                  </a:srgbClr>
                </a:solidFill>
                <a:ea typeface="MS PGothic" pitchFamily="34" charset="-128"/>
              </a:rPr>
              <a:t>or</a:t>
            </a:r>
            <a:r>
              <a:rPr lang="en-US" kern="0" dirty="0">
                <a:solidFill>
                  <a:srgbClr val="D2D2D2">
                    <a:lumMod val="10000"/>
                  </a:srgbClr>
                </a:solidFill>
                <a:latin typeface="Arial" charset="0"/>
                <a:ea typeface="MS PGothic" pitchFamily="34" charset="-128"/>
              </a:rPr>
              <a:t>  </a:t>
            </a:r>
            <a:r>
              <a:rPr lang="en-US" sz="20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MPI_Recv</a:t>
            </a:r>
            <a:r>
              <a:rPr lang="en-US" sz="2000"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rPr>
              <a:t>, </a:t>
            </a:r>
            <a:r>
              <a:rPr lang="en-US" sz="2400" kern="0" dirty="0">
                <a:solidFill>
                  <a:srgbClr val="D2D2D2">
                    <a:lumMod val="10000"/>
                  </a:srgbClr>
                </a:solidFill>
                <a:ea typeface="MS PGothic" pitchFamily="34" charset="-128"/>
              </a:rPr>
              <a:t>you can use the pair of</a:t>
            </a:r>
            <a:r>
              <a:rPr lang="en-US" sz="2400" kern="0" dirty="0">
                <a:solidFill>
                  <a:srgbClr val="D2D2D2">
                    <a:lumMod val="10000"/>
                  </a:srgbClr>
                </a:solidFill>
                <a:latin typeface="Arial" charset="0"/>
                <a:ea typeface="MS PGothic" pitchFamily="34" charset="-128"/>
              </a:rPr>
              <a:t> </a:t>
            </a:r>
            <a:r>
              <a:rPr lang="en-US" sz="20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MPI_Isend</a:t>
            </a:r>
            <a:r>
              <a:rPr lang="en-US" sz="20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rPr>
              <a:t>/</a:t>
            </a:r>
            <a:r>
              <a:rPr lang="en-US" sz="20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MPI_Wait</a:t>
            </a:r>
            <a:r>
              <a:rPr lang="en-US" sz="20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rPr>
              <a:t> </a:t>
            </a:r>
            <a:r>
              <a:rPr lang="en-US" sz="2400" kern="0" dirty="0">
                <a:solidFill>
                  <a:srgbClr val="D2D2D2">
                    <a:lumMod val="10000"/>
                  </a:srgbClr>
                </a:solidFill>
                <a:ea typeface="MS PGothic" pitchFamily="34" charset="-128"/>
              </a:rPr>
              <a:t>or</a:t>
            </a:r>
            <a:r>
              <a:rPr lang="en-US" kern="0" dirty="0">
                <a:solidFill>
                  <a:srgbClr val="D2D2D2">
                    <a:lumMod val="10000"/>
                  </a:srgbClr>
                </a:solidFill>
                <a:latin typeface="Arial" charset="0"/>
                <a:ea typeface="MS PGothic" pitchFamily="34" charset="-128"/>
              </a:rPr>
              <a:t>  </a:t>
            </a:r>
            <a:r>
              <a:rPr lang="en-US" sz="20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MPI_Irecv</a:t>
            </a:r>
            <a:r>
              <a:rPr lang="en-US" sz="20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rPr>
              <a:t>/</a:t>
            </a:r>
            <a:r>
              <a:rPr lang="en-US" sz="2000" b="1" kern="0" dirty="0" err="1">
                <a:solidFill>
                  <a:srgbClr val="D2D2D2">
                    <a:lumMod val="10000"/>
                  </a:srgbClr>
                </a:solidFill>
                <a:latin typeface="Courier New" panose="02070309020205020404" pitchFamily="49" charset="0"/>
                <a:ea typeface="MS PGothic" pitchFamily="34" charset="-128"/>
                <a:cs typeface="Courier New" panose="02070309020205020404" pitchFamily="49" charset="0"/>
              </a:rPr>
              <a:t>MPI_Wait</a:t>
            </a:r>
            <a:endParaRPr lang="en-US" sz="2000" b="1" kern="0" dirty="0">
              <a:solidFill>
                <a:srgbClr val="D2D2D2">
                  <a:lumMod val="10000"/>
                </a:srgbClr>
              </a:solidFill>
              <a:latin typeface="Courier New" panose="02070309020205020404" pitchFamily="49" charset="0"/>
              <a:ea typeface="MS PGothic" pitchFamily="34" charset="-128"/>
              <a:cs typeface="Courier New" panose="02070309020205020404" pitchFamily="49" charset="0"/>
            </a:endParaRPr>
          </a:p>
        </p:txBody>
      </p:sp>
    </p:spTree>
    <p:extLst>
      <p:ext uri="{BB962C8B-B14F-4D97-AF65-F5344CB8AC3E}">
        <p14:creationId xmlns:p14="http://schemas.microsoft.com/office/powerpoint/2010/main" val="48692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489700"/>
            <a:ext cx="384175" cy="365125"/>
          </a:xfrm>
          <a:prstGeom prst="rect">
            <a:avLst/>
          </a:prstGeom>
        </p:spPr>
        <p:txBody>
          <a:bodyPr/>
          <a:lstStyle/>
          <a:p>
            <a:fld id="{8532EC29-4872-2F43-9889-6FB9823E4147}" type="slidenum">
              <a:rPr lang="en-US">
                <a:solidFill>
                  <a:srgbClr val="404040"/>
                </a:solidFill>
              </a:rPr>
              <a:pPr/>
              <a:t>4</a:t>
            </a:fld>
            <a:endParaRPr lang="en-US">
              <a:solidFill>
                <a:srgbClr val="404040"/>
              </a:solidFill>
            </a:endParaRPr>
          </a:p>
        </p:txBody>
      </p:sp>
      <p:sp>
        <p:nvSpPr>
          <p:cNvPr id="575490" name="Rectangle 2"/>
          <p:cNvSpPr>
            <a:spLocks noGrp="1" noChangeArrowheads="1"/>
          </p:cNvSpPr>
          <p:nvPr>
            <p:ph type="title"/>
          </p:nvPr>
        </p:nvSpPr>
        <p:spPr/>
        <p:txBody>
          <a:bodyPr/>
          <a:lstStyle/>
          <a:p>
            <a:r>
              <a:rPr lang="en-US" dirty="0"/>
              <a:t>Timeline of the MPI Standard</a:t>
            </a:r>
          </a:p>
        </p:txBody>
      </p:sp>
      <p:sp>
        <p:nvSpPr>
          <p:cNvPr id="575491" name="Rectangle 3"/>
          <p:cNvSpPr>
            <a:spLocks noGrp="1" noChangeArrowheads="1"/>
          </p:cNvSpPr>
          <p:nvPr>
            <p:ph type="body" idx="1"/>
          </p:nvPr>
        </p:nvSpPr>
        <p:spPr>
          <a:xfrm>
            <a:off x="457200" y="762000"/>
            <a:ext cx="8229600" cy="5791200"/>
          </a:xfrm>
        </p:spPr>
        <p:txBody>
          <a:bodyPr/>
          <a:lstStyle/>
          <a:p>
            <a:r>
              <a:rPr lang="en-US" sz="1800" dirty="0"/>
              <a:t>MPI-1 (1994), presented at SC’93</a:t>
            </a:r>
          </a:p>
          <a:p>
            <a:pPr lvl="1"/>
            <a:r>
              <a:rPr lang="en-US" sz="1600" dirty="0"/>
              <a:t>Basic point-to-point communication, collectives, </a:t>
            </a:r>
            <a:r>
              <a:rPr lang="en-US" sz="1600" dirty="0" err="1"/>
              <a:t>datatypes</a:t>
            </a:r>
            <a:r>
              <a:rPr lang="en-US" sz="1600" dirty="0"/>
              <a:t>, etc</a:t>
            </a:r>
          </a:p>
          <a:p>
            <a:r>
              <a:rPr lang="en-US" sz="1800" dirty="0"/>
              <a:t>MPI-2 (1997)</a:t>
            </a:r>
          </a:p>
          <a:p>
            <a:pPr lvl="1"/>
            <a:r>
              <a:rPr lang="en-US" sz="1600" dirty="0"/>
              <a:t>Added parallel I/O, Remote Memory Access (one-sided operations), dynamic processes, thread support, C++ bindings, …</a:t>
            </a:r>
            <a:endParaRPr lang="en-US" sz="1200" dirty="0"/>
          </a:p>
          <a:p>
            <a:r>
              <a:rPr lang="en-US" sz="1800" dirty="0"/>
              <a:t>---- Unchanged for 10 years ----</a:t>
            </a:r>
            <a:endParaRPr lang="en-US" sz="1200" dirty="0"/>
          </a:p>
          <a:p>
            <a:r>
              <a:rPr lang="en-US" sz="1800" dirty="0"/>
              <a:t>MPI-2.1 (2008)</a:t>
            </a:r>
          </a:p>
          <a:p>
            <a:pPr lvl="1"/>
            <a:r>
              <a:rPr lang="en-US" sz="1600" dirty="0"/>
              <a:t>Minor clarifications and bug fixes to MPI-2</a:t>
            </a:r>
          </a:p>
          <a:p>
            <a:r>
              <a:rPr lang="en-US" sz="1800" dirty="0"/>
              <a:t>MPI-2.2 (2009)</a:t>
            </a:r>
          </a:p>
          <a:p>
            <a:pPr lvl="1"/>
            <a:r>
              <a:rPr lang="en-US" sz="1600" dirty="0"/>
              <a:t>Small updates and additions to MPI 2.1</a:t>
            </a:r>
          </a:p>
          <a:p>
            <a:r>
              <a:rPr lang="en-US" sz="1800" dirty="0"/>
              <a:t>MPI-3.0 (2012)</a:t>
            </a:r>
          </a:p>
          <a:p>
            <a:pPr lvl="1"/>
            <a:r>
              <a:rPr lang="en-US" sz="1600" dirty="0"/>
              <a:t>Major new features and additions to MPI (nonblocking collectives, neighborhood collectives, improved RMA, tools interface, Fortran 2008 bindings, etc.)</a:t>
            </a:r>
          </a:p>
          <a:p>
            <a:r>
              <a:rPr lang="en-US" sz="1800" dirty="0"/>
              <a:t>MPI-3.1 (2015)</a:t>
            </a:r>
          </a:p>
          <a:p>
            <a:pPr lvl="1"/>
            <a:r>
              <a:rPr lang="en-US" sz="1400" dirty="0"/>
              <a:t>Small updates to MPI 3.0</a:t>
            </a:r>
          </a:p>
          <a:p>
            <a:pPr lvl="1"/>
            <a:endParaRPr lang="en-US" sz="1800" dirty="0"/>
          </a:p>
        </p:txBody>
      </p:sp>
    </p:spTree>
    <p:extLst>
      <p:ext uri="{BB962C8B-B14F-4D97-AF65-F5344CB8AC3E}">
        <p14:creationId xmlns:p14="http://schemas.microsoft.com/office/powerpoint/2010/main" val="4120459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9" name="Slide Number Placeholder 3"/>
          <p:cNvSpPr txBox="1">
            <a:spLocks noGrp="1"/>
          </p:cNvSpPr>
          <p:nvPr/>
        </p:nvSpPr>
        <p:spPr bwMode="auto">
          <a:xfrm>
            <a:off x="8653463" y="5976938"/>
            <a:ext cx="3571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gn="r"/>
            <a:fld id="{7BE04FEA-507A-46F9-ADEF-903261E61B27}" type="slidenum">
              <a:rPr lang="en-US" sz="1000" b="1">
                <a:solidFill>
                  <a:srgbClr val="FFFFFF"/>
                </a:solidFill>
                <a:latin typeface="Arial" charset="0"/>
                <a:ea typeface="MS PGothic" pitchFamily="34" charset="-128"/>
              </a:rPr>
              <a:pPr algn="r"/>
              <a:t>40</a:t>
            </a:fld>
            <a:endParaRPr lang="en-US" sz="1000" b="1">
              <a:solidFill>
                <a:srgbClr val="FFFFFF"/>
              </a:solidFill>
              <a:latin typeface="Arial" charset="0"/>
              <a:ea typeface="MS PGothic" pitchFamily="34" charset="-128"/>
            </a:endParaRPr>
          </a:p>
        </p:txBody>
      </p:sp>
      <p:sp>
        <p:nvSpPr>
          <p:cNvPr id="45060" name="Rectangle 2"/>
          <p:cNvSpPr>
            <a:spLocks noGrp="1" noChangeArrowheads="1"/>
          </p:cNvSpPr>
          <p:nvPr>
            <p:ph type="title" idx="4294967295"/>
          </p:nvPr>
        </p:nvSpPr>
        <p:spPr>
          <a:xfrm>
            <a:off x="457200" y="274638"/>
            <a:ext cx="8229600" cy="446276"/>
          </a:xfrm>
        </p:spPr>
        <p:txBody>
          <a:bodyPr lIns="91440" tIns="0" rIns="91440" bIns="45720" anchor="t">
            <a:spAutoFit/>
          </a:bodyPr>
          <a:lstStyle/>
          <a:p>
            <a:r>
              <a:rPr lang="en-US" dirty="0" err="1"/>
              <a:t>Nonblocking</a:t>
            </a:r>
            <a:r>
              <a:rPr lang="en-US" dirty="0"/>
              <a:t> Send-Receive Diagram </a:t>
            </a:r>
          </a:p>
        </p:txBody>
      </p:sp>
      <p:sp>
        <p:nvSpPr>
          <p:cNvPr id="2" name="Slide Number Placeholder 1"/>
          <p:cNvSpPr>
            <a:spLocks noGrp="1"/>
          </p:cNvSpPr>
          <p:nvPr>
            <p:ph type="sldNum" sz="quarter" idx="4"/>
          </p:nvPr>
        </p:nvSpPr>
        <p:spPr/>
        <p:txBody>
          <a:bodyPr/>
          <a:lstStyle/>
          <a:p>
            <a:fld id="{6B394888-48A7-42F6-AE45-2BD5FD40ED91}" type="slidenum">
              <a:rPr lang="en-US" smtClean="0"/>
              <a:pPr/>
              <a:t>40</a:t>
            </a:fld>
            <a:endParaRPr lang="en-US" dirty="0"/>
          </a:p>
        </p:txBody>
      </p:sp>
      <p:grpSp>
        <p:nvGrpSpPr>
          <p:cNvPr id="4" name="Group 3">
            <a:extLst>
              <a:ext uri="{FF2B5EF4-FFF2-40B4-BE49-F238E27FC236}">
                <a16:creationId xmlns:a16="http://schemas.microsoft.com/office/drawing/2014/main" id="{9A80429A-7458-E140-9927-01DC84FA0707}"/>
              </a:ext>
            </a:extLst>
          </p:cNvPr>
          <p:cNvGrpSpPr/>
          <p:nvPr/>
        </p:nvGrpSpPr>
        <p:grpSpPr>
          <a:xfrm>
            <a:off x="520927" y="762000"/>
            <a:ext cx="8242073" cy="5635869"/>
            <a:chOff x="452306" y="819122"/>
            <a:chExt cx="8242073" cy="5635869"/>
          </a:xfrm>
        </p:grpSpPr>
        <p:cxnSp>
          <p:nvCxnSpPr>
            <p:cNvPr id="12" name="Straight Arrow Connector 11">
              <a:extLst>
                <a:ext uri="{FF2B5EF4-FFF2-40B4-BE49-F238E27FC236}">
                  <a16:creationId xmlns:a16="http://schemas.microsoft.com/office/drawing/2014/main" id="{DDD3E08A-C719-034E-A422-6DBC0A38A5A2}"/>
                </a:ext>
              </a:extLst>
            </p:cNvPr>
            <p:cNvCxnSpPr/>
            <p:nvPr/>
          </p:nvCxnSpPr>
          <p:spPr bwMode="auto">
            <a:xfrm flipH="1">
              <a:off x="2282533" y="1364307"/>
              <a:ext cx="76200" cy="2514600"/>
            </a:xfrm>
            <a:prstGeom prst="straightConnector1">
              <a:avLst/>
            </a:prstGeom>
            <a:noFill/>
            <a:ln w="9525" cap="flat" cmpd="sng" algn="ctr">
              <a:no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E7C12928-54AA-A24D-9790-B5F245AA3CCC}"/>
                </a:ext>
              </a:extLst>
            </p:cNvPr>
            <p:cNvCxnSpPr>
              <a:cxnSpLocks/>
            </p:cNvCxnSpPr>
            <p:nvPr/>
          </p:nvCxnSpPr>
          <p:spPr bwMode="auto">
            <a:xfrm>
              <a:off x="2587333" y="2278707"/>
              <a:ext cx="0" cy="3657600"/>
            </a:xfrm>
            <a:prstGeom prst="straightConnector1">
              <a:avLst/>
            </a:prstGeom>
            <a:ln w="38100">
              <a:solidFill>
                <a:schemeClr val="bg2">
                  <a:lumMod val="10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90DE332-FB73-B143-A6C0-D2B149319010}"/>
                </a:ext>
              </a:extLst>
            </p:cNvPr>
            <p:cNvCxnSpPr>
              <a:cxnSpLocks/>
            </p:cNvCxnSpPr>
            <p:nvPr/>
          </p:nvCxnSpPr>
          <p:spPr bwMode="auto">
            <a:xfrm>
              <a:off x="4494518" y="1916018"/>
              <a:ext cx="0" cy="3276600"/>
            </a:xfrm>
            <a:prstGeom prst="straightConnector1">
              <a:avLst/>
            </a:prstGeom>
            <a:ln w="25400">
              <a:solidFill>
                <a:schemeClr val="bg2">
                  <a:lumMod val="10000"/>
                </a:schemeClr>
              </a:solidFill>
              <a:prstDash val="sysDot"/>
              <a:headEnd type="none" w="med" len="med"/>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6B71D23-B4D8-CE45-8101-03C53C78A764}"/>
                </a:ext>
              </a:extLst>
            </p:cNvPr>
            <p:cNvCxnSpPr>
              <a:cxnSpLocks/>
            </p:cNvCxnSpPr>
            <p:nvPr/>
          </p:nvCxnSpPr>
          <p:spPr bwMode="auto">
            <a:xfrm>
              <a:off x="6595453" y="1516707"/>
              <a:ext cx="28751" cy="4419600"/>
            </a:xfrm>
            <a:prstGeom prst="straightConnector1">
              <a:avLst/>
            </a:prstGeom>
            <a:ln w="38100">
              <a:solidFill>
                <a:schemeClr val="bg2">
                  <a:lumMod val="10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84714EC-A728-AA44-96F1-0BCE60F00F25}"/>
                </a:ext>
              </a:extLst>
            </p:cNvPr>
            <p:cNvCxnSpPr>
              <a:cxnSpLocks/>
            </p:cNvCxnSpPr>
            <p:nvPr/>
          </p:nvCxnSpPr>
          <p:spPr bwMode="auto">
            <a:xfrm>
              <a:off x="2595680" y="3505632"/>
              <a:ext cx="4026408" cy="1287004"/>
            </a:xfrm>
            <a:prstGeom prst="straightConnector1">
              <a:avLst/>
            </a:prstGeom>
            <a:ln w="10160">
              <a:solidFill>
                <a:schemeClr val="bg2">
                  <a:lumMod val="10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9B7EC72-AE5A-7549-8D25-CBF78185170B}"/>
                </a:ext>
              </a:extLst>
            </p:cNvPr>
            <p:cNvCxnSpPr>
              <a:cxnSpLocks/>
            </p:cNvCxnSpPr>
            <p:nvPr/>
          </p:nvCxnSpPr>
          <p:spPr bwMode="auto">
            <a:xfrm flipV="1">
              <a:off x="5406733" y="4869507"/>
              <a:ext cx="1186711" cy="685800"/>
            </a:xfrm>
            <a:prstGeom prst="straightConnector1">
              <a:avLst/>
            </a:prstGeom>
            <a:ln w="12700">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48386EF-41B7-9245-B73C-E33B3B1F92E4}"/>
                </a:ext>
              </a:extLst>
            </p:cNvPr>
            <p:cNvCxnSpPr>
              <a:cxnSpLocks/>
            </p:cNvCxnSpPr>
            <p:nvPr/>
          </p:nvCxnSpPr>
          <p:spPr bwMode="auto">
            <a:xfrm>
              <a:off x="1901533" y="2419728"/>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2177EE6-4290-BB43-AA1A-49C13B1A2FD6}"/>
                </a:ext>
              </a:extLst>
            </p:cNvPr>
            <p:cNvCxnSpPr>
              <a:cxnSpLocks/>
            </p:cNvCxnSpPr>
            <p:nvPr/>
          </p:nvCxnSpPr>
          <p:spPr bwMode="auto">
            <a:xfrm>
              <a:off x="1901533" y="4330454"/>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5F48BB2-900E-7447-A7CE-80A8127C2A86}"/>
                </a:ext>
              </a:extLst>
            </p:cNvPr>
            <p:cNvCxnSpPr>
              <a:cxnSpLocks/>
            </p:cNvCxnSpPr>
            <p:nvPr/>
          </p:nvCxnSpPr>
          <p:spPr bwMode="auto">
            <a:xfrm>
              <a:off x="6593444" y="1957937"/>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5B7B07B-5675-084D-A3BA-59EE21C70AEB}"/>
                </a:ext>
              </a:extLst>
            </p:cNvPr>
            <p:cNvCxnSpPr>
              <a:cxnSpLocks/>
            </p:cNvCxnSpPr>
            <p:nvPr/>
          </p:nvCxnSpPr>
          <p:spPr bwMode="auto">
            <a:xfrm>
              <a:off x="6622088" y="4782122"/>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1429A78-2264-324A-9A33-876DEB14BFB1}"/>
                </a:ext>
              </a:extLst>
            </p:cNvPr>
            <p:cNvCxnSpPr>
              <a:cxnSpLocks/>
            </p:cNvCxnSpPr>
            <p:nvPr/>
          </p:nvCxnSpPr>
          <p:spPr bwMode="auto">
            <a:xfrm>
              <a:off x="6622088" y="4945707"/>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D584764-6DA9-8A4B-92B7-1AFD582367BF}"/>
                </a:ext>
              </a:extLst>
            </p:cNvPr>
            <p:cNvSpPr txBox="1"/>
            <p:nvPr/>
          </p:nvSpPr>
          <p:spPr>
            <a:xfrm>
              <a:off x="505296" y="2022596"/>
              <a:ext cx="1524000" cy="381000"/>
            </a:xfrm>
            <a:prstGeom prst="rect">
              <a:avLst/>
            </a:prstGeom>
            <a:noFill/>
          </p:spPr>
          <p:txBody>
            <a:bodyPr wrap="square" rtlCol="0">
              <a:spAutoFit/>
            </a:bodyPr>
            <a:lstStyle/>
            <a:p>
              <a:r>
                <a:rPr lang="en-US" dirty="0">
                  <a:solidFill>
                    <a:srgbClr val="D2D2D2">
                      <a:lumMod val="10000"/>
                    </a:srgbClr>
                  </a:solidFill>
                </a:rPr>
                <a:t>T2:MPI_Isend</a:t>
              </a:r>
            </a:p>
          </p:txBody>
        </p:sp>
        <p:sp>
          <p:nvSpPr>
            <p:cNvPr id="24" name="TextBox 23">
              <a:extLst>
                <a:ext uri="{FF2B5EF4-FFF2-40B4-BE49-F238E27FC236}">
                  <a16:creationId xmlns:a16="http://schemas.microsoft.com/office/drawing/2014/main" id="{94AACFF1-68BE-754E-B506-5EF2B537871D}"/>
                </a:ext>
              </a:extLst>
            </p:cNvPr>
            <p:cNvSpPr txBox="1"/>
            <p:nvPr/>
          </p:nvSpPr>
          <p:spPr>
            <a:xfrm>
              <a:off x="1771417" y="3244878"/>
              <a:ext cx="495300" cy="369332"/>
            </a:xfrm>
            <a:prstGeom prst="rect">
              <a:avLst/>
            </a:prstGeom>
            <a:noFill/>
          </p:spPr>
          <p:txBody>
            <a:bodyPr wrap="square" rtlCol="0">
              <a:spAutoFit/>
            </a:bodyPr>
            <a:lstStyle/>
            <a:p>
              <a:r>
                <a:rPr lang="en-US" dirty="0">
                  <a:solidFill>
                    <a:srgbClr val="D2D2D2">
                      <a:lumMod val="10000"/>
                    </a:srgbClr>
                  </a:solidFill>
                </a:rPr>
                <a:t>T5</a:t>
              </a:r>
            </a:p>
          </p:txBody>
        </p:sp>
        <p:sp>
          <p:nvSpPr>
            <p:cNvPr id="25" name="TextBox 24">
              <a:extLst>
                <a:ext uri="{FF2B5EF4-FFF2-40B4-BE49-F238E27FC236}">
                  <a16:creationId xmlns:a16="http://schemas.microsoft.com/office/drawing/2014/main" id="{F0E08E9B-8441-7C4D-9C4F-48227A2F3314}"/>
                </a:ext>
              </a:extLst>
            </p:cNvPr>
            <p:cNvSpPr txBox="1"/>
            <p:nvPr/>
          </p:nvSpPr>
          <p:spPr>
            <a:xfrm>
              <a:off x="4854860" y="2714566"/>
              <a:ext cx="914400" cy="369332"/>
            </a:xfrm>
            <a:prstGeom prst="rect">
              <a:avLst/>
            </a:prstGeom>
            <a:noFill/>
          </p:spPr>
          <p:txBody>
            <a:bodyPr wrap="square" rtlCol="0">
              <a:spAutoFit/>
            </a:bodyPr>
            <a:lstStyle/>
            <a:p>
              <a:r>
                <a:rPr lang="en-US" dirty="0">
                  <a:solidFill>
                    <a:srgbClr val="D2D2D2">
                      <a:lumMod val="10000"/>
                    </a:srgbClr>
                  </a:solidFill>
                </a:rPr>
                <a:t>time</a:t>
              </a:r>
            </a:p>
          </p:txBody>
        </p:sp>
        <p:sp>
          <p:nvSpPr>
            <p:cNvPr id="26" name="TextBox 25">
              <a:extLst>
                <a:ext uri="{FF2B5EF4-FFF2-40B4-BE49-F238E27FC236}">
                  <a16:creationId xmlns:a16="http://schemas.microsoft.com/office/drawing/2014/main" id="{98E41A58-D4ED-F443-8C49-F18EFA833D6D}"/>
                </a:ext>
              </a:extLst>
            </p:cNvPr>
            <p:cNvSpPr txBox="1"/>
            <p:nvPr/>
          </p:nvSpPr>
          <p:spPr>
            <a:xfrm>
              <a:off x="6613741" y="1548301"/>
              <a:ext cx="1600200" cy="369332"/>
            </a:xfrm>
            <a:prstGeom prst="rect">
              <a:avLst/>
            </a:prstGeom>
            <a:noFill/>
          </p:spPr>
          <p:txBody>
            <a:bodyPr wrap="square" rtlCol="0">
              <a:spAutoFit/>
            </a:bodyPr>
            <a:lstStyle/>
            <a:p>
              <a:r>
                <a:rPr lang="en-US" dirty="0">
                  <a:solidFill>
                    <a:srgbClr val="D2D2D2">
                      <a:lumMod val="10000"/>
                    </a:srgbClr>
                  </a:solidFill>
                </a:rPr>
                <a:t>T0:MPI_Irecv</a:t>
              </a:r>
            </a:p>
          </p:txBody>
        </p:sp>
        <p:sp>
          <p:nvSpPr>
            <p:cNvPr id="27" name="TextBox 26">
              <a:extLst>
                <a:ext uri="{FF2B5EF4-FFF2-40B4-BE49-F238E27FC236}">
                  <a16:creationId xmlns:a16="http://schemas.microsoft.com/office/drawing/2014/main" id="{F205D0C5-140F-F44D-A7BC-F0AD61ED88BD}"/>
                </a:ext>
              </a:extLst>
            </p:cNvPr>
            <p:cNvSpPr txBox="1"/>
            <p:nvPr/>
          </p:nvSpPr>
          <p:spPr>
            <a:xfrm>
              <a:off x="6609828" y="4401605"/>
              <a:ext cx="2084551" cy="369332"/>
            </a:xfrm>
            <a:prstGeom prst="rect">
              <a:avLst/>
            </a:prstGeom>
            <a:noFill/>
          </p:spPr>
          <p:txBody>
            <a:bodyPr wrap="square" rtlCol="0">
              <a:spAutoFit/>
            </a:bodyPr>
            <a:lstStyle/>
            <a:p>
              <a:r>
                <a:rPr lang="en-US" dirty="0">
                  <a:solidFill>
                    <a:srgbClr val="D2D2D2">
                      <a:lumMod val="10000"/>
                    </a:srgbClr>
                  </a:solidFill>
                </a:rPr>
                <a:t>T7: Transfer Finishes</a:t>
              </a:r>
            </a:p>
          </p:txBody>
        </p:sp>
        <p:sp>
          <p:nvSpPr>
            <p:cNvPr id="28" name="TextBox 27">
              <a:extLst>
                <a:ext uri="{FF2B5EF4-FFF2-40B4-BE49-F238E27FC236}">
                  <a16:creationId xmlns:a16="http://schemas.microsoft.com/office/drawing/2014/main" id="{2B8C08E2-6920-0142-A199-13504C52D620}"/>
                </a:ext>
              </a:extLst>
            </p:cNvPr>
            <p:cNvSpPr txBox="1"/>
            <p:nvPr/>
          </p:nvSpPr>
          <p:spPr>
            <a:xfrm>
              <a:off x="6613741" y="4975783"/>
              <a:ext cx="533400" cy="369332"/>
            </a:xfrm>
            <a:prstGeom prst="rect">
              <a:avLst/>
            </a:prstGeom>
            <a:noFill/>
          </p:spPr>
          <p:txBody>
            <a:bodyPr wrap="square" rtlCol="0">
              <a:spAutoFit/>
            </a:bodyPr>
            <a:lstStyle/>
            <a:p>
              <a:r>
                <a:rPr lang="en-US" dirty="0">
                  <a:solidFill>
                    <a:srgbClr val="D2D2D2">
                      <a:lumMod val="10000"/>
                    </a:srgbClr>
                  </a:solidFill>
                </a:rPr>
                <a:t>T8</a:t>
              </a:r>
            </a:p>
          </p:txBody>
        </p:sp>
        <p:sp>
          <p:nvSpPr>
            <p:cNvPr id="29" name="TextBox 28">
              <a:extLst>
                <a:ext uri="{FF2B5EF4-FFF2-40B4-BE49-F238E27FC236}">
                  <a16:creationId xmlns:a16="http://schemas.microsoft.com/office/drawing/2014/main" id="{7373C665-B0CF-9E47-8B05-CC1104D826B8}"/>
                </a:ext>
              </a:extLst>
            </p:cNvPr>
            <p:cNvSpPr txBox="1"/>
            <p:nvPr/>
          </p:nvSpPr>
          <p:spPr>
            <a:xfrm>
              <a:off x="2025358" y="6085659"/>
              <a:ext cx="1123950" cy="369332"/>
            </a:xfrm>
            <a:prstGeom prst="rect">
              <a:avLst/>
            </a:prstGeom>
            <a:noFill/>
          </p:spPr>
          <p:txBody>
            <a:bodyPr wrap="square" rtlCol="0">
              <a:spAutoFit/>
            </a:bodyPr>
            <a:lstStyle/>
            <a:p>
              <a:pPr algn="ctr"/>
              <a:r>
                <a:rPr lang="en-US" dirty="0">
                  <a:solidFill>
                    <a:srgbClr val="D2D2D2">
                      <a:lumMod val="10000"/>
                    </a:srgbClr>
                  </a:solidFill>
                </a:rPr>
                <a:t>Sender</a:t>
              </a:r>
            </a:p>
          </p:txBody>
        </p:sp>
        <p:sp>
          <p:nvSpPr>
            <p:cNvPr id="30" name="TextBox 29">
              <a:extLst>
                <a:ext uri="{FF2B5EF4-FFF2-40B4-BE49-F238E27FC236}">
                  <a16:creationId xmlns:a16="http://schemas.microsoft.com/office/drawing/2014/main" id="{BBEE16CD-4B22-A348-97C6-D46E2B5524D1}"/>
                </a:ext>
              </a:extLst>
            </p:cNvPr>
            <p:cNvSpPr txBox="1"/>
            <p:nvPr/>
          </p:nvSpPr>
          <p:spPr>
            <a:xfrm>
              <a:off x="6152628" y="6085456"/>
              <a:ext cx="1143000" cy="369332"/>
            </a:xfrm>
            <a:prstGeom prst="rect">
              <a:avLst/>
            </a:prstGeom>
            <a:noFill/>
          </p:spPr>
          <p:txBody>
            <a:bodyPr wrap="square" rtlCol="0">
              <a:spAutoFit/>
            </a:bodyPr>
            <a:lstStyle/>
            <a:p>
              <a:pPr algn="ctr"/>
              <a:r>
                <a:rPr lang="en-US" dirty="0">
                  <a:solidFill>
                    <a:srgbClr val="D2D2D2">
                      <a:lumMod val="10000"/>
                    </a:srgbClr>
                  </a:solidFill>
                </a:rPr>
                <a:t>Receiver</a:t>
              </a:r>
            </a:p>
          </p:txBody>
        </p:sp>
        <p:sp>
          <p:nvSpPr>
            <p:cNvPr id="31" name="TextBox 30">
              <a:extLst>
                <a:ext uri="{FF2B5EF4-FFF2-40B4-BE49-F238E27FC236}">
                  <a16:creationId xmlns:a16="http://schemas.microsoft.com/office/drawing/2014/main" id="{FB09F134-63D6-CD43-9B32-EC289631E909}"/>
                </a:ext>
              </a:extLst>
            </p:cNvPr>
            <p:cNvSpPr txBox="1"/>
            <p:nvPr/>
          </p:nvSpPr>
          <p:spPr>
            <a:xfrm>
              <a:off x="2809590" y="5356203"/>
              <a:ext cx="3187467" cy="584775"/>
            </a:xfrm>
            <a:prstGeom prst="rect">
              <a:avLst/>
            </a:prstGeom>
            <a:noFill/>
          </p:spPr>
          <p:txBody>
            <a:bodyPr wrap="square" rtlCol="0">
              <a:spAutoFit/>
            </a:bodyPr>
            <a:lstStyle/>
            <a:p>
              <a:r>
                <a:rPr lang="en-US" sz="1600" dirty="0">
                  <a:solidFill>
                    <a:srgbClr val="FF0000"/>
                  </a:solidFill>
                </a:rPr>
                <a:t>internal completion is soon</a:t>
              </a:r>
            </a:p>
            <a:p>
              <a:r>
                <a:rPr lang="en-US" sz="1600" dirty="0">
                  <a:solidFill>
                    <a:srgbClr val="FF0000"/>
                  </a:solidFill>
                </a:rPr>
                <a:t>followed by return of </a:t>
              </a:r>
              <a:r>
                <a:rPr lang="en-US" sz="1600" dirty="0" err="1">
                  <a:solidFill>
                    <a:srgbClr val="FF0000"/>
                  </a:solidFill>
                </a:rPr>
                <a:t>MPI_Recv</a:t>
              </a:r>
              <a:endParaRPr lang="en-US" sz="1600" dirty="0">
                <a:solidFill>
                  <a:srgbClr val="FF0000"/>
                </a:solidFill>
              </a:endParaRPr>
            </a:p>
          </p:txBody>
        </p:sp>
        <p:sp>
          <p:nvSpPr>
            <p:cNvPr id="32" name="TextBox 31">
              <a:extLst>
                <a:ext uri="{FF2B5EF4-FFF2-40B4-BE49-F238E27FC236}">
                  <a16:creationId xmlns:a16="http://schemas.microsoft.com/office/drawing/2014/main" id="{3BB15B74-7483-C04C-A6D7-A5B827655D44}"/>
                </a:ext>
              </a:extLst>
            </p:cNvPr>
            <p:cNvSpPr txBox="1"/>
            <p:nvPr/>
          </p:nvSpPr>
          <p:spPr>
            <a:xfrm>
              <a:off x="452306" y="2418828"/>
              <a:ext cx="1118189" cy="665070"/>
            </a:xfrm>
            <a:prstGeom prst="rect">
              <a:avLst/>
            </a:prstGeom>
            <a:noFill/>
          </p:spPr>
          <p:txBody>
            <a:bodyPr wrap="square" rtlCol="0">
              <a:spAutoFit/>
            </a:bodyPr>
            <a:lstStyle/>
            <a:p>
              <a:r>
                <a:rPr lang="en-US" sz="1200" dirty="0">
                  <a:solidFill>
                    <a:srgbClr val="D2D2D2">
                      <a:lumMod val="10000"/>
                    </a:srgbClr>
                  </a:solidFill>
                </a:rPr>
                <a:t>Sender returns @T3, buffer unavailable</a:t>
              </a:r>
            </a:p>
          </p:txBody>
        </p:sp>
        <p:sp>
          <p:nvSpPr>
            <p:cNvPr id="33" name="TextBox 32">
              <a:extLst>
                <a:ext uri="{FF2B5EF4-FFF2-40B4-BE49-F238E27FC236}">
                  <a16:creationId xmlns:a16="http://schemas.microsoft.com/office/drawing/2014/main" id="{B30DFD29-6E93-6049-B231-FB43279C6D40}"/>
                </a:ext>
              </a:extLst>
            </p:cNvPr>
            <p:cNvSpPr txBox="1"/>
            <p:nvPr/>
          </p:nvSpPr>
          <p:spPr>
            <a:xfrm>
              <a:off x="7307888" y="4923568"/>
              <a:ext cx="1345575" cy="646331"/>
            </a:xfrm>
            <a:prstGeom prst="rect">
              <a:avLst/>
            </a:prstGeom>
            <a:noFill/>
          </p:spPr>
          <p:txBody>
            <a:bodyPr wrap="square" rtlCol="0">
              <a:spAutoFit/>
            </a:bodyPr>
            <a:lstStyle/>
            <a:p>
              <a:r>
                <a:rPr lang="en-US" sz="1200" dirty="0" err="1">
                  <a:solidFill>
                    <a:srgbClr val="D2D2D2">
                      <a:lumMod val="10000"/>
                    </a:srgbClr>
                  </a:solidFill>
                </a:rPr>
                <a:t>MPI_Wait</a:t>
              </a:r>
              <a:r>
                <a:rPr lang="en-US" sz="1200" dirty="0">
                  <a:solidFill>
                    <a:srgbClr val="D2D2D2">
                      <a:lumMod val="10000"/>
                    </a:srgbClr>
                  </a:solidFill>
                </a:rPr>
                <a:t>, returns @ T8 here, receive buffer filled</a:t>
              </a:r>
            </a:p>
          </p:txBody>
        </p:sp>
        <p:sp>
          <p:nvSpPr>
            <p:cNvPr id="34" name="TextBox 33">
              <a:extLst>
                <a:ext uri="{FF2B5EF4-FFF2-40B4-BE49-F238E27FC236}">
                  <a16:creationId xmlns:a16="http://schemas.microsoft.com/office/drawing/2014/main" id="{1EC1A3AD-B5E2-A94F-BD4B-6EE978D29A89}"/>
                </a:ext>
              </a:extLst>
            </p:cNvPr>
            <p:cNvSpPr txBox="1"/>
            <p:nvPr/>
          </p:nvSpPr>
          <p:spPr>
            <a:xfrm>
              <a:off x="2700760" y="819122"/>
              <a:ext cx="3649036" cy="584775"/>
            </a:xfrm>
            <a:prstGeom prst="rect">
              <a:avLst/>
            </a:prstGeom>
            <a:noFill/>
          </p:spPr>
          <p:txBody>
            <a:bodyPr wrap="square" rtlCol="0">
              <a:spAutoFit/>
            </a:bodyPr>
            <a:lstStyle/>
            <a:p>
              <a:r>
                <a:rPr lang="en-US" sz="1600" dirty="0">
                  <a:solidFill>
                    <a:srgbClr val="FF0000"/>
                  </a:solidFill>
                </a:rPr>
                <a:t>High Performance Implementations Offer Low Overhead for </a:t>
              </a:r>
              <a:r>
                <a:rPr lang="en-US" sz="1600" dirty="0" err="1">
                  <a:solidFill>
                    <a:srgbClr val="FF0000"/>
                  </a:solidFill>
                </a:rPr>
                <a:t>Nonblocking</a:t>
              </a:r>
              <a:r>
                <a:rPr lang="en-US" sz="1600" dirty="0">
                  <a:solidFill>
                    <a:srgbClr val="FF0000"/>
                  </a:solidFill>
                </a:rPr>
                <a:t> Calls</a:t>
              </a:r>
            </a:p>
          </p:txBody>
        </p:sp>
        <p:cxnSp>
          <p:nvCxnSpPr>
            <p:cNvPr id="35" name="Straight Arrow Connector 34">
              <a:extLst>
                <a:ext uri="{FF2B5EF4-FFF2-40B4-BE49-F238E27FC236}">
                  <a16:creationId xmlns:a16="http://schemas.microsoft.com/office/drawing/2014/main" id="{69D10314-CE0D-8E4C-B837-68CA8E72C4FA}"/>
                </a:ext>
              </a:extLst>
            </p:cNvPr>
            <p:cNvCxnSpPr>
              <a:cxnSpLocks/>
              <a:stCxn id="34" idx="2"/>
            </p:cNvCxnSpPr>
            <p:nvPr/>
          </p:nvCxnSpPr>
          <p:spPr bwMode="auto">
            <a:xfrm>
              <a:off x="4525278" y="1403897"/>
              <a:ext cx="2100935" cy="621269"/>
            </a:xfrm>
            <a:prstGeom prst="straightConnector1">
              <a:avLst/>
            </a:prstGeom>
            <a:ln w="12700">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64799BA-CCFA-3C4B-A013-FEBEDB2AA962}"/>
                </a:ext>
              </a:extLst>
            </p:cNvPr>
            <p:cNvCxnSpPr>
              <a:cxnSpLocks/>
              <a:stCxn id="34" idx="2"/>
            </p:cNvCxnSpPr>
            <p:nvPr/>
          </p:nvCxnSpPr>
          <p:spPr bwMode="auto">
            <a:xfrm flipH="1">
              <a:off x="2575471" y="1403897"/>
              <a:ext cx="1949807" cy="1108081"/>
            </a:xfrm>
            <a:prstGeom prst="straightConnector1">
              <a:avLst/>
            </a:prstGeom>
            <a:ln w="12700">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E6B36B1-1917-6346-9220-F5BE6B602854}"/>
                </a:ext>
              </a:extLst>
            </p:cNvPr>
            <p:cNvCxnSpPr>
              <a:cxnSpLocks/>
            </p:cNvCxnSpPr>
            <p:nvPr/>
          </p:nvCxnSpPr>
          <p:spPr bwMode="auto">
            <a:xfrm>
              <a:off x="1916773" y="2565219"/>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DB1C3A59-183A-564C-B97C-8608B599C1F1}"/>
                </a:ext>
              </a:extLst>
            </p:cNvPr>
            <p:cNvCxnSpPr>
              <a:cxnSpLocks/>
            </p:cNvCxnSpPr>
            <p:nvPr/>
          </p:nvCxnSpPr>
          <p:spPr bwMode="auto">
            <a:xfrm>
              <a:off x="1901533" y="3650307"/>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7F1318F-8E45-D041-8465-7D034FB06E7C}"/>
                </a:ext>
              </a:extLst>
            </p:cNvPr>
            <p:cNvCxnSpPr>
              <a:cxnSpLocks/>
            </p:cNvCxnSpPr>
            <p:nvPr/>
          </p:nvCxnSpPr>
          <p:spPr bwMode="auto">
            <a:xfrm>
              <a:off x="1909880" y="4488507"/>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DFC760FC-B6F1-1C4F-89E4-0E799191AB4C}"/>
                </a:ext>
              </a:extLst>
            </p:cNvPr>
            <p:cNvSpPr txBox="1"/>
            <p:nvPr/>
          </p:nvSpPr>
          <p:spPr>
            <a:xfrm>
              <a:off x="1764373" y="2654829"/>
              <a:ext cx="495300" cy="369332"/>
            </a:xfrm>
            <a:prstGeom prst="rect">
              <a:avLst/>
            </a:prstGeom>
            <a:noFill/>
          </p:spPr>
          <p:txBody>
            <a:bodyPr wrap="square" rtlCol="0">
              <a:spAutoFit/>
            </a:bodyPr>
            <a:lstStyle/>
            <a:p>
              <a:r>
                <a:rPr lang="en-US" dirty="0">
                  <a:solidFill>
                    <a:srgbClr val="D2D2D2">
                      <a:lumMod val="10000"/>
                    </a:srgbClr>
                  </a:solidFill>
                </a:rPr>
                <a:t>T3</a:t>
              </a:r>
            </a:p>
          </p:txBody>
        </p:sp>
        <p:sp>
          <p:nvSpPr>
            <p:cNvPr id="41" name="TextBox 40">
              <a:extLst>
                <a:ext uri="{FF2B5EF4-FFF2-40B4-BE49-F238E27FC236}">
                  <a16:creationId xmlns:a16="http://schemas.microsoft.com/office/drawing/2014/main" id="{A4F66FB4-9267-3A4C-A921-3FAB230A4B6D}"/>
                </a:ext>
              </a:extLst>
            </p:cNvPr>
            <p:cNvSpPr txBox="1"/>
            <p:nvPr/>
          </p:nvSpPr>
          <p:spPr>
            <a:xfrm>
              <a:off x="1771417" y="3917296"/>
              <a:ext cx="495300" cy="369332"/>
            </a:xfrm>
            <a:prstGeom prst="rect">
              <a:avLst/>
            </a:prstGeom>
            <a:noFill/>
          </p:spPr>
          <p:txBody>
            <a:bodyPr wrap="square" rtlCol="0">
              <a:spAutoFit/>
            </a:bodyPr>
            <a:lstStyle/>
            <a:p>
              <a:r>
                <a:rPr lang="en-US" dirty="0">
                  <a:solidFill>
                    <a:srgbClr val="D2D2D2">
                      <a:lumMod val="10000"/>
                    </a:srgbClr>
                  </a:solidFill>
                </a:rPr>
                <a:t>T6</a:t>
              </a:r>
            </a:p>
          </p:txBody>
        </p:sp>
        <p:sp>
          <p:nvSpPr>
            <p:cNvPr id="42" name="TextBox 41">
              <a:extLst>
                <a:ext uri="{FF2B5EF4-FFF2-40B4-BE49-F238E27FC236}">
                  <a16:creationId xmlns:a16="http://schemas.microsoft.com/office/drawing/2014/main" id="{9E48B3D2-F173-C44A-B8C8-9C84018EE331}"/>
                </a:ext>
              </a:extLst>
            </p:cNvPr>
            <p:cNvSpPr txBox="1"/>
            <p:nvPr/>
          </p:nvSpPr>
          <p:spPr>
            <a:xfrm>
              <a:off x="505549" y="4007310"/>
              <a:ext cx="1524000" cy="381000"/>
            </a:xfrm>
            <a:prstGeom prst="rect">
              <a:avLst/>
            </a:prstGeom>
            <a:noFill/>
          </p:spPr>
          <p:txBody>
            <a:bodyPr wrap="square" rtlCol="0">
              <a:spAutoFit/>
            </a:bodyPr>
            <a:lstStyle/>
            <a:p>
              <a:r>
                <a:rPr lang="en-US" dirty="0">
                  <a:solidFill>
                    <a:srgbClr val="D2D2D2">
                      <a:lumMod val="10000"/>
                    </a:srgbClr>
                  </a:solidFill>
                </a:rPr>
                <a:t>T6:MPI_Wait</a:t>
              </a:r>
            </a:p>
          </p:txBody>
        </p:sp>
        <p:sp>
          <p:nvSpPr>
            <p:cNvPr id="43" name="TextBox 42">
              <a:extLst>
                <a:ext uri="{FF2B5EF4-FFF2-40B4-BE49-F238E27FC236}">
                  <a16:creationId xmlns:a16="http://schemas.microsoft.com/office/drawing/2014/main" id="{975104CE-7FBE-504D-A7EC-250851B9A37B}"/>
                </a:ext>
              </a:extLst>
            </p:cNvPr>
            <p:cNvSpPr txBox="1"/>
            <p:nvPr/>
          </p:nvSpPr>
          <p:spPr>
            <a:xfrm>
              <a:off x="505549" y="4409403"/>
              <a:ext cx="1691035" cy="369332"/>
            </a:xfrm>
            <a:prstGeom prst="rect">
              <a:avLst/>
            </a:prstGeom>
            <a:noFill/>
          </p:spPr>
          <p:txBody>
            <a:bodyPr wrap="square" rtlCol="0">
              <a:spAutoFit/>
            </a:bodyPr>
            <a:lstStyle/>
            <a:p>
              <a:r>
                <a:rPr lang="en-US" dirty="0">
                  <a:solidFill>
                    <a:srgbClr val="D2D2D2">
                      <a:lumMod val="10000"/>
                    </a:srgbClr>
                  </a:solidFill>
                </a:rPr>
                <a:t>T9: Wait returns</a:t>
              </a:r>
            </a:p>
          </p:txBody>
        </p:sp>
        <p:sp>
          <p:nvSpPr>
            <p:cNvPr id="44" name="TextBox 43">
              <a:extLst>
                <a:ext uri="{FF2B5EF4-FFF2-40B4-BE49-F238E27FC236}">
                  <a16:creationId xmlns:a16="http://schemas.microsoft.com/office/drawing/2014/main" id="{7095DA19-41AA-D24E-B010-C8129D118BF4}"/>
                </a:ext>
              </a:extLst>
            </p:cNvPr>
            <p:cNvSpPr txBox="1"/>
            <p:nvPr/>
          </p:nvSpPr>
          <p:spPr>
            <a:xfrm>
              <a:off x="455150" y="3227243"/>
              <a:ext cx="1254769" cy="830997"/>
            </a:xfrm>
            <a:prstGeom prst="rect">
              <a:avLst/>
            </a:prstGeom>
            <a:noFill/>
          </p:spPr>
          <p:txBody>
            <a:bodyPr wrap="square" rtlCol="0">
              <a:spAutoFit/>
            </a:bodyPr>
            <a:lstStyle/>
            <a:p>
              <a:r>
                <a:rPr lang="en-US" sz="1200" dirty="0">
                  <a:solidFill>
                    <a:srgbClr val="D2D2D2">
                      <a:lumMod val="10000"/>
                    </a:srgbClr>
                  </a:solidFill>
                </a:rPr>
                <a:t>Sender completes @T5, buffer available after </a:t>
              </a:r>
              <a:r>
                <a:rPr lang="en-US" sz="1200" dirty="0" err="1">
                  <a:solidFill>
                    <a:srgbClr val="D2D2D2">
                      <a:lumMod val="10000"/>
                    </a:srgbClr>
                  </a:solidFill>
                </a:rPr>
                <a:t>MPI_Wait</a:t>
              </a:r>
              <a:endParaRPr lang="en-US" sz="1200" dirty="0">
                <a:solidFill>
                  <a:srgbClr val="D2D2D2">
                    <a:lumMod val="10000"/>
                  </a:srgbClr>
                </a:solidFill>
              </a:endParaRPr>
            </a:p>
          </p:txBody>
        </p:sp>
        <p:cxnSp>
          <p:nvCxnSpPr>
            <p:cNvPr id="45" name="Straight Connector 44">
              <a:extLst>
                <a:ext uri="{FF2B5EF4-FFF2-40B4-BE49-F238E27FC236}">
                  <a16:creationId xmlns:a16="http://schemas.microsoft.com/office/drawing/2014/main" id="{9824E8C5-BC3F-B943-80FC-F98988CE3E55}"/>
                </a:ext>
              </a:extLst>
            </p:cNvPr>
            <p:cNvCxnSpPr>
              <a:cxnSpLocks/>
            </p:cNvCxnSpPr>
            <p:nvPr/>
          </p:nvCxnSpPr>
          <p:spPr bwMode="auto">
            <a:xfrm>
              <a:off x="6609828" y="2111868"/>
              <a:ext cx="685800" cy="0"/>
            </a:xfrm>
            <a:prstGeom prst="line">
              <a:avLst/>
            </a:prstGeom>
            <a:ln w="12700">
              <a:solidFill>
                <a:schemeClr val="bg2">
                  <a:lumMod val="1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045D0C34-8465-3D4E-81DB-E68275F809B4}"/>
                </a:ext>
              </a:extLst>
            </p:cNvPr>
            <p:cNvSpPr txBox="1"/>
            <p:nvPr/>
          </p:nvSpPr>
          <p:spPr>
            <a:xfrm>
              <a:off x="6613741" y="2127989"/>
              <a:ext cx="1600200" cy="369332"/>
            </a:xfrm>
            <a:prstGeom prst="rect">
              <a:avLst/>
            </a:prstGeom>
            <a:noFill/>
          </p:spPr>
          <p:txBody>
            <a:bodyPr wrap="square" rtlCol="0">
              <a:spAutoFit/>
            </a:bodyPr>
            <a:lstStyle/>
            <a:p>
              <a:r>
                <a:rPr lang="en-US" dirty="0">
                  <a:solidFill>
                    <a:srgbClr val="D2D2D2">
                      <a:lumMod val="10000"/>
                    </a:srgbClr>
                  </a:solidFill>
                </a:rPr>
                <a:t>T1:Returns</a:t>
              </a:r>
            </a:p>
          </p:txBody>
        </p:sp>
      </p:grpSp>
    </p:spTree>
    <p:extLst>
      <p:ext uri="{BB962C8B-B14F-4D97-AF65-F5344CB8AC3E}">
        <p14:creationId xmlns:p14="http://schemas.microsoft.com/office/powerpoint/2010/main" val="60644188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Multiple Completions</a:t>
            </a:r>
          </a:p>
        </p:txBody>
      </p:sp>
      <p:sp>
        <p:nvSpPr>
          <p:cNvPr id="44036" name="Rectangle 3"/>
          <p:cNvSpPr>
            <a:spLocks noGrp="1" noChangeArrowheads="1"/>
          </p:cNvSpPr>
          <p:nvPr>
            <p:ph type="body" idx="1"/>
          </p:nvPr>
        </p:nvSpPr>
        <p:spPr>
          <a:xfrm>
            <a:off x="228600" y="1143000"/>
            <a:ext cx="8534400" cy="533400"/>
          </a:xfrm>
        </p:spPr>
        <p:txBody>
          <a:bodyPr/>
          <a:lstStyle/>
          <a:p>
            <a:pPr>
              <a:lnSpc>
                <a:spcPct val="150000"/>
              </a:lnSpc>
            </a:pPr>
            <a:r>
              <a:rPr lang="en-US" dirty="0"/>
              <a:t>It is sometimes desirable to wait on multiple requests:</a:t>
            </a:r>
          </a:p>
        </p:txBody>
      </p:sp>
      <p:sp>
        <p:nvSpPr>
          <p:cNvPr id="3" name="Slide Number Placeholder 2"/>
          <p:cNvSpPr>
            <a:spLocks noGrp="1"/>
          </p:cNvSpPr>
          <p:nvPr>
            <p:ph type="sldNum" sz="quarter" idx="4"/>
          </p:nvPr>
        </p:nvSpPr>
        <p:spPr/>
        <p:txBody>
          <a:bodyPr/>
          <a:lstStyle/>
          <a:p>
            <a:fld id="{6B394888-48A7-42F6-AE45-2BD5FD40ED91}" type="slidenum">
              <a:rPr lang="en-US" smtClean="0"/>
              <a:pPr/>
              <a:t>41</a:t>
            </a:fld>
            <a:endParaRPr lang="en-US" dirty="0"/>
          </a:p>
        </p:txBody>
      </p:sp>
      <p:sp>
        <p:nvSpPr>
          <p:cNvPr id="6" name="Rectangle 3">
            <a:extLst>
              <a:ext uri="{FF2B5EF4-FFF2-40B4-BE49-F238E27FC236}">
                <a16:creationId xmlns:a16="http://schemas.microsoft.com/office/drawing/2014/main" id="{29ADD195-972B-D44D-BC14-1DF391A72B35}"/>
              </a:ext>
            </a:extLst>
          </p:cNvPr>
          <p:cNvSpPr txBox="1">
            <a:spLocks noChangeArrowheads="1"/>
          </p:cNvSpPr>
          <p:nvPr/>
        </p:nvSpPr>
        <p:spPr bwMode="auto">
          <a:xfrm>
            <a:off x="228600" y="3474749"/>
            <a:ext cx="8458200" cy="12642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marL="0" indent="0">
              <a:lnSpc>
                <a:spcPct val="150000"/>
              </a:lnSpc>
              <a:buFont typeface="Wingdings" pitchFamily="2" charset="2"/>
              <a:buNone/>
            </a:pPr>
            <a:endParaRPr lang="en-US" b="1" kern="0" dirty="0">
              <a:solidFill>
                <a:srgbClr val="D2D2D2">
                  <a:lumMod val="10000"/>
                </a:srgbClr>
              </a:solidFill>
              <a:latin typeface="Courier New" pitchFamily="49" charset="0"/>
            </a:endParaRPr>
          </a:p>
          <a:p>
            <a:pPr>
              <a:lnSpc>
                <a:spcPct val="150000"/>
              </a:lnSpc>
            </a:pPr>
            <a:r>
              <a:rPr lang="en-US" kern="0" dirty="0">
                <a:solidFill>
                  <a:srgbClr val="D2D2D2">
                    <a:lumMod val="10000"/>
                  </a:srgbClr>
                </a:solidFill>
              </a:rPr>
              <a:t>There</a:t>
            </a:r>
            <a:r>
              <a:rPr lang="en-US" b="1" kern="0" dirty="0">
                <a:solidFill>
                  <a:srgbClr val="D2D2D2">
                    <a:lumMod val="10000"/>
                  </a:srgbClr>
                </a:solidFill>
                <a:latin typeface="Courier New" pitchFamily="49" charset="0"/>
              </a:rPr>
              <a:t> </a:t>
            </a:r>
            <a:r>
              <a:rPr lang="en-US" kern="0" dirty="0">
                <a:solidFill>
                  <a:srgbClr val="D2D2D2">
                    <a:lumMod val="10000"/>
                  </a:srgbClr>
                </a:solidFill>
              </a:rPr>
              <a:t>are corresponding versions of </a:t>
            </a:r>
            <a:r>
              <a:rPr lang="en-US" sz="2000" b="1" kern="0" dirty="0">
                <a:solidFill>
                  <a:srgbClr val="D2D2D2">
                    <a:lumMod val="10000"/>
                  </a:srgbClr>
                </a:solidFill>
                <a:latin typeface="Courier New" pitchFamily="49" charset="0"/>
              </a:rPr>
              <a:t>TEST</a:t>
            </a:r>
            <a:r>
              <a:rPr lang="en-US" kern="0" dirty="0">
                <a:solidFill>
                  <a:srgbClr val="D2D2D2">
                    <a:lumMod val="10000"/>
                  </a:srgbClr>
                </a:solidFill>
              </a:rPr>
              <a:t> for each of these</a:t>
            </a:r>
            <a:endParaRPr lang="en-US" b="1" kern="0" dirty="0">
              <a:solidFill>
                <a:srgbClr val="D2D2D2">
                  <a:lumMod val="10000"/>
                </a:srgbClr>
              </a:solidFill>
              <a:latin typeface="Courier New" pitchFamily="49" charset="0"/>
            </a:endParaRPr>
          </a:p>
        </p:txBody>
      </p:sp>
      <p:sp>
        <p:nvSpPr>
          <p:cNvPr id="8" name="Rounded Rectangle 7">
            <a:extLst>
              <a:ext uri="{FF2B5EF4-FFF2-40B4-BE49-F238E27FC236}">
                <a16:creationId xmlns:a16="http://schemas.microsoft.com/office/drawing/2014/main" id="{D2DC823D-6FCE-C841-B181-3EF94093B9A3}"/>
              </a:ext>
            </a:extLst>
          </p:cNvPr>
          <p:cNvSpPr/>
          <p:nvPr/>
        </p:nvSpPr>
        <p:spPr bwMode="auto">
          <a:xfrm>
            <a:off x="647700" y="2125530"/>
            <a:ext cx="7848600" cy="1396127"/>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lvl="1">
              <a:lnSpc>
                <a:spcPct val="120000"/>
              </a:lnSpc>
            </a:pPr>
            <a:r>
              <a:rPr lang="en-US" sz="1600" b="1" dirty="0" err="1">
                <a:solidFill>
                  <a:srgbClr val="D2D2D2">
                    <a:lumMod val="10000"/>
                  </a:srgbClr>
                </a:solidFill>
                <a:latin typeface="Courier New" panose="02070309020205020404" pitchFamily="49" charset="0"/>
                <a:cs typeface="Courier New" panose="02070309020205020404" pitchFamily="49" charset="0"/>
              </a:rPr>
              <a:t>MPI_Waitall</a:t>
            </a:r>
            <a:r>
              <a:rPr lang="en-US" sz="1600" b="1" dirty="0">
                <a:solidFill>
                  <a:srgbClr val="D2D2D2">
                    <a:lumMod val="10000"/>
                  </a:srgbClr>
                </a:solidFill>
                <a:latin typeface="Courier New" panose="02070309020205020404" pitchFamily="49" charset="0"/>
                <a:cs typeface="Courier New" panose="02070309020205020404" pitchFamily="49" charset="0"/>
              </a:rPr>
              <a:t>(count, </a:t>
            </a:r>
            <a:r>
              <a:rPr lang="en-US" sz="1600" b="1" dirty="0" err="1">
                <a:solidFill>
                  <a:srgbClr val="D2D2D2">
                    <a:lumMod val="10000"/>
                  </a:srgbClr>
                </a:solidFill>
                <a:latin typeface="Courier New" panose="02070309020205020404" pitchFamily="49" charset="0"/>
                <a:cs typeface="Courier New" panose="02070309020205020404" pitchFamily="49" charset="0"/>
              </a:rPr>
              <a:t>array_of_requests</a:t>
            </a: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array_of_statuses</a:t>
            </a:r>
            <a:r>
              <a:rPr lang="en-US" sz="1600" b="1" dirty="0">
                <a:solidFill>
                  <a:srgbClr val="D2D2D2">
                    <a:lumMod val="10000"/>
                  </a:srgbClr>
                </a:solidFill>
                <a:latin typeface="Courier New" panose="02070309020205020404" pitchFamily="49" charset="0"/>
                <a:cs typeface="Courier New" panose="02070309020205020404" pitchFamily="49" charset="0"/>
              </a:rPr>
              <a:t>)</a:t>
            </a:r>
          </a:p>
          <a:p>
            <a:pPr lvl="1">
              <a:lnSpc>
                <a:spcPct val="120000"/>
              </a:lnSpc>
            </a:pPr>
            <a:r>
              <a:rPr lang="en-US" sz="1600" b="1" dirty="0" err="1">
                <a:solidFill>
                  <a:srgbClr val="D2D2D2">
                    <a:lumMod val="10000"/>
                  </a:srgbClr>
                </a:solidFill>
                <a:latin typeface="Courier New" panose="02070309020205020404" pitchFamily="49" charset="0"/>
                <a:cs typeface="Courier New" panose="02070309020205020404" pitchFamily="49" charset="0"/>
              </a:rPr>
              <a:t>MPI_Waitany</a:t>
            </a:r>
            <a:r>
              <a:rPr lang="en-US" sz="1600" b="1" dirty="0">
                <a:solidFill>
                  <a:srgbClr val="D2D2D2">
                    <a:lumMod val="10000"/>
                  </a:srgbClr>
                </a:solidFill>
                <a:latin typeface="Courier New" panose="02070309020205020404" pitchFamily="49" charset="0"/>
                <a:cs typeface="Courier New" panose="02070309020205020404" pitchFamily="49" charset="0"/>
              </a:rPr>
              <a:t>(count, </a:t>
            </a:r>
            <a:r>
              <a:rPr lang="en-US" sz="1600" b="1" dirty="0" err="1">
                <a:solidFill>
                  <a:srgbClr val="D2D2D2">
                    <a:lumMod val="10000"/>
                  </a:srgbClr>
                </a:solidFill>
                <a:latin typeface="Courier New" panose="02070309020205020404" pitchFamily="49" charset="0"/>
                <a:cs typeface="Courier New" panose="02070309020205020404" pitchFamily="49" charset="0"/>
              </a:rPr>
              <a:t>array_of_requests</a:t>
            </a:r>
            <a:r>
              <a:rPr lang="en-US" sz="1600" b="1" dirty="0">
                <a:solidFill>
                  <a:srgbClr val="D2D2D2">
                    <a:lumMod val="10000"/>
                  </a:srgbClr>
                </a:solidFill>
                <a:latin typeface="Courier New" panose="02070309020205020404" pitchFamily="49" charset="0"/>
                <a:cs typeface="Courier New" panose="02070309020205020404" pitchFamily="49" charset="0"/>
              </a:rPr>
              <a:t>, &amp;index, &amp;status)</a:t>
            </a:r>
          </a:p>
          <a:p>
            <a:pPr lvl="1">
              <a:lnSpc>
                <a:spcPct val="120000"/>
              </a:lnSpc>
            </a:pPr>
            <a:r>
              <a:rPr lang="en-US" sz="1600" b="1" dirty="0" err="1">
                <a:solidFill>
                  <a:srgbClr val="D2D2D2">
                    <a:lumMod val="10000"/>
                  </a:srgbClr>
                </a:solidFill>
                <a:latin typeface="Courier New" panose="02070309020205020404" pitchFamily="49" charset="0"/>
                <a:cs typeface="Courier New" panose="02070309020205020404" pitchFamily="49" charset="0"/>
              </a:rPr>
              <a:t>MPI_Waitsome</a:t>
            </a:r>
            <a:r>
              <a:rPr lang="en-US" sz="1600" b="1" dirty="0">
                <a:solidFill>
                  <a:srgbClr val="D2D2D2">
                    <a:lumMod val="10000"/>
                  </a:srgbClr>
                </a:solidFill>
                <a:latin typeface="Courier New" panose="02070309020205020404" pitchFamily="49" charset="0"/>
                <a:cs typeface="Courier New" panose="02070309020205020404" pitchFamily="49" charset="0"/>
              </a:rPr>
              <a:t>(</a:t>
            </a:r>
            <a:r>
              <a:rPr lang="en-US" sz="1600" b="1" dirty="0" err="1">
                <a:solidFill>
                  <a:srgbClr val="D2D2D2">
                    <a:lumMod val="10000"/>
                  </a:srgbClr>
                </a:solidFill>
                <a:latin typeface="Courier New" panose="02070309020205020404" pitchFamily="49" charset="0"/>
                <a:cs typeface="Courier New" panose="02070309020205020404" pitchFamily="49" charset="0"/>
              </a:rPr>
              <a:t>incount</a:t>
            </a: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array_of_requests</a:t>
            </a:r>
            <a:r>
              <a:rPr lang="en-US" sz="1600" b="1" dirty="0">
                <a:solidFill>
                  <a:srgbClr val="D2D2D2">
                    <a:lumMod val="10000"/>
                  </a:srgbClr>
                </a:solidFill>
                <a:latin typeface="Courier New" panose="02070309020205020404" pitchFamily="49" charset="0"/>
                <a:cs typeface="Courier New" panose="02070309020205020404" pitchFamily="49" charset="0"/>
              </a:rPr>
              <a:t>, outcount,    </a:t>
            </a:r>
          </a:p>
          <a:p>
            <a:pPr lvl="1">
              <a:lnSpc>
                <a:spcPct val="12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array_of_indices</a:t>
            </a: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array_of_statuses</a:t>
            </a:r>
            <a:r>
              <a:rPr lang="en-US" sz="1600" b="1" dirty="0">
                <a:solidFill>
                  <a:srgbClr val="D2D2D2">
                    <a:lumMod val="10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9588755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368" y="228600"/>
            <a:ext cx="8229600" cy="792162"/>
          </a:xfrm>
        </p:spPr>
        <p:txBody>
          <a:bodyPr/>
          <a:lstStyle/>
          <a:p>
            <a:r>
              <a:rPr lang="en-US" dirty="0"/>
              <a:t>Message Completion and Buffering </a:t>
            </a:r>
          </a:p>
        </p:txBody>
      </p:sp>
      <p:sp>
        <p:nvSpPr>
          <p:cNvPr id="3" name="Content Placeholder 2"/>
          <p:cNvSpPr>
            <a:spLocks noGrp="1"/>
          </p:cNvSpPr>
          <p:nvPr>
            <p:ph idx="1"/>
          </p:nvPr>
        </p:nvSpPr>
        <p:spPr>
          <a:xfrm>
            <a:off x="304800" y="715962"/>
            <a:ext cx="8877300" cy="5578475"/>
          </a:xfrm>
        </p:spPr>
        <p:txBody>
          <a:bodyPr/>
          <a:lstStyle/>
          <a:p>
            <a:pPr>
              <a:lnSpc>
                <a:spcPct val="100000"/>
              </a:lnSpc>
            </a:pPr>
            <a:r>
              <a:rPr lang="en-US" dirty="0">
                <a:ea typeface="MS PGothic" pitchFamily="34" charset="-128"/>
              </a:rPr>
              <a:t>For a communication to succeed:</a:t>
            </a:r>
          </a:p>
          <a:p>
            <a:pPr marL="685800" lvl="1" indent="-288925" eaLnBrk="0" hangingPunct="0">
              <a:lnSpc>
                <a:spcPct val="100000"/>
              </a:lnSpc>
              <a:spcBef>
                <a:spcPct val="10000"/>
              </a:spcBef>
              <a:spcAft>
                <a:spcPct val="10000"/>
              </a:spcAft>
              <a:buClr>
                <a:schemeClr val="tx2"/>
              </a:buClr>
            </a:pPr>
            <a:r>
              <a:rPr lang="en-US" dirty="0">
                <a:ea typeface="MS PGothic" pitchFamily="34" charset="-128"/>
              </a:rPr>
              <a:t>Sender must specify a valid destination rank</a:t>
            </a:r>
          </a:p>
          <a:p>
            <a:pPr marL="685800" lvl="1" indent="-288925" eaLnBrk="0" hangingPunct="0">
              <a:lnSpc>
                <a:spcPct val="100000"/>
              </a:lnSpc>
              <a:spcBef>
                <a:spcPct val="10000"/>
              </a:spcBef>
              <a:spcAft>
                <a:spcPct val="10000"/>
              </a:spcAft>
              <a:buClr>
                <a:schemeClr val="tx2"/>
              </a:buClr>
            </a:pPr>
            <a:r>
              <a:rPr lang="en-US" dirty="0">
                <a:ea typeface="MS PGothic" pitchFamily="34" charset="-128"/>
              </a:rPr>
              <a:t>Receiver must specify a valid source rank (including </a:t>
            </a:r>
            <a:r>
              <a:rPr lang="en-US" b="1" dirty="0">
                <a:latin typeface="Courier New" panose="02070309020205020404" pitchFamily="49" charset="0"/>
                <a:ea typeface="MS PGothic" pitchFamily="34" charset="-128"/>
                <a:cs typeface="Courier New" panose="02070309020205020404" pitchFamily="49" charset="0"/>
              </a:rPr>
              <a:t>MPI_ANY_SOURCE</a:t>
            </a:r>
            <a:r>
              <a:rPr lang="en-US" dirty="0">
                <a:ea typeface="MS PGothic" pitchFamily="34" charset="-128"/>
              </a:rPr>
              <a:t>)</a:t>
            </a:r>
          </a:p>
          <a:p>
            <a:pPr marL="685800" lvl="1" indent="-288925" eaLnBrk="0" hangingPunct="0">
              <a:lnSpc>
                <a:spcPct val="100000"/>
              </a:lnSpc>
              <a:spcBef>
                <a:spcPct val="10000"/>
              </a:spcBef>
              <a:spcAft>
                <a:spcPct val="10000"/>
              </a:spcAft>
              <a:buClr>
                <a:schemeClr val="tx2"/>
              </a:buClr>
            </a:pPr>
            <a:r>
              <a:rPr lang="en-US" dirty="0">
                <a:ea typeface="MS PGothic" pitchFamily="34" charset="-128"/>
              </a:rPr>
              <a:t>The communicator must be the same</a:t>
            </a:r>
          </a:p>
          <a:p>
            <a:pPr marL="685800" lvl="1" indent="-288925" eaLnBrk="0" hangingPunct="0">
              <a:lnSpc>
                <a:spcPct val="100000"/>
              </a:lnSpc>
              <a:spcBef>
                <a:spcPct val="10000"/>
              </a:spcBef>
              <a:spcAft>
                <a:spcPct val="10000"/>
              </a:spcAft>
              <a:buClr>
                <a:schemeClr val="tx2"/>
              </a:buClr>
            </a:pPr>
            <a:r>
              <a:rPr lang="en-US" dirty="0">
                <a:ea typeface="MS PGothic" pitchFamily="34" charset="-128"/>
              </a:rPr>
              <a:t>Tags must match</a:t>
            </a:r>
          </a:p>
          <a:p>
            <a:pPr marL="685800" lvl="1" indent="-288925" eaLnBrk="0" hangingPunct="0">
              <a:lnSpc>
                <a:spcPct val="100000"/>
              </a:lnSpc>
              <a:spcBef>
                <a:spcPct val="10000"/>
              </a:spcBef>
              <a:spcAft>
                <a:spcPct val="10000"/>
              </a:spcAft>
              <a:buClr>
                <a:schemeClr val="tx2"/>
              </a:buClr>
            </a:pPr>
            <a:r>
              <a:rPr lang="en-US" dirty="0">
                <a:ea typeface="MS PGothic" pitchFamily="34" charset="-128"/>
              </a:rPr>
              <a:t>Receiver’s buffer must be large enough</a:t>
            </a:r>
          </a:p>
          <a:p>
            <a:pPr>
              <a:lnSpc>
                <a:spcPct val="100000"/>
              </a:lnSpc>
            </a:pPr>
            <a:r>
              <a:rPr lang="en-US" dirty="0">
                <a:ea typeface="MS PGothic" pitchFamily="34" charset="-128"/>
              </a:rPr>
              <a:t>A send has completed when the user supplied buffer can be reused </a:t>
            </a:r>
          </a:p>
          <a:p>
            <a:pPr>
              <a:lnSpc>
                <a:spcPct val="100000"/>
              </a:lnSpc>
            </a:pPr>
            <a:endParaRPr lang="en-US" sz="2000" dirty="0">
              <a:ea typeface="MS PGothic" pitchFamily="34" charset="-128"/>
            </a:endParaRPr>
          </a:p>
          <a:p>
            <a:pPr>
              <a:lnSpc>
                <a:spcPct val="100000"/>
              </a:lnSpc>
              <a:buNone/>
            </a:pPr>
            <a:endParaRPr lang="en-US" sz="2000" dirty="0">
              <a:ea typeface="MS PGothic" pitchFamily="34" charset="-128"/>
            </a:endParaRPr>
          </a:p>
          <a:p>
            <a:pPr marL="0" indent="0">
              <a:lnSpc>
                <a:spcPct val="100000"/>
              </a:lnSpc>
              <a:buNone/>
            </a:pPr>
            <a:endParaRPr lang="en-US" sz="2000" dirty="0">
              <a:ea typeface="MS PGothic" pitchFamily="34" charset="-128"/>
            </a:endParaRPr>
          </a:p>
          <a:p>
            <a:pPr>
              <a:lnSpc>
                <a:spcPct val="100000"/>
              </a:lnSpc>
            </a:pPr>
            <a:endParaRPr lang="en-US" dirty="0">
              <a:ea typeface="MS PGothic" pitchFamily="34" charset="-128"/>
            </a:endParaRPr>
          </a:p>
          <a:p>
            <a:pPr>
              <a:lnSpc>
                <a:spcPct val="100000"/>
              </a:lnSpc>
            </a:pPr>
            <a:r>
              <a:rPr lang="en-US" dirty="0">
                <a:ea typeface="MS PGothic" pitchFamily="34" charset="-128"/>
              </a:rPr>
              <a:t>Just because the send completes does not mean that the receive has completed</a:t>
            </a:r>
          </a:p>
          <a:p>
            <a:pPr marL="685800" lvl="1" indent="-288925" eaLnBrk="0" hangingPunct="0">
              <a:lnSpc>
                <a:spcPct val="100000"/>
              </a:lnSpc>
              <a:spcBef>
                <a:spcPct val="10000"/>
              </a:spcBef>
              <a:spcAft>
                <a:spcPct val="10000"/>
              </a:spcAft>
              <a:buClr>
                <a:schemeClr val="tx2"/>
              </a:buClr>
            </a:pPr>
            <a:r>
              <a:rPr lang="en-US" dirty="0">
                <a:ea typeface="MS PGothic" pitchFamily="34" charset="-128"/>
              </a:rPr>
              <a:t>Message may be buffered by the system</a:t>
            </a:r>
          </a:p>
          <a:p>
            <a:pPr marL="685800" lvl="1" indent="-288925" eaLnBrk="0" hangingPunct="0">
              <a:lnSpc>
                <a:spcPct val="100000"/>
              </a:lnSpc>
              <a:spcBef>
                <a:spcPct val="10000"/>
              </a:spcBef>
              <a:spcAft>
                <a:spcPct val="10000"/>
              </a:spcAft>
              <a:buClr>
                <a:schemeClr val="tx2"/>
              </a:buClr>
            </a:pPr>
            <a:r>
              <a:rPr lang="en-US" dirty="0">
                <a:ea typeface="MS PGothic" pitchFamily="34" charset="-128"/>
              </a:rPr>
              <a:t>Message may still be in transit</a:t>
            </a:r>
          </a:p>
          <a:p>
            <a:pPr lvl="1">
              <a:lnSpc>
                <a:spcPct val="100000"/>
              </a:lnSpc>
            </a:pPr>
            <a:endParaRPr lang="en-US" sz="1800" dirty="0">
              <a:ea typeface="MS PGothic" pitchFamily="34" charset="-128"/>
            </a:endParaRPr>
          </a:p>
        </p:txBody>
      </p:sp>
      <p:sp>
        <p:nvSpPr>
          <p:cNvPr id="5" name="Rectangle 4"/>
          <p:cNvSpPr/>
          <p:nvPr/>
        </p:nvSpPr>
        <p:spPr bwMode="auto">
          <a:xfrm>
            <a:off x="304800" y="4191000"/>
            <a:ext cx="7924800" cy="2362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a:solidFill>
                <a:srgbClr val="D2D2D2">
                  <a:lumMod val="10000"/>
                </a:srgbClr>
              </a:solidFill>
            </a:endParaRPr>
          </a:p>
        </p:txBody>
      </p:sp>
      <p:sp>
        <p:nvSpPr>
          <p:cNvPr id="6" name="Rectangle 5"/>
          <p:cNvSpPr/>
          <p:nvPr/>
        </p:nvSpPr>
        <p:spPr bwMode="auto">
          <a:xfrm>
            <a:off x="2895600" y="3352800"/>
            <a:ext cx="914400"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rgbClr val="616161"/>
              </a:solidFill>
            </a:endParaRPr>
          </a:p>
        </p:txBody>
      </p:sp>
      <p:sp>
        <p:nvSpPr>
          <p:cNvPr id="7" name="Rectangle 6"/>
          <p:cNvSpPr/>
          <p:nvPr/>
        </p:nvSpPr>
        <p:spPr bwMode="auto">
          <a:xfrm>
            <a:off x="2971800" y="3505200"/>
            <a:ext cx="914400"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rgbClr val="616161"/>
              </a:solidFill>
            </a:endParaRPr>
          </a:p>
        </p:txBody>
      </p:sp>
      <p:sp>
        <p:nvSpPr>
          <p:cNvPr id="8" name="Rectangle 7"/>
          <p:cNvSpPr/>
          <p:nvPr/>
        </p:nvSpPr>
        <p:spPr bwMode="auto">
          <a:xfrm>
            <a:off x="336608" y="3505200"/>
            <a:ext cx="4235392" cy="1371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pPr>
            <a:r>
              <a:rPr lang="en-US" sz="1400" b="1" dirty="0">
                <a:solidFill>
                  <a:srgbClr val="D2D2D2">
                    <a:lumMod val="10000"/>
                  </a:srgbClr>
                </a:solidFill>
                <a:latin typeface="Courier New" pitchFamily="49" charset="0"/>
                <a:ea typeface="MS PGothic" pitchFamily="34" charset="-128"/>
                <a:cs typeface="Courier New" pitchFamily="49" charset="0"/>
              </a:rPr>
              <a:t>*</a:t>
            </a:r>
            <a:r>
              <a:rPr lang="en-US" sz="1400" b="1" dirty="0" err="1">
                <a:solidFill>
                  <a:srgbClr val="D2D2D2">
                    <a:lumMod val="10000"/>
                  </a:srgbClr>
                </a:solidFill>
                <a:latin typeface="Courier New" pitchFamily="49" charset="0"/>
                <a:ea typeface="MS PGothic" pitchFamily="34" charset="-128"/>
                <a:cs typeface="Courier New" pitchFamily="49" charset="0"/>
              </a:rPr>
              <a:t>buf</a:t>
            </a:r>
            <a:r>
              <a:rPr lang="en-US" sz="1400" b="1" dirty="0">
                <a:solidFill>
                  <a:srgbClr val="D2D2D2">
                    <a:lumMod val="10000"/>
                  </a:srgbClr>
                </a:solidFill>
                <a:latin typeface="Courier New" pitchFamily="49" charset="0"/>
                <a:ea typeface="MS PGothic" pitchFamily="34" charset="-128"/>
                <a:cs typeface="Courier New" pitchFamily="49" charset="0"/>
              </a:rPr>
              <a:t> = 3;</a:t>
            </a:r>
          </a:p>
          <a:p>
            <a:pPr>
              <a:lnSpc>
                <a:spcPct val="120000"/>
              </a:lnSpc>
            </a:pPr>
            <a:r>
              <a:rPr lang="en-US" sz="1400" b="1" dirty="0" err="1">
                <a:solidFill>
                  <a:srgbClr val="EA7207"/>
                </a:solidFill>
                <a:latin typeface="Courier New" pitchFamily="49" charset="0"/>
                <a:ea typeface="MS PGothic" pitchFamily="34" charset="-128"/>
                <a:cs typeface="Courier New" pitchFamily="49" charset="0"/>
              </a:rPr>
              <a:t>MPI_Send</a:t>
            </a:r>
            <a:r>
              <a:rPr lang="en-US" sz="1400" b="1" dirty="0">
                <a:solidFill>
                  <a:srgbClr val="EA7207"/>
                </a:solidFill>
                <a:latin typeface="Courier New" pitchFamily="49" charset="0"/>
                <a:ea typeface="MS PGothic" pitchFamily="34" charset="-128"/>
                <a:cs typeface="Courier New" pitchFamily="49" charset="0"/>
              </a:rPr>
              <a:t>(</a:t>
            </a:r>
            <a:r>
              <a:rPr lang="en-US" sz="1400" b="1" dirty="0" err="1">
                <a:solidFill>
                  <a:srgbClr val="EA7207"/>
                </a:solidFill>
                <a:latin typeface="Courier New" pitchFamily="49" charset="0"/>
                <a:ea typeface="MS PGothic" pitchFamily="34" charset="-128"/>
                <a:cs typeface="Courier New" pitchFamily="49" charset="0"/>
              </a:rPr>
              <a:t>buf</a:t>
            </a:r>
            <a:r>
              <a:rPr lang="en-US" sz="1400" b="1" dirty="0">
                <a:solidFill>
                  <a:srgbClr val="EA7207"/>
                </a:solidFill>
                <a:latin typeface="Courier New" pitchFamily="49" charset="0"/>
                <a:ea typeface="MS PGothic" pitchFamily="34" charset="-128"/>
                <a:cs typeface="Courier New" pitchFamily="49" charset="0"/>
              </a:rPr>
              <a:t>, 1, MPI_INT …)</a:t>
            </a:r>
          </a:p>
          <a:p>
            <a:pPr>
              <a:lnSpc>
                <a:spcPct val="120000"/>
              </a:lnSpc>
            </a:pPr>
            <a:r>
              <a:rPr lang="en-US" sz="1400" b="1" dirty="0">
                <a:solidFill>
                  <a:srgbClr val="D2D2D2">
                    <a:lumMod val="10000"/>
                  </a:srgbClr>
                </a:solidFill>
                <a:latin typeface="Courier New" pitchFamily="49" charset="0"/>
                <a:ea typeface="MS PGothic" pitchFamily="34" charset="-128"/>
                <a:cs typeface="Courier New" pitchFamily="49" charset="0"/>
              </a:rPr>
              <a:t>*</a:t>
            </a:r>
            <a:r>
              <a:rPr lang="en-US" sz="1400" b="1" dirty="0" err="1">
                <a:solidFill>
                  <a:srgbClr val="D2D2D2">
                    <a:lumMod val="10000"/>
                  </a:srgbClr>
                </a:solidFill>
                <a:latin typeface="Courier New" pitchFamily="49" charset="0"/>
                <a:ea typeface="MS PGothic" pitchFamily="34" charset="-128"/>
                <a:cs typeface="Courier New" pitchFamily="49" charset="0"/>
              </a:rPr>
              <a:t>buf</a:t>
            </a:r>
            <a:r>
              <a:rPr lang="en-US" sz="1400" b="1" dirty="0">
                <a:solidFill>
                  <a:srgbClr val="D2D2D2">
                    <a:lumMod val="10000"/>
                  </a:srgbClr>
                </a:solidFill>
                <a:latin typeface="Courier New" pitchFamily="49" charset="0"/>
                <a:ea typeface="MS PGothic" pitchFamily="34" charset="-128"/>
                <a:cs typeface="Courier New" pitchFamily="49" charset="0"/>
              </a:rPr>
              <a:t> = 4; /* OK, receiver will always </a:t>
            </a:r>
          </a:p>
          <a:p>
            <a:pPr>
              <a:lnSpc>
                <a:spcPct val="120000"/>
              </a:lnSpc>
            </a:pPr>
            <a:r>
              <a:rPr lang="en-US" sz="1400" b="1" dirty="0">
                <a:solidFill>
                  <a:srgbClr val="D2D2D2">
                    <a:lumMod val="10000"/>
                  </a:srgbClr>
                </a:solidFill>
                <a:latin typeface="Courier New" pitchFamily="49" charset="0"/>
                <a:ea typeface="MS PGothic" pitchFamily="34" charset="-128"/>
                <a:cs typeface="Courier New" pitchFamily="49" charset="0"/>
              </a:rPr>
              <a:t>             receive 3 */</a:t>
            </a:r>
          </a:p>
        </p:txBody>
      </p:sp>
      <p:sp>
        <p:nvSpPr>
          <p:cNvPr id="9" name="Rectangle 8"/>
          <p:cNvSpPr/>
          <p:nvPr/>
        </p:nvSpPr>
        <p:spPr bwMode="auto">
          <a:xfrm>
            <a:off x="4680008" y="3505200"/>
            <a:ext cx="4311592" cy="1371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pPr>
            <a:r>
              <a:rPr lang="en-US" sz="1400" b="1" dirty="0">
                <a:solidFill>
                  <a:srgbClr val="D2D2D2">
                    <a:lumMod val="10000"/>
                  </a:srgbClr>
                </a:solidFill>
                <a:latin typeface="Courier New" pitchFamily="49" charset="0"/>
                <a:ea typeface="MS PGothic" pitchFamily="34" charset="-128"/>
                <a:cs typeface="Courier New" pitchFamily="49" charset="0"/>
              </a:rPr>
              <a:t>*</a:t>
            </a:r>
            <a:r>
              <a:rPr lang="en-US" sz="1400" b="1" dirty="0" err="1">
                <a:solidFill>
                  <a:srgbClr val="D2D2D2">
                    <a:lumMod val="10000"/>
                  </a:srgbClr>
                </a:solidFill>
                <a:latin typeface="Courier New" pitchFamily="49" charset="0"/>
                <a:ea typeface="MS PGothic" pitchFamily="34" charset="-128"/>
                <a:cs typeface="Courier New" pitchFamily="49" charset="0"/>
              </a:rPr>
              <a:t>buf</a:t>
            </a:r>
            <a:r>
              <a:rPr lang="en-US" sz="1400" b="1" dirty="0">
                <a:solidFill>
                  <a:srgbClr val="D2D2D2">
                    <a:lumMod val="10000"/>
                  </a:srgbClr>
                </a:solidFill>
                <a:latin typeface="Courier New" pitchFamily="49" charset="0"/>
                <a:ea typeface="MS PGothic" pitchFamily="34" charset="-128"/>
                <a:cs typeface="Courier New" pitchFamily="49" charset="0"/>
              </a:rPr>
              <a:t> = 3;</a:t>
            </a:r>
          </a:p>
          <a:p>
            <a:pPr>
              <a:lnSpc>
                <a:spcPct val="120000"/>
              </a:lnSpc>
            </a:pPr>
            <a:r>
              <a:rPr lang="en-US" sz="1400" b="1" dirty="0" err="1">
                <a:solidFill>
                  <a:srgbClr val="EA7207"/>
                </a:solidFill>
                <a:latin typeface="Courier New" pitchFamily="49" charset="0"/>
                <a:ea typeface="MS PGothic" pitchFamily="34" charset="-128"/>
                <a:cs typeface="Courier New" pitchFamily="49" charset="0"/>
              </a:rPr>
              <a:t>MPI_Isend</a:t>
            </a:r>
            <a:r>
              <a:rPr lang="en-US" sz="1400" b="1" dirty="0">
                <a:solidFill>
                  <a:srgbClr val="EA7207"/>
                </a:solidFill>
                <a:latin typeface="Courier New" pitchFamily="49" charset="0"/>
                <a:ea typeface="MS PGothic" pitchFamily="34" charset="-128"/>
                <a:cs typeface="Courier New" pitchFamily="49" charset="0"/>
              </a:rPr>
              <a:t>(</a:t>
            </a:r>
            <a:r>
              <a:rPr lang="en-US" sz="1400" b="1" dirty="0" err="1">
                <a:solidFill>
                  <a:srgbClr val="EA7207"/>
                </a:solidFill>
                <a:latin typeface="Courier New" pitchFamily="49" charset="0"/>
                <a:ea typeface="MS PGothic" pitchFamily="34" charset="-128"/>
                <a:cs typeface="Courier New" pitchFamily="49" charset="0"/>
              </a:rPr>
              <a:t>buf</a:t>
            </a:r>
            <a:r>
              <a:rPr lang="en-US" sz="1400" b="1" dirty="0">
                <a:solidFill>
                  <a:srgbClr val="EA7207"/>
                </a:solidFill>
                <a:latin typeface="Courier New" pitchFamily="49" charset="0"/>
                <a:ea typeface="MS PGothic" pitchFamily="34" charset="-128"/>
                <a:cs typeface="Courier New" pitchFamily="49" charset="0"/>
              </a:rPr>
              <a:t>, 1, MPI_INT …)</a:t>
            </a:r>
          </a:p>
          <a:p>
            <a:pPr>
              <a:lnSpc>
                <a:spcPct val="120000"/>
              </a:lnSpc>
            </a:pPr>
            <a:r>
              <a:rPr lang="en-US" sz="1400" b="1" dirty="0">
                <a:solidFill>
                  <a:srgbClr val="D2D2D2">
                    <a:lumMod val="10000"/>
                  </a:srgbClr>
                </a:solidFill>
                <a:latin typeface="Courier New" pitchFamily="49" charset="0"/>
                <a:ea typeface="MS PGothic" pitchFamily="34" charset="-128"/>
                <a:cs typeface="Courier New" pitchFamily="49" charset="0"/>
              </a:rPr>
              <a:t>*</a:t>
            </a:r>
            <a:r>
              <a:rPr lang="en-US" sz="1400" b="1" dirty="0" err="1">
                <a:solidFill>
                  <a:srgbClr val="D2D2D2">
                    <a:lumMod val="10000"/>
                  </a:srgbClr>
                </a:solidFill>
                <a:latin typeface="Courier New" pitchFamily="49" charset="0"/>
                <a:ea typeface="MS PGothic" pitchFamily="34" charset="-128"/>
                <a:cs typeface="Courier New" pitchFamily="49" charset="0"/>
              </a:rPr>
              <a:t>buf</a:t>
            </a:r>
            <a:r>
              <a:rPr lang="en-US" sz="1400" b="1" dirty="0">
                <a:solidFill>
                  <a:srgbClr val="D2D2D2">
                    <a:lumMod val="10000"/>
                  </a:srgbClr>
                </a:solidFill>
                <a:latin typeface="Courier New" pitchFamily="49" charset="0"/>
                <a:ea typeface="MS PGothic" pitchFamily="34" charset="-128"/>
                <a:cs typeface="Courier New" pitchFamily="49" charset="0"/>
              </a:rPr>
              <a:t> = 4; /* Receiver may get 3, 4, or</a:t>
            </a:r>
          </a:p>
          <a:p>
            <a:pPr>
              <a:lnSpc>
                <a:spcPct val="120000"/>
              </a:lnSpc>
            </a:pPr>
            <a:r>
              <a:rPr lang="en-US" sz="1400" b="1" dirty="0">
                <a:solidFill>
                  <a:srgbClr val="D2D2D2">
                    <a:lumMod val="10000"/>
                  </a:srgbClr>
                </a:solidFill>
                <a:latin typeface="Courier New" pitchFamily="49" charset="0"/>
                <a:ea typeface="MS PGothic" pitchFamily="34" charset="-128"/>
                <a:cs typeface="Courier New" pitchFamily="49" charset="0"/>
              </a:rPr>
              <a:t>             anything else */</a:t>
            </a:r>
          </a:p>
          <a:p>
            <a:pPr>
              <a:lnSpc>
                <a:spcPct val="120000"/>
              </a:lnSpc>
            </a:pPr>
            <a:r>
              <a:rPr lang="en-US" sz="1400" b="1" dirty="0" err="1">
                <a:solidFill>
                  <a:srgbClr val="D2D2D2">
                    <a:lumMod val="10000"/>
                  </a:srgbClr>
                </a:solidFill>
                <a:latin typeface="Courier New" pitchFamily="49" charset="0"/>
                <a:ea typeface="MS PGothic" pitchFamily="34" charset="-128"/>
                <a:cs typeface="Courier New" pitchFamily="49" charset="0"/>
              </a:rPr>
              <a:t>MPI_Wait</a:t>
            </a:r>
            <a:r>
              <a:rPr lang="en-US" sz="1400" b="1" dirty="0">
                <a:solidFill>
                  <a:srgbClr val="D2D2D2">
                    <a:lumMod val="10000"/>
                  </a:srgbClr>
                </a:solidFill>
                <a:latin typeface="Courier New" pitchFamily="49" charset="0"/>
                <a:ea typeface="MS PGothic" pitchFamily="34" charset="-128"/>
                <a:cs typeface="Courier New" pitchFamily="49" charset="0"/>
              </a:rPr>
              <a:t>(…);</a:t>
            </a:r>
          </a:p>
        </p:txBody>
      </p:sp>
      <p:sp>
        <p:nvSpPr>
          <p:cNvPr id="10" name="Slide Number Placeholder 9"/>
          <p:cNvSpPr>
            <a:spLocks noGrp="1"/>
          </p:cNvSpPr>
          <p:nvPr>
            <p:ph type="sldNum" sz="quarter" idx="4"/>
          </p:nvPr>
        </p:nvSpPr>
        <p:spPr/>
        <p:txBody>
          <a:bodyPr/>
          <a:lstStyle/>
          <a:p>
            <a:fld id="{6B394888-48A7-42F6-AE45-2BD5FD40ED91}" type="slidenum">
              <a:rPr lang="en-US" smtClean="0"/>
              <a:pPr/>
              <a:t>42</a:t>
            </a:fld>
            <a:endParaRPr lang="en-US" dirty="0"/>
          </a:p>
        </p:txBody>
      </p:sp>
    </p:spTree>
    <p:extLst>
      <p:ext uri="{BB962C8B-B14F-4D97-AF65-F5344CB8AC3E}">
        <p14:creationId xmlns:p14="http://schemas.microsoft.com/office/powerpoint/2010/main" val="269490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33400" y="990600"/>
            <a:ext cx="7467600" cy="48768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pPr>
            <a:r>
              <a:rPr lang="en-US" altLang="zh-CN" sz="1400" b="1" dirty="0" err="1">
                <a:solidFill>
                  <a:srgbClr val="151515"/>
                </a:solidFill>
                <a:latin typeface="Courier New" panose="02070309020205020404" pitchFamily="49" charset="0"/>
                <a:cs typeface="Courier New" panose="02070309020205020404" pitchFamily="49" charset="0"/>
              </a:rPr>
              <a:t>int</a:t>
            </a:r>
            <a:r>
              <a:rPr lang="en-US" altLang="zh-CN" sz="1400" b="1" dirty="0">
                <a:solidFill>
                  <a:srgbClr val="151515"/>
                </a:solidFill>
                <a:latin typeface="Courier New" panose="02070309020205020404" pitchFamily="49" charset="0"/>
                <a:cs typeface="Courier New" panose="02070309020205020404" pitchFamily="49" charset="0"/>
              </a:rPr>
              <a:t> main(</a:t>
            </a:r>
            <a:r>
              <a:rPr lang="en-US" altLang="zh-CN" sz="1400" b="1" dirty="0" err="1">
                <a:solidFill>
                  <a:srgbClr val="151515"/>
                </a:solidFill>
                <a:latin typeface="Courier New" panose="02070309020205020404" pitchFamily="49" charset="0"/>
                <a:cs typeface="Courier New" panose="02070309020205020404" pitchFamily="49" charset="0"/>
              </a:rPr>
              <a:t>int</a:t>
            </a: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151515"/>
                </a:solidFill>
                <a:latin typeface="Courier New" panose="02070309020205020404" pitchFamily="49" charset="0"/>
                <a:cs typeface="Courier New" panose="02070309020205020404" pitchFamily="49" charset="0"/>
              </a:rPr>
              <a:t>argc</a:t>
            </a:r>
            <a:r>
              <a:rPr lang="en-US" altLang="zh-CN" sz="1400" b="1" dirty="0">
                <a:solidFill>
                  <a:srgbClr val="151515"/>
                </a:solidFill>
                <a:latin typeface="Courier New" panose="02070309020205020404" pitchFamily="49" charset="0"/>
                <a:cs typeface="Courier New" panose="02070309020205020404" pitchFamily="49" charset="0"/>
              </a:rPr>
              <a:t>, char ** </a:t>
            </a:r>
            <a:r>
              <a:rPr lang="en-US" altLang="zh-CN" sz="1400" b="1" dirty="0" err="1">
                <a:solidFill>
                  <a:srgbClr val="151515"/>
                </a:solidFill>
                <a:latin typeface="Courier New" panose="02070309020205020404" pitchFamily="49" charset="0"/>
                <a:cs typeface="Courier New" panose="02070309020205020404" pitchFamily="49" charset="0"/>
              </a:rPr>
              <a:t>argv</a:t>
            </a: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[...snip...]</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if (rank == 0)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for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=0;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&lt; 100;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 Compute each data element and send it out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data[</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 = compute(</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EA7207"/>
                </a:solidFill>
                <a:latin typeface="Courier New" panose="02070309020205020404" pitchFamily="49" charset="0"/>
                <a:cs typeface="Courier New" panose="02070309020205020404" pitchFamily="49" charset="0"/>
              </a:rPr>
              <a:t>            </a:t>
            </a:r>
            <a:r>
              <a:rPr lang="en-US" altLang="zh-CN" sz="1400" b="1" dirty="0" err="1">
                <a:solidFill>
                  <a:srgbClr val="EA7207"/>
                </a:solidFill>
                <a:latin typeface="Courier New" panose="02070309020205020404" pitchFamily="49" charset="0"/>
                <a:cs typeface="Courier New" panose="02070309020205020404" pitchFamily="49" charset="0"/>
              </a:rPr>
              <a:t>MPI_Isend</a:t>
            </a:r>
            <a:r>
              <a:rPr lang="en-US" altLang="zh-CN" sz="1400" b="1" dirty="0">
                <a:solidFill>
                  <a:srgbClr val="EA7207"/>
                </a:solidFill>
                <a:latin typeface="Courier New" panose="02070309020205020404" pitchFamily="49" charset="0"/>
                <a:cs typeface="Courier New" panose="02070309020205020404" pitchFamily="49" charset="0"/>
              </a:rPr>
              <a:t>(&amp;data[</a:t>
            </a:r>
            <a:r>
              <a:rPr lang="en-US" altLang="zh-CN" sz="1400" b="1" dirty="0" err="1">
                <a:solidFill>
                  <a:srgbClr val="EA7207"/>
                </a:solidFill>
                <a:latin typeface="Courier New" panose="02070309020205020404" pitchFamily="49" charset="0"/>
                <a:cs typeface="Courier New" panose="02070309020205020404" pitchFamily="49" charset="0"/>
              </a:rPr>
              <a:t>i</a:t>
            </a:r>
            <a:r>
              <a:rPr lang="en-US" altLang="zh-CN" sz="1400" b="1" dirty="0">
                <a:solidFill>
                  <a:srgbClr val="EA7207"/>
                </a:solidFill>
                <a:latin typeface="Courier New" panose="02070309020205020404" pitchFamily="49" charset="0"/>
                <a:cs typeface="Courier New" panose="02070309020205020404" pitchFamily="49" charset="0"/>
              </a:rPr>
              <a:t>], 1, MPI_INT, 1, 0, MPI_COMM_WORLD,</a:t>
            </a:r>
          </a:p>
          <a:p>
            <a:pPr>
              <a:lnSpc>
                <a:spcPct val="120000"/>
              </a:lnSpc>
            </a:pPr>
            <a:r>
              <a:rPr lang="en-US" altLang="zh-CN" sz="1400" b="1" dirty="0">
                <a:solidFill>
                  <a:srgbClr val="EA7207"/>
                </a:solidFill>
                <a:latin typeface="Courier New" panose="02070309020205020404" pitchFamily="49" charset="0"/>
                <a:cs typeface="Courier New" panose="02070309020205020404" pitchFamily="49" charset="0"/>
              </a:rPr>
              <a:t>                      &amp;request[</a:t>
            </a:r>
            <a:r>
              <a:rPr lang="en-US" altLang="zh-CN" sz="1400" b="1" dirty="0" err="1">
                <a:solidFill>
                  <a:srgbClr val="EA7207"/>
                </a:solidFill>
                <a:latin typeface="Courier New" panose="02070309020205020404" pitchFamily="49" charset="0"/>
                <a:cs typeface="Courier New" panose="02070309020205020404" pitchFamily="49" charset="0"/>
              </a:rPr>
              <a:t>i</a:t>
            </a:r>
            <a:r>
              <a:rPr lang="en-US" altLang="zh-CN" sz="1400" b="1" dirty="0">
                <a:solidFill>
                  <a:srgbClr val="EA7207"/>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EA7207"/>
                </a:solidFill>
                <a:latin typeface="Courier New" panose="02070309020205020404" pitchFamily="49" charset="0"/>
                <a:cs typeface="Courier New" panose="02070309020205020404" pitchFamily="49" charset="0"/>
              </a:rPr>
              <a:t>MPI_Waitall</a:t>
            </a:r>
            <a:r>
              <a:rPr lang="en-US" altLang="zh-CN" sz="1400" b="1" dirty="0">
                <a:solidFill>
                  <a:srgbClr val="EA7207"/>
                </a:solidFill>
                <a:latin typeface="Courier New" panose="02070309020205020404" pitchFamily="49" charset="0"/>
                <a:cs typeface="Courier New" panose="02070309020205020404" pitchFamily="49" charset="0"/>
              </a:rPr>
              <a:t>(100, request, MPI_STATUSES_IGNORE)</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else if (rank == 1){</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for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 = 0;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 &lt; 100; </a:t>
            </a:r>
            <a:r>
              <a:rPr lang="en-US" altLang="zh-CN" sz="1400" b="1" dirty="0" err="1">
                <a:solidFill>
                  <a:srgbClr val="151515"/>
                </a:solidFill>
                <a:latin typeface="Courier New" panose="02070309020205020404" pitchFamily="49" charset="0"/>
                <a:cs typeface="Courier New" panose="02070309020205020404" pitchFamily="49" charset="0"/>
              </a:rPr>
              <a:t>i</a:t>
            </a:r>
            <a:r>
              <a:rPr lang="en-US" altLang="zh-CN" sz="1400" b="1" dirty="0">
                <a:solidFill>
                  <a:srgbClr val="151515"/>
                </a:solidFill>
                <a:latin typeface="Courier New" panose="02070309020205020404" pitchFamily="49" charset="0"/>
                <a:cs typeface="Courier New" panose="02070309020205020404" pitchFamily="49" charset="0"/>
              </a:rPr>
              <a:t>++)</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a:t>
            </a:r>
            <a:r>
              <a:rPr lang="en-US" altLang="zh-CN" sz="1400" b="1" dirty="0" err="1">
                <a:solidFill>
                  <a:srgbClr val="D2D2D2">
                    <a:lumMod val="10000"/>
                  </a:srgbClr>
                </a:solidFill>
                <a:latin typeface="Courier New" panose="02070309020205020404" pitchFamily="49" charset="0"/>
                <a:cs typeface="Courier New" panose="02070309020205020404" pitchFamily="49" charset="0"/>
              </a:rPr>
              <a:t>MPI_Recv</a:t>
            </a:r>
            <a:r>
              <a:rPr lang="en-US" altLang="zh-CN" sz="1400" b="1" dirty="0">
                <a:solidFill>
                  <a:srgbClr val="D2D2D2">
                    <a:lumMod val="10000"/>
                  </a:srgbClr>
                </a:solidFill>
                <a:latin typeface="Courier New" panose="02070309020205020404" pitchFamily="49" charset="0"/>
                <a:cs typeface="Courier New" panose="02070309020205020404" pitchFamily="49" charset="0"/>
              </a:rPr>
              <a:t>(&amp;data[</a:t>
            </a:r>
            <a:r>
              <a:rPr lang="en-US" altLang="zh-CN" sz="1400" b="1" dirty="0" err="1">
                <a:solidFill>
                  <a:srgbClr val="D2D2D2">
                    <a:lumMod val="10000"/>
                  </a:srgbClr>
                </a:solidFill>
                <a:latin typeface="Courier New" panose="02070309020205020404" pitchFamily="49" charset="0"/>
                <a:cs typeface="Courier New" panose="02070309020205020404" pitchFamily="49" charset="0"/>
              </a:rPr>
              <a:t>i</a:t>
            </a:r>
            <a:r>
              <a:rPr lang="en-US" altLang="zh-CN" sz="1400" b="1" dirty="0">
                <a:solidFill>
                  <a:srgbClr val="D2D2D2">
                    <a:lumMod val="10000"/>
                  </a:srgbClr>
                </a:solidFill>
                <a:latin typeface="Courier New" panose="02070309020205020404" pitchFamily="49" charset="0"/>
                <a:cs typeface="Courier New" panose="02070309020205020404" pitchFamily="49" charset="0"/>
              </a:rPr>
              <a:t>], 1, MPI_INT, 0, 0, MPI_COMM_WORLD,</a:t>
            </a:r>
          </a:p>
          <a:p>
            <a:pPr>
              <a:lnSpc>
                <a:spcPct val="120000"/>
              </a:lnSpc>
            </a:pPr>
            <a:r>
              <a:rPr lang="en-US" altLang="zh-CN" sz="1400" b="1" dirty="0">
                <a:solidFill>
                  <a:srgbClr val="D2D2D2">
                    <a:lumMod val="10000"/>
                  </a:srgbClr>
                </a:solidFill>
                <a:latin typeface="Courier New" panose="02070309020205020404" pitchFamily="49" charset="0"/>
                <a:cs typeface="Courier New" panose="02070309020205020404" pitchFamily="49" charset="0"/>
              </a:rPr>
              <a:t>                     MPI_STATUS_IGNORE);</a:t>
            </a:r>
          </a:p>
          <a:p>
            <a:pPr>
              <a:lnSpc>
                <a:spcPct val="120000"/>
              </a:lnSpc>
            </a:pPr>
            <a:r>
              <a:rPr lang="en-US" altLang="zh-CN" sz="1400" b="1" dirty="0">
                <a:solidFill>
                  <a:srgbClr val="D2D2D2">
                    <a:lumMod val="10000"/>
                  </a:srgbClr>
                </a:solidFill>
                <a:latin typeface="Courier New" panose="02070309020205020404" pitchFamily="49" charset="0"/>
                <a:cs typeface="Courier New" panose="02070309020205020404" pitchFamily="49" charset="0"/>
              </a:rPr>
              <a:t>    }</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    [...snip...]</a:t>
            </a:r>
          </a:p>
          <a:p>
            <a:pPr>
              <a:lnSpc>
                <a:spcPct val="120000"/>
              </a:lnSpc>
            </a:pPr>
            <a:r>
              <a:rPr lang="en-US" altLang="zh-CN" sz="1400" b="1" dirty="0">
                <a:solidFill>
                  <a:srgbClr val="151515"/>
                </a:solidFill>
                <a:latin typeface="Courier New" panose="02070309020205020404" pitchFamily="49" charset="0"/>
                <a:cs typeface="Courier New" panose="02070309020205020404" pitchFamily="49" charset="0"/>
              </a:rPr>
              <a:t>}</a:t>
            </a:r>
          </a:p>
        </p:txBody>
      </p:sp>
      <p:sp>
        <p:nvSpPr>
          <p:cNvPr id="3" name="Title 2"/>
          <p:cNvSpPr>
            <a:spLocks noGrp="1"/>
          </p:cNvSpPr>
          <p:nvPr>
            <p:ph type="title"/>
          </p:nvPr>
        </p:nvSpPr>
        <p:spPr/>
        <p:txBody>
          <a:bodyPr/>
          <a:lstStyle/>
          <a:p>
            <a:r>
              <a:rPr lang="en-US" dirty="0"/>
              <a:t>A </a:t>
            </a:r>
            <a:r>
              <a:rPr lang="en-US" dirty="0" err="1"/>
              <a:t>Nonblocking</a:t>
            </a:r>
            <a:r>
              <a:rPr lang="en-US" dirty="0"/>
              <a:t> communication example</a:t>
            </a:r>
          </a:p>
        </p:txBody>
      </p:sp>
      <p:sp>
        <p:nvSpPr>
          <p:cNvPr id="5" name="Slide Number Placeholder 4"/>
          <p:cNvSpPr>
            <a:spLocks noGrp="1"/>
          </p:cNvSpPr>
          <p:nvPr>
            <p:ph type="sldNum" sz="quarter" idx="4"/>
          </p:nvPr>
        </p:nvSpPr>
        <p:spPr/>
        <p:txBody>
          <a:bodyPr/>
          <a:lstStyle/>
          <a:p>
            <a:fld id="{6B394888-48A7-42F6-AE45-2BD5FD40ED91}" type="slidenum">
              <a:rPr lang="en-US" smtClean="0"/>
              <a:pPr/>
              <a:t>43</a:t>
            </a:fld>
            <a:endParaRPr lang="en-US" dirty="0"/>
          </a:p>
        </p:txBody>
      </p:sp>
    </p:spTree>
    <p:extLst>
      <p:ext uri="{BB962C8B-B14F-4D97-AF65-F5344CB8AC3E}">
        <p14:creationId xmlns:p14="http://schemas.microsoft.com/office/powerpoint/2010/main" val="2765052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A115-4151-2544-A9BF-B2DF351F54B6}"/>
              </a:ext>
            </a:extLst>
          </p:cNvPr>
          <p:cNvSpPr>
            <a:spLocks noGrp="1"/>
          </p:cNvSpPr>
          <p:nvPr>
            <p:ph type="title"/>
          </p:nvPr>
        </p:nvSpPr>
        <p:spPr/>
        <p:txBody>
          <a:bodyPr/>
          <a:lstStyle/>
          <a:p>
            <a:r>
              <a:rPr lang="en-US" dirty="0"/>
              <a:t>Section Summary</a:t>
            </a:r>
          </a:p>
        </p:txBody>
      </p:sp>
      <p:sp>
        <p:nvSpPr>
          <p:cNvPr id="5" name="Content Placeholder 4">
            <a:extLst>
              <a:ext uri="{FF2B5EF4-FFF2-40B4-BE49-F238E27FC236}">
                <a16:creationId xmlns:a16="http://schemas.microsoft.com/office/drawing/2014/main" id="{5BFA5D75-6C3E-BD45-9B68-353800BB85BE}"/>
              </a:ext>
            </a:extLst>
          </p:cNvPr>
          <p:cNvSpPr>
            <a:spLocks noGrp="1"/>
          </p:cNvSpPr>
          <p:nvPr>
            <p:ph idx="1"/>
          </p:nvPr>
        </p:nvSpPr>
        <p:spPr>
          <a:xfrm>
            <a:off x="457200" y="914400"/>
            <a:ext cx="8229600" cy="5410200"/>
          </a:xfrm>
        </p:spPr>
        <p:txBody>
          <a:bodyPr/>
          <a:lstStyle/>
          <a:p>
            <a:r>
              <a:rPr lang="en-US" dirty="0" err="1"/>
              <a:t>Nonblocking</a:t>
            </a:r>
            <a:r>
              <a:rPr lang="en-US" dirty="0"/>
              <a:t> communication is an enhancement over blocking communication</a:t>
            </a:r>
          </a:p>
          <a:p>
            <a:r>
              <a:rPr lang="en-US" dirty="0"/>
              <a:t>Allows for computation and communication to be potentially overlapped</a:t>
            </a:r>
          </a:p>
          <a:p>
            <a:pPr lvl="1"/>
            <a:r>
              <a:rPr lang="en-US" dirty="0"/>
              <a:t>MPI implementation might, but is not guaranteed to overlap</a:t>
            </a:r>
          </a:p>
          <a:p>
            <a:pPr lvl="1"/>
            <a:r>
              <a:rPr lang="en-US" dirty="0"/>
              <a:t>Depends on what capabilities the network provides</a:t>
            </a:r>
          </a:p>
          <a:p>
            <a:pPr lvl="1"/>
            <a:r>
              <a:rPr lang="en-US" dirty="0"/>
              <a:t>Depends on how the MPI library is implemented (e.g., some libraries might tradeoff between better overlap and better basic performance)</a:t>
            </a:r>
          </a:p>
          <a:p>
            <a:r>
              <a:rPr lang="en-US" dirty="0"/>
              <a:t>Critical for event-driven programming</a:t>
            </a:r>
          </a:p>
          <a:p>
            <a:pPr lvl="1"/>
            <a:r>
              <a:rPr lang="en-US" dirty="0"/>
              <a:t>Multiple outstanding operations, and the application performs a corresponding task depending on what completes next</a:t>
            </a:r>
          </a:p>
        </p:txBody>
      </p:sp>
      <p:sp>
        <p:nvSpPr>
          <p:cNvPr id="4" name="Slide Number Placeholder 3">
            <a:extLst>
              <a:ext uri="{FF2B5EF4-FFF2-40B4-BE49-F238E27FC236}">
                <a16:creationId xmlns:a16="http://schemas.microsoft.com/office/drawing/2014/main" id="{7BF2B9D1-DEEE-694F-B43C-C4EA53F97584}"/>
              </a:ext>
            </a:extLst>
          </p:cNvPr>
          <p:cNvSpPr>
            <a:spLocks noGrp="1"/>
          </p:cNvSpPr>
          <p:nvPr>
            <p:ph type="sldNum" sz="quarter" idx="4"/>
          </p:nvPr>
        </p:nvSpPr>
        <p:spPr/>
        <p:txBody>
          <a:bodyPr/>
          <a:lstStyle/>
          <a:p>
            <a:fld id="{6B394888-48A7-42F6-AE45-2BD5FD40ED91}" type="slidenum">
              <a:rPr lang="en-US" smtClean="0"/>
              <a:pPr/>
              <a:t>44</a:t>
            </a:fld>
            <a:endParaRPr lang="en-US" dirty="0"/>
          </a:p>
        </p:txBody>
      </p:sp>
    </p:spTree>
    <p:extLst>
      <p:ext uri="{BB962C8B-B14F-4D97-AF65-F5344CB8AC3E}">
        <p14:creationId xmlns:p14="http://schemas.microsoft.com/office/powerpoint/2010/main" val="1093189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dirty="0"/>
              <a:t>Example Code</a:t>
            </a:r>
            <a:r>
              <a:rPr lang="en-US" altLang="zh-Hans" dirty="0"/>
              <a:t>:</a:t>
            </a:r>
            <a:r>
              <a:rPr lang="zh-Hans" altLang="en-US" dirty="0"/>
              <a:t> </a:t>
            </a:r>
            <a:r>
              <a:rPr lang="en-US" dirty="0"/>
              <a:t>Regular Mesh Algorithms</a:t>
            </a:r>
          </a:p>
        </p:txBody>
      </p:sp>
      <p:sp>
        <p:nvSpPr>
          <p:cNvPr id="47107" name="Rectangle 3"/>
          <p:cNvSpPr>
            <a:spLocks noGrp="1" noChangeArrowheads="1"/>
          </p:cNvSpPr>
          <p:nvPr>
            <p:ph idx="1"/>
          </p:nvPr>
        </p:nvSpPr>
        <p:spPr>
          <a:xfrm>
            <a:off x="457200" y="1064342"/>
            <a:ext cx="7935913" cy="5181599"/>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dirty="0"/>
              <a:t>Many scientific applications involve the solution of partial differential equations (</a:t>
            </a:r>
            <a:r>
              <a:rPr lang="en-US" dirty="0" err="1"/>
              <a:t>PDEs</a:t>
            </a:r>
            <a:r>
              <a:rPr lang="en-US" dirty="0"/>
              <a:t>)</a:t>
            </a:r>
          </a:p>
          <a:p>
            <a:r>
              <a:rPr lang="en-US" dirty="0"/>
              <a:t>Many algorithms for approximating the solution of </a:t>
            </a:r>
            <a:r>
              <a:rPr lang="en-US" dirty="0" err="1"/>
              <a:t>PDEs</a:t>
            </a:r>
            <a:r>
              <a:rPr lang="en-US" dirty="0"/>
              <a:t> rely on forming a set of difference equations</a:t>
            </a:r>
          </a:p>
          <a:p>
            <a:pPr lvl="1"/>
            <a:r>
              <a:rPr lang="en-US" dirty="0"/>
              <a:t>Finite difference, finite elements, finite volume</a:t>
            </a:r>
          </a:p>
          <a:p>
            <a:r>
              <a:rPr lang="en-US" dirty="0"/>
              <a:t>The exact form of the differential equations depends on the particular method</a:t>
            </a:r>
          </a:p>
          <a:p>
            <a:pPr lvl="1"/>
            <a:r>
              <a:rPr lang="en-US" dirty="0"/>
              <a:t>From the point of view of parallel programming for these algorithms, the operations are the same</a:t>
            </a:r>
          </a:p>
          <a:p>
            <a:r>
              <a:rPr lang="en-US" dirty="0"/>
              <a:t>Five-point stencil is a popular approximation solution</a:t>
            </a:r>
          </a:p>
          <a:p>
            <a:pPr lvl="1"/>
            <a:r>
              <a:rPr lang="en-US" i="1" dirty="0"/>
              <a:t>nonblocking_p2p/</a:t>
            </a:r>
            <a:r>
              <a:rPr lang="en-US" i="1" dirty="0" err="1"/>
              <a:t>stencil.c</a:t>
            </a:r>
            <a:endParaRPr lang="en-US" i="1" dirty="0"/>
          </a:p>
        </p:txBody>
      </p:sp>
      <p:sp>
        <p:nvSpPr>
          <p:cNvPr id="47108" name="Slide Number Placeholder 4"/>
          <p:cNvSpPr>
            <a:spLocks noGrp="1"/>
          </p:cNvSpPr>
          <p:nvPr>
            <p:ph type="sldNum" sz="quarter" idx="4294967295"/>
          </p:nvPr>
        </p:nvSpPr>
        <p:spPr>
          <a:xfrm>
            <a:off x="8610600" y="6489700"/>
            <a:ext cx="384175" cy="365125"/>
          </a:xfrm>
          <a:prstGeom prst="rect">
            <a:avLst/>
          </a:prstGeom>
          <a:noFill/>
        </p:spPr>
        <p:txBody>
          <a:bodyPr/>
          <a:lstStyle/>
          <a:p>
            <a:fld id="{53DF88CD-B212-4A4D-B350-7385B2E8555A}" type="slidenum">
              <a:rPr lang="en-US" smtClean="0"/>
              <a:pPr/>
              <a:t>45</a:t>
            </a:fld>
            <a:endParaRPr lang="en-US"/>
          </a:p>
        </p:txBody>
      </p:sp>
    </p:spTree>
    <p:extLst>
      <p:ext uri="{BB962C8B-B14F-4D97-AF65-F5344CB8AC3E}">
        <p14:creationId xmlns:p14="http://schemas.microsoft.com/office/powerpoint/2010/main" val="776467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dirty="0">
                <a:ea typeface="ＭＳ Ｐゴシック" pitchFamily="-107" charset="-128"/>
                <a:cs typeface="ＭＳ Ｐゴシック" pitchFamily="-107" charset="-128"/>
                <a:sym typeface="Symbol" pitchFamily="-107" charset="2"/>
              </a:rPr>
              <a:t>The Global Data Structure</a:t>
            </a:r>
          </a:p>
        </p:txBody>
      </p:sp>
      <p:sp>
        <p:nvSpPr>
          <p:cNvPr id="30723" name="Rectangle 3"/>
          <p:cNvSpPr>
            <a:spLocks noGrp="1" noChangeArrowheads="1"/>
          </p:cNvSpPr>
          <p:nvPr>
            <p:ph sz="half" idx="1"/>
          </p:nvPr>
        </p:nvSpPr>
        <p:spPr>
          <a:xfrm>
            <a:off x="457200" y="1066800"/>
            <a:ext cx="4124325" cy="495300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sz="2000" dirty="0"/>
              <a:t>Each circle is a mesh point</a:t>
            </a:r>
          </a:p>
          <a:p>
            <a:r>
              <a:rPr lang="en-US" sz="2000" dirty="0"/>
              <a:t>Difference equation evaluated at each point involves the four neighbors</a:t>
            </a:r>
          </a:p>
          <a:p>
            <a:r>
              <a:rPr lang="en-US" sz="2000" dirty="0"/>
              <a:t>The red “plus” is called the method’s stencil</a:t>
            </a:r>
          </a:p>
          <a:p>
            <a:r>
              <a:rPr lang="en-US" sz="2000" dirty="0"/>
              <a:t>Good numerical algorithms form a matrix equation Au=</a:t>
            </a:r>
            <a:r>
              <a:rPr lang="en-US" sz="2000" dirty="0" err="1"/>
              <a:t>f</a:t>
            </a:r>
            <a:r>
              <a:rPr lang="en-US" sz="2000" dirty="0"/>
              <a:t>; solving this requires computing </a:t>
            </a:r>
            <a:r>
              <a:rPr lang="en-US" sz="2000" dirty="0" err="1"/>
              <a:t>Bv</a:t>
            </a:r>
            <a:r>
              <a:rPr lang="en-US" sz="2000" dirty="0"/>
              <a:t>, where B is a matrix derived from A. These evaluations involve computations with the neighbors on the mesh.</a:t>
            </a:r>
          </a:p>
        </p:txBody>
      </p:sp>
      <p:grpSp>
        <p:nvGrpSpPr>
          <p:cNvPr id="2" name="Group 4"/>
          <p:cNvGrpSpPr>
            <a:grpSpLocks/>
          </p:cNvGrpSpPr>
          <p:nvPr/>
        </p:nvGrpSpPr>
        <p:grpSpPr bwMode="auto">
          <a:xfrm>
            <a:off x="4657725" y="2051050"/>
            <a:ext cx="3886200" cy="3733800"/>
            <a:chOff x="2400" y="816"/>
            <a:chExt cx="2448" cy="2352"/>
          </a:xfrm>
          <a:solidFill>
            <a:schemeClr val="bg2">
              <a:lumMod val="10000"/>
            </a:schemeClr>
          </a:solidFill>
        </p:grpSpPr>
        <p:grpSp>
          <p:nvGrpSpPr>
            <p:cNvPr id="3" name="Group 5"/>
            <p:cNvGrpSpPr>
              <a:grpSpLocks/>
            </p:cNvGrpSpPr>
            <p:nvPr/>
          </p:nvGrpSpPr>
          <p:grpSpPr bwMode="auto">
            <a:xfrm>
              <a:off x="2400" y="1680"/>
              <a:ext cx="2448" cy="48"/>
              <a:chOff x="960" y="1680"/>
              <a:chExt cx="2448" cy="48"/>
            </a:xfrm>
            <a:grpFill/>
          </p:grpSpPr>
          <p:sp>
            <p:nvSpPr>
              <p:cNvPr id="31403" name="Oval 6"/>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4" name="Oval 7"/>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5" name="Oval 8"/>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6" name="Oval 9"/>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7" name="Oval 10"/>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8" name="Oval 11"/>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9" name="Oval 12"/>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0" name="Oval 13"/>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1" name="Oval 14"/>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2" name="Oval 15"/>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3" name="Oval 16"/>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4" name="Oval 17"/>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5" name="Oval 18"/>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6" name="Oval 19"/>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7" name="Oval 20"/>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8" name="Oval 21"/>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19" name="Oval 22"/>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0" name="Oval 23"/>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1" name="Oval 24"/>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2" name="Oval 25"/>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3" name="Oval 26"/>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4" name="Oval 27"/>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5" name="Oval 28"/>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6" name="Oval 29"/>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7" name="Oval 30"/>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28" name="Oval 31"/>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4" name="Group 32"/>
            <p:cNvGrpSpPr>
              <a:grpSpLocks/>
            </p:cNvGrpSpPr>
            <p:nvPr/>
          </p:nvGrpSpPr>
          <p:grpSpPr bwMode="auto">
            <a:xfrm>
              <a:off x="2400" y="1776"/>
              <a:ext cx="2448" cy="48"/>
              <a:chOff x="960" y="1680"/>
              <a:chExt cx="2448" cy="48"/>
            </a:xfrm>
            <a:grpFill/>
          </p:grpSpPr>
          <p:sp>
            <p:nvSpPr>
              <p:cNvPr id="31377" name="Oval 33"/>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8" name="Oval 34"/>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9" name="Oval 35"/>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0" name="Oval 36"/>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1" name="Oval 37"/>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2" name="Oval 38"/>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3" name="Oval 39"/>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4" name="Oval 40"/>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5" name="Oval 41"/>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6" name="Oval 42"/>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7" name="Oval 43"/>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8" name="Oval 44"/>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89" name="Oval 45"/>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0" name="Oval 46"/>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1" name="Oval 47"/>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2" name="Oval 48"/>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3" name="Oval 49"/>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4" name="Oval 50"/>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5" name="Oval 51"/>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6" name="Oval 52"/>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7" name="Oval 53"/>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8" name="Oval 54"/>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99" name="Oval 55"/>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0" name="Oval 56"/>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1" name="Oval 57"/>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402" name="Oval 58"/>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5" name="Group 59"/>
            <p:cNvGrpSpPr>
              <a:grpSpLocks/>
            </p:cNvGrpSpPr>
            <p:nvPr/>
          </p:nvGrpSpPr>
          <p:grpSpPr bwMode="auto">
            <a:xfrm>
              <a:off x="2400" y="1872"/>
              <a:ext cx="2448" cy="48"/>
              <a:chOff x="960" y="1680"/>
              <a:chExt cx="2448" cy="48"/>
            </a:xfrm>
            <a:grpFill/>
          </p:grpSpPr>
          <p:sp>
            <p:nvSpPr>
              <p:cNvPr id="31351" name="Oval 60"/>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2" name="Oval 61"/>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3" name="Oval 62"/>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4" name="Oval 63"/>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5" name="Oval 64"/>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6" name="Oval 65"/>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7" name="Oval 66"/>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8" name="Oval 67"/>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9" name="Oval 68"/>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0" name="Oval 69"/>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1" name="Oval 70"/>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2" name="Oval 71"/>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3" name="Oval 72"/>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4" name="Oval 73"/>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5" name="Oval 74"/>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6" name="Oval 75"/>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7" name="Oval 76"/>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8" name="Oval 77"/>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69" name="Oval 78"/>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0" name="Oval 79"/>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1" name="Oval 80"/>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2" name="Oval 81"/>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3" name="Oval 82"/>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4" name="Oval 83"/>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5" name="Oval 84"/>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76" name="Oval 85"/>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6" name="Group 86"/>
            <p:cNvGrpSpPr>
              <a:grpSpLocks/>
            </p:cNvGrpSpPr>
            <p:nvPr/>
          </p:nvGrpSpPr>
          <p:grpSpPr bwMode="auto">
            <a:xfrm>
              <a:off x="2400" y="1968"/>
              <a:ext cx="2448" cy="48"/>
              <a:chOff x="960" y="1680"/>
              <a:chExt cx="2448" cy="48"/>
            </a:xfrm>
            <a:grpFill/>
          </p:grpSpPr>
          <p:sp>
            <p:nvSpPr>
              <p:cNvPr id="31325" name="Oval 87"/>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6" name="Oval 88"/>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7" name="Oval 89"/>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8" name="Oval 90"/>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9" name="Oval 91"/>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0" name="Oval 92"/>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1" name="Oval 93"/>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2" name="Oval 94"/>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3" name="Oval 95"/>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4" name="Oval 96"/>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5" name="Oval 97"/>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6" name="Oval 98"/>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7" name="Oval 99"/>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8" name="Oval 100"/>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39" name="Oval 101"/>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0" name="Oval 102"/>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1" name="Oval 103"/>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2" name="Oval 104"/>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3" name="Oval 105"/>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4" name="Oval 106"/>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5" name="Oval 107"/>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6" name="Oval 108"/>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7" name="Oval 109"/>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8" name="Oval 110"/>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49" name="Oval 111"/>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50" name="Oval 112"/>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7" name="Group 113"/>
            <p:cNvGrpSpPr>
              <a:grpSpLocks/>
            </p:cNvGrpSpPr>
            <p:nvPr/>
          </p:nvGrpSpPr>
          <p:grpSpPr bwMode="auto">
            <a:xfrm>
              <a:off x="2400" y="2064"/>
              <a:ext cx="2448" cy="48"/>
              <a:chOff x="960" y="1680"/>
              <a:chExt cx="2448" cy="48"/>
            </a:xfrm>
            <a:grpFill/>
          </p:grpSpPr>
          <p:sp>
            <p:nvSpPr>
              <p:cNvPr id="31299" name="Oval 114"/>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0" name="Oval 115"/>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1" name="Oval 116"/>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2" name="Oval 117"/>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3" name="Oval 118"/>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4" name="Oval 119"/>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5" name="Oval 120"/>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6" name="Oval 121"/>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7" name="Oval 122"/>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8" name="Oval 123"/>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09" name="Oval 124"/>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0" name="Oval 125"/>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1" name="Oval 126"/>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2" name="Oval 127"/>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3" name="Oval 128"/>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4" name="Oval 129"/>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5" name="Oval 130"/>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6" name="Oval 131"/>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7" name="Oval 132"/>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8" name="Oval 133"/>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19" name="Oval 134"/>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0" name="Oval 135"/>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1" name="Oval 136"/>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2" name="Oval 137"/>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3" name="Oval 138"/>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324" name="Oval 139"/>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8" name="Group 140"/>
            <p:cNvGrpSpPr>
              <a:grpSpLocks/>
            </p:cNvGrpSpPr>
            <p:nvPr/>
          </p:nvGrpSpPr>
          <p:grpSpPr bwMode="auto">
            <a:xfrm>
              <a:off x="2400" y="2160"/>
              <a:ext cx="2448" cy="48"/>
              <a:chOff x="960" y="1680"/>
              <a:chExt cx="2448" cy="48"/>
            </a:xfrm>
            <a:grpFill/>
          </p:grpSpPr>
          <p:sp>
            <p:nvSpPr>
              <p:cNvPr id="31273" name="Oval 141"/>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4" name="Oval 142"/>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5" name="Oval 143"/>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6" name="Oval 144"/>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7" name="Oval 145"/>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8" name="Oval 146"/>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9" name="Oval 147"/>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0" name="Oval 148"/>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1" name="Oval 149"/>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2" name="Oval 150"/>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3" name="Oval 151"/>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4" name="Oval 152"/>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5" name="Oval 153"/>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6" name="Oval 154"/>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7" name="Oval 155"/>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8" name="Oval 156"/>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89" name="Oval 157"/>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0" name="Oval 158"/>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1" name="Oval 159"/>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2" name="Oval 160"/>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3" name="Oval 161"/>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4" name="Oval 162"/>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5" name="Oval 163"/>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6" name="Oval 164"/>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7" name="Oval 165"/>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98" name="Oval 166"/>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9" name="Group 167"/>
            <p:cNvGrpSpPr>
              <a:grpSpLocks/>
            </p:cNvGrpSpPr>
            <p:nvPr/>
          </p:nvGrpSpPr>
          <p:grpSpPr bwMode="auto">
            <a:xfrm>
              <a:off x="2400" y="2256"/>
              <a:ext cx="2448" cy="48"/>
              <a:chOff x="960" y="1680"/>
              <a:chExt cx="2448" cy="48"/>
            </a:xfrm>
            <a:grpFill/>
          </p:grpSpPr>
          <p:sp>
            <p:nvSpPr>
              <p:cNvPr id="31247" name="Oval 168"/>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8" name="Oval 169"/>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9" name="Oval 170"/>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0" name="Oval 171"/>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1" name="Oval 172"/>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2" name="Oval 173"/>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3" name="Oval 174"/>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4" name="Oval 175"/>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5" name="Oval 176"/>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6" name="Oval 177"/>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7" name="Oval 178"/>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8" name="Oval 179"/>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59" name="Oval 180"/>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0" name="Oval 181"/>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1" name="Oval 182"/>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2" name="Oval 183"/>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3" name="Oval 184"/>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4" name="Oval 185"/>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5" name="Oval 186"/>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6" name="Oval 187"/>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7" name="Oval 188"/>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8" name="Oval 189"/>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69" name="Oval 190"/>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0" name="Oval 191"/>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1" name="Oval 192"/>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72" name="Oval 193"/>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0" name="Group 194"/>
            <p:cNvGrpSpPr>
              <a:grpSpLocks/>
            </p:cNvGrpSpPr>
            <p:nvPr/>
          </p:nvGrpSpPr>
          <p:grpSpPr bwMode="auto">
            <a:xfrm>
              <a:off x="2400" y="2352"/>
              <a:ext cx="2448" cy="48"/>
              <a:chOff x="960" y="1680"/>
              <a:chExt cx="2448" cy="48"/>
            </a:xfrm>
            <a:grpFill/>
          </p:grpSpPr>
          <p:sp>
            <p:nvSpPr>
              <p:cNvPr id="31221" name="Oval 195"/>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2" name="Oval 196"/>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3" name="Oval 197"/>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4" name="Oval 198"/>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5" name="Oval 199"/>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6" name="Oval 200"/>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7" name="Oval 201"/>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8" name="Oval 202"/>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9" name="Oval 203"/>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0" name="Oval 204"/>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1" name="Oval 205"/>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2" name="Oval 206"/>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3" name="Oval 207"/>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4" name="Oval 208"/>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5" name="Oval 209"/>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6" name="Oval 210"/>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7" name="Oval 211"/>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8" name="Oval 212"/>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39" name="Oval 213"/>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0" name="Oval 214"/>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1" name="Oval 215"/>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2" name="Oval 216"/>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3" name="Oval 217"/>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4" name="Oval 218"/>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5" name="Oval 219"/>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46" name="Oval 220"/>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1" name="Group 221"/>
            <p:cNvGrpSpPr>
              <a:grpSpLocks/>
            </p:cNvGrpSpPr>
            <p:nvPr/>
          </p:nvGrpSpPr>
          <p:grpSpPr bwMode="auto">
            <a:xfrm>
              <a:off x="2400" y="2448"/>
              <a:ext cx="2448" cy="48"/>
              <a:chOff x="960" y="1680"/>
              <a:chExt cx="2448" cy="48"/>
            </a:xfrm>
            <a:grpFill/>
          </p:grpSpPr>
          <p:sp>
            <p:nvSpPr>
              <p:cNvPr id="31195" name="Oval 222"/>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6" name="Oval 223"/>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7" name="Oval 224"/>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8" name="Oval 225"/>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9" name="Oval 226"/>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0" name="Oval 227"/>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1" name="Oval 228"/>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2" name="Oval 229"/>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3" name="Oval 230"/>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4" name="Oval 231"/>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5" name="Oval 232"/>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6" name="Oval 233"/>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7" name="Oval 234"/>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8" name="Oval 235"/>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09" name="Oval 236"/>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0" name="Oval 237"/>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1" name="Oval 238"/>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2" name="Oval 239"/>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3" name="Oval 240"/>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4" name="Oval 241"/>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5" name="Oval 242"/>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6" name="Oval 243"/>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7" name="Oval 244"/>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8" name="Oval 245"/>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19" name="Oval 246"/>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220" name="Oval 247"/>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2" name="Group 248"/>
            <p:cNvGrpSpPr>
              <a:grpSpLocks/>
            </p:cNvGrpSpPr>
            <p:nvPr/>
          </p:nvGrpSpPr>
          <p:grpSpPr bwMode="auto">
            <a:xfrm>
              <a:off x="2400" y="2544"/>
              <a:ext cx="2448" cy="48"/>
              <a:chOff x="960" y="1680"/>
              <a:chExt cx="2448" cy="48"/>
            </a:xfrm>
            <a:grpFill/>
          </p:grpSpPr>
          <p:sp>
            <p:nvSpPr>
              <p:cNvPr id="31169" name="Oval 249"/>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0" name="Oval 250"/>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1" name="Oval 251"/>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2" name="Oval 252"/>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3" name="Oval 253"/>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4" name="Oval 254"/>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5" name="Oval 255"/>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6" name="Oval 256"/>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7" name="Oval 257"/>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8" name="Oval 258"/>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79" name="Oval 259"/>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0" name="Oval 260"/>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1" name="Oval 261"/>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2" name="Oval 262"/>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3" name="Oval 263"/>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4" name="Oval 264"/>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5" name="Oval 265"/>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6" name="Oval 266"/>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7" name="Oval 267"/>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8" name="Oval 268"/>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89" name="Oval 269"/>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0" name="Oval 270"/>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1" name="Oval 271"/>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2" name="Oval 272"/>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3" name="Oval 273"/>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94" name="Oval 274"/>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3" name="Group 275"/>
            <p:cNvGrpSpPr>
              <a:grpSpLocks/>
            </p:cNvGrpSpPr>
            <p:nvPr/>
          </p:nvGrpSpPr>
          <p:grpSpPr bwMode="auto">
            <a:xfrm>
              <a:off x="2400" y="2640"/>
              <a:ext cx="2448" cy="48"/>
              <a:chOff x="960" y="1680"/>
              <a:chExt cx="2448" cy="48"/>
            </a:xfrm>
            <a:grpFill/>
          </p:grpSpPr>
          <p:sp>
            <p:nvSpPr>
              <p:cNvPr id="31143" name="Oval 276"/>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4" name="Oval 277"/>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5" name="Oval 278"/>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6" name="Oval 279"/>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7" name="Oval 280"/>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8" name="Oval 281"/>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9" name="Oval 282"/>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0" name="Oval 283"/>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1" name="Oval 284"/>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2" name="Oval 285"/>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3" name="Oval 286"/>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4" name="Oval 287"/>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5" name="Oval 288"/>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6" name="Oval 289"/>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7" name="Oval 290"/>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8" name="Oval 291"/>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59" name="Oval 292"/>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0" name="Oval 293"/>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1" name="Oval 294"/>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2" name="Oval 295"/>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3" name="Oval 296"/>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4" name="Oval 297"/>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5" name="Oval 298"/>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6" name="Oval 299"/>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7" name="Oval 300"/>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68" name="Oval 301"/>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4" name="Group 302"/>
            <p:cNvGrpSpPr>
              <a:grpSpLocks/>
            </p:cNvGrpSpPr>
            <p:nvPr/>
          </p:nvGrpSpPr>
          <p:grpSpPr bwMode="auto">
            <a:xfrm>
              <a:off x="2400" y="2736"/>
              <a:ext cx="2448" cy="48"/>
              <a:chOff x="960" y="1680"/>
              <a:chExt cx="2448" cy="48"/>
            </a:xfrm>
            <a:grpFill/>
          </p:grpSpPr>
          <p:sp>
            <p:nvSpPr>
              <p:cNvPr id="31117" name="Oval 303"/>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8" name="Oval 304"/>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9" name="Oval 305"/>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0" name="Oval 306"/>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1" name="Oval 307"/>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2" name="Oval 308"/>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3" name="Oval 309"/>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4" name="Oval 310"/>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5" name="Oval 311"/>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6" name="Oval 312"/>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7" name="Oval 313"/>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8" name="Oval 314"/>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29" name="Oval 315"/>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0" name="Oval 316"/>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1" name="Oval 317"/>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2" name="Oval 318"/>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3" name="Oval 319"/>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4" name="Oval 320"/>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5" name="Oval 321"/>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6" name="Oval 322"/>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7" name="Oval 323"/>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8" name="Oval 324"/>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39" name="Oval 325"/>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0" name="Oval 326"/>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1" name="Oval 327"/>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42" name="Oval 328"/>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5" name="Group 329"/>
            <p:cNvGrpSpPr>
              <a:grpSpLocks/>
            </p:cNvGrpSpPr>
            <p:nvPr/>
          </p:nvGrpSpPr>
          <p:grpSpPr bwMode="auto">
            <a:xfrm>
              <a:off x="2400" y="2832"/>
              <a:ext cx="2448" cy="48"/>
              <a:chOff x="960" y="1680"/>
              <a:chExt cx="2448" cy="48"/>
            </a:xfrm>
            <a:grpFill/>
          </p:grpSpPr>
          <p:sp>
            <p:nvSpPr>
              <p:cNvPr id="31091" name="Oval 330"/>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2" name="Oval 331"/>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3" name="Oval 332"/>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4" name="Oval 333"/>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5" name="Oval 334"/>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6" name="Oval 335"/>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7" name="Oval 336"/>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8" name="Oval 337"/>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9" name="Oval 338"/>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0" name="Oval 339"/>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1" name="Oval 340"/>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2" name="Oval 341"/>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3" name="Oval 342"/>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4" name="Oval 343"/>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5" name="Oval 344"/>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6" name="Oval 345"/>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7" name="Oval 346"/>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8" name="Oval 347"/>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09" name="Oval 348"/>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0" name="Oval 349"/>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1" name="Oval 350"/>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2" name="Oval 351"/>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3" name="Oval 352"/>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4" name="Oval 353"/>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5" name="Oval 354"/>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116" name="Oval 355"/>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6" name="Group 356"/>
            <p:cNvGrpSpPr>
              <a:grpSpLocks/>
            </p:cNvGrpSpPr>
            <p:nvPr/>
          </p:nvGrpSpPr>
          <p:grpSpPr bwMode="auto">
            <a:xfrm>
              <a:off x="2400" y="2928"/>
              <a:ext cx="2448" cy="48"/>
              <a:chOff x="960" y="1680"/>
              <a:chExt cx="2448" cy="48"/>
            </a:xfrm>
            <a:grpFill/>
          </p:grpSpPr>
          <p:sp>
            <p:nvSpPr>
              <p:cNvPr id="31065" name="Oval 357"/>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6" name="Oval 358"/>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7" name="Oval 359"/>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8" name="Oval 360"/>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9" name="Oval 361"/>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0" name="Oval 362"/>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1" name="Oval 363"/>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2" name="Oval 364"/>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3" name="Oval 365"/>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4" name="Oval 366"/>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5" name="Oval 367"/>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6" name="Oval 368"/>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7" name="Oval 369"/>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8" name="Oval 370"/>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79" name="Oval 371"/>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0" name="Oval 372"/>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1" name="Oval 373"/>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2" name="Oval 374"/>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3" name="Oval 375"/>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4" name="Oval 376"/>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5" name="Oval 377"/>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6" name="Oval 378"/>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7" name="Oval 379"/>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8" name="Oval 380"/>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89" name="Oval 381"/>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90" name="Oval 382"/>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7" name="Group 383"/>
            <p:cNvGrpSpPr>
              <a:grpSpLocks/>
            </p:cNvGrpSpPr>
            <p:nvPr/>
          </p:nvGrpSpPr>
          <p:grpSpPr bwMode="auto">
            <a:xfrm>
              <a:off x="2400" y="3024"/>
              <a:ext cx="2448" cy="48"/>
              <a:chOff x="960" y="1680"/>
              <a:chExt cx="2448" cy="48"/>
            </a:xfrm>
            <a:grpFill/>
          </p:grpSpPr>
          <p:sp>
            <p:nvSpPr>
              <p:cNvPr id="31039" name="Oval 384"/>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0" name="Oval 385"/>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1" name="Oval 386"/>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2" name="Oval 387"/>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3" name="Oval 388"/>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4" name="Oval 389"/>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5" name="Oval 390"/>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6" name="Oval 391"/>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7" name="Oval 392"/>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8" name="Oval 393"/>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49" name="Oval 394"/>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0" name="Oval 395"/>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1" name="Oval 396"/>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2" name="Oval 397"/>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3" name="Oval 398"/>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4" name="Oval 399"/>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5" name="Oval 400"/>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6" name="Oval 401"/>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7" name="Oval 402"/>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8" name="Oval 403"/>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59" name="Oval 404"/>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0" name="Oval 405"/>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1" name="Oval 406"/>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2" name="Oval 407"/>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3" name="Oval 408"/>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64" name="Oval 409"/>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8" name="Group 410"/>
            <p:cNvGrpSpPr>
              <a:grpSpLocks/>
            </p:cNvGrpSpPr>
            <p:nvPr/>
          </p:nvGrpSpPr>
          <p:grpSpPr bwMode="auto">
            <a:xfrm>
              <a:off x="2400" y="3120"/>
              <a:ext cx="2448" cy="48"/>
              <a:chOff x="960" y="1680"/>
              <a:chExt cx="2448" cy="48"/>
            </a:xfrm>
            <a:grpFill/>
          </p:grpSpPr>
          <p:sp>
            <p:nvSpPr>
              <p:cNvPr id="31013" name="Oval 411"/>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4" name="Oval 412"/>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5" name="Oval 413"/>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6" name="Oval 414"/>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7" name="Oval 415"/>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8" name="Oval 416"/>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9" name="Oval 417"/>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0" name="Oval 418"/>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1" name="Oval 419"/>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2" name="Oval 420"/>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3" name="Oval 421"/>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4" name="Oval 422"/>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5" name="Oval 423"/>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6" name="Oval 424"/>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7" name="Oval 425"/>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8" name="Oval 426"/>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29" name="Oval 427"/>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0" name="Oval 428"/>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1" name="Oval 429"/>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2" name="Oval 430"/>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3" name="Oval 431"/>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4" name="Oval 432"/>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5" name="Oval 433"/>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6" name="Oval 434"/>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7" name="Oval 435"/>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38" name="Oval 436"/>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19" name="Group 437"/>
            <p:cNvGrpSpPr>
              <a:grpSpLocks/>
            </p:cNvGrpSpPr>
            <p:nvPr/>
          </p:nvGrpSpPr>
          <p:grpSpPr bwMode="auto">
            <a:xfrm>
              <a:off x="2400" y="816"/>
              <a:ext cx="2448" cy="48"/>
              <a:chOff x="960" y="1680"/>
              <a:chExt cx="2448" cy="48"/>
            </a:xfrm>
            <a:grpFill/>
          </p:grpSpPr>
          <p:sp>
            <p:nvSpPr>
              <p:cNvPr id="30987" name="Oval 438"/>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8" name="Oval 439"/>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9" name="Oval 440"/>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0" name="Oval 441"/>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1" name="Oval 442"/>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2" name="Oval 443"/>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3" name="Oval 444"/>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4" name="Oval 445"/>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5" name="Oval 446"/>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6" name="Oval 447"/>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7" name="Oval 448"/>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8" name="Oval 449"/>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99" name="Oval 450"/>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0" name="Oval 451"/>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1" name="Oval 452"/>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2" name="Oval 453"/>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3" name="Oval 454"/>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4" name="Oval 455"/>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5" name="Oval 456"/>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6" name="Oval 457"/>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7" name="Oval 458"/>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8" name="Oval 459"/>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09" name="Oval 460"/>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0" name="Oval 461"/>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1" name="Oval 462"/>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1012" name="Oval 463"/>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0" name="Group 464"/>
            <p:cNvGrpSpPr>
              <a:grpSpLocks/>
            </p:cNvGrpSpPr>
            <p:nvPr/>
          </p:nvGrpSpPr>
          <p:grpSpPr bwMode="auto">
            <a:xfrm>
              <a:off x="2400" y="912"/>
              <a:ext cx="2448" cy="48"/>
              <a:chOff x="960" y="1680"/>
              <a:chExt cx="2448" cy="48"/>
            </a:xfrm>
            <a:grpFill/>
          </p:grpSpPr>
          <p:sp>
            <p:nvSpPr>
              <p:cNvPr id="30961" name="Oval 465"/>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2" name="Oval 466"/>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3" name="Oval 467"/>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4" name="Oval 468"/>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5" name="Oval 469"/>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6" name="Oval 470"/>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7" name="Oval 471"/>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8" name="Oval 472"/>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9" name="Oval 473"/>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0" name="Oval 474"/>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1" name="Oval 475"/>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2" name="Oval 476"/>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3" name="Oval 477"/>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4" name="Oval 478"/>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5" name="Oval 479"/>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6" name="Oval 480"/>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7" name="Oval 481"/>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8" name="Oval 482"/>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79" name="Oval 483"/>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0" name="Oval 484"/>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1" name="Oval 485"/>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2" name="Oval 486"/>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3" name="Oval 487"/>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4" name="Oval 488"/>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5" name="Oval 489"/>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86" name="Oval 490"/>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1" name="Group 491"/>
            <p:cNvGrpSpPr>
              <a:grpSpLocks/>
            </p:cNvGrpSpPr>
            <p:nvPr/>
          </p:nvGrpSpPr>
          <p:grpSpPr bwMode="auto">
            <a:xfrm>
              <a:off x="2400" y="1008"/>
              <a:ext cx="2448" cy="48"/>
              <a:chOff x="960" y="1680"/>
              <a:chExt cx="2448" cy="48"/>
            </a:xfrm>
            <a:grpFill/>
          </p:grpSpPr>
          <p:sp>
            <p:nvSpPr>
              <p:cNvPr id="30935" name="Oval 492"/>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6" name="Oval 493"/>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7" name="Oval 494"/>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8" name="Oval 495"/>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9" name="Oval 496"/>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0" name="Oval 497"/>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1" name="Oval 498"/>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2" name="Oval 499"/>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3" name="Oval 500"/>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4" name="Oval 501"/>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5" name="Oval 502"/>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6" name="Oval 503"/>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7" name="Oval 504"/>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8" name="Oval 505"/>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49" name="Oval 506"/>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0" name="Oval 507"/>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1" name="Oval 508"/>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2" name="Oval 509"/>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3" name="Oval 510"/>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4" name="Oval 511"/>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5" name="Oval 512"/>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6" name="Oval 513"/>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7" name="Oval 514"/>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8" name="Oval 515"/>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59" name="Oval 516"/>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60" name="Oval 517"/>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2" name="Group 518"/>
            <p:cNvGrpSpPr>
              <a:grpSpLocks/>
            </p:cNvGrpSpPr>
            <p:nvPr/>
          </p:nvGrpSpPr>
          <p:grpSpPr bwMode="auto">
            <a:xfrm>
              <a:off x="2400" y="1104"/>
              <a:ext cx="2448" cy="48"/>
              <a:chOff x="960" y="1680"/>
              <a:chExt cx="2448" cy="48"/>
            </a:xfrm>
            <a:grpFill/>
          </p:grpSpPr>
          <p:sp>
            <p:nvSpPr>
              <p:cNvPr id="30909" name="Oval 519"/>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0" name="Oval 520"/>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1" name="Oval 521"/>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2" name="Oval 522"/>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3" name="Oval 523"/>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4" name="Oval 524"/>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5" name="Oval 525"/>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6" name="Oval 526"/>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7" name="Oval 527"/>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8" name="Oval 528"/>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19" name="Oval 529"/>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0" name="Oval 530"/>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1" name="Oval 531"/>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2" name="Oval 532"/>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3" name="Oval 533"/>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4" name="Oval 534"/>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5" name="Oval 535"/>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6" name="Oval 536"/>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7" name="Oval 537"/>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8" name="Oval 538"/>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29" name="Oval 539"/>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0" name="Oval 540"/>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1" name="Oval 541"/>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2" name="Oval 542"/>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3" name="Oval 543"/>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34" name="Oval 544"/>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3" name="Group 545"/>
            <p:cNvGrpSpPr>
              <a:grpSpLocks/>
            </p:cNvGrpSpPr>
            <p:nvPr/>
          </p:nvGrpSpPr>
          <p:grpSpPr bwMode="auto">
            <a:xfrm>
              <a:off x="2400" y="1200"/>
              <a:ext cx="2448" cy="48"/>
              <a:chOff x="960" y="1680"/>
              <a:chExt cx="2448" cy="48"/>
            </a:xfrm>
            <a:grpFill/>
          </p:grpSpPr>
          <p:sp>
            <p:nvSpPr>
              <p:cNvPr id="30883" name="Oval 546"/>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4" name="Oval 547"/>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5" name="Oval 548"/>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6" name="Oval 549"/>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7" name="Oval 550"/>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8" name="Oval 551"/>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9" name="Oval 552"/>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0" name="Oval 553"/>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1" name="Oval 554"/>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2" name="Oval 555"/>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3" name="Oval 556"/>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4" name="Oval 557"/>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5" name="Oval 558"/>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6" name="Oval 559"/>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7" name="Oval 560"/>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8" name="Oval 561"/>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99" name="Oval 562"/>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0" name="Oval 563"/>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1" name="Oval 564"/>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2" name="Oval 565"/>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3" name="Oval 566"/>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4" name="Oval 567"/>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5" name="Oval 568"/>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6" name="Oval 569"/>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7" name="Oval 570"/>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908" name="Oval 571"/>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4" name="Group 572"/>
            <p:cNvGrpSpPr>
              <a:grpSpLocks/>
            </p:cNvGrpSpPr>
            <p:nvPr/>
          </p:nvGrpSpPr>
          <p:grpSpPr bwMode="auto">
            <a:xfrm>
              <a:off x="2400" y="1296"/>
              <a:ext cx="2448" cy="48"/>
              <a:chOff x="960" y="1680"/>
              <a:chExt cx="2448" cy="48"/>
            </a:xfrm>
            <a:grpFill/>
          </p:grpSpPr>
          <p:sp>
            <p:nvSpPr>
              <p:cNvPr id="30857" name="Oval 573"/>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8" name="Oval 574"/>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9" name="Oval 575"/>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0" name="Oval 576"/>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1" name="Oval 577"/>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2" name="Oval 578"/>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3" name="Oval 579"/>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4" name="Oval 580"/>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5" name="Oval 581"/>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6" name="Oval 582"/>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7" name="Oval 583"/>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8" name="Oval 584"/>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69" name="Oval 585"/>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0" name="Oval 586"/>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1" name="Oval 587"/>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2" name="Oval 588"/>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3" name="Oval 589"/>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4" name="Oval 590"/>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5" name="Oval 591"/>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6" name="Oval 592"/>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7" name="Oval 593"/>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8" name="Oval 594"/>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79" name="Oval 595"/>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0" name="Oval 596"/>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1" name="Oval 597"/>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82" name="Oval 598"/>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5" name="Group 599"/>
            <p:cNvGrpSpPr>
              <a:grpSpLocks/>
            </p:cNvGrpSpPr>
            <p:nvPr/>
          </p:nvGrpSpPr>
          <p:grpSpPr bwMode="auto">
            <a:xfrm>
              <a:off x="2400" y="1392"/>
              <a:ext cx="2448" cy="48"/>
              <a:chOff x="960" y="1680"/>
              <a:chExt cx="2448" cy="48"/>
            </a:xfrm>
            <a:grpFill/>
          </p:grpSpPr>
          <p:sp>
            <p:nvSpPr>
              <p:cNvPr id="30831" name="Oval 600"/>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2" name="Oval 601"/>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3" name="Oval 602"/>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4" name="Oval 603"/>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5" name="Oval 604"/>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6" name="Oval 605"/>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7" name="Oval 606"/>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8" name="Oval 607"/>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9" name="Oval 608"/>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0" name="Oval 609"/>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1" name="Oval 610"/>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2" name="Oval 611"/>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3" name="Oval 612"/>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4" name="Oval 613"/>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5" name="Oval 614"/>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6" name="Oval 615"/>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7" name="Oval 616"/>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8" name="Oval 617"/>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49" name="Oval 618"/>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0" name="Oval 619"/>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1" name="Oval 620"/>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2" name="Oval 621"/>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3" name="Oval 622"/>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4" name="Oval 623"/>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5" name="Oval 624"/>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56" name="Oval 625"/>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6" name="Group 626"/>
            <p:cNvGrpSpPr>
              <a:grpSpLocks/>
            </p:cNvGrpSpPr>
            <p:nvPr/>
          </p:nvGrpSpPr>
          <p:grpSpPr bwMode="auto">
            <a:xfrm>
              <a:off x="2400" y="1488"/>
              <a:ext cx="2448" cy="48"/>
              <a:chOff x="960" y="1680"/>
              <a:chExt cx="2448" cy="48"/>
            </a:xfrm>
            <a:grpFill/>
          </p:grpSpPr>
          <p:sp>
            <p:nvSpPr>
              <p:cNvPr id="30805" name="Oval 627"/>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6" name="Oval 628"/>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7" name="Oval 629"/>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8" name="Oval 630"/>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9" name="Oval 631"/>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0" name="Oval 632"/>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1" name="Oval 633"/>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2" name="Oval 634"/>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3" name="Oval 635"/>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4" name="Oval 636"/>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5" name="Oval 637"/>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6" name="Oval 638"/>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7" name="Oval 639"/>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8" name="Oval 640"/>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19" name="Oval 641"/>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0" name="Oval 642"/>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1" name="Oval 643"/>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2" name="Oval 644"/>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3" name="Oval 645"/>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4" name="Oval 646"/>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5" name="Oval 647"/>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6" name="Oval 648"/>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7" name="Oval 649"/>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8" name="Oval 650"/>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29" name="Oval 651"/>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30" name="Oval 652"/>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7" name="Group 653"/>
            <p:cNvGrpSpPr>
              <a:grpSpLocks/>
            </p:cNvGrpSpPr>
            <p:nvPr/>
          </p:nvGrpSpPr>
          <p:grpSpPr bwMode="auto">
            <a:xfrm>
              <a:off x="2400" y="1584"/>
              <a:ext cx="2448" cy="48"/>
              <a:chOff x="960" y="1680"/>
              <a:chExt cx="2448" cy="48"/>
            </a:xfrm>
            <a:grpFill/>
          </p:grpSpPr>
          <p:sp>
            <p:nvSpPr>
              <p:cNvPr id="30779" name="Oval 654"/>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0" name="Oval 655"/>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1" name="Oval 656"/>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2" name="Oval 657"/>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3" name="Oval 658"/>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4" name="Oval 659"/>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5" name="Oval 660"/>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6" name="Oval 661"/>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7" name="Oval 662"/>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8" name="Oval 663"/>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89" name="Oval 664"/>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0" name="Oval 665"/>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1" name="Oval 666"/>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2" name="Oval 667"/>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3" name="Oval 668"/>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4" name="Oval 669"/>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5" name="Oval 670"/>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6" name="Oval 671"/>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7" name="Oval 672"/>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8" name="Oval 673"/>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99" name="Oval 674"/>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0" name="Oval 675"/>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1" name="Oval 676"/>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2" name="Oval 677"/>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3" name="Oval 678"/>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804" name="Oval 679"/>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nvGrpSpPr>
            <p:cNvPr id="28" name="Group 680"/>
            <p:cNvGrpSpPr>
              <a:grpSpLocks/>
            </p:cNvGrpSpPr>
            <p:nvPr/>
          </p:nvGrpSpPr>
          <p:grpSpPr bwMode="auto">
            <a:xfrm>
              <a:off x="2400" y="1680"/>
              <a:ext cx="2448" cy="48"/>
              <a:chOff x="960" y="1680"/>
              <a:chExt cx="2448" cy="48"/>
            </a:xfrm>
            <a:grpFill/>
          </p:grpSpPr>
          <p:sp>
            <p:nvSpPr>
              <p:cNvPr id="30753" name="Oval 681"/>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54" name="Oval 682"/>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55" name="Oval 683"/>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56" name="Oval 684"/>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57" name="Oval 685"/>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58" name="Oval 686"/>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59" name="Oval 687"/>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0" name="Oval 688"/>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1" name="Oval 689"/>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2" name="Oval 690"/>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3" name="Oval 691"/>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4" name="Oval 692"/>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5" name="Oval 693"/>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6" name="Oval 694"/>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7" name="Oval 695"/>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8" name="Oval 696"/>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69" name="Oval 697"/>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0" name="Oval 698"/>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1" name="Oval 699"/>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2" name="Oval 700"/>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3" name="Oval 701"/>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4" name="Oval 702"/>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5" name="Oval 703"/>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6" name="Oval 704"/>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7" name="Oval 705"/>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sp>
            <p:nvSpPr>
              <p:cNvPr id="30778" name="Oval 706"/>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D2D2D2">
                      <a:lumMod val="10000"/>
                    </a:srgbClr>
                  </a:solidFill>
                </a:endParaRPr>
              </a:p>
            </p:txBody>
          </p:sp>
        </p:grpSp>
      </p:grpSp>
      <p:grpSp>
        <p:nvGrpSpPr>
          <p:cNvPr id="29" name="Group 28"/>
          <p:cNvGrpSpPr/>
          <p:nvPr/>
        </p:nvGrpSpPr>
        <p:grpSpPr>
          <a:xfrm>
            <a:off x="5283201" y="3306763"/>
            <a:ext cx="317500" cy="334962"/>
            <a:chOff x="5283200" y="3306763"/>
            <a:chExt cx="317500" cy="334962"/>
          </a:xfrm>
        </p:grpSpPr>
        <p:sp>
          <p:nvSpPr>
            <p:cNvPr id="30725" name="Freeform 707"/>
            <p:cNvSpPr>
              <a:spLocks/>
            </p:cNvSpPr>
            <p:nvPr/>
          </p:nvSpPr>
          <p:spPr bwMode="auto">
            <a:xfrm>
              <a:off x="5283200" y="3457575"/>
              <a:ext cx="317500" cy="1588"/>
            </a:xfrm>
            <a:custGeom>
              <a:avLst/>
              <a:gdLst>
                <a:gd name="T0" fmla="*/ 0 w 200"/>
                <a:gd name="T1" fmla="*/ 0 h 1"/>
                <a:gd name="T2" fmla="*/ 2147483647 w 200"/>
                <a:gd name="T3" fmla="*/ 0 h 1"/>
                <a:gd name="T4" fmla="*/ 0 60000 65536"/>
                <a:gd name="T5" fmla="*/ 0 60000 65536"/>
                <a:gd name="T6" fmla="*/ 0 w 200"/>
                <a:gd name="T7" fmla="*/ 0 h 1"/>
                <a:gd name="T8" fmla="*/ 200 w 200"/>
                <a:gd name="T9" fmla="*/ 1 h 1"/>
              </a:gdLst>
              <a:ahLst/>
              <a:cxnLst>
                <a:cxn ang="T4">
                  <a:pos x="T0" y="T1"/>
                </a:cxn>
                <a:cxn ang="T5">
                  <a:pos x="T2" y="T3"/>
                </a:cxn>
              </a:cxnLst>
              <a:rect l="T6" t="T7" r="T8" b="T9"/>
              <a:pathLst>
                <a:path w="200" h="1">
                  <a:moveTo>
                    <a:pt x="0" y="0"/>
                  </a:moveTo>
                  <a:lnTo>
                    <a:pt x="200" y="0"/>
                  </a:lnTo>
                </a:path>
              </a:pathLst>
            </a:custGeom>
            <a:noFill/>
            <a:ln w="50800">
              <a:solidFill>
                <a:srgbClr val="FF0000"/>
              </a:solidFill>
              <a:round/>
              <a:headEnd/>
              <a:tailEnd/>
            </a:ln>
          </p:spPr>
          <p:txBody>
            <a:bodyPr wrap="none" anchor="ctr">
              <a:prstTxWarp prst="textNoShape">
                <a:avLst/>
              </a:prstTxWarp>
            </a:bodyPr>
            <a:lstStyle/>
            <a:p>
              <a:endParaRPr lang="en-US">
                <a:solidFill>
                  <a:srgbClr val="616161"/>
                </a:solidFill>
              </a:endParaRPr>
            </a:p>
          </p:txBody>
        </p:sp>
        <p:sp>
          <p:nvSpPr>
            <p:cNvPr id="30726" name="Freeform 708"/>
            <p:cNvSpPr>
              <a:spLocks/>
            </p:cNvSpPr>
            <p:nvPr/>
          </p:nvSpPr>
          <p:spPr bwMode="auto">
            <a:xfrm>
              <a:off x="5432425" y="3306763"/>
              <a:ext cx="9525" cy="334962"/>
            </a:xfrm>
            <a:custGeom>
              <a:avLst/>
              <a:gdLst>
                <a:gd name="T0" fmla="*/ 2147483647 w 6"/>
                <a:gd name="T1" fmla="*/ 2147483647 h 211"/>
                <a:gd name="T2" fmla="*/ 0 w 6"/>
                <a:gd name="T3" fmla="*/ 0 h 211"/>
                <a:gd name="T4" fmla="*/ 0 60000 65536"/>
                <a:gd name="T5" fmla="*/ 0 60000 65536"/>
                <a:gd name="T6" fmla="*/ 0 w 6"/>
                <a:gd name="T7" fmla="*/ 0 h 211"/>
                <a:gd name="T8" fmla="*/ 6 w 6"/>
                <a:gd name="T9" fmla="*/ 211 h 211"/>
              </a:gdLst>
              <a:ahLst/>
              <a:cxnLst>
                <a:cxn ang="T4">
                  <a:pos x="T0" y="T1"/>
                </a:cxn>
                <a:cxn ang="T5">
                  <a:pos x="T2" y="T3"/>
                </a:cxn>
              </a:cxnLst>
              <a:rect l="T6" t="T7" r="T8" b="T9"/>
              <a:pathLst>
                <a:path w="6" h="211">
                  <a:moveTo>
                    <a:pt x="6" y="211"/>
                  </a:moveTo>
                  <a:lnTo>
                    <a:pt x="0" y="0"/>
                  </a:lnTo>
                </a:path>
              </a:pathLst>
            </a:custGeom>
            <a:noFill/>
            <a:ln w="50800">
              <a:solidFill>
                <a:srgbClr val="FF0000"/>
              </a:solidFill>
              <a:round/>
              <a:headEnd/>
              <a:tailEnd/>
            </a:ln>
          </p:spPr>
          <p:txBody>
            <a:bodyPr wrap="none" anchor="ctr">
              <a:prstTxWarp prst="textNoShape">
                <a:avLst/>
              </a:prstTxWarp>
            </a:bodyPr>
            <a:lstStyle/>
            <a:p>
              <a:endParaRPr lang="en-US">
                <a:solidFill>
                  <a:srgbClr val="616161"/>
                </a:solidFill>
              </a:endParaRPr>
            </a:p>
          </p:txBody>
        </p:sp>
      </p:grpSp>
      <p:sp>
        <p:nvSpPr>
          <p:cNvPr id="710" name="Slide Number Placeholder 709"/>
          <p:cNvSpPr>
            <a:spLocks noGrp="1"/>
          </p:cNvSpPr>
          <p:nvPr>
            <p:ph type="sldNum" sz="quarter" idx="4"/>
          </p:nvPr>
        </p:nvSpPr>
        <p:spPr/>
        <p:txBody>
          <a:bodyPr/>
          <a:lstStyle/>
          <a:p>
            <a:fld id="{6B394888-48A7-42F6-AE45-2BD5FD40ED91}" type="slidenum">
              <a:rPr lang="en-US" i="0" smtClean="0"/>
              <a:pPr/>
              <a:t>46</a:t>
            </a:fld>
            <a:endParaRPr lang="en-US" i="0" dirty="0"/>
          </a:p>
        </p:txBody>
      </p:sp>
    </p:spTree>
    <p:extLst>
      <p:ext uri="{BB962C8B-B14F-4D97-AF65-F5344CB8AC3E}">
        <p14:creationId xmlns:p14="http://schemas.microsoft.com/office/powerpoint/2010/main" val="340049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dirty="0">
                <a:ea typeface="ＭＳ Ｐゴシック" pitchFamily="-107" charset="-128"/>
                <a:cs typeface="ＭＳ Ｐゴシック" pitchFamily="-107" charset="-128"/>
                <a:sym typeface="Symbol" pitchFamily="-107" charset="2"/>
              </a:rPr>
              <a:t>The Global Data Structure</a:t>
            </a:r>
          </a:p>
        </p:txBody>
      </p:sp>
      <p:sp>
        <p:nvSpPr>
          <p:cNvPr id="30723" name="Rectangle 3"/>
          <p:cNvSpPr>
            <a:spLocks noGrp="1" noChangeArrowheads="1"/>
          </p:cNvSpPr>
          <p:nvPr>
            <p:ph sz="half" idx="1"/>
          </p:nvPr>
        </p:nvSpPr>
        <p:spPr>
          <a:xfrm>
            <a:off x="457200" y="981075"/>
            <a:ext cx="4124325" cy="495300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sz="2000" dirty="0"/>
              <a:t>Each circle is a mesh point</a:t>
            </a:r>
          </a:p>
          <a:p>
            <a:r>
              <a:rPr lang="en-US" sz="2000" dirty="0"/>
              <a:t>Difference equation evaluated at each point involves the four neighbors</a:t>
            </a:r>
          </a:p>
          <a:p>
            <a:r>
              <a:rPr lang="en-US" sz="2000" dirty="0"/>
              <a:t>The red “plus” is called the method’s stencil</a:t>
            </a:r>
          </a:p>
          <a:p>
            <a:r>
              <a:rPr lang="en-US" sz="2000" dirty="0"/>
              <a:t>Good numerical algorithms form a matrix equation Au=</a:t>
            </a:r>
            <a:r>
              <a:rPr lang="en-US" sz="2000" dirty="0" err="1"/>
              <a:t>f</a:t>
            </a:r>
            <a:r>
              <a:rPr lang="en-US" sz="2000" dirty="0"/>
              <a:t>; solving this requires computing </a:t>
            </a:r>
            <a:r>
              <a:rPr lang="en-US" sz="2000" dirty="0" err="1"/>
              <a:t>Bv</a:t>
            </a:r>
            <a:r>
              <a:rPr lang="en-US" sz="2000" dirty="0"/>
              <a:t>, where B is a matrix derived from A. These evaluations involve computations with the neighbors on the mesh.</a:t>
            </a:r>
          </a:p>
          <a:p>
            <a:r>
              <a:rPr lang="en-US" sz="2000" dirty="0"/>
              <a:t>Decompose mesh into equal sized (work) pieces</a:t>
            </a:r>
          </a:p>
        </p:txBody>
      </p:sp>
      <p:grpSp>
        <p:nvGrpSpPr>
          <p:cNvPr id="2" name="Group 4"/>
          <p:cNvGrpSpPr>
            <a:grpSpLocks/>
          </p:cNvGrpSpPr>
          <p:nvPr/>
        </p:nvGrpSpPr>
        <p:grpSpPr bwMode="auto">
          <a:xfrm>
            <a:off x="4657725" y="2051050"/>
            <a:ext cx="3886200" cy="3733800"/>
            <a:chOff x="2400" y="816"/>
            <a:chExt cx="2448" cy="2352"/>
          </a:xfrm>
          <a:solidFill>
            <a:schemeClr val="bg2">
              <a:lumMod val="10000"/>
            </a:schemeClr>
          </a:solidFill>
        </p:grpSpPr>
        <p:grpSp>
          <p:nvGrpSpPr>
            <p:cNvPr id="3" name="Group 5"/>
            <p:cNvGrpSpPr>
              <a:grpSpLocks/>
            </p:cNvGrpSpPr>
            <p:nvPr/>
          </p:nvGrpSpPr>
          <p:grpSpPr bwMode="auto">
            <a:xfrm>
              <a:off x="2400" y="1680"/>
              <a:ext cx="2448" cy="48"/>
              <a:chOff x="960" y="1680"/>
              <a:chExt cx="2448" cy="48"/>
            </a:xfrm>
            <a:grpFill/>
          </p:grpSpPr>
          <p:sp>
            <p:nvSpPr>
              <p:cNvPr id="31403" name="Oval 6"/>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4" name="Oval 7"/>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5" name="Oval 8"/>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6" name="Oval 9"/>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7" name="Oval 10"/>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8" name="Oval 11"/>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9" name="Oval 12"/>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0" name="Oval 13"/>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1" name="Oval 14"/>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2" name="Oval 15"/>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3" name="Oval 16"/>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4" name="Oval 17"/>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5" name="Oval 18"/>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6" name="Oval 19"/>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7" name="Oval 20"/>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8" name="Oval 21"/>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19" name="Oval 22"/>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0" name="Oval 23"/>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1" name="Oval 24"/>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2" name="Oval 25"/>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3" name="Oval 26"/>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4" name="Oval 27"/>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5" name="Oval 28"/>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6" name="Oval 29"/>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7" name="Oval 30"/>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28" name="Oval 31"/>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4" name="Group 32"/>
            <p:cNvGrpSpPr>
              <a:grpSpLocks/>
            </p:cNvGrpSpPr>
            <p:nvPr/>
          </p:nvGrpSpPr>
          <p:grpSpPr bwMode="auto">
            <a:xfrm>
              <a:off x="2400" y="1776"/>
              <a:ext cx="2448" cy="48"/>
              <a:chOff x="960" y="1680"/>
              <a:chExt cx="2448" cy="48"/>
            </a:xfrm>
            <a:grpFill/>
          </p:grpSpPr>
          <p:sp>
            <p:nvSpPr>
              <p:cNvPr id="31377" name="Oval 33"/>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8" name="Oval 34"/>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9" name="Oval 35"/>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0" name="Oval 36"/>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1" name="Oval 37"/>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2" name="Oval 38"/>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3" name="Oval 39"/>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4" name="Oval 40"/>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5" name="Oval 41"/>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6" name="Oval 42"/>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7" name="Oval 43"/>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8" name="Oval 44"/>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89" name="Oval 45"/>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0" name="Oval 46"/>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1" name="Oval 47"/>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2" name="Oval 48"/>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3" name="Oval 49"/>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4" name="Oval 50"/>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5" name="Oval 51"/>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6" name="Oval 52"/>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7" name="Oval 53"/>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8" name="Oval 54"/>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99" name="Oval 55"/>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0" name="Oval 56"/>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1" name="Oval 57"/>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402" name="Oval 58"/>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5" name="Group 59"/>
            <p:cNvGrpSpPr>
              <a:grpSpLocks/>
            </p:cNvGrpSpPr>
            <p:nvPr/>
          </p:nvGrpSpPr>
          <p:grpSpPr bwMode="auto">
            <a:xfrm>
              <a:off x="2400" y="1872"/>
              <a:ext cx="2448" cy="48"/>
              <a:chOff x="960" y="1680"/>
              <a:chExt cx="2448" cy="48"/>
            </a:xfrm>
            <a:grpFill/>
          </p:grpSpPr>
          <p:sp>
            <p:nvSpPr>
              <p:cNvPr id="31351" name="Oval 60"/>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2" name="Oval 61"/>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3" name="Oval 62"/>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4" name="Oval 63"/>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5" name="Oval 64"/>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6" name="Oval 65"/>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7" name="Oval 66"/>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8" name="Oval 67"/>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9" name="Oval 68"/>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0" name="Oval 69"/>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1" name="Oval 70"/>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2" name="Oval 71"/>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3" name="Oval 72"/>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4" name="Oval 73"/>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5" name="Oval 74"/>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6" name="Oval 75"/>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7" name="Oval 76"/>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8" name="Oval 77"/>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69" name="Oval 78"/>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0" name="Oval 79"/>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1" name="Oval 80"/>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2" name="Oval 81"/>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3" name="Oval 82"/>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4" name="Oval 83"/>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5" name="Oval 84"/>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76" name="Oval 85"/>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6" name="Group 86"/>
            <p:cNvGrpSpPr>
              <a:grpSpLocks/>
            </p:cNvGrpSpPr>
            <p:nvPr/>
          </p:nvGrpSpPr>
          <p:grpSpPr bwMode="auto">
            <a:xfrm>
              <a:off x="2400" y="1968"/>
              <a:ext cx="2448" cy="48"/>
              <a:chOff x="960" y="1680"/>
              <a:chExt cx="2448" cy="48"/>
            </a:xfrm>
            <a:grpFill/>
          </p:grpSpPr>
          <p:sp>
            <p:nvSpPr>
              <p:cNvPr id="31325" name="Oval 87"/>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6" name="Oval 88"/>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7" name="Oval 89"/>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8" name="Oval 90"/>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9" name="Oval 91"/>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0" name="Oval 92"/>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1" name="Oval 93"/>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2" name="Oval 94"/>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3" name="Oval 95"/>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4" name="Oval 96"/>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5" name="Oval 97"/>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6" name="Oval 98"/>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7" name="Oval 99"/>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8" name="Oval 100"/>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39" name="Oval 101"/>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0" name="Oval 102"/>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1" name="Oval 103"/>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2" name="Oval 104"/>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3" name="Oval 105"/>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4" name="Oval 106"/>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5" name="Oval 107"/>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6" name="Oval 108"/>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7" name="Oval 109"/>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8" name="Oval 110"/>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49" name="Oval 111"/>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50" name="Oval 112"/>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7" name="Group 113"/>
            <p:cNvGrpSpPr>
              <a:grpSpLocks/>
            </p:cNvGrpSpPr>
            <p:nvPr/>
          </p:nvGrpSpPr>
          <p:grpSpPr bwMode="auto">
            <a:xfrm>
              <a:off x="2400" y="2064"/>
              <a:ext cx="2448" cy="48"/>
              <a:chOff x="960" y="1680"/>
              <a:chExt cx="2448" cy="48"/>
            </a:xfrm>
            <a:grpFill/>
          </p:grpSpPr>
          <p:sp>
            <p:nvSpPr>
              <p:cNvPr id="31299" name="Oval 114"/>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0" name="Oval 115"/>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1" name="Oval 116"/>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2" name="Oval 117"/>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3" name="Oval 118"/>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4" name="Oval 119"/>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5" name="Oval 120"/>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6" name="Oval 121"/>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7" name="Oval 122"/>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8" name="Oval 123"/>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09" name="Oval 124"/>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0" name="Oval 125"/>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1" name="Oval 126"/>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2" name="Oval 127"/>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3" name="Oval 128"/>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4" name="Oval 129"/>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5" name="Oval 130"/>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6" name="Oval 131"/>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7" name="Oval 132"/>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8" name="Oval 133"/>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19" name="Oval 134"/>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0" name="Oval 135"/>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1" name="Oval 136"/>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2" name="Oval 137"/>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3" name="Oval 138"/>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324" name="Oval 139"/>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8" name="Group 140"/>
            <p:cNvGrpSpPr>
              <a:grpSpLocks/>
            </p:cNvGrpSpPr>
            <p:nvPr/>
          </p:nvGrpSpPr>
          <p:grpSpPr bwMode="auto">
            <a:xfrm>
              <a:off x="2400" y="2160"/>
              <a:ext cx="2448" cy="48"/>
              <a:chOff x="960" y="1680"/>
              <a:chExt cx="2448" cy="48"/>
            </a:xfrm>
            <a:grpFill/>
          </p:grpSpPr>
          <p:sp>
            <p:nvSpPr>
              <p:cNvPr id="31273" name="Oval 141"/>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4" name="Oval 142"/>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5" name="Oval 143"/>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6" name="Oval 144"/>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7" name="Oval 145"/>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8" name="Oval 146"/>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9" name="Oval 147"/>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0" name="Oval 148"/>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1" name="Oval 149"/>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2" name="Oval 150"/>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3" name="Oval 151"/>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4" name="Oval 152"/>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5" name="Oval 153"/>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6" name="Oval 154"/>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7" name="Oval 155"/>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8" name="Oval 156"/>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89" name="Oval 157"/>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0" name="Oval 158"/>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1" name="Oval 159"/>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2" name="Oval 160"/>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3" name="Oval 161"/>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4" name="Oval 162"/>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5" name="Oval 163"/>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6" name="Oval 164"/>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7" name="Oval 165"/>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98" name="Oval 166"/>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9" name="Group 167"/>
            <p:cNvGrpSpPr>
              <a:grpSpLocks/>
            </p:cNvGrpSpPr>
            <p:nvPr/>
          </p:nvGrpSpPr>
          <p:grpSpPr bwMode="auto">
            <a:xfrm>
              <a:off x="2400" y="2256"/>
              <a:ext cx="2448" cy="48"/>
              <a:chOff x="960" y="1680"/>
              <a:chExt cx="2448" cy="48"/>
            </a:xfrm>
            <a:grpFill/>
          </p:grpSpPr>
          <p:sp>
            <p:nvSpPr>
              <p:cNvPr id="31247" name="Oval 168"/>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8" name="Oval 169"/>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9" name="Oval 170"/>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0" name="Oval 171"/>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1" name="Oval 172"/>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2" name="Oval 173"/>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3" name="Oval 174"/>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4" name="Oval 175"/>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5" name="Oval 176"/>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6" name="Oval 177"/>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7" name="Oval 178"/>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8" name="Oval 179"/>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59" name="Oval 180"/>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0" name="Oval 181"/>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1" name="Oval 182"/>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2" name="Oval 183"/>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3" name="Oval 184"/>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4" name="Oval 185"/>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5" name="Oval 186"/>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6" name="Oval 187"/>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7" name="Oval 188"/>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8" name="Oval 189"/>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69" name="Oval 190"/>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0" name="Oval 191"/>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1" name="Oval 192"/>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72" name="Oval 193"/>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0" name="Group 194"/>
            <p:cNvGrpSpPr>
              <a:grpSpLocks/>
            </p:cNvGrpSpPr>
            <p:nvPr/>
          </p:nvGrpSpPr>
          <p:grpSpPr bwMode="auto">
            <a:xfrm>
              <a:off x="2400" y="2352"/>
              <a:ext cx="2448" cy="48"/>
              <a:chOff x="960" y="1680"/>
              <a:chExt cx="2448" cy="48"/>
            </a:xfrm>
            <a:grpFill/>
          </p:grpSpPr>
          <p:sp>
            <p:nvSpPr>
              <p:cNvPr id="31221" name="Oval 195"/>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2" name="Oval 196"/>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3" name="Oval 197"/>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4" name="Oval 198"/>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5" name="Oval 199"/>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6" name="Oval 200"/>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7" name="Oval 201"/>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8" name="Oval 202"/>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9" name="Oval 203"/>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0" name="Oval 204"/>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1" name="Oval 205"/>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2" name="Oval 206"/>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3" name="Oval 207"/>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4" name="Oval 208"/>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5" name="Oval 209"/>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6" name="Oval 210"/>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7" name="Oval 211"/>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8" name="Oval 212"/>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39" name="Oval 213"/>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0" name="Oval 214"/>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1" name="Oval 215"/>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2" name="Oval 216"/>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3" name="Oval 217"/>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4" name="Oval 218"/>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5" name="Oval 219"/>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46" name="Oval 220"/>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1" name="Group 221"/>
            <p:cNvGrpSpPr>
              <a:grpSpLocks/>
            </p:cNvGrpSpPr>
            <p:nvPr/>
          </p:nvGrpSpPr>
          <p:grpSpPr bwMode="auto">
            <a:xfrm>
              <a:off x="2400" y="2448"/>
              <a:ext cx="2448" cy="48"/>
              <a:chOff x="960" y="1680"/>
              <a:chExt cx="2448" cy="48"/>
            </a:xfrm>
            <a:grpFill/>
          </p:grpSpPr>
          <p:sp>
            <p:nvSpPr>
              <p:cNvPr id="31195" name="Oval 222"/>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6" name="Oval 223"/>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7" name="Oval 224"/>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8" name="Oval 225"/>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9" name="Oval 226"/>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0" name="Oval 227"/>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1" name="Oval 228"/>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2" name="Oval 229"/>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3" name="Oval 230"/>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4" name="Oval 231"/>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5" name="Oval 232"/>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6" name="Oval 233"/>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7" name="Oval 234"/>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8" name="Oval 235"/>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09" name="Oval 236"/>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0" name="Oval 237"/>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1" name="Oval 238"/>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2" name="Oval 239"/>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3" name="Oval 240"/>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4" name="Oval 241"/>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5" name="Oval 242"/>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6" name="Oval 243"/>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7" name="Oval 244"/>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8" name="Oval 245"/>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19" name="Oval 246"/>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220" name="Oval 247"/>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2" name="Group 248"/>
            <p:cNvGrpSpPr>
              <a:grpSpLocks/>
            </p:cNvGrpSpPr>
            <p:nvPr/>
          </p:nvGrpSpPr>
          <p:grpSpPr bwMode="auto">
            <a:xfrm>
              <a:off x="2400" y="2544"/>
              <a:ext cx="2448" cy="48"/>
              <a:chOff x="960" y="1680"/>
              <a:chExt cx="2448" cy="48"/>
            </a:xfrm>
            <a:grpFill/>
          </p:grpSpPr>
          <p:sp>
            <p:nvSpPr>
              <p:cNvPr id="31169" name="Oval 249"/>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0" name="Oval 250"/>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1" name="Oval 251"/>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2" name="Oval 252"/>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3" name="Oval 253"/>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4" name="Oval 254"/>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5" name="Oval 255"/>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6" name="Oval 256"/>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7" name="Oval 257"/>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8" name="Oval 258"/>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79" name="Oval 259"/>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0" name="Oval 260"/>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1" name="Oval 261"/>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2" name="Oval 262"/>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3" name="Oval 263"/>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4" name="Oval 264"/>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5" name="Oval 265"/>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6" name="Oval 266"/>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7" name="Oval 267"/>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8" name="Oval 268"/>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89" name="Oval 269"/>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0" name="Oval 270"/>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1" name="Oval 271"/>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2" name="Oval 272"/>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3" name="Oval 273"/>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94" name="Oval 274"/>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3" name="Group 275"/>
            <p:cNvGrpSpPr>
              <a:grpSpLocks/>
            </p:cNvGrpSpPr>
            <p:nvPr/>
          </p:nvGrpSpPr>
          <p:grpSpPr bwMode="auto">
            <a:xfrm>
              <a:off x="2400" y="2640"/>
              <a:ext cx="2448" cy="48"/>
              <a:chOff x="960" y="1680"/>
              <a:chExt cx="2448" cy="48"/>
            </a:xfrm>
            <a:grpFill/>
          </p:grpSpPr>
          <p:sp>
            <p:nvSpPr>
              <p:cNvPr id="31143" name="Oval 276"/>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4" name="Oval 277"/>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5" name="Oval 278"/>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6" name="Oval 279"/>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7" name="Oval 280"/>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8" name="Oval 281"/>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9" name="Oval 282"/>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0" name="Oval 283"/>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1" name="Oval 284"/>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2" name="Oval 285"/>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3" name="Oval 286"/>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4" name="Oval 287"/>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5" name="Oval 288"/>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6" name="Oval 289"/>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7" name="Oval 290"/>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8" name="Oval 291"/>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59" name="Oval 292"/>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0" name="Oval 293"/>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1" name="Oval 294"/>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2" name="Oval 295"/>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3" name="Oval 296"/>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4" name="Oval 297"/>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5" name="Oval 298"/>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6" name="Oval 299"/>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7" name="Oval 300"/>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68" name="Oval 301"/>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4" name="Group 302"/>
            <p:cNvGrpSpPr>
              <a:grpSpLocks/>
            </p:cNvGrpSpPr>
            <p:nvPr/>
          </p:nvGrpSpPr>
          <p:grpSpPr bwMode="auto">
            <a:xfrm>
              <a:off x="2400" y="2736"/>
              <a:ext cx="2448" cy="48"/>
              <a:chOff x="960" y="1680"/>
              <a:chExt cx="2448" cy="48"/>
            </a:xfrm>
            <a:grpFill/>
          </p:grpSpPr>
          <p:sp>
            <p:nvSpPr>
              <p:cNvPr id="31117" name="Oval 303"/>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8" name="Oval 304"/>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9" name="Oval 305"/>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0" name="Oval 306"/>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1" name="Oval 307"/>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2" name="Oval 308"/>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3" name="Oval 309"/>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4" name="Oval 310"/>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5" name="Oval 311"/>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6" name="Oval 312"/>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7" name="Oval 313"/>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8" name="Oval 314"/>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29" name="Oval 315"/>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0" name="Oval 316"/>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1" name="Oval 317"/>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2" name="Oval 318"/>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3" name="Oval 319"/>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4" name="Oval 320"/>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5" name="Oval 321"/>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6" name="Oval 322"/>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7" name="Oval 323"/>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8" name="Oval 324"/>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39" name="Oval 325"/>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0" name="Oval 326"/>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1" name="Oval 327"/>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42" name="Oval 328"/>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5" name="Group 329"/>
            <p:cNvGrpSpPr>
              <a:grpSpLocks/>
            </p:cNvGrpSpPr>
            <p:nvPr/>
          </p:nvGrpSpPr>
          <p:grpSpPr bwMode="auto">
            <a:xfrm>
              <a:off x="2400" y="2832"/>
              <a:ext cx="2448" cy="48"/>
              <a:chOff x="960" y="1680"/>
              <a:chExt cx="2448" cy="48"/>
            </a:xfrm>
            <a:grpFill/>
          </p:grpSpPr>
          <p:sp>
            <p:nvSpPr>
              <p:cNvPr id="31091" name="Oval 330"/>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2" name="Oval 331"/>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3" name="Oval 332"/>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4" name="Oval 333"/>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5" name="Oval 334"/>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6" name="Oval 335"/>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7" name="Oval 336"/>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8" name="Oval 337"/>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9" name="Oval 338"/>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0" name="Oval 339"/>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1" name="Oval 340"/>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2" name="Oval 341"/>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3" name="Oval 342"/>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4" name="Oval 343"/>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5" name="Oval 344"/>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6" name="Oval 345"/>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7" name="Oval 346"/>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8" name="Oval 347"/>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09" name="Oval 348"/>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0" name="Oval 349"/>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1" name="Oval 350"/>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2" name="Oval 351"/>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3" name="Oval 352"/>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4" name="Oval 353"/>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5" name="Oval 354"/>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116" name="Oval 355"/>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6" name="Group 356"/>
            <p:cNvGrpSpPr>
              <a:grpSpLocks/>
            </p:cNvGrpSpPr>
            <p:nvPr/>
          </p:nvGrpSpPr>
          <p:grpSpPr bwMode="auto">
            <a:xfrm>
              <a:off x="2400" y="2928"/>
              <a:ext cx="2448" cy="48"/>
              <a:chOff x="960" y="1680"/>
              <a:chExt cx="2448" cy="48"/>
            </a:xfrm>
            <a:grpFill/>
          </p:grpSpPr>
          <p:sp>
            <p:nvSpPr>
              <p:cNvPr id="31065" name="Oval 357"/>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6" name="Oval 358"/>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7" name="Oval 359"/>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8" name="Oval 360"/>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9" name="Oval 361"/>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0" name="Oval 362"/>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1" name="Oval 363"/>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2" name="Oval 364"/>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3" name="Oval 365"/>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4" name="Oval 366"/>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5" name="Oval 367"/>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6" name="Oval 368"/>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7" name="Oval 369"/>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8" name="Oval 370"/>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79" name="Oval 371"/>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0" name="Oval 372"/>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1" name="Oval 373"/>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2" name="Oval 374"/>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3" name="Oval 375"/>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4" name="Oval 376"/>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5" name="Oval 377"/>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6" name="Oval 378"/>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7" name="Oval 379"/>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8" name="Oval 380"/>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89" name="Oval 381"/>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90" name="Oval 382"/>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7" name="Group 383"/>
            <p:cNvGrpSpPr>
              <a:grpSpLocks/>
            </p:cNvGrpSpPr>
            <p:nvPr/>
          </p:nvGrpSpPr>
          <p:grpSpPr bwMode="auto">
            <a:xfrm>
              <a:off x="2400" y="3024"/>
              <a:ext cx="2448" cy="48"/>
              <a:chOff x="960" y="1680"/>
              <a:chExt cx="2448" cy="48"/>
            </a:xfrm>
            <a:grpFill/>
          </p:grpSpPr>
          <p:sp>
            <p:nvSpPr>
              <p:cNvPr id="31039" name="Oval 384"/>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0" name="Oval 385"/>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1" name="Oval 386"/>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2" name="Oval 387"/>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3" name="Oval 388"/>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4" name="Oval 389"/>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5" name="Oval 390"/>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6" name="Oval 391"/>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7" name="Oval 392"/>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8" name="Oval 393"/>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49" name="Oval 394"/>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0" name="Oval 395"/>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1" name="Oval 396"/>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2" name="Oval 397"/>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3" name="Oval 398"/>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4" name="Oval 399"/>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5" name="Oval 400"/>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6" name="Oval 401"/>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7" name="Oval 402"/>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8" name="Oval 403"/>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59" name="Oval 404"/>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0" name="Oval 405"/>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1" name="Oval 406"/>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2" name="Oval 407"/>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3" name="Oval 408"/>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64" name="Oval 409"/>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8" name="Group 410"/>
            <p:cNvGrpSpPr>
              <a:grpSpLocks/>
            </p:cNvGrpSpPr>
            <p:nvPr/>
          </p:nvGrpSpPr>
          <p:grpSpPr bwMode="auto">
            <a:xfrm>
              <a:off x="2400" y="3120"/>
              <a:ext cx="2448" cy="48"/>
              <a:chOff x="960" y="1680"/>
              <a:chExt cx="2448" cy="48"/>
            </a:xfrm>
            <a:grpFill/>
          </p:grpSpPr>
          <p:sp>
            <p:nvSpPr>
              <p:cNvPr id="31013" name="Oval 411"/>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4" name="Oval 412"/>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5" name="Oval 413"/>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6" name="Oval 414"/>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7" name="Oval 415"/>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8" name="Oval 416"/>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9" name="Oval 417"/>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0" name="Oval 418"/>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1" name="Oval 419"/>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2" name="Oval 420"/>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3" name="Oval 421"/>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4" name="Oval 422"/>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5" name="Oval 423"/>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6" name="Oval 424"/>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7" name="Oval 425"/>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8" name="Oval 426"/>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29" name="Oval 427"/>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0" name="Oval 428"/>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1" name="Oval 429"/>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2" name="Oval 430"/>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3" name="Oval 431"/>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4" name="Oval 432"/>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5" name="Oval 433"/>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6" name="Oval 434"/>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7" name="Oval 435"/>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38" name="Oval 436"/>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19" name="Group 437"/>
            <p:cNvGrpSpPr>
              <a:grpSpLocks/>
            </p:cNvGrpSpPr>
            <p:nvPr/>
          </p:nvGrpSpPr>
          <p:grpSpPr bwMode="auto">
            <a:xfrm>
              <a:off x="2400" y="816"/>
              <a:ext cx="2448" cy="48"/>
              <a:chOff x="960" y="1680"/>
              <a:chExt cx="2448" cy="48"/>
            </a:xfrm>
            <a:grpFill/>
          </p:grpSpPr>
          <p:sp>
            <p:nvSpPr>
              <p:cNvPr id="30987" name="Oval 438"/>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8" name="Oval 439"/>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9" name="Oval 440"/>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0" name="Oval 441"/>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1" name="Oval 442"/>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2" name="Oval 443"/>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3" name="Oval 444"/>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4" name="Oval 445"/>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5" name="Oval 446"/>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6" name="Oval 447"/>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7" name="Oval 448"/>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8" name="Oval 449"/>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99" name="Oval 450"/>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0" name="Oval 451"/>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1" name="Oval 452"/>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2" name="Oval 453"/>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3" name="Oval 454"/>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4" name="Oval 455"/>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5" name="Oval 456"/>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6" name="Oval 457"/>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7" name="Oval 458"/>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8" name="Oval 459"/>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09" name="Oval 460"/>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0" name="Oval 461"/>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1" name="Oval 462"/>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1012" name="Oval 463"/>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0" name="Group 464"/>
            <p:cNvGrpSpPr>
              <a:grpSpLocks/>
            </p:cNvGrpSpPr>
            <p:nvPr/>
          </p:nvGrpSpPr>
          <p:grpSpPr bwMode="auto">
            <a:xfrm>
              <a:off x="2400" y="912"/>
              <a:ext cx="2448" cy="48"/>
              <a:chOff x="960" y="1680"/>
              <a:chExt cx="2448" cy="48"/>
            </a:xfrm>
            <a:grpFill/>
          </p:grpSpPr>
          <p:sp>
            <p:nvSpPr>
              <p:cNvPr id="30961" name="Oval 465"/>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2" name="Oval 466"/>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3" name="Oval 467"/>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4" name="Oval 468"/>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5" name="Oval 469"/>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6" name="Oval 470"/>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7" name="Oval 471"/>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8" name="Oval 472"/>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9" name="Oval 473"/>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0" name="Oval 474"/>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1" name="Oval 475"/>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2" name="Oval 476"/>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3" name="Oval 477"/>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4" name="Oval 478"/>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5" name="Oval 479"/>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6" name="Oval 480"/>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7" name="Oval 481"/>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8" name="Oval 482"/>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79" name="Oval 483"/>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0" name="Oval 484"/>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1" name="Oval 485"/>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2" name="Oval 486"/>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3" name="Oval 487"/>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4" name="Oval 488"/>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5" name="Oval 489"/>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86" name="Oval 490"/>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1" name="Group 491"/>
            <p:cNvGrpSpPr>
              <a:grpSpLocks/>
            </p:cNvGrpSpPr>
            <p:nvPr/>
          </p:nvGrpSpPr>
          <p:grpSpPr bwMode="auto">
            <a:xfrm>
              <a:off x="2400" y="1008"/>
              <a:ext cx="2448" cy="48"/>
              <a:chOff x="960" y="1680"/>
              <a:chExt cx="2448" cy="48"/>
            </a:xfrm>
            <a:grpFill/>
          </p:grpSpPr>
          <p:sp>
            <p:nvSpPr>
              <p:cNvPr id="30935" name="Oval 492"/>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6" name="Oval 493"/>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7" name="Oval 494"/>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8" name="Oval 495"/>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9" name="Oval 496"/>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0" name="Oval 497"/>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1" name="Oval 498"/>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2" name="Oval 499"/>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3" name="Oval 500"/>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4" name="Oval 501"/>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5" name="Oval 502"/>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6" name="Oval 503"/>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7" name="Oval 504"/>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8" name="Oval 505"/>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49" name="Oval 506"/>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0" name="Oval 507"/>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1" name="Oval 508"/>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2" name="Oval 509"/>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3" name="Oval 510"/>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4" name="Oval 511"/>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5" name="Oval 512"/>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6" name="Oval 513"/>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7" name="Oval 514"/>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8" name="Oval 515"/>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59" name="Oval 516"/>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60" name="Oval 517"/>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2" name="Group 518"/>
            <p:cNvGrpSpPr>
              <a:grpSpLocks/>
            </p:cNvGrpSpPr>
            <p:nvPr/>
          </p:nvGrpSpPr>
          <p:grpSpPr bwMode="auto">
            <a:xfrm>
              <a:off x="2400" y="1104"/>
              <a:ext cx="2448" cy="48"/>
              <a:chOff x="960" y="1680"/>
              <a:chExt cx="2448" cy="48"/>
            </a:xfrm>
            <a:grpFill/>
          </p:grpSpPr>
          <p:sp>
            <p:nvSpPr>
              <p:cNvPr id="30909" name="Oval 519"/>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0" name="Oval 520"/>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1" name="Oval 521"/>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2" name="Oval 522"/>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3" name="Oval 523"/>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4" name="Oval 524"/>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5" name="Oval 525"/>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6" name="Oval 526"/>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7" name="Oval 527"/>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8" name="Oval 528"/>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19" name="Oval 529"/>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0" name="Oval 530"/>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1" name="Oval 531"/>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2" name="Oval 532"/>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3" name="Oval 533"/>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4" name="Oval 534"/>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5" name="Oval 535"/>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6" name="Oval 536"/>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7" name="Oval 537"/>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8" name="Oval 538"/>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29" name="Oval 539"/>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0" name="Oval 540"/>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1" name="Oval 541"/>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2" name="Oval 542"/>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3" name="Oval 543"/>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34" name="Oval 544"/>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3" name="Group 545"/>
            <p:cNvGrpSpPr>
              <a:grpSpLocks/>
            </p:cNvGrpSpPr>
            <p:nvPr/>
          </p:nvGrpSpPr>
          <p:grpSpPr bwMode="auto">
            <a:xfrm>
              <a:off x="2400" y="1200"/>
              <a:ext cx="2448" cy="48"/>
              <a:chOff x="960" y="1680"/>
              <a:chExt cx="2448" cy="48"/>
            </a:xfrm>
            <a:grpFill/>
          </p:grpSpPr>
          <p:sp>
            <p:nvSpPr>
              <p:cNvPr id="30883" name="Oval 546"/>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4" name="Oval 547"/>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5" name="Oval 548"/>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6" name="Oval 549"/>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7" name="Oval 550"/>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8" name="Oval 551"/>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9" name="Oval 552"/>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0" name="Oval 553"/>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1" name="Oval 554"/>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2" name="Oval 555"/>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3" name="Oval 556"/>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4" name="Oval 557"/>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5" name="Oval 558"/>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6" name="Oval 559"/>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7" name="Oval 560"/>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8" name="Oval 561"/>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99" name="Oval 562"/>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0" name="Oval 563"/>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1" name="Oval 564"/>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2" name="Oval 565"/>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3" name="Oval 566"/>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4" name="Oval 567"/>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5" name="Oval 568"/>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6" name="Oval 569"/>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7" name="Oval 570"/>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908" name="Oval 571"/>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4" name="Group 572"/>
            <p:cNvGrpSpPr>
              <a:grpSpLocks/>
            </p:cNvGrpSpPr>
            <p:nvPr/>
          </p:nvGrpSpPr>
          <p:grpSpPr bwMode="auto">
            <a:xfrm>
              <a:off x="2400" y="1296"/>
              <a:ext cx="2448" cy="48"/>
              <a:chOff x="960" y="1680"/>
              <a:chExt cx="2448" cy="48"/>
            </a:xfrm>
            <a:grpFill/>
          </p:grpSpPr>
          <p:sp>
            <p:nvSpPr>
              <p:cNvPr id="30857" name="Oval 573"/>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8" name="Oval 574"/>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9" name="Oval 575"/>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0" name="Oval 576"/>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1" name="Oval 577"/>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2" name="Oval 578"/>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3" name="Oval 579"/>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4" name="Oval 580"/>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5" name="Oval 581"/>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6" name="Oval 582"/>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7" name="Oval 583"/>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8" name="Oval 584"/>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69" name="Oval 585"/>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0" name="Oval 586"/>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1" name="Oval 587"/>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2" name="Oval 588"/>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3" name="Oval 589"/>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4" name="Oval 590"/>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5" name="Oval 591"/>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6" name="Oval 592"/>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7" name="Oval 593"/>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8" name="Oval 594"/>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79" name="Oval 595"/>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0" name="Oval 596"/>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1" name="Oval 597"/>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82" name="Oval 598"/>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5" name="Group 599"/>
            <p:cNvGrpSpPr>
              <a:grpSpLocks/>
            </p:cNvGrpSpPr>
            <p:nvPr/>
          </p:nvGrpSpPr>
          <p:grpSpPr bwMode="auto">
            <a:xfrm>
              <a:off x="2400" y="1392"/>
              <a:ext cx="2448" cy="48"/>
              <a:chOff x="960" y="1680"/>
              <a:chExt cx="2448" cy="48"/>
            </a:xfrm>
            <a:grpFill/>
          </p:grpSpPr>
          <p:sp>
            <p:nvSpPr>
              <p:cNvPr id="30831" name="Oval 600"/>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2" name="Oval 601"/>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3" name="Oval 602"/>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4" name="Oval 603"/>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5" name="Oval 604"/>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6" name="Oval 605"/>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7" name="Oval 606"/>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8" name="Oval 607"/>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9" name="Oval 608"/>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0" name="Oval 609"/>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1" name="Oval 610"/>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2" name="Oval 611"/>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3" name="Oval 612"/>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4" name="Oval 613"/>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5" name="Oval 614"/>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6" name="Oval 615"/>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7" name="Oval 616"/>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8" name="Oval 617"/>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49" name="Oval 618"/>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0" name="Oval 619"/>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1" name="Oval 620"/>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2" name="Oval 621"/>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3" name="Oval 622"/>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4" name="Oval 623"/>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5" name="Oval 624"/>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56" name="Oval 625"/>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6" name="Group 626"/>
            <p:cNvGrpSpPr>
              <a:grpSpLocks/>
            </p:cNvGrpSpPr>
            <p:nvPr/>
          </p:nvGrpSpPr>
          <p:grpSpPr bwMode="auto">
            <a:xfrm>
              <a:off x="2400" y="1488"/>
              <a:ext cx="2448" cy="48"/>
              <a:chOff x="960" y="1680"/>
              <a:chExt cx="2448" cy="48"/>
            </a:xfrm>
            <a:grpFill/>
          </p:grpSpPr>
          <p:sp>
            <p:nvSpPr>
              <p:cNvPr id="30805" name="Oval 627"/>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6" name="Oval 628"/>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7" name="Oval 629"/>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8" name="Oval 630"/>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9" name="Oval 631"/>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0" name="Oval 632"/>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1" name="Oval 633"/>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2" name="Oval 634"/>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3" name="Oval 635"/>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4" name="Oval 636"/>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5" name="Oval 637"/>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6" name="Oval 638"/>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7" name="Oval 639"/>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8" name="Oval 640"/>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19" name="Oval 641"/>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0" name="Oval 642"/>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1" name="Oval 643"/>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2" name="Oval 644"/>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3" name="Oval 645"/>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4" name="Oval 646"/>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5" name="Oval 647"/>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6" name="Oval 648"/>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7" name="Oval 649"/>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8" name="Oval 650"/>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29" name="Oval 651"/>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30" name="Oval 652"/>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7" name="Group 653"/>
            <p:cNvGrpSpPr>
              <a:grpSpLocks/>
            </p:cNvGrpSpPr>
            <p:nvPr/>
          </p:nvGrpSpPr>
          <p:grpSpPr bwMode="auto">
            <a:xfrm>
              <a:off x="2400" y="1584"/>
              <a:ext cx="2448" cy="48"/>
              <a:chOff x="960" y="1680"/>
              <a:chExt cx="2448" cy="48"/>
            </a:xfrm>
            <a:grpFill/>
          </p:grpSpPr>
          <p:sp>
            <p:nvSpPr>
              <p:cNvPr id="30779" name="Oval 654"/>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0" name="Oval 655"/>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1" name="Oval 656"/>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2" name="Oval 657"/>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3" name="Oval 658"/>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4" name="Oval 659"/>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5" name="Oval 660"/>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6" name="Oval 661"/>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7" name="Oval 662"/>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8" name="Oval 663"/>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89" name="Oval 664"/>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0" name="Oval 665"/>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1" name="Oval 666"/>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2" name="Oval 667"/>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3" name="Oval 668"/>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4" name="Oval 669"/>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5" name="Oval 670"/>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6" name="Oval 671"/>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7" name="Oval 672"/>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8" name="Oval 673"/>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99" name="Oval 674"/>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0" name="Oval 675"/>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1" name="Oval 676"/>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2" name="Oval 677"/>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3" name="Oval 678"/>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804" name="Oval 679"/>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nvGrpSpPr>
            <p:cNvPr id="28" name="Group 680"/>
            <p:cNvGrpSpPr>
              <a:grpSpLocks/>
            </p:cNvGrpSpPr>
            <p:nvPr/>
          </p:nvGrpSpPr>
          <p:grpSpPr bwMode="auto">
            <a:xfrm>
              <a:off x="2400" y="1680"/>
              <a:ext cx="2448" cy="48"/>
              <a:chOff x="960" y="1680"/>
              <a:chExt cx="2448" cy="48"/>
            </a:xfrm>
            <a:grpFill/>
          </p:grpSpPr>
          <p:sp>
            <p:nvSpPr>
              <p:cNvPr id="30753" name="Oval 681"/>
              <p:cNvSpPr>
                <a:spLocks noChangeArrowheads="1"/>
              </p:cNvSpPr>
              <p:nvPr/>
            </p:nvSpPr>
            <p:spPr bwMode="auto">
              <a:xfrm>
                <a:off x="9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54" name="Oval 682"/>
              <p:cNvSpPr>
                <a:spLocks noChangeArrowheads="1"/>
              </p:cNvSpPr>
              <p:nvPr/>
            </p:nvSpPr>
            <p:spPr bwMode="auto">
              <a:xfrm>
                <a:off x="105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55" name="Oval 683"/>
              <p:cNvSpPr>
                <a:spLocks noChangeArrowheads="1"/>
              </p:cNvSpPr>
              <p:nvPr/>
            </p:nvSpPr>
            <p:spPr bwMode="auto">
              <a:xfrm>
                <a:off x="115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56" name="Oval 684"/>
              <p:cNvSpPr>
                <a:spLocks noChangeArrowheads="1"/>
              </p:cNvSpPr>
              <p:nvPr/>
            </p:nvSpPr>
            <p:spPr bwMode="auto">
              <a:xfrm>
                <a:off x="124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57" name="Oval 685"/>
              <p:cNvSpPr>
                <a:spLocks noChangeArrowheads="1"/>
              </p:cNvSpPr>
              <p:nvPr/>
            </p:nvSpPr>
            <p:spPr bwMode="auto">
              <a:xfrm>
                <a:off x="134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58" name="Oval 686"/>
              <p:cNvSpPr>
                <a:spLocks noChangeArrowheads="1"/>
              </p:cNvSpPr>
              <p:nvPr/>
            </p:nvSpPr>
            <p:spPr bwMode="auto">
              <a:xfrm>
                <a:off x="144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59" name="Oval 687"/>
              <p:cNvSpPr>
                <a:spLocks noChangeArrowheads="1"/>
              </p:cNvSpPr>
              <p:nvPr/>
            </p:nvSpPr>
            <p:spPr bwMode="auto">
              <a:xfrm>
                <a:off x="153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0" name="Oval 688"/>
              <p:cNvSpPr>
                <a:spLocks noChangeArrowheads="1"/>
              </p:cNvSpPr>
              <p:nvPr/>
            </p:nvSpPr>
            <p:spPr bwMode="auto">
              <a:xfrm>
                <a:off x="163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1" name="Oval 689"/>
              <p:cNvSpPr>
                <a:spLocks noChangeArrowheads="1"/>
              </p:cNvSpPr>
              <p:nvPr/>
            </p:nvSpPr>
            <p:spPr bwMode="auto">
              <a:xfrm>
                <a:off x="172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2" name="Oval 690"/>
              <p:cNvSpPr>
                <a:spLocks noChangeArrowheads="1"/>
              </p:cNvSpPr>
              <p:nvPr/>
            </p:nvSpPr>
            <p:spPr bwMode="auto">
              <a:xfrm>
                <a:off x="182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3" name="Oval 691"/>
              <p:cNvSpPr>
                <a:spLocks noChangeArrowheads="1"/>
              </p:cNvSpPr>
              <p:nvPr/>
            </p:nvSpPr>
            <p:spPr bwMode="auto">
              <a:xfrm>
                <a:off x="192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4" name="Oval 692"/>
              <p:cNvSpPr>
                <a:spLocks noChangeArrowheads="1"/>
              </p:cNvSpPr>
              <p:nvPr/>
            </p:nvSpPr>
            <p:spPr bwMode="auto">
              <a:xfrm>
                <a:off x="201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5" name="Oval 693"/>
              <p:cNvSpPr>
                <a:spLocks noChangeArrowheads="1"/>
              </p:cNvSpPr>
              <p:nvPr/>
            </p:nvSpPr>
            <p:spPr bwMode="auto">
              <a:xfrm>
                <a:off x="211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6" name="Oval 694"/>
              <p:cNvSpPr>
                <a:spLocks noChangeArrowheads="1"/>
              </p:cNvSpPr>
              <p:nvPr/>
            </p:nvSpPr>
            <p:spPr bwMode="auto">
              <a:xfrm>
                <a:off x="220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7" name="Oval 695"/>
              <p:cNvSpPr>
                <a:spLocks noChangeArrowheads="1"/>
              </p:cNvSpPr>
              <p:nvPr/>
            </p:nvSpPr>
            <p:spPr bwMode="auto">
              <a:xfrm>
                <a:off x="230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8" name="Oval 696"/>
              <p:cNvSpPr>
                <a:spLocks noChangeArrowheads="1"/>
              </p:cNvSpPr>
              <p:nvPr/>
            </p:nvSpPr>
            <p:spPr bwMode="auto">
              <a:xfrm>
                <a:off x="240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69" name="Oval 697"/>
              <p:cNvSpPr>
                <a:spLocks noChangeArrowheads="1"/>
              </p:cNvSpPr>
              <p:nvPr/>
            </p:nvSpPr>
            <p:spPr bwMode="auto">
              <a:xfrm>
                <a:off x="249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0" name="Oval 698"/>
              <p:cNvSpPr>
                <a:spLocks noChangeArrowheads="1"/>
              </p:cNvSpPr>
              <p:nvPr/>
            </p:nvSpPr>
            <p:spPr bwMode="auto">
              <a:xfrm>
                <a:off x="259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1" name="Oval 699"/>
              <p:cNvSpPr>
                <a:spLocks noChangeArrowheads="1"/>
              </p:cNvSpPr>
              <p:nvPr/>
            </p:nvSpPr>
            <p:spPr bwMode="auto">
              <a:xfrm>
                <a:off x="268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2" name="Oval 700"/>
              <p:cNvSpPr>
                <a:spLocks noChangeArrowheads="1"/>
              </p:cNvSpPr>
              <p:nvPr/>
            </p:nvSpPr>
            <p:spPr bwMode="auto">
              <a:xfrm>
                <a:off x="278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3" name="Oval 701"/>
              <p:cNvSpPr>
                <a:spLocks noChangeArrowheads="1"/>
              </p:cNvSpPr>
              <p:nvPr/>
            </p:nvSpPr>
            <p:spPr bwMode="auto">
              <a:xfrm>
                <a:off x="288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4" name="Oval 702"/>
              <p:cNvSpPr>
                <a:spLocks noChangeArrowheads="1"/>
              </p:cNvSpPr>
              <p:nvPr/>
            </p:nvSpPr>
            <p:spPr bwMode="auto">
              <a:xfrm>
                <a:off x="2976"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5" name="Oval 703"/>
              <p:cNvSpPr>
                <a:spLocks noChangeArrowheads="1"/>
              </p:cNvSpPr>
              <p:nvPr/>
            </p:nvSpPr>
            <p:spPr bwMode="auto">
              <a:xfrm>
                <a:off x="3072"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6" name="Oval 704"/>
              <p:cNvSpPr>
                <a:spLocks noChangeArrowheads="1"/>
              </p:cNvSpPr>
              <p:nvPr/>
            </p:nvSpPr>
            <p:spPr bwMode="auto">
              <a:xfrm>
                <a:off x="3168"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7" name="Oval 705"/>
              <p:cNvSpPr>
                <a:spLocks noChangeArrowheads="1"/>
              </p:cNvSpPr>
              <p:nvPr/>
            </p:nvSpPr>
            <p:spPr bwMode="auto">
              <a:xfrm>
                <a:off x="3264"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30778" name="Oval 706"/>
              <p:cNvSpPr>
                <a:spLocks noChangeArrowheads="1"/>
              </p:cNvSpPr>
              <p:nvPr/>
            </p:nvSpPr>
            <p:spPr bwMode="auto">
              <a:xfrm>
                <a:off x="3360" y="1680"/>
                <a:ext cx="48" cy="48"/>
              </a:xfrm>
              <a:prstGeom prst="ellipse">
                <a:avLst/>
              </a:prstGeom>
              <a:grpFill/>
              <a:ln w="9525">
                <a:solidFill>
                  <a:schemeClr val="tx1"/>
                </a:solidFill>
                <a:round/>
                <a:headEnd/>
                <a:tailEnd/>
              </a:ln>
            </p:spPr>
            <p:txBody>
              <a:bodyPr wrap="none" anchor="ctr">
                <a:prstTxWarp prst="textNoShape">
                  <a:avLst/>
                </a:prstTxWarp>
              </a:bodyPr>
              <a:lstStyle/>
              <a:p>
                <a:endParaRPr lang="en-US">
                  <a:solidFill>
                    <a:srgbClr val="616161"/>
                  </a:solidFill>
                </a:endParaRPr>
              </a:p>
            </p:txBody>
          </p:sp>
        </p:grpSp>
      </p:grpSp>
      <p:grpSp>
        <p:nvGrpSpPr>
          <p:cNvPr id="29" name="Group 28"/>
          <p:cNvGrpSpPr/>
          <p:nvPr/>
        </p:nvGrpSpPr>
        <p:grpSpPr>
          <a:xfrm>
            <a:off x="5283201" y="3306763"/>
            <a:ext cx="317500" cy="334962"/>
            <a:chOff x="5283200" y="3306763"/>
            <a:chExt cx="317500" cy="334962"/>
          </a:xfrm>
          <a:solidFill>
            <a:schemeClr val="bg2">
              <a:lumMod val="10000"/>
            </a:schemeClr>
          </a:solidFill>
        </p:grpSpPr>
        <p:sp>
          <p:nvSpPr>
            <p:cNvPr id="30725" name="Freeform 707"/>
            <p:cNvSpPr>
              <a:spLocks/>
            </p:cNvSpPr>
            <p:nvPr/>
          </p:nvSpPr>
          <p:spPr bwMode="auto">
            <a:xfrm>
              <a:off x="5283200" y="3457575"/>
              <a:ext cx="317500" cy="1588"/>
            </a:xfrm>
            <a:custGeom>
              <a:avLst/>
              <a:gdLst>
                <a:gd name="T0" fmla="*/ 0 w 200"/>
                <a:gd name="T1" fmla="*/ 0 h 1"/>
                <a:gd name="T2" fmla="*/ 2147483647 w 200"/>
                <a:gd name="T3" fmla="*/ 0 h 1"/>
                <a:gd name="T4" fmla="*/ 0 60000 65536"/>
                <a:gd name="T5" fmla="*/ 0 60000 65536"/>
                <a:gd name="T6" fmla="*/ 0 w 200"/>
                <a:gd name="T7" fmla="*/ 0 h 1"/>
                <a:gd name="T8" fmla="*/ 200 w 200"/>
                <a:gd name="T9" fmla="*/ 1 h 1"/>
              </a:gdLst>
              <a:ahLst/>
              <a:cxnLst>
                <a:cxn ang="T4">
                  <a:pos x="T0" y="T1"/>
                </a:cxn>
                <a:cxn ang="T5">
                  <a:pos x="T2" y="T3"/>
                </a:cxn>
              </a:cxnLst>
              <a:rect l="T6" t="T7" r="T8" b="T9"/>
              <a:pathLst>
                <a:path w="200" h="1">
                  <a:moveTo>
                    <a:pt x="0" y="0"/>
                  </a:moveTo>
                  <a:lnTo>
                    <a:pt x="200" y="0"/>
                  </a:lnTo>
                </a:path>
              </a:pathLst>
            </a:custGeom>
            <a:grpFill/>
            <a:ln w="50800">
              <a:solidFill>
                <a:srgbClr val="FF0000"/>
              </a:solidFill>
              <a:round/>
              <a:headEnd/>
              <a:tailEnd/>
            </a:ln>
          </p:spPr>
          <p:txBody>
            <a:bodyPr wrap="none" anchor="ctr">
              <a:prstTxWarp prst="textNoShape">
                <a:avLst/>
              </a:prstTxWarp>
            </a:bodyPr>
            <a:lstStyle/>
            <a:p>
              <a:endParaRPr lang="en-US">
                <a:solidFill>
                  <a:srgbClr val="616161"/>
                </a:solidFill>
              </a:endParaRPr>
            </a:p>
          </p:txBody>
        </p:sp>
        <p:sp>
          <p:nvSpPr>
            <p:cNvPr id="30726" name="Freeform 708"/>
            <p:cNvSpPr>
              <a:spLocks/>
            </p:cNvSpPr>
            <p:nvPr/>
          </p:nvSpPr>
          <p:spPr bwMode="auto">
            <a:xfrm>
              <a:off x="5432425" y="3306763"/>
              <a:ext cx="9525" cy="334962"/>
            </a:xfrm>
            <a:custGeom>
              <a:avLst/>
              <a:gdLst>
                <a:gd name="T0" fmla="*/ 2147483647 w 6"/>
                <a:gd name="T1" fmla="*/ 2147483647 h 211"/>
                <a:gd name="T2" fmla="*/ 0 w 6"/>
                <a:gd name="T3" fmla="*/ 0 h 211"/>
                <a:gd name="T4" fmla="*/ 0 60000 65536"/>
                <a:gd name="T5" fmla="*/ 0 60000 65536"/>
                <a:gd name="T6" fmla="*/ 0 w 6"/>
                <a:gd name="T7" fmla="*/ 0 h 211"/>
                <a:gd name="T8" fmla="*/ 6 w 6"/>
                <a:gd name="T9" fmla="*/ 211 h 211"/>
              </a:gdLst>
              <a:ahLst/>
              <a:cxnLst>
                <a:cxn ang="T4">
                  <a:pos x="T0" y="T1"/>
                </a:cxn>
                <a:cxn ang="T5">
                  <a:pos x="T2" y="T3"/>
                </a:cxn>
              </a:cxnLst>
              <a:rect l="T6" t="T7" r="T8" b="T9"/>
              <a:pathLst>
                <a:path w="6" h="211">
                  <a:moveTo>
                    <a:pt x="6" y="211"/>
                  </a:moveTo>
                  <a:lnTo>
                    <a:pt x="0" y="0"/>
                  </a:lnTo>
                </a:path>
              </a:pathLst>
            </a:custGeom>
            <a:grpFill/>
            <a:ln w="50800">
              <a:solidFill>
                <a:srgbClr val="FF0000"/>
              </a:solidFill>
              <a:round/>
              <a:headEnd/>
              <a:tailEnd/>
            </a:ln>
          </p:spPr>
          <p:txBody>
            <a:bodyPr wrap="none" anchor="ctr">
              <a:prstTxWarp prst="textNoShape">
                <a:avLst/>
              </a:prstTxWarp>
            </a:bodyPr>
            <a:lstStyle/>
            <a:p>
              <a:endParaRPr lang="en-US">
                <a:solidFill>
                  <a:srgbClr val="616161"/>
                </a:solidFill>
              </a:endParaRPr>
            </a:p>
          </p:txBody>
        </p:sp>
      </p:grpSp>
      <p:cxnSp>
        <p:nvCxnSpPr>
          <p:cNvPr id="31" name="Straight Connector 30"/>
          <p:cNvCxnSpPr/>
          <p:nvPr/>
        </p:nvCxnSpPr>
        <p:spPr>
          <a:xfrm flipH="1">
            <a:off x="4256767" y="3117850"/>
            <a:ext cx="4632364"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712" name="Straight Connector 711"/>
          <p:cNvCxnSpPr/>
          <p:nvPr/>
        </p:nvCxnSpPr>
        <p:spPr>
          <a:xfrm flipH="1">
            <a:off x="4290486" y="4580195"/>
            <a:ext cx="4632364"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713" name="Straight Connector 712"/>
          <p:cNvCxnSpPr/>
          <p:nvPr/>
        </p:nvCxnSpPr>
        <p:spPr>
          <a:xfrm>
            <a:off x="5800725" y="1800705"/>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716" name="Straight Connector 715"/>
          <p:cNvCxnSpPr/>
          <p:nvPr/>
        </p:nvCxnSpPr>
        <p:spPr>
          <a:xfrm>
            <a:off x="7186636" y="1764364"/>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sp>
        <p:nvSpPr>
          <p:cNvPr id="714" name="Slide Number Placeholder 713"/>
          <p:cNvSpPr>
            <a:spLocks noGrp="1"/>
          </p:cNvSpPr>
          <p:nvPr>
            <p:ph type="sldNum" sz="quarter" idx="4"/>
          </p:nvPr>
        </p:nvSpPr>
        <p:spPr/>
        <p:txBody>
          <a:bodyPr/>
          <a:lstStyle/>
          <a:p>
            <a:fld id="{6B394888-48A7-42F6-AE45-2BD5FD40ED91}" type="slidenum">
              <a:rPr lang="en-US" i="0" smtClean="0"/>
              <a:pPr/>
              <a:t>47</a:t>
            </a:fld>
            <a:endParaRPr lang="en-US" i="0" dirty="0"/>
          </a:p>
        </p:txBody>
      </p:sp>
    </p:spTree>
    <p:extLst>
      <p:ext uri="{BB962C8B-B14F-4D97-AF65-F5344CB8AC3E}">
        <p14:creationId xmlns:p14="http://schemas.microsoft.com/office/powerpoint/2010/main" val="9172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zh-CN" dirty="0"/>
              <a:t>Step</a:t>
            </a:r>
            <a:r>
              <a:rPr lang="zh-CN" altLang="en-US" dirty="0"/>
              <a:t> </a:t>
            </a:r>
            <a:r>
              <a:rPr lang="en-US" altLang="zh-CN" dirty="0"/>
              <a:t>1:</a:t>
            </a:r>
            <a:r>
              <a:rPr lang="zh-CN" altLang="en-US" dirty="0"/>
              <a:t> </a:t>
            </a:r>
            <a:r>
              <a:rPr lang="en-US" altLang="zh-CN" dirty="0"/>
              <a:t>Domain</a:t>
            </a:r>
            <a:r>
              <a:rPr lang="zh-CN" altLang="en-US" dirty="0"/>
              <a:t> </a:t>
            </a:r>
            <a:r>
              <a:rPr lang="en-US" altLang="zh-CN" dirty="0"/>
              <a:t>Decomposition</a:t>
            </a:r>
            <a:endParaRPr lang="en-US" dirty="0"/>
          </a:p>
        </p:txBody>
      </p:sp>
      <p:grpSp>
        <p:nvGrpSpPr>
          <p:cNvPr id="2" name="Group 22"/>
          <p:cNvGrpSpPr/>
          <p:nvPr/>
        </p:nvGrpSpPr>
        <p:grpSpPr>
          <a:xfrm>
            <a:off x="1019468" y="2481825"/>
            <a:ext cx="5225649" cy="659886"/>
            <a:chOff x="1455349" y="2467474"/>
            <a:chExt cx="5225649" cy="659886"/>
          </a:xfrm>
        </p:grpSpPr>
        <p:grpSp>
          <p:nvGrpSpPr>
            <p:cNvPr id="3" name="Group 1382"/>
            <p:cNvGrpSpPr/>
            <p:nvPr/>
          </p:nvGrpSpPr>
          <p:grpSpPr>
            <a:xfrm>
              <a:off x="1455349" y="2467474"/>
              <a:ext cx="1262078" cy="659886"/>
              <a:chOff x="3259122" y="2978134"/>
              <a:chExt cx="1262078" cy="659886"/>
            </a:xfrm>
          </p:grpSpPr>
          <p:sp>
            <p:nvSpPr>
              <p:cNvPr id="138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4" name="Group 1482"/>
            <p:cNvGrpSpPr/>
            <p:nvPr/>
          </p:nvGrpSpPr>
          <p:grpSpPr>
            <a:xfrm>
              <a:off x="3437135" y="2467474"/>
              <a:ext cx="1262078" cy="659886"/>
              <a:chOff x="3259122" y="2978134"/>
              <a:chExt cx="1262078" cy="659886"/>
            </a:xfrm>
          </p:grpSpPr>
          <p:sp>
            <p:nvSpPr>
              <p:cNvPr id="148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5" name="Group 1543"/>
            <p:cNvGrpSpPr/>
            <p:nvPr/>
          </p:nvGrpSpPr>
          <p:grpSpPr>
            <a:xfrm>
              <a:off x="5418920" y="2467474"/>
              <a:ext cx="1262078" cy="659886"/>
              <a:chOff x="3259122" y="2978134"/>
              <a:chExt cx="1262078" cy="659886"/>
            </a:xfrm>
          </p:grpSpPr>
          <p:sp>
            <p:nvSpPr>
              <p:cNvPr id="1545"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6"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7"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8"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9"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0"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1"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2"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3"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4"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5"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6"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7"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8"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9"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0"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1"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2"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3"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4"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5"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6"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7"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8"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9"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0"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1"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2"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3"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4"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5"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6"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7"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8"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9"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0"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1"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2"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3"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4"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5"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6"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7"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8"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9"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0"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1"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2"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3"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4"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5"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6"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7"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8"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9"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0"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1"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2"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3"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4"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6" name="Group 2279"/>
          <p:cNvGrpSpPr/>
          <p:nvPr/>
        </p:nvGrpSpPr>
        <p:grpSpPr>
          <a:xfrm>
            <a:off x="1019468" y="3763051"/>
            <a:ext cx="5225649" cy="659886"/>
            <a:chOff x="1455349" y="2467474"/>
            <a:chExt cx="5225649" cy="659886"/>
          </a:xfrm>
        </p:grpSpPr>
        <p:grpSp>
          <p:nvGrpSpPr>
            <p:cNvPr id="7" name="Group 2280"/>
            <p:cNvGrpSpPr/>
            <p:nvPr/>
          </p:nvGrpSpPr>
          <p:grpSpPr>
            <a:xfrm>
              <a:off x="1455349" y="2467474"/>
              <a:ext cx="1262078" cy="659886"/>
              <a:chOff x="3259122" y="2978134"/>
              <a:chExt cx="1262078" cy="659886"/>
            </a:xfrm>
          </p:grpSpPr>
          <p:sp>
            <p:nvSpPr>
              <p:cNvPr id="240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8" name="Group 2281"/>
            <p:cNvGrpSpPr/>
            <p:nvPr/>
          </p:nvGrpSpPr>
          <p:grpSpPr>
            <a:xfrm>
              <a:off x="3437135" y="2467474"/>
              <a:ext cx="1262078" cy="659886"/>
              <a:chOff x="3259122" y="2978134"/>
              <a:chExt cx="1262078" cy="659886"/>
            </a:xfrm>
          </p:grpSpPr>
          <p:sp>
            <p:nvSpPr>
              <p:cNvPr id="234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9" name="Group 2282"/>
            <p:cNvGrpSpPr/>
            <p:nvPr/>
          </p:nvGrpSpPr>
          <p:grpSpPr>
            <a:xfrm>
              <a:off x="5418920" y="2467474"/>
              <a:ext cx="1262078" cy="659886"/>
              <a:chOff x="3259122" y="2978134"/>
              <a:chExt cx="1262078" cy="659886"/>
            </a:xfrm>
          </p:grpSpPr>
          <p:sp>
            <p:nvSpPr>
              <p:cNvPr id="228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10" name="Group 2463"/>
          <p:cNvGrpSpPr/>
          <p:nvPr/>
        </p:nvGrpSpPr>
        <p:grpSpPr>
          <a:xfrm>
            <a:off x="1019468" y="5044276"/>
            <a:ext cx="5225649" cy="659886"/>
            <a:chOff x="1455349" y="2467474"/>
            <a:chExt cx="5225649" cy="659886"/>
          </a:xfrm>
        </p:grpSpPr>
        <p:grpSp>
          <p:nvGrpSpPr>
            <p:cNvPr id="11" name="Group 2464"/>
            <p:cNvGrpSpPr/>
            <p:nvPr/>
          </p:nvGrpSpPr>
          <p:grpSpPr>
            <a:xfrm>
              <a:off x="1455349" y="2467474"/>
              <a:ext cx="1262078" cy="659886"/>
              <a:chOff x="3259122" y="2978134"/>
              <a:chExt cx="1262078" cy="659886"/>
            </a:xfrm>
          </p:grpSpPr>
          <p:sp>
            <p:nvSpPr>
              <p:cNvPr id="2588"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9"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0"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1"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2"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3"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4"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5"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6"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7"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8"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9"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0"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1"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2"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3"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4"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5"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6"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7"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8"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9"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0"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1"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2"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3"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4"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5"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6"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7"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8"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9"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0"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1"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2"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3"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4"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5"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6"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7"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8"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9"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0"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1"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2"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3"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4"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5"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6"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7"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8"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9"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0"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1"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2"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3"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4"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5"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6"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7"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2" name="Group 2465"/>
            <p:cNvGrpSpPr/>
            <p:nvPr/>
          </p:nvGrpSpPr>
          <p:grpSpPr>
            <a:xfrm>
              <a:off x="3437135" y="2467474"/>
              <a:ext cx="1262078" cy="659886"/>
              <a:chOff x="3259122" y="2978134"/>
              <a:chExt cx="1262078" cy="659886"/>
            </a:xfrm>
          </p:grpSpPr>
          <p:sp>
            <p:nvSpPr>
              <p:cNvPr id="2528"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9"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0"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1"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2"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3"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4"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5"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6"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7"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8"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9"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0"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1"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2"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3"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4"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5"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6"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7"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8"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9"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0"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1"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2"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3"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4"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5"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6"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7"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8"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9"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0"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1"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2"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3"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4"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5"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6"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7"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8"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9"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0"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1"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2"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3"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4"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5"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6"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7"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8"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9"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0"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1"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2"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3"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4"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5"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6"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7"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3" name="Group 2466"/>
            <p:cNvGrpSpPr/>
            <p:nvPr/>
          </p:nvGrpSpPr>
          <p:grpSpPr>
            <a:xfrm>
              <a:off x="5418920" y="2467474"/>
              <a:ext cx="1262078" cy="659886"/>
              <a:chOff x="3259122" y="2978134"/>
              <a:chExt cx="1262078" cy="659886"/>
            </a:xfrm>
          </p:grpSpPr>
          <p:sp>
            <p:nvSpPr>
              <p:cNvPr id="2468"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9"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0"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1"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2"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3"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4"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5"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6"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7"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8"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9"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0"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1"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2"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3"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4"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5"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6"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7"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8"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9"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0"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1"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2"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3"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4"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5"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6"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7"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8"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9"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0"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1"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2"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3"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4"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5"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6"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7"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8"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9"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0"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1"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2"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3"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4"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5"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6"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7"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8"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9"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0"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1"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2"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3"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4"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5"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6"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7"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14" name="Group 25"/>
          <p:cNvGrpSpPr/>
          <p:nvPr/>
        </p:nvGrpSpPr>
        <p:grpSpPr>
          <a:xfrm>
            <a:off x="457200" y="1928537"/>
            <a:ext cx="6070509" cy="4237324"/>
            <a:chOff x="966785" y="1914186"/>
            <a:chExt cx="6070509" cy="4237324"/>
          </a:xfrm>
        </p:grpSpPr>
        <p:cxnSp>
          <p:nvCxnSpPr>
            <p:cNvPr id="2648" name="Straight Connector 2647"/>
            <p:cNvCxnSpPr/>
            <p:nvPr/>
          </p:nvCxnSpPr>
          <p:spPr>
            <a:xfrm>
              <a:off x="3156136" y="192053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2649" name="Straight Connector 2648"/>
            <p:cNvCxnSpPr/>
            <p:nvPr/>
          </p:nvCxnSpPr>
          <p:spPr>
            <a:xfrm>
              <a:off x="5203078" y="191418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2650" name="Straight Connector 2649"/>
            <p:cNvCxnSpPr/>
            <p:nvPr/>
          </p:nvCxnSpPr>
          <p:spPr>
            <a:xfrm>
              <a:off x="984328" y="3459420"/>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2653" name="Straight Connector 2652"/>
            <p:cNvCxnSpPr/>
            <p:nvPr/>
          </p:nvCxnSpPr>
          <p:spPr>
            <a:xfrm>
              <a:off x="966785" y="4705382"/>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grpSp>
      <p:sp>
        <p:nvSpPr>
          <p:cNvPr id="567" name="Slide Number Placeholder 566"/>
          <p:cNvSpPr>
            <a:spLocks noGrp="1"/>
          </p:cNvSpPr>
          <p:nvPr>
            <p:ph type="sldNum" sz="quarter" idx="4"/>
          </p:nvPr>
        </p:nvSpPr>
        <p:spPr/>
        <p:txBody>
          <a:bodyPr/>
          <a:lstStyle/>
          <a:p>
            <a:fld id="{6B394888-48A7-42F6-AE45-2BD5FD40ED91}" type="slidenum">
              <a:rPr lang="en-US" smtClean="0"/>
              <a:pPr/>
              <a:t>48</a:t>
            </a:fld>
            <a:endParaRPr lang="en-US" dirty="0"/>
          </a:p>
        </p:txBody>
      </p:sp>
      <p:sp>
        <p:nvSpPr>
          <p:cNvPr id="17" name="TextBox 16">
            <a:extLst>
              <a:ext uri="{FF2B5EF4-FFF2-40B4-BE49-F238E27FC236}">
                <a16:creationId xmlns:a16="http://schemas.microsoft.com/office/drawing/2014/main" id="{AD6DD691-F6ED-5E49-A0A1-9D4CF25F0DF9}"/>
              </a:ext>
            </a:extLst>
          </p:cNvPr>
          <p:cNvSpPr txBox="1"/>
          <p:nvPr/>
        </p:nvSpPr>
        <p:spPr>
          <a:xfrm>
            <a:off x="457200" y="728208"/>
            <a:ext cx="6651757" cy="1200329"/>
          </a:xfrm>
          <a:prstGeom prst="rect">
            <a:avLst/>
          </a:prstGeom>
          <a:noFill/>
        </p:spPr>
        <p:txBody>
          <a:bodyPr wrap="none" rtlCol="0">
            <a:spAutoFit/>
          </a:bodyPr>
          <a:lstStyle/>
          <a:p>
            <a:r>
              <a:rPr lang="en-US" altLang="zh-CN" dirty="0">
                <a:solidFill>
                  <a:schemeClr val="bg2">
                    <a:lumMod val="10000"/>
                  </a:schemeClr>
                </a:solidFill>
              </a:rPr>
              <a:t>Parameters</a:t>
            </a:r>
            <a:r>
              <a:rPr lang="zh-CN" altLang="en-US" dirty="0">
                <a:solidFill>
                  <a:schemeClr val="bg2">
                    <a:lumMod val="10000"/>
                  </a:schemeClr>
                </a:solidFill>
              </a:rPr>
              <a:t> </a:t>
            </a:r>
            <a:r>
              <a:rPr lang="en-US" altLang="zh-CN" dirty="0">
                <a:solidFill>
                  <a:schemeClr val="bg2">
                    <a:lumMod val="10000"/>
                  </a:schemeClr>
                </a:solidFill>
              </a:rPr>
              <a:t>for</a:t>
            </a:r>
            <a:r>
              <a:rPr lang="zh-CN" altLang="en-US" dirty="0">
                <a:solidFill>
                  <a:schemeClr val="bg2">
                    <a:lumMod val="10000"/>
                  </a:schemeClr>
                </a:solidFill>
              </a:rPr>
              <a:t> </a:t>
            </a:r>
            <a:r>
              <a:rPr lang="en-US" altLang="zh-CN" dirty="0">
                <a:solidFill>
                  <a:schemeClr val="bg2">
                    <a:lumMod val="10000"/>
                  </a:schemeClr>
                </a:solidFill>
              </a:rPr>
              <a:t>domain</a:t>
            </a:r>
            <a:r>
              <a:rPr lang="zh-CN" altLang="en-US" dirty="0">
                <a:solidFill>
                  <a:schemeClr val="bg2">
                    <a:lumMod val="10000"/>
                  </a:schemeClr>
                </a:solidFill>
              </a:rPr>
              <a:t> </a:t>
            </a:r>
            <a:r>
              <a:rPr lang="en-US" altLang="zh-CN" dirty="0">
                <a:solidFill>
                  <a:schemeClr val="bg2">
                    <a:lumMod val="10000"/>
                  </a:schemeClr>
                </a:solidFill>
              </a:rPr>
              <a:t>decomposition:</a:t>
            </a:r>
          </a:p>
          <a:p>
            <a:r>
              <a:rPr lang="en-US" altLang="zh-CN" dirty="0">
                <a:solidFill>
                  <a:schemeClr val="bg2">
                    <a:lumMod val="10000"/>
                  </a:schemeClr>
                </a:solidFill>
              </a:rPr>
              <a:t>N</a:t>
            </a:r>
            <a:r>
              <a:rPr lang="zh-CN" altLang="en-US" dirty="0">
                <a:solidFill>
                  <a:schemeClr val="bg2">
                    <a:lumMod val="10000"/>
                  </a:schemeClr>
                </a:solidFill>
              </a:rPr>
              <a:t> </a:t>
            </a:r>
            <a:r>
              <a:rPr lang="en-US" altLang="zh-CN" dirty="0">
                <a:solidFill>
                  <a:schemeClr val="bg2">
                    <a:lumMod val="10000"/>
                  </a:schemeClr>
                </a:solidFill>
              </a:rPr>
              <a:t>=</a:t>
            </a:r>
            <a:r>
              <a:rPr lang="zh-CN" altLang="en-US" dirty="0">
                <a:solidFill>
                  <a:schemeClr val="bg2">
                    <a:lumMod val="10000"/>
                  </a:schemeClr>
                </a:solidFill>
              </a:rPr>
              <a:t> </a:t>
            </a:r>
            <a:r>
              <a:rPr lang="en-US" altLang="zh-CN" dirty="0">
                <a:solidFill>
                  <a:schemeClr val="bg2">
                    <a:lumMod val="10000"/>
                  </a:schemeClr>
                </a:solidFill>
              </a:rPr>
              <a:t>Size</a:t>
            </a:r>
            <a:r>
              <a:rPr lang="zh-CN" altLang="en-US" dirty="0">
                <a:solidFill>
                  <a:schemeClr val="bg2">
                    <a:lumMod val="10000"/>
                  </a:schemeClr>
                </a:solidFill>
              </a:rPr>
              <a:t> </a:t>
            </a:r>
            <a:r>
              <a:rPr lang="en-US" altLang="zh-CN" dirty="0">
                <a:solidFill>
                  <a:schemeClr val="bg2">
                    <a:lumMod val="10000"/>
                  </a:schemeClr>
                </a:solidFill>
              </a:rPr>
              <a:t>of</a:t>
            </a:r>
            <a:r>
              <a:rPr lang="zh-CN" altLang="en-US" dirty="0">
                <a:solidFill>
                  <a:schemeClr val="bg2">
                    <a:lumMod val="10000"/>
                  </a:schemeClr>
                </a:solidFill>
              </a:rPr>
              <a:t> </a:t>
            </a:r>
            <a:r>
              <a:rPr lang="en-US" altLang="zh-CN" dirty="0">
                <a:solidFill>
                  <a:schemeClr val="bg2">
                    <a:lumMod val="10000"/>
                  </a:schemeClr>
                </a:solidFill>
              </a:rPr>
              <a:t>the</a:t>
            </a:r>
            <a:r>
              <a:rPr lang="zh-CN" altLang="en-US" dirty="0">
                <a:solidFill>
                  <a:schemeClr val="bg2">
                    <a:lumMod val="10000"/>
                  </a:schemeClr>
                </a:solidFill>
              </a:rPr>
              <a:t> </a:t>
            </a:r>
            <a:r>
              <a:rPr lang="en-US" altLang="zh-CN" dirty="0">
                <a:solidFill>
                  <a:schemeClr val="bg2">
                    <a:lumMod val="10000"/>
                  </a:schemeClr>
                </a:solidFill>
              </a:rPr>
              <a:t>edge</a:t>
            </a:r>
            <a:r>
              <a:rPr lang="zh-CN" altLang="en-US" dirty="0">
                <a:solidFill>
                  <a:schemeClr val="bg2">
                    <a:lumMod val="10000"/>
                  </a:schemeClr>
                </a:solidFill>
              </a:rPr>
              <a:t> </a:t>
            </a:r>
            <a:r>
              <a:rPr lang="en-US" altLang="zh-CN" dirty="0">
                <a:solidFill>
                  <a:schemeClr val="bg2">
                    <a:lumMod val="10000"/>
                  </a:schemeClr>
                </a:solidFill>
              </a:rPr>
              <a:t>of</a:t>
            </a:r>
            <a:r>
              <a:rPr lang="zh-CN" altLang="en-US" dirty="0">
                <a:solidFill>
                  <a:schemeClr val="bg2">
                    <a:lumMod val="10000"/>
                  </a:schemeClr>
                </a:solidFill>
              </a:rPr>
              <a:t> </a:t>
            </a:r>
            <a:r>
              <a:rPr lang="en-US" altLang="zh-CN" dirty="0">
                <a:solidFill>
                  <a:schemeClr val="bg2">
                    <a:lumMod val="10000"/>
                  </a:schemeClr>
                </a:solidFill>
              </a:rPr>
              <a:t>the</a:t>
            </a:r>
            <a:r>
              <a:rPr lang="zh-CN" altLang="en-US" dirty="0">
                <a:solidFill>
                  <a:schemeClr val="bg2">
                    <a:lumMod val="10000"/>
                  </a:schemeClr>
                </a:solidFill>
              </a:rPr>
              <a:t> </a:t>
            </a:r>
            <a:r>
              <a:rPr lang="en-US" altLang="zh-CN" dirty="0">
                <a:solidFill>
                  <a:schemeClr val="bg2">
                    <a:lumMod val="10000"/>
                  </a:schemeClr>
                </a:solidFill>
              </a:rPr>
              <a:t>global</a:t>
            </a:r>
            <a:r>
              <a:rPr lang="zh-CN" altLang="en-US" dirty="0">
                <a:solidFill>
                  <a:schemeClr val="bg2">
                    <a:lumMod val="10000"/>
                  </a:schemeClr>
                </a:solidFill>
              </a:rPr>
              <a:t> </a:t>
            </a:r>
            <a:r>
              <a:rPr lang="en-US" altLang="zh-CN" dirty="0">
                <a:solidFill>
                  <a:schemeClr val="bg2">
                    <a:lumMod val="10000"/>
                  </a:schemeClr>
                </a:solidFill>
              </a:rPr>
              <a:t>problem</a:t>
            </a:r>
            <a:r>
              <a:rPr lang="zh-CN" altLang="en-US" dirty="0">
                <a:solidFill>
                  <a:schemeClr val="bg2">
                    <a:lumMod val="10000"/>
                  </a:schemeClr>
                </a:solidFill>
              </a:rPr>
              <a:t> </a:t>
            </a:r>
            <a:r>
              <a:rPr lang="en-US" altLang="zh-CN" dirty="0">
                <a:solidFill>
                  <a:schemeClr val="bg2">
                    <a:lumMod val="10000"/>
                  </a:schemeClr>
                </a:solidFill>
              </a:rPr>
              <a:t>domain</a:t>
            </a:r>
            <a:r>
              <a:rPr lang="zh-CN" altLang="en-US" dirty="0">
                <a:solidFill>
                  <a:schemeClr val="bg2">
                    <a:lumMod val="10000"/>
                  </a:schemeClr>
                </a:solidFill>
              </a:rPr>
              <a:t> </a:t>
            </a:r>
            <a:r>
              <a:rPr lang="en-US" altLang="zh-CN" dirty="0">
                <a:solidFill>
                  <a:schemeClr val="bg2">
                    <a:lumMod val="10000"/>
                  </a:schemeClr>
                </a:solidFill>
              </a:rPr>
              <a:t>(assuming</a:t>
            </a:r>
            <a:r>
              <a:rPr lang="zh-CN" altLang="en-US" dirty="0">
                <a:solidFill>
                  <a:schemeClr val="bg2">
                    <a:lumMod val="10000"/>
                  </a:schemeClr>
                </a:solidFill>
              </a:rPr>
              <a:t> </a:t>
            </a:r>
            <a:r>
              <a:rPr lang="en-US" altLang="zh-CN" dirty="0">
                <a:solidFill>
                  <a:schemeClr val="bg2">
                    <a:lumMod val="10000"/>
                  </a:schemeClr>
                </a:solidFill>
              </a:rPr>
              <a:t>square)</a:t>
            </a:r>
          </a:p>
          <a:p>
            <a:r>
              <a:rPr lang="en-US" altLang="zh-CN" dirty="0">
                <a:solidFill>
                  <a:schemeClr val="bg2">
                    <a:lumMod val="10000"/>
                  </a:schemeClr>
                </a:solidFill>
              </a:rPr>
              <a:t>PX,</a:t>
            </a:r>
            <a:r>
              <a:rPr lang="zh-CN" altLang="en-US" dirty="0">
                <a:solidFill>
                  <a:schemeClr val="bg2">
                    <a:lumMod val="10000"/>
                  </a:schemeClr>
                </a:solidFill>
              </a:rPr>
              <a:t> </a:t>
            </a:r>
            <a:r>
              <a:rPr lang="en-US" altLang="zh-CN" dirty="0">
                <a:solidFill>
                  <a:schemeClr val="bg2">
                    <a:lumMod val="10000"/>
                  </a:schemeClr>
                </a:solidFill>
              </a:rPr>
              <a:t>PY</a:t>
            </a:r>
            <a:r>
              <a:rPr lang="zh-CN" altLang="en-US" dirty="0">
                <a:solidFill>
                  <a:schemeClr val="bg2">
                    <a:lumMod val="10000"/>
                  </a:schemeClr>
                </a:solidFill>
              </a:rPr>
              <a:t> </a:t>
            </a:r>
            <a:r>
              <a:rPr lang="en-US" altLang="zh-CN" dirty="0">
                <a:solidFill>
                  <a:schemeClr val="bg2">
                    <a:lumMod val="10000"/>
                  </a:schemeClr>
                </a:solidFill>
              </a:rPr>
              <a:t>=</a:t>
            </a:r>
            <a:r>
              <a:rPr lang="zh-CN" altLang="en-US" dirty="0">
                <a:solidFill>
                  <a:schemeClr val="bg2">
                    <a:lumMod val="10000"/>
                  </a:schemeClr>
                </a:solidFill>
              </a:rPr>
              <a:t> </a:t>
            </a:r>
            <a:r>
              <a:rPr lang="en-US" altLang="zh-CN" dirty="0">
                <a:solidFill>
                  <a:schemeClr val="bg2">
                    <a:lumMod val="10000"/>
                  </a:schemeClr>
                </a:solidFill>
              </a:rPr>
              <a:t>Number</a:t>
            </a:r>
            <a:r>
              <a:rPr lang="zh-CN" altLang="en-US" dirty="0">
                <a:solidFill>
                  <a:schemeClr val="bg2">
                    <a:lumMod val="10000"/>
                  </a:schemeClr>
                </a:solidFill>
              </a:rPr>
              <a:t> </a:t>
            </a:r>
            <a:r>
              <a:rPr lang="en-US" altLang="zh-CN" dirty="0">
                <a:solidFill>
                  <a:schemeClr val="bg2">
                    <a:lumMod val="10000"/>
                  </a:schemeClr>
                </a:solidFill>
              </a:rPr>
              <a:t>of</a:t>
            </a:r>
            <a:r>
              <a:rPr lang="zh-CN" altLang="en-US" dirty="0">
                <a:solidFill>
                  <a:schemeClr val="bg2">
                    <a:lumMod val="10000"/>
                  </a:schemeClr>
                </a:solidFill>
              </a:rPr>
              <a:t> </a:t>
            </a:r>
            <a:r>
              <a:rPr lang="en-US" altLang="zh-CN" dirty="0">
                <a:solidFill>
                  <a:schemeClr val="bg2">
                    <a:lumMod val="10000"/>
                  </a:schemeClr>
                </a:solidFill>
              </a:rPr>
              <a:t>processes</a:t>
            </a:r>
            <a:r>
              <a:rPr lang="zh-CN" altLang="en-US" dirty="0">
                <a:solidFill>
                  <a:schemeClr val="bg2">
                    <a:lumMod val="10000"/>
                  </a:schemeClr>
                </a:solidFill>
              </a:rPr>
              <a:t> </a:t>
            </a:r>
            <a:r>
              <a:rPr lang="en-US" altLang="zh-CN" dirty="0">
                <a:solidFill>
                  <a:schemeClr val="bg2">
                    <a:lumMod val="10000"/>
                  </a:schemeClr>
                </a:solidFill>
              </a:rPr>
              <a:t>in</a:t>
            </a:r>
            <a:r>
              <a:rPr lang="zh-CN" altLang="en-US" dirty="0">
                <a:solidFill>
                  <a:schemeClr val="bg2">
                    <a:lumMod val="10000"/>
                  </a:schemeClr>
                </a:solidFill>
              </a:rPr>
              <a:t> </a:t>
            </a:r>
            <a:r>
              <a:rPr lang="en-US" altLang="zh-CN" dirty="0">
                <a:solidFill>
                  <a:schemeClr val="bg2">
                    <a:lumMod val="10000"/>
                  </a:schemeClr>
                </a:solidFill>
              </a:rPr>
              <a:t>X</a:t>
            </a:r>
            <a:r>
              <a:rPr lang="zh-CN" altLang="en-US" dirty="0">
                <a:solidFill>
                  <a:schemeClr val="bg2">
                    <a:lumMod val="10000"/>
                  </a:schemeClr>
                </a:solidFill>
              </a:rPr>
              <a:t> </a:t>
            </a:r>
            <a:r>
              <a:rPr lang="en-US" altLang="zh-CN" dirty="0">
                <a:solidFill>
                  <a:schemeClr val="bg2">
                    <a:lumMod val="10000"/>
                  </a:schemeClr>
                </a:solidFill>
              </a:rPr>
              <a:t>and</a:t>
            </a:r>
            <a:r>
              <a:rPr lang="zh-CN" altLang="en-US" dirty="0">
                <a:solidFill>
                  <a:schemeClr val="bg2">
                    <a:lumMod val="10000"/>
                  </a:schemeClr>
                </a:solidFill>
              </a:rPr>
              <a:t> </a:t>
            </a:r>
            <a:r>
              <a:rPr lang="en-US" altLang="zh-CN" dirty="0">
                <a:solidFill>
                  <a:schemeClr val="bg2">
                    <a:lumMod val="10000"/>
                  </a:schemeClr>
                </a:solidFill>
              </a:rPr>
              <a:t>Y</a:t>
            </a:r>
            <a:r>
              <a:rPr lang="zh-CN" altLang="en-US" dirty="0">
                <a:solidFill>
                  <a:schemeClr val="bg2">
                    <a:lumMod val="10000"/>
                  </a:schemeClr>
                </a:solidFill>
              </a:rPr>
              <a:t> </a:t>
            </a:r>
            <a:r>
              <a:rPr lang="en-US" altLang="zh-CN" dirty="0">
                <a:solidFill>
                  <a:schemeClr val="bg2">
                    <a:lumMod val="10000"/>
                  </a:schemeClr>
                </a:solidFill>
              </a:rPr>
              <a:t>dimension</a:t>
            </a:r>
          </a:p>
          <a:p>
            <a:r>
              <a:rPr lang="en-US" altLang="zh-CN" dirty="0">
                <a:solidFill>
                  <a:schemeClr val="bg2">
                    <a:lumMod val="10000"/>
                  </a:schemeClr>
                </a:solidFill>
              </a:rPr>
              <a:t>N</a:t>
            </a:r>
            <a:r>
              <a:rPr lang="zh-CN" altLang="en-US" dirty="0">
                <a:solidFill>
                  <a:schemeClr val="bg2">
                    <a:lumMod val="10000"/>
                  </a:schemeClr>
                </a:solidFill>
              </a:rPr>
              <a:t> </a:t>
            </a:r>
            <a:r>
              <a:rPr lang="en-US" altLang="zh-CN" dirty="0">
                <a:solidFill>
                  <a:schemeClr val="bg2">
                    <a:lumMod val="10000"/>
                  </a:schemeClr>
                </a:solidFill>
              </a:rPr>
              <a:t>%</a:t>
            </a:r>
            <a:r>
              <a:rPr lang="zh-CN" altLang="en-US" dirty="0">
                <a:solidFill>
                  <a:schemeClr val="bg2">
                    <a:lumMod val="10000"/>
                  </a:schemeClr>
                </a:solidFill>
              </a:rPr>
              <a:t> </a:t>
            </a:r>
            <a:r>
              <a:rPr lang="en-US" altLang="zh-CN" dirty="0">
                <a:solidFill>
                  <a:schemeClr val="bg2">
                    <a:lumMod val="10000"/>
                  </a:schemeClr>
                </a:solidFill>
              </a:rPr>
              <a:t>PX</a:t>
            </a:r>
            <a:r>
              <a:rPr lang="zh-CN" altLang="en-US" dirty="0">
                <a:solidFill>
                  <a:schemeClr val="bg2">
                    <a:lumMod val="10000"/>
                  </a:schemeClr>
                </a:solidFill>
              </a:rPr>
              <a:t> </a:t>
            </a:r>
            <a:r>
              <a:rPr lang="en-US" altLang="zh-CN" dirty="0">
                <a:solidFill>
                  <a:schemeClr val="bg2">
                    <a:lumMod val="10000"/>
                  </a:schemeClr>
                </a:solidFill>
              </a:rPr>
              <a:t>==</a:t>
            </a:r>
            <a:r>
              <a:rPr lang="zh-CN" altLang="en-US" dirty="0">
                <a:solidFill>
                  <a:schemeClr val="bg2">
                    <a:lumMod val="10000"/>
                  </a:schemeClr>
                </a:solidFill>
              </a:rPr>
              <a:t> </a:t>
            </a:r>
            <a:r>
              <a:rPr lang="en-US" altLang="zh-CN" dirty="0">
                <a:solidFill>
                  <a:schemeClr val="bg2">
                    <a:lumMod val="10000"/>
                  </a:schemeClr>
                </a:solidFill>
              </a:rPr>
              <a:t>0,</a:t>
            </a:r>
            <a:r>
              <a:rPr lang="zh-CN" altLang="en-US" dirty="0">
                <a:solidFill>
                  <a:schemeClr val="bg2">
                    <a:lumMod val="10000"/>
                  </a:schemeClr>
                </a:solidFill>
              </a:rPr>
              <a:t> </a:t>
            </a:r>
            <a:r>
              <a:rPr lang="en-US" altLang="zh-CN" dirty="0">
                <a:solidFill>
                  <a:schemeClr val="bg2">
                    <a:lumMod val="10000"/>
                  </a:schemeClr>
                </a:solidFill>
              </a:rPr>
              <a:t>N</a:t>
            </a:r>
            <a:r>
              <a:rPr lang="zh-CN" altLang="en-US" dirty="0">
                <a:solidFill>
                  <a:schemeClr val="bg2">
                    <a:lumMod val="10000"/>
                  </a:schemeClr>
                </a:solidFill>
              </a:rPr>
              <a:t> </a:t>
            </a:r>
            <a:r>
              <a:rPr lang="en-US" altLang="zh-CN" dirty="0">
                <a:solidFill>
                  <a:schemeClr val="bg2">
                    <a:lumMod val="10000"/>
                  </a:schemeClr>
                </a:solidFill>
              </a:rPr>
              <a:t>%</a:t>
            </a:r>
            <a:r>
              <a:rPr lang="zh-CN" altLang="en-US" dirty="0">
                <a:solidFill>
                  <a:schemeClr val="bg2">
                    <a:lumMod val="10000"/>
                  </a:schemeClr>
                </a:solidFill>
              </a:rPr>
              <a:t> </a:t>
            </a:r>
            <a:r>
              <a:rPr lang="en-US" altLang="zh-CN" dirty="0">
                <a:solidFill>
                  <a:schemeClr val="bg2">
                    <a:lumMod val="10000"/>
                  </a:schemeClr>
                </a:solidFill>
              </a:rPr>
              <a:t>PY</a:t>
            </a:r>
            <a:r>
              <a:rPr lang="zh-CN" altLang="en-US" dirty="0">
                <a:solidFill>
                  <a:schemeClr val="bg2">
                    <a:lumMod val="10000"/>
                  </a:schemeClr>
                </a:solidFill>
              </a:rPr>
              <a:t> </a:t>
            </a:r>
            <a:r>
              <a:rPr lang="en-US" altLang="zh-CN" dirty="0">
                <a:solidFill>
                  <a:schemeClr val="bg2">
                    <a:lumMod val="10000"/>
                  </a:schemeClr>
                </a:solidFill>
              </a:rPr>
              <a:t>==</a:t>
            </a:r>
            <a:r>
              <a:rPr lang="zh-CN" altLang="en-US" dirty="0">
                <a:solidFill>
                  <a:schemeClr val="bg2">
                    <a:lumMod val="10000"/>
                  </a:schemeClr>
                </a:solidFill>
              </a:rPr>
              <a:t> </a:t>
            </a:r>
            <a:r>
              <a:rPr lang="en-US" altLang="zh-CN" dirty="0">
                <a:solidFill>
                  <a:schemeClr val="bg2">
                    <a:lumMod val="10000"/>
                  </a:schemeClr>
                </a:solidFill>
              </a:rPr>
              <a:t>0</a:t>
            </a:r>
            <a:endParaRPr lang="en-US" dirty="0">
              <a:solidFill>
                <a:schemeClr val="bg2">
                  <a:lumMod val="10000"/>
                </a:schemeClr>
              </a:solidFill>
            </a:endParaRPr>
          </a:p>
        </p:txBody>
      </p:sp>
      <p:sp>
        <p:nvSpPr>
          <p:cNvPr id="18" name="TextBox 17">
            <a:extLst>
              <a:ext uri="{FF2B5EF4-FFF2-40B4-BE49-F238E27FC236}">
                <a16:creationId xmlns:a16="http://schemas.microsoft.com/office/drawing/2014/main" id="{4F1BA4D9-A049-9D4E-9161-F36AB32AAAA2}"/>
              </a:ext>
            </a:extLst>
          </p:cNvPr>
          <p:cNvSpPr txBox="1"/>
          <p:nvPr/>
        </p:nvSpPr>
        <p:spPr>
          <a:xfrm>
            <a:off x="5039417" y="5642529"/>
            <a:ext cx="3845412" cy="923330"/>
          </a:xfrm>
          <a:prstGeom prst="rect">
            <a:avLst/>
          </a:prstGeom>
          <a:noFill/>
        </p:spPr>
        <p:txBody>
          <a:bodyPr wrap="none" rtlCol="0">
            <a:spAutoFit/>
          </a:bodyPr>
          <a:lstStyle/>
          <a:p>
            <a:r>
              <a:rPr lang="en-US" altLang="zh-CN" dirty="0">
                <a:solidFill>
                  <a:srgbClr val="C00000"/>
                </a:solidFill>
              </a:rPr>
              <a:t>Where</a:t>
            </a:r>
            <a:r>
              <a:rPr lang="zh-CN" altLang="en-US" dirty="0">
                <a:solidFill>
                  <a:srgbClr val="C00000"/>
                </a:solidFill>
              </a:rPr>
              <a:t> </a:t>
            </a:r>
            <a:r>
              <a:rPr lang="en-US" altLang="zh-CN" dirty="0">
                <a:solidFill>
                  <a:srgbClr val="C00000"/>
                </a:solidFill>
              </a:rPr>
              <a:t>am</a:t>
            </a:r>
            <a:r>
              <a:rPr lang="zh-CN" altLang="en-US" dirty="0">
                <a:solidFill>
                  <a:srgbClr val="C00000"/>
                </a:solidFill>
              </a:rPr>
              <a:t> </a:t>
            </a:r>
            <a:r>
              <a:rPr lang="en-US" altLang="zh-CN" dirty="0">
                <a:solidFill>
                  <a:srgbClr val="C00000"/>
                </a:solidFill>
              </a:rPr>
              <a:t>I?</a:t>
            </a:r>
            <a:r>
              <a:rPr lang="zh-CN" altLang="en-US" dirty="0">
                <a:solidFill>
                  <a:srgbClr val="C00000"/>
                </a:solidFill>
              </a:rPr>
              <a:t> </a:t>
            </a:r>
            <a:r>
              <a:rPr lang="en-US" altLang="zh-CN" dirty="0">
                <a:solidFill>
                  <a:srgbClr val="C00000"/>
                </a:solidFill>
              </a:rPr>
              <a:t>(Global</a:t>
            </a:r>
            <a:r>
              <a:rPr lang="zh-CN" altLang="en-US" dirty="0">
                <a:solidFill>
                  <a:srgbClr val="C00000"/>
                </a:solidFill>
              </a:rPr>
              <a:t> </a:t>
            </a:r>
            <a:r>
              <a:rPr lang="en-US" altLang="zh-CN" dirty="0">
                <a:solidFill>
                  <a:srgbClr val="C00000"/>
                </a:solidFill>
              </a:rPr>
              <a:t>offset)</a:t>
            </a:r>
          </a:p>
          <a:p>
            <a:r>
              <a:rPr lang="en-US" altLang="zh-CN" dirty="0">
                <a:solidFill>
                  <a:srgbClr val="C00000"/>
                </a:solidFill>
              </a:rPr>
              <a:t>Who</a:t>
            </a:r>
            <a:r>
              <a:rPr lang="zh-CN" altLang="en-US" dirty="0">
                <a:solidFill>
                  <a:srgbClr val="C00000"/>
                </a:solidFill>
              </a:rPr>
              <a:t> </a:t>
            </a:r>
            <a:r>
              <a:rPr lang="en-US" altLang="zh-CN" dirty="0">
                <a:solidFill>
                  <a:srgbClr val="C00000"/>
                </a:solidFill>
              </a:rPr>
              <a:t>(which</a:t>
            </a:r>
            <a:r>
              <a:rPr lang="zh-CN" altLang="en-US" dirty="0">
                <a:solidFill>
                  <a:srgbClr val="C00000"/>
                </a:solidFill>
              </a:rPr>
              <a:t> </a:t>
            </a:r>
            <a:r>
              <a:rPr lang="en-US" altLang="zh-CN" dirty="0">
                <a:solidFill>
                  <a:srgbClr val="C00000"/>
                </a:solidFill>
              </a:rPr>
              <a:t>ranks)</a:t>
            </a:r>
            <a:r>
              <a:rPr lang="zh-CN" altLang="en-US" dirty="0">
                <a:solidFill>
                  <a:srgbClr val="C00000"/>
                </a:solidFill>
              </a:rPr>
              <a:t> </a:t>
            </a:r>
            <a:r>
              <a:rPr lang="en-US" altLang="zh-CN" dirty="0">
                <a:solidFill>
                  <a:srgbClr val="C00000"/>
                </a:solidFill>
              </a:rPr>
              <a:t>are</a:t>
            </a:r>
            <a:r>
              <a:rPr lang="zh-CN" altLang="en-US" dirty="0">
                <a:solidFill>
                  <a:srgbClr val="C00000"/>
                </a:solidFill>
              </a:rPr>
              <a:t> </a:t>
            </a:r>
            <a:r>
              <a:rPr lang="en-US" altLang="zh-CN" dirty="0">
                <a:solidFill>
                  <a:srgbClr val="C00000"/>
                </a:solidFill>
              </a:rPr>
              <a:t>my</a:t>
            </a:r>
            <a:r>
              <a:rPr lang="zh-CN" altLang="en-US" dirty="0">
                <a:solidFill>
                  <a:srgbClr val="C00000"/>
                </a:solidFill>
              </a:rPr>
              <a:t> </a:t>
            </a:r>
            <a:r>
              <a:rPr lang="en-US" altLang="zh-CN" dirty="0">
                <a:solidFill>
                  <a:srgbClr val="C00000"/>
                </a:solidFill>
              </a:rPr>
              <a:t>neighbors?</a:t>
            </a:r>
          </a:p>
          <a:p>
            <a:r>
              <a:rPr lang="en-US" altLang="zh-CN" dirty="0">
                <a:solidFill>
                  <a:srgbClr val="C00000"/>
                </a:solidFill>
              </a:rPr>
              <a:t>Use</a:t>
            </a:r>
            <a:r>
              <a:rPr lang="zh-CN" altLang="en-US" dirty="0">
                <a:solidFill>
                  <a:srgbClr val="C00000"/>
                </a:solidFill>
              </a:rPr>
              <a:t> </a:t>
            </a:r>
            <a:r>
              <a:rPr lang="en-US" altLang="zh-CN" dirty="0">
                <a:solidFill>
                  <a:srgbClr val="C00000"/>
                </a:solidFill>
              </a:rPr>
              <a:t>MPI_PROC_NULL</a:t>
            </a:r>
            <a:r>
              <a:rPr lang="zh-CN" altLang="en-US" dirty="0">
                <a:solidFill>
                  <a:srgbClr val="C00000"/>
                </a:solidFill>
              </a:rPr>
              <a:t> </a:t>
            </a:r>
            <a:r>
              <a:rPr lang="en-US" altLang="zh-CN" dirty="0">
                <a:solidFill>
                  <a:srgbClr val="C00000"/>
                </a:solidFill>
              </a:rPr>
              <a:t>for</a:t>
            </a:r>
            <a:r>
              <a:rPr lang="zh-CN" altLang="en-US" dirty="0">
                <a:solidFill>
                  <a:srgbClr val="C00000"/>
                </a:solidFill>
              </a:rPr>
              <a:t> </a:t>
            </a:r>
            <a:r>
              <a:rPr lang="en-US" altLang="zh-CN" dirty="0">
                <a:solidFill>
                  <a:srgbClr val="C00000"/>
                </a:solidFill>
              </a:rPr>
              <a:t>boundary</a:t>
            </a:r>
            <a:endParaRPr lang="en-US" dirty="0">
              <a:solidFill>
                <a:srgbClr val="C00000"/>
              </a:solidFill>
            </a:endParaRPr>
          </a:p>
        </p:txBody>
      </p:sp>
    </p:spTree>
    <p:extLst>
      <p:ext uri="{BB962C8B-B14F-4D97-AF65-F5344CB8AC3E}">
        <p14:creationId xmlns:p14="http://schemas.microsoft.com/office/powerpoint/2010/main" val="2602309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dirty="0"/>
              <a:t>Necessary Data Transfers</a:t>
            </a:r>
          </a:p>
        </p:txBody>
      </p:sp>
      <p:grpSp>
        <p:nvGrpSpPr>
          <p:cNvPr id="2" name="Group 22"/>
          <p:cNvGrpSpPr/>
          <p:nvPr/>
        </p:nvGrpSpPr>
        <p:grpSpPr>
          <a:xfrm>
            <a:off x="2162468" y="1954764"/>
            <a:ext cx="5225649" cy="659886"/>
            <a:chOff x="1455349" y="2467474"/>
            <a:chExt cx="5225649" cy="659886"/>
          </a:xfrm>
        </p:grpSpPr>
        <p:grpSp>
          <p:nvGrpSpPr>
            <p:cNvPr id="3" name="Group 1382"/>
            <p:cNvGrpSpPr/>
            <p:nvPr/>
          </p:nvGrpSpPr>
          <p:grpSpPr>
            <a:xfrm>
              <a:off x="1455349" y="2467474"/>
              <a:ext cx="1262078" cy="659886"/>
              <a:chOff x="3259122" y="2978134"/>
              <a:chExt cx="1262078" cy="659886"/>
            </a:xfrm>
          </p:grpSpPr>
          <p:sp>
            <p:nvSpPr>
              <p:cNvPr id="138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2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3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4" name="Group 1482"/>
            <p:cNvGrpSpPr/>
            <p:nvPr/>
          </p:nvGrpSpPr>
          <p:grpSpPr>
            <a:xfrm>
              <a:off x="3437135" y="2467474"/>
              <a:ext cx="1262078" cy="659886"/>
              <a:chOff x="3259122" y="2978134"/>
              <a:chExt cx="1262078" cy="659886"/>
            </a:xfrm>
          </p:grpSpPr>
          <p:sp>
            <p:nvSpPr>
              <p:cNvPr id="148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9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0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1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2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3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5" name="Group 1543"/>
            <p:cNvGrpSpPr/>
            <p:nvPr/>
          </p:nvGrpSpPr>
          <p:grpSpPr>
            <a:xfrm>
              <a:off x="5418920" y="2467474"/>
              <a:ext cx="1262078" cy="659886"/>
              <a:chOff x="3259122" y="2978134"/>
              <a:chExt cx="1262078" cy="659886"/>
            </a:xfrm>
          </p:grpSpPr>
          <p:sp>
            <p:nvSpPr>
              <p:cNvPr id="1545"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6"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7"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8"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49"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0"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1"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2"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3"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4"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5"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6"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7"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8"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59"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0"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1"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2"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3"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4"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5"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6"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7"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8"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69"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0"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1"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2"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3"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4"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5"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6"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7"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8"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79"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0"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1"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2"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3"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4"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5"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6"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7"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8"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89"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0"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1"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2"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3"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4"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5"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6"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7"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8"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599"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0"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1"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2"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3"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4"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6" name="Group 2279"/>
          <p:cNvGrpSpPr/>
          <p:nvPr/>
        </p:nvGrpSpPr>
        <p:grpSpPr>
          <a:xfrm>
            <a:off x="2162468" y="3235990"/>
            <a:ext cx="5225649" cy="659886"/>
            <a:chOff x="1455349" y="2467474"/>
            <a:chExt cx="5225649" cy="659886"/>
          </a:xfrm>
        </p:grpSpPr>
        <p:grpSp>
          <p:nvGrpSpPr>
            <p:cNvPr id="7" name="Group 2280"/>
            <p:cNvGrpSpPr/>
            <p:nvPr/>
          </p:nvGrpSpPr>
          <p:grpSpPr>
            <a:xfrm>
              <a:off x="1455349" y="2467474"/>
              <a:ext cx="1262078" cy="659886"/>
              <a:chOff x="3259122" y="2978134"/>
              <a:chExt cx="1262078" cy="659886"/>
            </a:xfrm>
          </p:grpSpPr>
          <p:sp>
            <p:nvSpPr>
              <p:cNvPr id="240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1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2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3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4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5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8" name="Group 2281"/>
            <p:cNvGrpSpPr/>
            <p:nvPr/>
          </p:nvGrpSpPr>
          <p:grpSpPr>
            <a:xfrm>
              <a:off x="3437135" y="2467474"/>
              <a:ext cx="1262078" cy="659886"/>
              <a:chOff x="3259122" y="2978134"/>
              <a:chExt cx="1262078" cy="659886"/>
            </a:xfrm>
          </p:grpSpPr>
          <p:sp>
            <p:nvSpPr>
              <p:cNvPr id="234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5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6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7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8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9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0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9" name="Group 2282"/>
            <p:cNvGrpSpPr/>
            <p:nvPr/>
          </p:nvGrpSpPr>
          <p:grpSpPr>
            <a:xfrm>
              <a:off x="5418920" y="2467474"/>
              <a:ext cx="1262078" cy="659886"/>
              <a:chOff x="3259122" y="2978134"/>
              <a:chExt cx="1262078" cy="659886"/>
            </a:xfrm>
          </p:grpSpPr>
          <p:sp>
            <p:nvSpPr>
              <p:cNvPr id="2284"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5"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6"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7"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8"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89"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0"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1"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2"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3"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4"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5"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6"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7"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8"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299"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0"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1"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2"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3"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4"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5"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6"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7"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8"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09"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0"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1"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2"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3"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4"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5"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6"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7"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8"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19"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0"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1"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2"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3"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4"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5"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6"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7"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8"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29"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0"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1"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2"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3"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4"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5"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6"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7"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8"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39"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0"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1"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2"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343"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10" name="Group 2463"/>
          <p:cNvGrpSpPr/>
          <p:nvPr/>
        </p:nvGrpSpPr>
        <p:grpSpPr>
          <a:xfrm>
            <a:off x="2162468" y="4517215"/>
            <a:ext cx="5225649" cy="659886"/>
            <a:chOff x="1455349" y="2467474"/>
            <a:chExt cx="5225649" cy="659886"/>
          </a:xfrm>
        </p:grpSpPr>
        <p:grpSp>
          <p:nvGrpSpPr>
            <p:cNvPr id="11" name="Group 2464"/>
            <p:cNvGrpSpPr/>
            <p:nvPr/>
          </p:nvGrpSpPr>
          <p:grpSpPr>
            <a:xfrm>
              <a:off x="1455349" y="2467474"/>
              <a:ext cx="1262078" cy="659886"/>
              <a:chOff x="3259122" y="2978134"/>
              <a:chExt cx="1262078" cy="659886"/>
            </a:xfrm>
          </p:grpSpPr>
          <p:sp>
            <p:nvSpPr>
              <p:cNvPr id="2588"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9"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0"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1"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2"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3"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4"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5"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6"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7"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8"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99"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0"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1"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2"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3"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4"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5"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6"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7"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8"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09"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0"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1"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2"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3"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4"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5"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6"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7"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8"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19"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0"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1"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2"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3"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4"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5"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6"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7"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8"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29"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0"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1"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2"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3"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4"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5"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6"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7"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8"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39"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0"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1"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2"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3"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4"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5"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6"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647"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2" name="Group 2465"/>
            <p:cNvGrpSpPr/>
            <p:nvPr/>
          </p:nvGrpSpPr>
          <p:grpSpPr>
            <a:xfrm>
              <a:off x="3437135" y="2467474"/>
              <a:ext cx="1262078" cy="659886"/>
              <a:chOff x="3259122" y="2978134"/>
              <a:chExt cx="1262078" cy="659886"/>
            </a:xfrm>
          </p:grpSpPr>
          <p:sp>
            <p:nvSpPr>
              <p:cNvPr id="2528"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9"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0"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1"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2"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3"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4"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5"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6"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7"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8"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39"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0"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1"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2"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3"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4"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5"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6"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7"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8"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49"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0"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1"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2"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3"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4"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5"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6"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7"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8"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59"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0"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1"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2"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3"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4"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5"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6"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7"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8"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69"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0"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1"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2"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3"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4"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5"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6"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7"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8"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79"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0"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1"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2"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3"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4"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5"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6"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87"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3" name="Group 2466"/>
            <p:cNvGrpSpPr/>
            <p:nvPr/>
          </p:nvGrpSpPr>
          <p:grpSpPr>
            <a:xfrm>
              <a:off x="5418920" y="2467474"/>
              <a:ext cx="1262078" cy="659886"/>
              <a:chOff x="3259122" y="2978134"/>
              <a:chExt cx="1262078" cy="659886"/>
            </a:xfrm>
          </p:grpSpPr>
          <p:sp>
            <p:nvSpPr>
              <p:cNvPr id="2468" name="Rectangle 116"/>
              <p:cNvSpPr>
                <a:spLocks noChangeArrowheads="1"/>
              </p:cNvSpPr>
              <p:nvPr/>
            </p:nvSpPr>
            <p:spPr bwMode="auto">
              <a:xfrm>
                <a:off x="338613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69" name="Rectangle 117"/>
              <p:cNvSpPr>
                <a:spLocks noChangeArrowheads="1"/>
              </p:cNvSpPr>
              <p:nvPr/>
            </p:nvSpPr>
            <p:spPr bwMode="auto">
              <a:xfrm>
                <a:off x="3511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0" name="Rectangle 118"/>
              <p:cNvSpPr>
                <a:spLocks noChangeArrowheads="1"/>
              </p:cNvSpPr>
              <p:nvPr/>
            </p:nvSpPr>
            <p:spPr bwMode="auto">
              <a:xfrm>
                <a:off x="3636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1" name="Rectangle 119"/>
              <p:cNvSpPr>
                <a:spLocks noChangeArrowheads="1"/>
              </p:cNvSpPr>
              <p:nvPr/>
            </p:nvSpPr>
            <p:spPr bwMode="auto">
              <a:xfrm>
                <a:off x="3762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2" name="Rectangle 120"/>
              <p:cNvSpPr>
                <a:spLocks noChangeArrowheads="1"/>
              </p:cNvSpPr>
              <p:nvPr/>
            </p:nvSpPr>
            <p:spPr bwMode="auto">
              <a:xfrm>
                <a:off x="3892551"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3" name="Rectangle 121"/>
              <p:cNvSpPr>
                <a:spLocks noChangeArrowheads="1"/>
              </p:cNvSpPr>
              <p:nvPr/>
            </p:nvSpPr>
            <p:spPr bwMode="auto">
              <a:xfrm>
                <a:off x="4017964"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4" name="Rectangle 122"/>
              <p:cNvSpPr>
                <a:spLocks noChangeArrowheads="1"/>
              </p:cNvSpPr>
              <p:nvPr/>
            </p:nvSpPr>
            <p:spPr bwMode="auto">
              <a:xfrm>
                <a:off x="4143376" y="30882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5" name="Rectangle 123"/>
              <p:cNvSpPr>
                <a:spLocks noChangeArrowheads="1"/>
              </p:cNvSpPr>
              <p:nvPr/>
            </p:nvSpPr>
            <p:spPr bwMode="auto">
              <a:xfrm>
                <a:off x="4268789" y="30882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6" name="Rectangle 126"/>
              <p:cNvSpPr>
                <a:spLocks noChangeArrowheads="1"/>
              </p:cNvSpPr>
              <p:nvPr/>
            </p:nvSpPr>
            <p:spPr bwMode="auto">
              <a:xfrm>
                <a:off x="338613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7" name="Rectangle 127"/>
              <p:cNvSpPr>
                <a:spLocks noChangeArrowheads="1"/>
              </p:cNvSpPr>
              <p:nvPr/>
            </p:nvSpPr>
            <p:spPr bwMode="auto">
              <a:xfrm>
                <a:off x="3511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8" name="Rectangle 128"/>
              <p:cNvSpPr>
                <a:spLocks noChangeArrowheads="1"/>
              </p:cNvSpPr>
              <p:nvPr/>
            </p:nvSpPr>
            <p:spPr bwMode="auto">
              <a:xfrm>
                <a:off x="3636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79" name="Rectangle 129"/>
              <p:cNvSpPr>
                <a:spLocks noChangeArrowheads="1"/>
              </p:cNvSpPr>
              <p:nvPr/>
            </p:nvSpPr>
            <p:spPr bwMode="auto">
              <a:xfrm>
                <a:off x="3762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0" name="Rectangle 130"/>
              <p:cNvSpPr>
                <a:spLocks noChangeArrowheads="1"/>
              </p:cNvSpPr>
              <p:nvPr/>
            </p:nvSpPr>
            <p:spPr bwMode="auto">
              <a:xfrm>
                <a:off x="3892551"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1" name="Rectangle 131"/>
              <p:cNvSpPr>
                <a:spLocks noChangeArrowheads="1"/>
              </p:cNvSpPr>
              <p:nvPr/>
            </p:nvSpPr>
            <p:spPr bwMode="auto">
              <a:xfrm>
                <a:off x="4017964"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2" name="Rectangle 132"/>
              <p:cNvSpPr>
                <a:spLocks noChangeArrowheads="1"/>
              </p:cNvSpPr>
              <p:nvPr/>
            </p:nvSpPr>
            <p:spPr bwMode="auto">
              <a:xfrm>
                <a:off x="4143376" y="3197755"/>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3" name="Rectangle 133"/>
              <p:cNvSpPr>
                <a:spLocks noChangeArrowheads="1"/>
              </p:cNvSpPr>
              <p:nvPr/>
            </p:nvSpPr>
            <p:spPr bwMode="auto">
              <a:xfrm>
                <a:off x="4268789" y="3197755"/>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4" name="Rectangle 136"/>
              <p:cNvSpPr>
                <a:spLocks noChangeArrowheads="1"/>
              </p:cNvSpPr>
              <p:nvPr/>
            </p:nvSpPr>
            <p:spPr bwMode="auto">
              <a:xfrm>
                <a:off x="338613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5" name="Rectangle 137"/>
              <p:cNvSpPr>
                <a:spLocks noChangeArrowheads="1"/>
              </p:cNvSpPr>
              <p:nvPr/>
            </p:nvSpPr>
            <p:spPr bwMode="auto">
              <a:xfrm>
                <a:off x="3511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6" name="Rectangle 138"/>
              <p:cNvSpPr>
                <a:spLocks noChangeArrowheads="1"/>
              </p:cNvSpPr>
              <p:nvPr/>
            </p:nvSpPr>
            <p:spPr bwMode="auto">
              <a:xfrm>
                <a:off x="3636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7" name="Rectangle 139"/>
              <p:cNvSpPr>
                <a:spLocks noChangeArrowheads="1"/>
              </p:cNvSpPr>
              <p:nvPr/>
            </p:nvSpPr>
            <p:spPr bwMode="auto">
              <a:xfrm>
                <a:off x="3762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8" name="Rectangle 140"/>
              <p:cNvSpPr>
                <a:spLocks noChangeArrowheads="1"/>
              </p:cNvSpPr>
              <p:nvPr/>
            </p:nvSpPr>
            <p:spPr bwMode="auto">
              <a:xfrm>
                <a:off x="3892551"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89" name="Rectangle 141"/>
              <p:cNvSpPr>
                <a:spLocks noChangeArrowheads="1"/>
              </p:cNvSpPr>
              <p:nvPr/>
            </p:nvSpPr>
            <p:spPr bwMode="auto">
              <a:xfrm>
                <a:off x="4017964"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0" name="Rectangle 142"/>
              <p:cNvSpPr>
                <a:spLocks noChangeArrowheads="1"/>
              </p:cNvSpPr>
              <p:nvPr/>
            </p:nvSpPr>
            <p:spPr bwMode="auto">
              <a:xfrm>
                <a:off x="4143376" y="3307292"/>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1" name="Rectangle 143"/>
              <p:cNvSpPr>
                <a:spLocks noChangeArrowheads="1"/>
              </p:cNvSpPr>
              <p:nvPr/>
            </p:nvSpPr>
            <p:spPr bwMode="auto">
              <a:xfrm>
                <a:off x="4268789" y="3307292"/>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2" name="Rectangle 146"/>
              <p:cNvSpPr>
                <a:spLocks noChangeArrowheads="1"/>
              </p:cNvSpPr>
              <p:nvPr/>
            </p:nvSpPr>
            <p:spPr bwMode="auto">
              <a:xfrm>
                <a:off x="338613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3" name="Rectangle 147"/>
              <p:cNvSpPr>
                <a:spLocks noChangeArrowheads="1"/>
              </p:cNvSpPr>
              <p:nvPr/>
            </p:nvSpPr>
            <p:spPr bwMode="auto">
              <a:xfrm>
                <a:off x="3511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4" name="Rectangle 148"/>
              <p:cNvSpPr>
                <a:spLocks noChangeArrowheads="1"/>
              </p:cNvSpPr>
              <p:nvPr/>
            </p:nvSpPr>
            <p:spPr bwMode="auto">
              <a:xfrm>
                <a:off x="3636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5" name="Rectangle 149"/>
              <p:cNvSpPr>
                <a:spLocks noChangeArrowheads="1"/>
              </p:cNvSpPr>
              <p:nvPr/>
            </p:nvSpPr>
            <p:spPr bwMode="auto">
              <a:xfrm>
                <a:off x="3762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6" name="Rectangle 150"/>
              <p:cNvSpPr>
                <a:spLocks noChangeArrowheads="1"/>
              </p:cNvSpPr>
              <p:nvPr/>
            </p:nvSpPr>
            <p:spPr bwMode="auto">
              <a:xfrm>
                <a:off x="3892551"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7" name="Rectangle 151"/>
              <p:cNvSpPr>
                <a:spLocks noChangeArrowheads="1"/>
              </p:cNvSpPr>
              <p:nvPr/>
            </p:nvSpPr>
            <p:spPr bwMode="auto">
              <a:xfrm>
                <a:off x="4017964"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8" name="Rectangle 152"/>
              <p:cNvSpPr>
                <a:spLocks noChangeArrowheads="1"/>
              </p:cNvSpPr>
              <p:nvPr/>
            </p:nvSpPr>
            <p:spPr bwMode="auto">
              <a:xfrm>
                <a:off x="4143376" y="3418417"/>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499" name="Rectangle 153"/>
              <p:cNvSpPr>
                <a:spLocks noChangeArrowheads="1"/>
              </p:cNvSpPr>
              <p:nvPr/>
            </p:nvSpPr>
            <p:spPr bwMode="auto">
              <a:xfrm>
                <a:off x="4268789" y="3418417"/>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0" name="Rectangle 116"/>
              <p:cNvSpPr>
                <a:spLocks noChangeArrowheads="1"/>
              </p:cNvSpPr>
              <p:nvPr/>
            </p:nvSpPr>
            <p:spPr bwMode="auto">
              <a:xfrm>
                <a:off x="325912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1" name="Rectangle 126"/>
              <p:cNvSpPr>
                <a:spLocks noChangeArrowheads="1"/>
              </p:cNvSpPr>
              <p:nvPr/>
            </p:nvSpPr>
            <p:spPr bwMode="auto">
              <a:xfrm>
                <a:off x="325912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2" name="Rectangle 136"/>
              <p:cNvSpPr>
                <a:spLocks noChangeArrowheads="1"/>
              </p:cNvSpPr>
              <p:nvPr/>
            </p:nvSpPr>
            <p:spPr bwMode="auto">
              <a:xfrm>
                <a:off x="325912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3" name="Rectangle 146"/>
              <p:cNvSpPr>
                <a:spLocks noChangeArrowheads="1"/>
              </p:cNvSpPr>
              <p:nvPr/>
            </p:nvSpPr>
            <p:spPr bwMode="auto">
              <a:xfrm>
                <a:off x="325912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4" name="Rectangle 123"/>
              <p:cNvSpPr>
                <a:spLocks noChangeArrowheads="1"/>
              </p:cNvSpPr>
              <p:nvPr/>
            </p:nvSpPr>
            <p:spPr bwMode="auto">
              <a:xfrm>
                <a:off x="4395788" y="30882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5" name="Rectangle 133"/>
              <p:cNvSpPr>
                <a:spLocks noChangeArrowheads="1"/>
              </p:cNvSpPr>
              <p:nvPr/>
            </p:nvSpPr>
            <p:spPr bwMode="auto">
              <a:xfrm>
                <a:off x="4395788" y="3197749"/>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6" name="Rectangle 143"/>
              <p:cNvSpPr>
                <a:spLocks noChangeArrowheads="1"/>
              </p:cNvSpPr>
              <p:nvPr/>
            </p:nvSpPr>
            <p:spPr bwMode="auto">
              <a:xfrm>
                <a:off x="4395788" y="3307286"/>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7" name="Rectangle 153"/>
              <p:cNvSpPr>
                <a:spLocks noChangeArrowheads="1"/>
              </p:cNvSpPr>
              <p:nvPr/>
            </p:nvSpPr>
            <p:spPr bwMode="auto">
              <a:xfrm>
                <a:off x="4395788" y="3418411"/>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8" name="Rectangle 146"/>
              <p:cNvSpPr>
                <a:spLocks noChangeArrowheads="1"/>
              </p:cNvSpPr>
              <p:nvPr/>
            </p:nvSpPr>
            <p:spPr bwMode="auto">
              <a:xfrm>
                <a:off x="338613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09" name="Rectangle 147"/>
              <p:cNvSpPr>
                <a:spLocks noChangeArrowheads="1"/>
              </p:cNvSpPr>
              <p:nvPr/>
            </p:nvSpPr>
            <p:spPr bwMode="auto">
              <a:xfrm>
                <a:off x="3511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0" name="Rectangle 148"/>
              <p:cNvSpPr>
                <a:spLocks noChangeArrowheads="1"/>
              </p:cNvSpPr>
              <p:nvPr/>
            </p:nvSpPr>
            <p:spPr bwMode="auto">
              <a:xfrm>
                <a:off x="3636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1" name="Rectangle 149"/>
              <p:cNvSpPr>
                <a:spLocks noChangeArrowheads="1"/>
              </p:cNvSpPr>
              <p:nvPr/>
            </p:nvSpPr>
            <p:spPr bwMode="auto">
              <a:xfrm>
                <a:off x="3762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2" name="Rectangle 150"/>
              <p:cNvSpPr>
                <a:spLocks noChangeArrowheads="1"/>
              </p:cNvSpPr>
              <p:nvPr/>
            </p:nvSpPr>
            <p:spPr bwMode="auto">
              <a:xfrm>
                <a:off x="3892545"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3" name="Rectangle 151"/>
              <p:cNvSpPr>
                <a:spLocks noChangeArrowheads="1"/>
              </p:cNvSpPr>
              <p:nvPr/>
            </p:nvSpPr>
            <p:spPr bwMode="auto">
              <a:xfrm>
                <a:off x="4017958"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4" name="Rectangle 152"/>
              <p:cNvSpPr>
                <a:spLocks noChangeArrowheads="1"/>
              </p:cNvSpPr>
              <p:nvPr/>
            </p:nvSpPr>
            <p:spPr bwMode="auto">
              <a:xfrm>
                <a:off x="4143370" y="3528482"/>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5" name="Rectangle 153"/>
              <p:cNvSpPr>
                <a:spLocks noChangeArrowheads="1"/>
              </p:cNvSpPr>
              <p:nvPr/>
            </p:nvSpPr>
            <p:spPr bwMode="auto">
              <a:xfrm>
                <a:off x="4268783" y="352848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6" name="Rectangle 146"/>
              <p:cNvSpPr>
                <a:spLocks noChangeArrowheads="1"/>
              </p:cNvSpPr>
              <p:nvPr/>
            </p:nvSpPr>
            <p:spPr bwMode="auto">
              <a:xfrm>
                <a:off x="325912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7" name="Rectangle 153"/>
              <p:cNvSpPr>
                <a:spLocks noChangeArrowheads="1"/>
              </p:cNvSpPr>
              <p:nvPr/>
            </p:nvSpPr>
            <p:spPr bwMode="auto">
              <a:xfrm>
                <a:off x="4395782" y="3528476"/>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8" name="Rectangle 116"/>
              <p:cNvSpPr>
                <a:spLocks noChangeArrowheads="1"/>
              </p:cNvSpPr>
              <p:nvPr/>
            </p:nvSpPr>
            <p:spPr bwMode="auto">
              <a:xfrm>
                <a:off x="338613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19" name="Rectangle 117"/>
              <p:cNvSpPr>
                <a:spLocks noChangeArrowheads="1"/>
              </p:cNvSpPr>
              <p:nvPr/>
            </p:nvSpPr>
            <p:spPr bwMode="auto">
              <a:xfrm>
                <a:off x="3511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0" name="Rectangle 118"/>
              <p:cNvSpPr>
                <a:spLocks noChangeArrowheads="1"/>
              </p:cNvSpPr>
              <p:nvPr/>
            </p:nvSpPr>
            <p:spPr bwMode="auto">
              <a:xfrm>
                <a:off x="3636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1" name="Rectangle 119"/>
              <p:cNvSpPr>
                <a:spLocks noChangeArrowheads="1"/>
              </p:cNvSpPr>
              <p:nvPr/>
            </p:nvSpPr>
            <p:spPr bwMode="auto">
              <a:xfrm>
                <a:off x="3762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2" name="Rectangle 120"/>
              <p:cNvSpPr>
                <a:spLocks noChangeArrowheads="1"/>
              </p:cNvSpPr>
              <p:nvPr/>
            </p:nvSpPr>
            <p:spPr bwMode="auto">
              <a:xfrm>
                <a:off x="3892545"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3" name="Rectangle 121"/>
              <p:cNvSpPr>
                <a:spLocks noChangeArrowheads="1"/>
              </p:cNvSpPr>
              <p:nvPr/>
            </p:nvSpPr>
            <p:spPr bwMode="auto">
              <a:xfrm>
                <a:off x="4017958"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4" name="Rectangle 122"/>
              <p:cNvSpPr>
                <a:spLocks noChangeArrowheads="1"/>
              </p:cNvSpPr>
              <p:nvPr/>
            </p:nvSpPr>
            <p:spPr bwMode="auto">
              <a:xfrm>
                <a:off x="4143370" y="297814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5" name="Rectangle 123"/>
              <p:cNvSpPr>
                <a:spLocks noChangeArrowheads="1"/>
              </p:cNvSpPr>
              <p:nvPr/>
            </p:nvSpPr>
            <p:spPr bwMode="auto">
              <a:xfrm>
                <a:off x="4268783" y="297814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6" name="Rectangle 116"/>
              <p:cNvSpPr>
                <a:spLocks noChangeArrowheads="1"/>
              </p:cNvSpPr>
              <p:nvPr/>
            </p:nvSpPr>
            <p:spPr bwMode="auto">
              <a:xfrm>
                <a:off x="325912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527" name="Rectangle 123"/>
              <p:cNvSpPr>
                <a:spLocks noChangeArrowheads="1"/>
              </p:cNvSpPr>
              <p:nvPr/>
            </p:nvSpPr>
            <p:spPr bwMode="auto">
              <a:xfrm>
                <a:off x="4395782" y="297813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14" name="Group 25"/>
          <p:cNvGrpSpPr/>
          <p:nvPr/>
        </p:nvGrpSpPr>
        <p:grpSpPr>
          <a:xfrm>
            <a:off x="1600200" y="1401476"/>
            <a:ext cx="6070509" cy="4237324"/>
            <a:chOff x="966785" y="1914186"/>
            <a:chExt cx="6070509" cy="4237324"/>
          </a:xfrm>
        </p:grpSpPr>
        <p:cxnSp>
          <p:nvCxnSpPr>
            <p:cNvPr id="2648" name="Straight Connector 2647"/>
            <p:cNvCxnSpPr/>
            <p:nvPr/>
          </p:nvCxnSpPr>
          <p:spPr>
            <a:xfrm>
              <a:off x="3156136" y="192053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2649" name="Straight Connector 2648"/>
            <p:cNvCxnSpPr/>
            <p:nvPr/>
          </p:nvCxnSpPr>
          <p:spPr>
            <a:xfrm>
              <a:off x="5203078" y="191418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2650" name="Straight Connector 2649"/>
            <p:cNvCxnSpPr/>
            <p:nvPr/>
          </p:nvCxnSpPr>
          <p:spPr>
            <a:xfrm>
              <a:off x="984328" y="3459420"/>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2653" name="Straight Connector 2652"/>
            <p:cNvCxnSpPr/>
            <p:nvPr/>
          </p:nvCxnSpPr>
          <p:spPr>
            <a:xfrm>
              <a:off x="966785" y="4705382"/>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grpSp>
      <p:grpSp>
        <p:nvGrpSpPr>
          <p:cNvPr id="15" name="Group 30"/>
          <p:cNvGrpSpPr/>
          <p:nvPr/>
        </p:nvGrpSpPr>
        <p:grpSpPr>
          <a:xfrm>
            <a:off x="4722007" y="3285008"/>
            <a:ext cx="255588" cy="219620"/>
            <a:chOff x="4022824" y="3858232"/>
            <a:chExt cx="255588" cy="219620"/>
          </a:xfrm>
        </p:grpSpPr>
        <p:cxnSp>
          <p:nvCxnSpPr>
            <p:cNvPr id="28" name="Straight Connector 27"/>
            <p:cNvCxnSpPr/>
            <p:nvPr/>
          </p:nvCxnSpPr>
          <p:spPr>
            <a:xfrm>
              <a:off x="4150618" y="3858232"/>
              <a:ext cx="0" cy="21962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022824" y="3968315"/>
              <a:ext cx="255588" cy="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2662"/>
          <p:cNvGrpSpPr/>
          <p:nvPr/>
        </p:nvGrpSpPr>
        <p:grpSpPr>
          <a:xfrm>
            <a:off x="5079266" y="3181735"/>
            <a:ext cx="255588" cy="219620"/>
            <a:chOff x="4022824" y="3858232"/>
            <a:chExt cx="255588" cy="219620"/>
          </a:xfrm>
        </p:grpSpPr>
        <p:cxnSp>
          <p:nvCxnSpPr>
            <p:cNvPr id="2664" name="Straight Connector 2663"/>
            <p:cNvCxnSpPr/>
            <p:nvPr/>
          </p:nvCxnSpPr>
          <p:spPr>
            <a:xfrm>
              <a:off x="4150618" y="3858232"/>
              <a:ext cx="0" cy="21962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65" name="Straight Connector 2664"/>
            <p:cNvCxnSpPr/>
            <p:nvPr/>
          </p:nvCxnSpPr>
          <p:spPr>
            <a:xfrm>
              <a:off x="4022824" y="3968315"/>
              <a:ext cx="255588" cy="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506761" name="Oval 506760"/>
          <p:cNvSpPr/>
          <p:nvPr/>
        </p:nvSpPr>
        <p:spPr>
          <a:xfrm>
            <a:off x="5152327" y="3064008"/>
            <a:ext cx="127000" cy="139700"/>
          </a:xfrm>
          <a:prstGeom prst="ellipse">
            <a:avLst/>
          </a:prstGeom>
          <a:solidFill>
            <a:srgbClr val="FF660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567" name="Slide Number Placeholder 566"/>
          <p:cNvSpPr>
            <a:spLocks noGrp="1"/>
          </p:cNvSpPr>
          <p:nvPr>
            <p:ph type="sldNum" sz="quarter" idx="4"/>
          </p:nvPr>
        </p:nvSpPr>
        <p:spPr/>
        <p:txBody>
          <a:bodyPr/>
          <a:lstStyle/>
          <a:p>
            <a:fld id="{6B394888-48A7-42F6-AE45-2BD5FD40ED91}" type="slidenum">
              <a:rPr lang="en-US" smtClean="0"/>
              <a:pPr/>
              <a:t>49</a:t>
            </a:fld>
            <a:endParaRPr lang="en-US" dirty="0"/>
          </a:p>
        </p:txBody>
      </p:sp>
      <p:sp>
        <p:nvSpPr>
          <p:cNvPr id="18" name="Content Placeholder 17">
            <a:extLst>
              <a:ext uri="{FF2B5EF4-FFF2-40B4-BE49-F238E27FC236}">
                <a16:creationId xmlns:a16="http://schemas.microsoft.com/office/drawing/2014/main" id="{B2F80F2F-8AD4-D64B-A876-CB6057BBF0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936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6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7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1"/>
            <a:ext cx="8229600" cy="563562"/>
          </a:xfrm>
        </p:spPr>
        <p:txBody>
          <a:bodyPr>
            <a:normAutofit/>
          </a:bodyPr>
          <a:lstStyle/>
          <a:p>
            <a:pPr algn="ctr"/>
            <a:r>
              <a:rPr lang="en-US" sz="2800" b="1" dirty="0"/>
              <a:t>Status of MPI-3.1 Implementations</a:t>
            </a:r>
          </a:p>
        </p:txBody>
      </p:sp>
      <p:graphicFrame>
        <p:nvGraphicFramePr>
          <p:cNvPr id="5" name="Table 4"/>
          <p:cNvGraphicFramePr>
            <a:graphicFrameLocks noGrp="1"/>
          </p:cNvGraphicFramePr>
          <p:nvPr/>
        </p:nvGraphicFramePr>
        <p:xfrm>
          <a:off x="76201" y="556702"/>
          <a:ext cx="8915402" cy="5311732"/>
        </p:xfrm>
        <a:graphic>
          <a:graphicData uri="http://schemas.openxmlformats.org/drawingml/2006/table">
            <a:tbl>
              <a:tblPr firstRow="1" firstCol="1">
                <a:tableStyleId>{21E4AEA4-8DFA-4A89-87EB-49C32662AFE0}</a:tableStyleId>
              </a:tblPr>
              <a:tblGrid>
                <a:gridCol w="920111">
                  <a:extLst>
                    <a:ext uri="{9D8B030D-6E8A-4147-A177-3AD203B41FA5}">
                      <a16:colId xmlns:a16="http://schemas.microsoft.com/office/drawing/2014/main" val="20000"/>
                    </a:ext>
                  </a:extLst>
                </a:gridCol>
                <a:gridCol w="383380">
                  <a:extLst>
                    <a:ext uri="{9D8B030D-6E8A-4147-A177-3AD203B41FA5}">
                      <a16:colId xmlns:a16="http://schemas.microsoft.com/office/drawing/2014/main" val="20001"/>
                    </a:ext>
                  </a:extLst>
                </a:gridCol>
                <a:gridCol w="449108">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9"/>
                    </a:ext>
                  </a:extLst>
                </a:gridCol>
                <a:gridCol w="677713">
                  <a:extLst>
                    <a:ext uri="{9D8B030D-6E8A-4147-A177-3AD203B41FA5}">
                      <a16:colId xmlns:a16="http://schemas.microsoft.com/office/drawing/2014/main" val="20007"/>
                    </a:ext>
                  </a:extLst>
                </a:gridCol>
                <a:gridCol w="484270">
                  <a:extLst>
                    <a:ext uri="{9D8B030D-6E8A-4147-A177-3AD203B41FA5}">
                      <a16:colId xmlns:a16="http://schemas.microsoft.com/office/drawing/2014/main" val="20008"/>
                    </a:ext>
                  </a:extLst>
                </a:gridCol>
                <a:gridCol w="438217">
                  <a:extLst>
                    <a:ext uri="{9D8B030D-6E8A-4147-A177-3AD203B41FA5}">
                      <a16:colId xmlns:a16="http://schemas.microsoft.com/office/drawing/2014/main" val="20013"/>
                    </a:ext>
                  </a:extLst>
                </a:gridCol>
                <a:gridCol w="3810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533403">
                  <a:extLst>
                    <a:ext uri="{9D8B030D-6E8A-4147-A177-3AD203B41FA5}">
                      <a16:colId xmlns:a16="http://schemas.microsoft.com/office/drawing/2014/main" val="20018"/>
                    </a:ext>
                  </a:extLst>
                </a:gridCol>
              </a:tblGrid>
              <a:tr h="7170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solidFill>
                            <a:schemeClr val="bg2">
                              <a:lumMod val="10000"/>
                            </a:schemeClr>
                          </a:solidFill>
                          <a:latin typeface="+mn-lt"/>
                        </a:rPr>
                        <a:t>MPICH</a:t>
                      </a:r>
                      <a:endParaRPr lang="en-US" sz="1000" b="1" dirty="0">
                        <a:solidFill>
                          <a:schemeClr val="bg2">
                            <a:lumMod val="10000"/>
                          </a:schemeClr>
                        </a:solidFill>
                        <a:latin typeface="+mn-lt"/>
                      </a:endParaRPr>
                    </a:p>
                  </a:txBody>
                  <a:tcPr marL="91454" marR="91454" marT="45719" marB="45719"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solidFill>
                            <a:schemeClr val="bg2">
                              <a:lumMod val="10000"/>
                            </a:schemeClr>
                          </a:solidFill>
                          <a:latin typeface="+mn-lt"/>
                        </a:rPr>
                        <a:t>MVAPICH</a:t>
                      </a:r>
                      <a:endParaRPr lang="en-US" sz="1000" b="1" dirty="0">
                        <a:solidFill>
                          <a:schemeClr val="bg2">
                            <a:lumMod val="10000"/>
                          </a:schemeClr>
                        </a:solidFill>
                        <a:latin typeface="+mn-lt"/>
                      </a:endParaRPr>
                    </a:p>
                  </a:txBody>
                  <a:tcPr marL="91454" marR="91454" marT="45719" marB="45719"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solidFill>
                            <a:schemeClr val="bg2">
                              <a:lumMod val="10000"/>
                            </a:schemeClr>
                          </a:solidFill>
                          <a:latin typeface="+mn-lt"/>
                        </a:rPr>
                        <a:t>Open</a:t>
                      </a:r>
                      <a:r>
                        <a:rPr lang="en-US" sz="1000" baseline="0" dirty="0">
                          <a:solidFill>
                            <a:schemeClr val="bg2">
                              <a:lumMod val="10000"/>
                            </a:schemeClr>
                          </a:solidFill>
                          <a:latin typeface="+mn-lt"/>
                        </a:rPr>
                        <a:t> MPI</a:t>
                      </a:r>
                      <a:endParaRPr lang="en-US" sz="1000" b="1" dirty="0">
                        <a:solidFill>
                          <a:schemeClr val="bg2">
                            <a:lumMod val="10000"/>
                          </a:schemeClr>
                        </a:solidFill>
                        <a:latin typeface="+mn-lt"/>
                      </a:endParaRPr>
                    </a:p>
                  </a:txBody>
                  <a:tcPr marL="91454" marR="91454" marT="45719" marB="45719"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Cray</a:t>
                      </a: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bg2">
                              <a:lumMod val="10000"/>
                            </a:schemeClr>
                          </a:solidFill>
                          <a:effectLst/>
                          <a:latin typeface="+mn-lt"/>
                          <a:ea typeface="ＭＳ Ｐゴシック" charset="0"/>
                          <a:cs typeface="Arial" charset="0"/>
                        </a:rPr>
                        <a:t>Tianhe</a:t>
                      </a: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Intel</a:t>
                      </a: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IBM</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HPE</a:t>
                      </a: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Fujitsu</a:t>
                      </a: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MS</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MPC</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NEC</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Sunway</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RIKEN</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AMPI</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71847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00" b="1" dirty="0">
                        <a:solidFill>
                          <a:schemeClr val="bg2">
                            <a:lumMod val="10000"/>
                          </a:schemeClr>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00" b="1" dirty="0">
                        <a:solidFill>
                          <a:schemeClr val="bg2">
                            <a:lumMod val="10000"/>
                          </a:schemeClr>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00" b="1" dirty="0">
                        <a:solidFill>
                          <a:schemeClr val="bg2">
                            <a:lumMod val="10000"/>
                          </a:schemeClr>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IMPI</a:t>
                      </a:r>
                    </a:p>
                  </a:txBody>
                  <a:tcPr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MPICH-OFI</a:t>
                      </a:r>
                    </a:p>
                  </a:txBody>
                  <a:tcPr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BG/Q</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(legacy) </a:t>
                      </a:r>
                      <a:r>
                        <a:rPr kumimoji="0" lang="en-US" sz="1000" b="1" i="0" u="none" strike="noStrike" cap="none" normalizeH="0" baseline="30000" dirty="0">
                          <a:ln>
                            <a:noFill/>
                          </a:ln>
                          <a:solidFill>
                            <a:schemeClr val="bg2">
                              <a:lumMod val="10000"/>
                            </a:schemeClr>
                          </a:solidFill>
                          <a:effectLst/>
                          <a:latin typeface="+mn-lt"/>
                          <a:ea typeface="ＭＳ Ｐゴシック" charset="0"/>
                          <a:cs typeface="Arial" charset="0"/>
                        </a:rPr>
                        <a:t>1</a:t>
                      </a: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PE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(legacy)</a:t>
                      </a:r>
                      <a:r>
                        <a:rPr kumimoji="0" lang="en-US" sz="1000" u="none" strike="noStrike" cap="none" normalizeH="0" baseline="0" dirty="0">
                          <a:ln>
                            <a:noFill/>
                          </a:ln>
                          <a:solidFill>
                            <a:schemeClr val="bg2">
                              <a:lumMod val="10000"/>
                            </a:schemeClr>
                          </a:solidFill>
                          <a:effectLst/>
                          <a:latin typeface="+mn-lt"/>
                        </a:rPr>
                        <a:t> </a:t>
                      </a:r>
                      <a:r>
                        <a:rPr kumimoji="0" lang="en-US" sz="1000" u="none" strike="noStrike" cap="none" normalizeH="0" baseline="30000" dirty="0">
                          <a:ln>
                            <a:noFill/>
                          </a:ln>
                          <a:solidFill>
                            <a:schemeClr val="bg2">
                              <a:lumMod val="10000"/>
                            </a:schemeClr>
                          </a:solidFill>
                          <a:effectLst/>
                          <a:latin typeface="+mn-lt"/>
                        </a:rPr>
                        <a:t>2</a:t>
                      </a: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Spectrum</a:t>
                      </a:r>
                    </a:p>
                  </a:txBody>
                  <a:tcPr marL="91437" marR="91437" marT="45718" marB="45718" vert="vert27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10492">
                <a:tc>
                  <a:txBody>
                    <a:bodyPr/>
                    <a:lstStyle/>
                    <a:p>
                      <a:pPr marL="0" marR="0" lvl="1"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NBC</a:t>
                      </a: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b="1"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1"/>
                  </a:ext>
                </a:extLst>
              </a:tr>
              <a:tr h="310489">
                <a:tc>
                  <a:txBody>
                    <a:bodyPr/>
                    <a:lstStyle/>
                    <a:p>
                      <a:pPr marL="0" marR="0" lvl="1"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err="1">
                          <a:ln>
                            <a:noFill/>
                          </a:ln>
                          <a:solidFill>
                            <a:schemeClr val="bg2">
                              <a:lumMod val="10000"/>
                            </a:schemeClr>
                          </a:solidFill>
                          <a:effectLst/>
                          <a:latin typeface="+mn-lt"/>
                        </a:rPr>
                        <a:t>Nbr</a:t>
                      </a:r>
                      <a:r>
                        <a:rPr kumimoji="0" lang="en-US" sz="1000" u="none" strike="noStrike" cap="none" normalizeH="0" baseline="0" dirty="0">
                          <a:ln>
                            <a:noFill/>
                          </a:ln>
                          <a:solidFill>
                            <a:schemeClr val="bg2">
                              <a:lumMod val="10000"/>
                            </a:schemeClr>
                          </a:solidFill>
                          <a:effectLst/>
                          <a:latin typeface="+mn-lt"/>
                        </a:rPr>
                        <a:t>. Coll.</a:t>
                      </a: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a:solidFill>
                            <a:srgbClr val="00B05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100" dirty="0">
                          <a:solidFill>
                            <a:srgbClr val="FF000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2"/>
                  </a:ext>
                </a:extLst>
              </a:tr>
              <a:tr h="2816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RMA</a:t>
                      </a: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a:solidFill>
                            <a:srgbClr val="00B05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rPr>
                        <a:t>(*)</a:t>
                      </a: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ea typeface="Zapf Dingbats"/>
                          <a:cs typeface="Zapf Dingbats"/>
                          <a:sym typeface="Zapf Dingbats"/>
                        </a:rPr>
                        <a:t>Q2 ‘18</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3"/>
                  </a:ext>
                </a:extLst>
              </a:tr>
              <a:tr h="2982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Shr. mem</a:t>
                      </a: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ea typeface="Zapf Dingbats"/>
                          <a:cs typeface="Zapf Dingbats"/>
                          <a:sym typeface="Zapf Dingbats"/>
                        </a:rPr>
                        <a:t>Q1 ‘18</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4"/>
                  </a:ext>
                </a:extLst>
              </a:tr>
              <a:tr h="2816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MPI_T</a:t>
                      </a:r>
                      <a:endParaRPr kumimoji="0" lang="en-US" sz="1000" b="0"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a:solidFill>
                            <a:srgbClr val="00B050"/>
                          </a:solidFill>
                          <a:latin typeface="+mn-lt"/>
                          <a:ea typeface="Zapf Dingbats"/>
                          <a:cs typeface="Zapf Dingbats"/>
                          <a:sym typeface="Zapf Dingbats"/>
                        </a:rPr>
                        <a:t> ✔</a:t>
                      </a:r>
                      <a:endParaRPr lang="en-US" sz="1000" b="1" baseline="30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chemeClr val="bg2">
                              <a:lumMod val="10000"/>
                            </a:schemeClr>
                          </a:solidFill>
                          <a:latin typeface="+mn-lt"/>
                        </a:rPr>
                        <a:t>*</a:t>
                      </a: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ea typeface="Zapf Dingbats"/>
                          <a:cs typeface="Zapf Dingbats"/>
                          <a:sym typeface="Zapf Dingbats"/>
                        </a:rPr>
                        <a:t>Q2 ‘18</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5"/>
                  </a:ext>
                </a:extLst>
              </a:tr>
              <a:tr h="4307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bg2">
                              <a:lumMod val="10000"/>
                            </a:schemeClr>
                          </a:solidFill>
                          <a:effectLst/>
                          <a:latin typeface="+mn-lt"/>
                          <a:ea typeface="+mn-ea"/>
                          <a:cs typeface="+mn-cs"/>
                        </a:rPr>
                        <a:t>Comm</a:t>
                      </a:r>
                      <a:r>
                        <a:rPr kumimoji="0" lang="en-US" sz="1000" b="1" i="0" u="none" strike="noStrike" cap="none" normalizeH="0" baseline="0">
                          <a:ln>
                            <a:noFill/>
                          </a:ln>
                          <a:solidFill>
                            <a:schemeClr val="bg2">
                              <a:lumMod val="10000"/>
                            </a:schemeClr>
                          </a:solidFill>
                          <a:effectLst/>
                          <a:latin typeface="+mn-lt"/>
                          <a:ea typeface="+mn-ea"/>
                          <a:cs typeface="+mn-cs"/>
                        </a:rPr>
                        <a:t>-create group</a:t>
                      </a:r>
                      <a:endParaRPr kumimoji="0" lang="en-US" sz="1000" b="0"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dirty="0">
                          <a:solidFill>
                            <a:srgbClr val="00B050"/>
                          </a:solidFill>
                          <a:latin typeface="+mn-lt"/>
                          <a:ea typeface="Zapf Dingbats"/>
                          <a:cs typeface="Zapf Dingbats"/>
                          <a:sym typeface="Zapf Dingbats"/>
                        </a:rPr>
                        <a:t>✔</a:t>
                      </a:r>
                      <a:endParaRPr kumimoji="0" lang="en-US" sz="1000" b="0" i="0" u="none" strike="noStrike" cap="none" normalizeH="0" baseline="0" dirty="0">
                        <a:ln>
                          <a:noFill/>
                        </a:ln>
                        <a:solidFill>
                          <a:srgbClr val="00B050"/>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rPr>
                        <a:t>*</a:t>
                      </a: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6"/>
                  </a:ext>
                </a:extLst>
              </a:tr>
              <a:tr h="2816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F08 Bindings</a:t>
                      </a:r>
                      <a:endParaRPr kumimoji="0" lang="en-US" sz="1000" u="none" strike="noStrike" cap="none" normalizeH="0" baseline="0" dirty="0">
                        <a:ln>
                          <a:noFill/>
                        </a:ln>
                        <a:solidFill>
                          <a:srgbClr val="FF0000"/>
                        </a:solidFill>
                        <a:effectLst/>
                        <a:latin typeface="+mn-lt"/>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100" dirty="0">
                          <a:solidFill>
                            <a:srgbClr val="00B050"/>
                          </a:solidFill>
                          <a:latin typeface="+mn-lt"/>
                          <a:ea typeface="Zapf Dingbats"/>
                          <a:cs typeface="Zapf Dingbats"/>
                          <a:sym typeface="Zapf Dingbats"/>
                        </a:rPr>
                        <a:t>✔</a:t>
                      </a:r>
                      <a:endParaRPr lang="en-US" sz="1000" b="1" dirty="0">
                        <a:solidFill>
                          <a:srgbClr val="151515"/>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ea typeface="Zapf Dingbats"/>
                          <a:cs typeface="Zapf Dingbats"/>
                          <a:sym typeface="Zapf Dingbats"/>
                        </a:rPr>
                        <a:t>✘</a:t>
                      </a:r>
                      <a:endParaRPr kumimoji="0" lang="en-US" sz="1000" b="1" i="0" u="none" strike="noStrike" kern="1200" cap="none" spc="0" normalizeH="0" baseline="0" noProof="0" dirty="0">
                        <a:ln>
                          <a:noFill/>
                        </a:ln>
                        <a:solidFill>
                          <a:srgbClr val="D2D2D2">
                            <a:lumMod val="10000"/>
                          </a:srgbClr>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100" dirty="0">
                          <a:solidFill>
                            <a:srgbClr val="FF000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100" dirty="0">
                          <a:solidFill>
                            <a:srgbClr val="FF000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ea typeface="Zapf Dingbats"/>
                          <a:cs typeface="Zapf Dingbats"/>
                          <a:sym typeface="Zapf Dingbats"/>
                        </a:rPr>
                        <a:t>Q2 ‘18</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7"/>
                  </a:ext>
                </a:extLst>
              </a:tr>
              <a:tr h="4307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New </a:t>
                      </a:r>
                      <a:r>
                        <a:rPr kumimoji="0" lang="en-US" sz="1000" u="none" strike="noStrike" cap="none" normalizeH="0" baseline="0" dirty="0" err="1">
                          <a:ln>
                            <a:noFill/>
                          </a:ln>
                          <a:solidFill>
                            <a:schemeClr val="bg2">
                              <a:lumMod val="10000"/>
                            </a:schemeClr>
                          </a:solidFill>
                          <a:effectLst/>
                          <a:latin typeface="+mn-lt"/>
                        </a:rPr>
                        <a:t>Dtypes</a:t>
                      </a:r>
                      <a:endParaRPr kumimoji="0" lang="en-US" sz="1000" b="0"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dirty="0">
                          <a:solidFill>
                            <a:srgbClr val="00B050"/>
                          </a:solidFill>
                          <a:latin typeface="+mn-lt"/>
                          <a:ea typeface="Zapf Dingbats"/>
                          <a:cs typeface="Zapf Dingbats"/>
                          <a:sym typeface="Zapf Dingbats"/>
                        </a:rPr>
                        <a:t>✔</a:t>
                      </a:r>
                      <a:endParaRPr kumimoji="0" lang="en-US" sz="1000" b="0" i="0" u="none" strike="noStrike" cap="none" normalizeH="0" baseline="0" dirty="0">
                        <a:ln>
                          <a:noFill/>
                        </a:ln>
                        <a:solidFill>
                          <a:srgbClr val="00B050"/>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dirty="0">
                          <a:solidFill>
                            <a:srgbClr val="00B050"/>
                          </a:solidFill>
                          <a:latin typeface="+mn-lt"/>
                          <a:ea typeface="Zapf Dingbats"/>
                          <a:cs typeface="Zapf Dingbats"/>
                          <a:sym typeface="Zapf Dingbats"/>
                        </a:rPr>
                        <a:t>✔</a:t>
                      </a:r>
                      <a:endParaRPr kumimoji="0" lang="en-US" sz="1000" b="0" i="0" u="none" strike="noStrike" cap="none" normalizeH="0" baseline="0" dirty="0">
                        <a:ln>
                          <a:noFill/>
                        </a:ln>
                        <a:solidFill>
                          <a:srgbClr val="00B050"/>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a:solidFill>
                            <a:srgbClr val="00B05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8"/>
                  </a:ext>
                </a:extLst>
              </a:tr>
              <a:tr h="4307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bg2">
                              <a:lumMod val="10000"/>
                            </a:schemeClr>
                          </a:solidFill>
                          <a:effectLst/>
                          <a:latin typeface="+mn-lt"/>
                        </a:rPr>
                        <a:t>Large Counts</a:t>
                      </a:r>
                      <a:endParaRPr kumimoji="0" lang="en-US" sz="1000" b="0"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dirty="0">
                          <a:solidFill>
                            <a:srgbClr val="00B050"/>
                          </a:solidFill>
                          <a:latin typeface="+mn-lt"/>
                          <a:ea typeface="Zapf Dingbats"/>
                          <a:cs typeface="Zapf Dingbats"/>
                          <a:sym typeface="Zapf Dingbats"/>
                        </a:rPr>
                        <a:t>✔</a:t>
                      </a:r>
                      <a:endParaRPr kumimoji="0" lang="en-US" sz="1000" b="0" i="0" u="none" strike="noStrike" cap="none" normalizeH="0" baseline="0" dirty="0">
                        <a:ln>
                          <a:noFill/>
                        </a:ln>
                        <a:solidFill>
                          <a:srgbClr val="00B050"/>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a:solidFill>
                            <a:srgbClr val="00B050"/>
                          </a:solidFill>
                          <a:latin typeface="+mn-lt"/>
                          <a:ea typeface="Zapf Dingbats"/>
                          <a:cs typeface="Zapf Dingbats"/>
                          <a:sym typeface="Zapf Dingbats"/>
                        </a:rPr>
                        <a:t>✔</a:t>
                      </a:r>
                      <a:endParaRPr lang="en-US" sz="1000" dirty="0">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09"/>
                  </a:ext>
                </a:extLst>
              </a:tr>
              <a:tr h="4099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err="1">
                          <a:ln>
                            <a:noFill/>
                          </a:ln>
                          <a:solidFill>
                            <a:schemeClr val="bg2">
                              <a:lumMod val="10000"/>
                            </a:schemeClr>
                          </a:solidFill>
                          <a:effectLst/>
                          <a:latin typeface="+mn-lt"/>
                        </a:rPr>
                        <a:t>MProbe</a:t>
                      </a:r>
                      <a:endParaRPr kumimoji="0" lang="en-US" sz="1000" b="0" i="0" u="none" strike="noStrike" cap="none" normalizeH="0" baseline="0" dirty="0">
                        <a:ln>
                          <a:noFill/>
                        </a:ln>
                        <a:solidFill>
                          <a:schemeClr val="bg2">
                            <a:lumMod val="10000"/>
                          </a:schemeClr>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mn-lt"/>
                          <a:ea typeface="Zapf Dingbats"/>
                          <a:cs typeface="Zapf Dingbats"/>
                          <a:sym typeface="Zapf Dingbats"/>
                        </a:rPr>
                        <a:t>✔</a:t>
                      </a:r>
                      <a:endParaRPr kumimoji="0" lang="en-US" sz="1000" b="0" i="0" u="none" strike="noStrike" kern="1200" cap="none" spc="0" normalizeH="0" baseline="0" noProof="0" dirty="0">
                        <a:ln>
                          <a:noFill/>
                        </a:ln>
                        <a:solidFill>
                          <a:srgbClr val="00B050"/>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kumimoji="0" lang="en-US" sz="1000" kern="1200" dirty="0">
                        <a:solidFill>
                          <a:srgbClr val="00B050"/>
                        </a:solidFill>
                        <a:latin typeface="+mn-lt"/>
                        <a:ea typeface="Zapf Dingbats"/>
                        <a:cs typeface="Zapf Dingbats"/>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dirty="0">
                          <a:solidFill>
                            <a:srgbClr val="00B050"/>
                          </a:solidFill>
                          <a:latin typeface="+mn-lt"/>
                          <a:ea typeface="Zapf Dingbats"/>
                          <a:cs typeface="Zapf Dingbats"/>
                          <a:sym typeface="Zapf Dingbats"/>
                        </a:rPr>
                        <a:t>✔</a:t>
                      </a:r>
                      <a:endParaRPr kumimoji="0" lang="en-US" sz="1000" b="0" i="0" u="none" strike="noStrike" cap="none" normalizeH="0" baseline="0" dirty="0">
                        <a:ln>
                          <a:noFill/>
                        </a:ln>
                        <a:solidFill>
                          <a:srgbClr val="00B050"/>
                        </a:solidFill>
                        <a:effectLst/>
                        <a:latin typeface="+mn-lt"/>
                        <a:ea typeface="ＭＳ Ｐゴシック" charset="0"/>
                        <a:cs typeface="Arial" charset="0"/>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dirty="0">
                        <a:solidFill>
                          <a:srgbClr val="00B050"/>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ea typeface="Zapf Dingbats"/>
                          <a:cs typeface="Zapf Dingbats"/>
                          <a:sym typeface="Zapf Dingbats"/>
                        </a:rPr>
                        <a:t>Q1 ‘18</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extLst>
                  <a:ext uri="{0D108BD9-81ED-4DB2-BD59-A6C34878D82A}">
                    <a16:rowId xmlns:a16="http://schemas.microsoft.com/office/drawing/2014/main" val="10010"/>
                  </a:ext>
                </a:extLst>
              </a:tr>
              <a:tr h="4099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2">
                              <a:lumMod val="10000"/>
                            </a:schemeClr>
                          </a:solidFill>
                          <a:effectLst/>
                          <a:latin typeface="+mn-lt"/>
                          <a:ea typeface="ＭＳ Ｐゴシック" charset="0"/>
                          <a:cs typeface="Arial" charset="0"/>
                        </a:rPr>
                        <a:t>NBC I/O</a:t>
                      </a:r>
                    </a:p>
                  </a:txBody>
                  <a:tcPr marL="91437" marR="91437" marT="45718" marB="45718"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100" dirty="0">
                        <a:solidFill>
                          <a:srgbClr val="FF000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b="1" kern="1200" dirty="0">
                        <a:solidFill>
                          <a:schemeClr val="bg2">
                            <a:lumMod val="10000"/>
                          </a:schemeClr>
                        </a:solidFill>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ea typeface="Zapf Dingbats"/>
                          <a:cs typeface="Zapf Dingbats"/>
                          <a:sym typeface="Zapf Dingbats"/>
                        </a:rPr>
                        <a:t>✘</a:t>
                      </a:r>
                      <a:endParaRPr lang="en-US" sz="1000" dirty="0">
                        <a:solidFill>
                          <a:srgbClr val="FF000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00B050"/>
                          </a:solidFill>
                          <a:latin typeface="+mn-lt"/>
                          <a:ea typeface="Zapf Dingbats"/>
                          <a:cs typeface="Zapf Dingbats"/>
                          <a:sym typeface="Zapf Dingbats"/>
                        </a:rPr>
                        <a:t>✔</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ea typeface="Zapf Dingbats"/>
                          <a:cs typeface="Zapf Dingbats"/>
                          <a:sym typeface="Zapf Dingbats"/>
                        </a:rPr>
                        <a:t>✘</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ea typeface="Zapf Dingbats"/>
                          <a:cs typeface="Zapf Dingbats"/>
                          <a:sym typeface="Zapf Dingbats"/>
                        </a:rPr>
                        <a:t>✘</a:t>
                      </a:r>
                      <a:endParaRPr kumimoji="0" lang="en-US" sz="1000" b="0" i="0" u="none" strike="noStrike" kern="1200" cap="none" spc="0" normalizeH="0" baseline="0" noProof="0" dirty="0">
                        <a:ln>
                          <a:noFill/>
                        </a:ln>
                        <a:solidFill>
                          <a:srgbClr val="D2D2D2">
                            <a:lumMod val="10000"/>
                          </a:srgbClr>
                        </a:solidFill>
                        <a:effectLst/>
                        <a:uLnTx/>
                        <a:uFillTx/>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b="1" kern="1200" dirty="0">
                        <a:solidFill>
                          <a:srgbClr val="00B050"/>
                        </a:solidFill>
                        <a:latin typeface="+mn-lt"/>
                        <a:ea typeface="+mn-ea"/>
                        <a:cs typeface="+mn-cs"/>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ea typeface="Zapf Dingbats"/>
                          <a:cs typeface="Zapf Dingbats"/>
                          <a:sym typeface="Zapf Dingbats"/>
                        </a:rPr>
                        <a:t>✘</a:t>
                      </a:r>
                      <a:endParaRPr lang="en-US" sz="1000" dirty="0">
                        <a:solidFill>
                          <a:schemeClr val="bg2">
                            <a:lumMod val="10000"/>
                          </a:schemeClr>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ea typeface="Zapf Dingbats"/>
                          <a:cs typeface="Zapf Dingbats"/>
                          <a:sym typeface="Zapf Dingbats"/>
                        </a:rPr>
                        <a:t>✘</a:t>
                      </a:r>
                      <a:endParaRPr lang="en-US" sz="1000" dirty="0">
                        <a:solidFill>
                          <a:schemeClr val="bg2">
                            <a:lumMod val="10000"/>
                          </a:schemeClr>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a:solidFill>
                            <a:schemeClr val="bg2">
                              <a:lumMod val="10000"/>
                            </a:schemeClr>
                          </a:solidFill>
                          <a:latin typeface="+mn-lt"/>
                        </a:rPr>
                        <a:t>*</a:t>
                      </a:r>
                      <a:endParaRPr lang="en-US" sz="1000" b="1" dirty="0">
                        <a:solidFill>
                          <a:schemeClr val="bg2">
                            <a:lumMod val="10000"/>
                          </a:schemeClr>
                        </a:solidFill>
                        <a:latin typeface="+mn-lt"/>
                      </a:endParaRPr>
                    </a:p>
                  </a:txBody>
                  <a:tcPr marL="91437" marR="91437" marT="45718" marB="45718" anchor="ctr" horzOverflow="overflow">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FF000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0B050"/>
                          </a:solidFill>
                          <a:latin typeface="+mn-lt"/>
                          <a:ea typeface="Zapf Dingbats"/>
                          <a:cs typeface="Zapf Dingbats"/>
                          <a:sym typeface="Zapf Dingbats"/>
                        </a:rPr>
                        <a:t>✔</a:t>
                      </a:r>
                      <a:endParaRPr lang="en-US" sz="1000" dirty="0">
                        <a:solidFill>
                          <a:srgbClr val="00B050"/>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10000"/>
                            </a:schemeClr>
                          </a:solidFill>
                          <a:latin typeface="+mn-lt"/>
                          <a:ea typeface="Zapf Dingbats"/>
                          <a:cs typeface="Zapf Dingbats"/>
                          <a:sym typeface="Zapf Dingbats"/>
                        </a:rPr>
                        <a:t>Q3 ‘18</a:t>
                      </a:r>
                      <a:endParaRPr lang="en-US" sz="1000" dirty="0">
                        <a:solidFill>
                          <a:schemeClr val="bg2">
                            <a:lumMod val="10000"/>
                          </a:schemeClr>
                        </a:solidFill>
                        <a:latin typeface="+mn-lt"/>
                      </a:endParaRPr>
                    </a:p>
                  </a:txBody>
                  <a:tcPr marL="91454" marR="91454" marT="45719" marB="45719" anchor="ct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 name="TextBox 2"/>
          <p:cNvSpPr txBox="1"/>
          <p:nvPr/>
        </p:nvSpPr>
        <p:spPr>
          <a:xfrm>
            <a:off x="0" y="6306979"/>
            <a:ext cx="8991600" cy="246221"/>
          </a:xfrm>
          <a:prstGeom prst="rect">
            <a:avLst/>
          </a:prstGeom>
          <a:solidFill>
            <a:schemeClr val="bg1"/>
          </a:solidFill>
        </p:spPr>
        <p:txBody>
          <a:bodyPr wrap="square" rtlCol="0">
            <a:spAutoFit/>
          </a:bodyPr>
          <a:lstStyle/>
          <a:p>
            <a:pPr algn="ctr">
              <a:spcBef>
                <a:spcPts val="240"/>
              </a:spcBef>
            </a:pPr>
            <a:r>
              <a:rPr lang="en-US" sz="1000" b="1" baseline="30000" dirty="0">
                <a:solidFill>
                  <a:srgbClr val="FF0000"/>
                </a:solidFill>
              </a:rPr>
              <a:t>1</a:t>
            </a:r>
            <a:r>
              <a:rPr lang="en-US" sz="1000" b="1" dirty="0">
                <a:solidFill>
                  <a:srgbClr val="FF0000"/>
                </a:solidFill>
              </a:rPr>
              <a:t> Open Source but unsupported		</a:t>
            </a:r>
            <a:r>
              <a:rPr lang="en-US" sz="1000" b="1" baseline="30000" dirty="0">
                <a:solidFill>
                  <a:srgbClr val="FF0000"/>
                </a:solidFill>
              </a:rPr>
              <a:t> 2</a:t>
            </a:r>
            <a:r>
              <a:rPr lang="en-US" sz="1000" b="1" dirty="0">
                <a:solidFill>
                  <a:srgbClr val="FF0000"/>
                </a:solidFill>
              </a:rPr>
              <a:t> No MPI_T variables exposed		* Under development	(*) Partly done</a:t>
            </a:r>
          </a:p>
        </p:txBody>
      </p:sp>
      <p:sp>
        <p:nvSpPr>
          <p:cNvPr id="6" name="TextBox 5"/>
          <p:cNvSpPr txBox="1"/>
          <p:nvPr/>
        </p:nvSpPr>
        <p:spPr>
          <a:xfrm>
            <a:off x="76201" y="5791200"/>
            <a:ext cx="8991599" cy="456535"/>
          </a:xfrm>
          <a:prstGeom prst="rect">
            <a:avLst/>
          </a:prstGeom>
          <a:solidFill>
            <a:schemeClr val="bg1"/>
          </a:solidFill>
        </p:spPr>
        <p:txBody>
          <a:bodyPr wrap="square" rtlCol="0">
            <a:spAutoFit/>
          </a:bodyPr>
          <a:lstStyle/>
          <a:p>
            <a:pPr>
              <a:spcBef>
                <a:spcPts val="240"/>
              </a:spcBef>
            </a:pPr>
            <a:r>
              <a:rPr lang="en-US" sz="1100" b="1" dirty="0">
                <a:solidFill>
                  <a:srgbClr val="660066"/>
                </a:solidFill>
              </a:rPr>
              <a:t>Release dates are estimates; subject to change at any time	                  </a:t>
            </a:r>
            <a:r>
              <a:rPr lang="en-US" sz="1100" dirty="0">
                <a:solidFill>
                  <a:srgbClr val="FF0000"/>
                </a:solidFill>
                <a:ea typeface="Zapf Dingbats"/>
                <a:cs typeface="Zapf Dingbats"/>
                <a:sym typeface="Zapf Dingbats"/>
              </a:rPr>
              <a:t>“✘” </a:t>
            </a:r>
            <a:r>
              <a:rPr lang="en-US" sz="1100" b="1" dirty="0">
                <a:solidFill>
                  <a:srgbClr val="660066"/>
                </a:solidFill>
              </a:rPr>
              <a:t> indicates no publicly announced plan to support that feature</a:t>
            </a:r>
          </a:p>
          <a:p>
            <a:pPr algn="ctr">
              <a:spcBef>
                <a:spcPts val="240"/>
              </a:spcBef>
            </a:pPr>
            <a:r>
              <a:rPr lang="en-US" sz="1100" b="1" dirty="0">
                <a:solidFill>
                  <a:srgbClr val="660066"/>
                </a:solidFill>
              </a:rPr>
              <a:t>Platform-specific restrictions might apply to the supported features</a:t>
            </a:r>
          </a:p>
        </p:txBody>
      </p:sp>
      <p:sp>
        <p:nvSpPr>
          <p:cNvPr id="7" name="Slide Number Placeholder 6">
            <a:extLst>
              <a:ext uri="{FF2B5EF4-FFF2-40B4-BE49-F238E27FC236}">
                <a16:creationId xmlns:a16="http://schemas.microsoft.com/office/drawing/2014/main" id="{832910EE-5A23-754A-981D-4F17B9EE5A03}"/>
              </a:ext>
            </a:extLst>
          </p:cNvPr>
          <p:cNvSpPr>
            <a:spLocks noGrp="1"/>
          </p:cNvSpPr>
          <p:nvPr>
            <p:ph type="sldNum" sz="quarter" idx="4"/>
          </p:nvPr>
        </p:nvSpPr>
        <p:spPr/>
        <p:txBody>
          <a:bodyPr/>
          <a:lstStyle/>
          <a:p>
            <a:fld id="{6B394888-48A7-42F6-AE45-2BD5FD40ED91}" type="slidenum">
              <a:rPr lang="en-US" smtClean="0"/>
              <a:pPr/>
              <a:t>5</a:t>
            </a:fld>
            <a:endParaRPr lang="en-US" dirty="0"/>
          </a:p>
        </p:txBody>
      </p:sp>
    </p:spTree>
    <p:extLst>
      <p:ext uri="{BB962C8B-B14F-4D97-AF65-F5344CB8AC3E}">
        <p14:creationId xmlns:p14="http://schemas.microsoft.com/office/powerpoint/2010/main" val="3933080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Step</a:t>
            </a:r>
            <a:r>
              <a:rPr lang="zh-CN" altLang="en-US" dirty="0"/>
              <a:t> </a:t>
            </a:r>
            <a:r>
              <a:rPr lang="en-US" altLang="zh-CN" dirty="0"/>
              <a:t>2:</a:t>
            </a:r>
            <a:r>
              <a:rPr lang="zh-CN" altLang="en-US" dirty="0"/>
              <a:t> </a:t>
            </a:r>
            <a:r>
              <a:rPr lang="en-US" dirty="0"/>
              <a:t>The Local Data Structure</a:t>
            </a:r>
          </a:p>
        </p:txBody>
      </p:sp>
      <p:sp>
        <p:nvSpPr>
          <p:cNvPr id="3" name="Content Placeholder 2"/>
          <p:cNvSpPr>
            <a:spLocks noGrp="1"/>
          </p:cNvSpPr>
          <p:nvPr>
            <p:ph idx="1"/>
          </p:nvPr>
        </p:nvSpPr>
        <p:spPr>
          <a:xfrm>
            <a:off x="457200" y="1143000"/>
            <a:ext cx="8229600" cy="1688887"/>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dirty="0"/>
              <a:t>Each process has its local “patch” of the global array</a:t>
            </a:r>
          </a:p>
          <a:p>
            <a:pPr lvl="1"/>
            <a:r>
              <a:rPr lang="en-US" dirty="0"/>
              <a:t>“</a:t>
            </a:r>
            <a:r>
              <a:rPr lang="en-US" dirty="0" err="1"/>
              <a:t>bx</a:t>
            </a:r>
            <a:r>
              <a:rPr lang="en-US" dirty="0"/>
              <a:t>” and “by” are the sizes of the local array</a:t>
            </a:r>
          </a:p>
          <a:p>
            <a:pPr lvl="1"/>
            <a:r>
              <a:rPr lang="en-US" dirty="0"/>
              <a:t>Always allocate a halo around the patch</a:t>
            </a:r>
          </a:p>
          <a:p>
            <a:pPr lvl="1"/>
            <a:r>
              <a:rPr lang="en-US" dirty="0"/>
              <a:t>Array allocated of size (bx+2)x(by+2)</a:t>
            </a:r>
          </a:p>
          <a:p>
            <a:pPr lvl="0"/>
            <a:r>
              <a:rPr lang="en-US" altLang="zh-CN" dirty="0">
                <a:solidFill>
                  <a:srgbClr val="D2D2D2">
                    <a:lumMod val="10000"/>
                  </a:srgbClr>
                </a:solidFill>
              </a:rPr>
              <a:t>Each</a:t>
            </a:r>
            <a:r>
              <a:rPr lang="zh-CN" altLang="en-US" dirty="0">
                <a:solidFill>
                  <a:srgbClr val="D2D2D2">
                    <a:lumMod val="10000"/>
                  </a:srgbClr>
                </a:solidFill>
              </a:rPr>
              <a:t> </a:t>
            </a:r>
            <a:r>
              <a:rPr lang="en-US" altLang="zh-CN" dirty="0">
                <a:solidFill>
                  <a:srgbClr val="D2D2D2">
                    <a:lumMod val="10000"/>
                  </a:srgbClr>
                </a:solidFill>
              </a:rPr>
              <a:t>process</a:t>
            </a:r>
            <a:r>
              <a:rPr lang="zh-CN" altLang="en-US" dirty="0">
                <a:solidFill>
                  <a:srgbClr val="D2D2D2">
                    <a:lumMod val="10000"/>
                  </a:srgbClr>
                </a:solidFill>
              </a:rPr>
              <a:t> </a:t>
            </a:r>
            <a:r>
              <a:rPr lang="en-US" altLang="zh-CN" dirty="0">
                <a:solidFill>
                  <a:srgbClr val="D2D2D2">
                    <a:lumMod val="10000"/>
                  </a:srgbClr>
                </a:solidFill>
              </a:rPr>
              <a:t>also</a:t>
            </a:r>
            <a:r>
              <a:rPr lang="zh-CN" altLang="en-US" dirty="0">
                <a:solidFill>
                  <a:srgbClr val="D2D2D2">
                    <a:lumMod val="10000"/>
                  </a:srgbClr>
                </a:solidFill>
              </a:rPr>
              <a:t> </a:t>
            </a:r>
            <a:r>
              <a:rPr lang="en-US" altLang="zh-CN" dirty="0">
                <a:solidFill>
                  <a:srgbClr val="D2D2D2">
                    <a:lumMod val="10000"/>
                  </a:srgbClr>
                </a:solidFill>
              </a:rPr>
              <a:t>have</a:t>
            </a:r>
            <a:r>
              <a:rPr lang="zh-CN" altLang="en-US" dirty="0">
                <a:solidFill>
                  <a:srgbClr val="D2D2D2">
                    <a:lumMod val="10000"/>
                  </a:srgbClr>
                </a:solidFill>
              </a:rPr>
              <a:t> </a:t>
            </a:r>
            <a:r>
              <a:rPr lang="en-US" altLang="zh-CN" dirty="0">
                <a:solidFill>
                  <a:srgbClr val="D2D2D2">
                    <a:lumMod val="10000"/>
                  </a:srgbClr>
                </a:solidFill>
              </a:rPr>
              <a:t>send/</a:t>
            </a:r>
            <a:r>
              <a:rPr lang="en-US" altLang="zh-CN" dirty="0" err="1">
                <a:solidFill>
                  <a:srgbClr val="D2D2D2">
                    <a:lumMod val="10000"/>
                  </a:srgbClr>
                </a:solidFill>
              </a:rPr>
              <a:t>recv</a:t>
            </a:r>
            <a:r>
              <a:rPr lang="zh-CN" altLang="en-US" dirty="0">
                <a:solidFill>
                  <a:srgbClr val="D2D2D2">
                    <a:lumMod val="10000"/>
                  </a:srgbClr>
                </a:solidFill>
              </a:rPr>
              <a:t> </a:t>
            </a:r>
            <a:r>
              <a:rPr lang="en-US" altLang="zh-CN" dirty="0">
                <a:solidFill>
                  <a:srgbClr val="D2D2D2">
                    <a:lumMod val="10000"/>
                  </a:srgbClr>
                </a:solidFill>
              </a:rPr>
              <a:t>buffers</a:t>
            </a:r>
            <a:r>
              <a:rPr lang="zh-CN" altLang="en-US" dirty="0">
                <a:solidFill>
                  <a:srgbClr val="D2D2D2">
                    <a:lumMod val="10000"/>
                  </a:srgbClr>
                </a:solidFill>
              </a:rPr>
              <a:t> </a:t>
            </a:r>
            <a:r>
              <a:rPr lang="en-US" altLang="zh-CN" dirty="0">
                <a:solidFill>
                  <a:srgbClr val="D2D2D2">
                    <a:lumMod val="10000"/>
                  </a:srgbClr>
                </a:solidFill>
              </a:rPr>
              <a:t>for</a:t>
            </a:r>
            <a:r>
              <a:rPr lang="zh-CN" altLang="en-US" dirty="0">
                <a:solidFill>
                  <a:srgbClr val="D2D2D2">
                    <a:lumMod val="10000"/>
                  </a:srgbClr>
                </a:solidFill>
              </a:rPr>
              <a:t> </a:t>
            </a:r>
            <a:r>
              <a:rPr lang="en-US" altLang="zh-CN" dirty="0">
                <a:solidFill>
                  <a:srgbClr val="D2D2D2">
                    <a:lumMod val="10000"/>
                  </a:srgbClr>
                </a:solidFill>
              </a:rPr>
              <a:t>each</a:t>
            </a:r>
            <a:r>
              <a:rPr lang="zh-CN" altLang="en-US" dirty="0">
                <a:solidFill>
                  <a:srgbClr val="D2D2D2">
                    <a:lumMod val="10000"/>
                  </a:srgbClr>
                </a:solidFill>
              </a:rPr>
              <a:t> </a:t>
            </a:r>
            <a:r>
              <a:rPr lang="en-US" altLang="zh-CN" dirty="0">
                <a:solidFill>
                  <a:srgbClr val="D2D2D2">
                    <a:lumMod val="10000"/>
                  </a:srgbClr>
                </a:solidFill>
              </a:rPr>
              <a:t>neighbor</a:t>
            </a:r>
          </a:p>
          <a:p>
            <a:pPr lvl="0"/>
            <a:endParaRPr lang="en-US" dirty="0">
              <a:solidFill>
                <a:srgbClr val="D2D2D2">
                  <a:lumMod val="10000"/>
                </a:srgbClr>
              </a:solidFill>
            </a:endParaRPr>
          </a:p>
          <a:p>
            <a:pPr lvl="1"/>
            <a:endParaRPr lang="en-US" dirty="0"/>
          </a:p>
        </p:txBody>
      </p:sp>
      <p:grpSp>
        <p:nvGrpSpPr>
          <p:cNvPr id="163" name="Group 177"/>
          <p:cNvGrpSpPr/>
          <p:nvPr/>
        </p:nvGrpSpPr>
        <p:grpSpPr>
          <a:xfrm>
            <a:off x="2323146" y="3804873"/>
            <a:ext cx="3855807" cy="2085420"/>
            <a:chOff x="3314700" y="4038600"/>
            <a:chExt cx="3855807" cy="2085420"/>
          </a:xfrm>
        </p:grpSpPr>
        <p:sp>
          <p:nvSpPr>
            <p:cNvPr id="4" name="Rectangle 4"/>
            <p:cNvSpPr>
              <a:spLocks noChangeArrowheads="1"/>
            </p:cNvSpPr>
            <p:nvPr/>
          </p:nvSpPr>
          <p:spPr bwMode="auto">
            <a:xfrm>
              <a:off x="3314700" y="4038600"/>
              <a:ext cx="152400" cy="152400"/>
            </a:xfrm>
            <a:prstGeom prst="rect">
              <a:avLst/>
            </a:prstGeom>
            <a:solidFill>
              <a:schemeClr val="accent3">
                <a:lumMod val="20000"/>
                <a:lumOff val="80000"/>
              </a:schemeClr>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 name="Rectangle 5"/>
            <p:cNvSpPr>
              <a:spLocks noChangeArrowheads="1"/>
            </p:cNvSpPr>
            <p:nvPr/>
          </p:nvSpPr>
          <p:spPr bwMode="auto">
            <a:xfrm>
              <a:off x="34671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 name="Rectangle 6"/>
            <p:cNvSpPr>
              <a:spLocks noChangeArrowheads="1"/>
            </p:cNvSpPr>
            <p:nvPr/>
          </p:nvSpPr>
          <p:spPr bwMode="auto">
            <a:xfrm>
              <a:off x="36195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 name="Rectangle 7"/>
            <p:cNvSpPr>
              <a:spLocks noChangeArrowheads="1"/>
            </p:cNvSpPr>
            <p:nvPr/>
          </p:nvSpPr>
          <p:spPr bwMode="auto">
            <a:xfrm>
              <a:off x="37719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 name="Rectangle 8"/>
            <p:cNvSpPr>
              <a:spLocks noChangeArrowheads="1"/>
            </p:cNvSpPr>
            <p:nvPr/>
          </p:nvSpPr>
          <p:spPr bwMode="auto">
            <a:xfrm>
              <a:off x="39243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 name="Rectangle 9"/>
            <p:cNvSpPr>
              <a:spLocks noChangeArrowheads="1"/>
            </p:cNvSpPr>
            <p:nvPr/>
          </p:nvSpPr>
          <p:spPr bwMode="auto">
            <a:xfrm>
              <a:off x="40767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 name="Rectangle 10"/>
            <p:cNvSpPr>
              <a:spLocks noChangeArrowheads="1"/>
            </p:cNvSpPr>
            <p:nvPr/>
          </p:nvSpPr>
          <p:spPr bwMode="auto">
            <a:xfrm>
              <a:off x="42291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 name="Rectangle 11"/>
            <p:cNvSpPr>
              <a:spLocks noChangeArrowheads="1"/>
            </p:cNvSpPr>
            <p:nvPr/>
          </p:nvSpPr>
          <p:spPr bwMode="auto">
            <a:xfrm>
              <a:off x="43815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 name="Rectangle 12"/>
            <p:cNvSpPr>
              <a:spLocks noChangeArrowheads="1"/>
            </p:cNvSpPr>
            <p:nvPr/>
          </p:nvSpPr>
          <p:spPr bwMode="auto">
            <a:xfrm>
              <a:off x="45339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 name="Rectangle 13"/>
            <p:cNvSpPr>
              <a:spLocks noChangeArrowheads="1"/>
            </p:cNvSpPr>
            <p:nvPr/>
          </p:nvSpPr>
          <p:spPr bwMode="auto">
            <a:xfrm>
              <a:off x="46863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 name="Rectangle 14"/>
            <p:cNvSpPr>
              <a:spLocks noChangeArrowheads="1"/>
            </p:cNvSpPr>
            <p:nvPr/>
          </p:nvSpPr>
          <p:spPr bwMode="auto">
            <a:xfrm>
              <a:off x="48387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 name="Rectangle 15"/>
            <p:cNvSpPr>
              <a:spLocks noChangeArrowheads="1"/>
            </p:cNvSpPr>
            <p:nvPr/>
          </p:nvSpPr>
          <p:spPr bwMode="auto">
            <a:xfrm>
              <a:off x="49911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6" name="Rectangle 16"/>
            <p:cNvSpPr>
              <a:spLocks noChangeArrowheads="1"/>
            </p:cNvSpPr>
            <p:nvPr/>
          </p:nvSpPr>
          <p:spPr bwMode="auto">
            <a:xfrm>
              <a:off x="51435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7" name="Rectangle 17"/>
            <p:cNvSpPr>
              <a:spLocks noChangeArrowheads="1"/>
            </p:cNvSpPr>
            <p:nvPr/>
          </p:nvSpPr>
          <p:spPr bwMode="auto">
            <a:xfrm>
              <a:off x="52959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8" name="Rectangle 18"/>
            <p:cNvSpPr>
              <a:spLocks noChangeArrowheads="1"/>
            </p:cNvSpPr>
            <p:nvPr/>
          </p:nvSpPr>
          <p:spPr bwMode="auto">
            <a:xfrm>
              <a:off x="54483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9" name="Rectangle 19"/>
            <p:cNvSpPr>
              <a:spLocks noChangeArrowheads="1"/>
            </p:cNvSpPr>
            <p:nvPr/>
          </p:nvSpPr>
          <p:spPr bwMode="auto">
            <a:xfrm>
              <a:off x="5600700" y="4038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0" name="Rectangle 20"/>
            <p:cNvSpPr>
              <a:spLocks noChangeArrowheads="1"/>
            </p:cNvSpPr>
            <p:nvPr/>
          </p:nvSpPr>
          <p:spPr bwMode="auto">
            <a:xfrm>
              <a:off x="5753100" y="4038600"/>
              <a:ext cx="152400" cy="152400"/>
            </a:xfrm>
            <a:prstGeom prst="rect">
              <a:avLst/>
            </a:prstGeom>
            <a:solidFill>
              <a:schemeClr val="accent3">
                <a:lumMod val="20000"/>
                <a:lumOff val="80000"/>
              </a:schemeClr>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1" name="Rectangle 21"/>
            <p:cNvSpPr>
              <a:spLocks noChangeArrowheads="1"/>
            </p:cNvSpPr>
            <p:nvPr/>
          </p:nvSpPr>
          <p:spPr bwMode="auto">
            <a:xfrm>
              <a:off x="3314700" y="41910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2" name="Rectangle 22"/>
            <p:cNvSpPr>
              <a:spLocks noChangeArrowheads="1"/>
            </p:cNvSpPr>
            <p:nvPr/>
          </p:nvSpPr>
          <p:spPr bwMode="auto">
            <a:xfrm>
              <a:off x="34671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3" name="Rectangle 23"/>
            <p:cNvSpPr>
              <a:spLocks noChangeArrowheads="1"/>
            </p:cNvSpPr>
            <p:nvPr/>
          </p:nvSpPr>
          <p:spPr bwMode="auto">
            <a:xfrm>
              <a:off x="36195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4" name="Rectangle 24"/>
            <p:cNvSpPr>
              <a:spLocks noChangeArrowheads="1"/>
            </p:cNvSpPr>
            <p:nvPr/>
          </p:nvSpPr>
          <p:spPr bwMode="auto">
            <a:xfrm>
              <a:off x="37719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5" name="Rectangle 25"/>
            <p:cNvSpPr>
              <a:spLocks noChangeArrowheads="1"/>
            </p:cNvSpPr>
            <p:nvPr/>
          </p:nvSpPr>
          <p:spPr bwMode="auto">
            <a:xfrm>
              <a:off x="39243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6" name="Rectangle 26"/>
            <p:cNvSpPr>
              <a:spLocks noChangeArrowheads="1"/>
            </p:cNvSpPr>
            <p:nvPr/>
          </p:nvSpPr>
          <p:spPr bwMode="auto">
            <a:xfrm>
              <a:off x="40767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7" name="Rectangle 27"/>
            <p:cNvSpPr>
              <a:spLocks noChangeArrowheads="1"/>
            </p:cNvSpPr>
            <p:nvPr/>
          </p:nvSpPr>
          <p:spPr bwMode="auto">
            <a:xfrm>
              <a:off x="42291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8" name="Rectangle 28"/>
            <p:cNvSpPr>
              <a:spLocks noChangeArrowheads="1"/>
            </p:cNvSpPr>
            <p:nvPr/>
          </p:nvSpPr>
          <p:spPr bwMode="auto">
            <a:xfrm>
              <a:off x="43815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29" name="Rectangle 29"/>
            <p:cNvSpPr>
              <a:spLocks noChangeArrowheads="1"/>
            </p:cNvSpPr>
            <p:nvPr/>
          </p:nvSpPr>
          <p:spPr bwMode="auto">
            <a:xfrm>
              <a:off x="45339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0" name="Rectangle 30"/>
            <p:cNvSpPr>
              <a:spLocks noChangeArrowheads="1"/>
            </p:cNvSpPr>
            <p:nvPr/>
          </p:nvSpPr>
          <p:spPr bwMode="auto">
            <a:xfrm>
              <a:off x="46863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1" name="Rectangle 31"/>
            <p:cNvSpPr>
              <a:spLocks noChangeArrowheads="1"/>
            </p:cNvSpPr>
            <p:nvPr/>
          </p:nvSpPr>
          <p:spPr bwMode="auto">
            <a:xfrm>
              <a:off x="48387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2" name="Rectangle 32"/>
            <p:cNvSpPr>
              <a:spLocks noChangeArrowheads="1"/>
            </p:cNvSpPr>
            <p:nvPr/>
          </p:nvSpPr>
          <p:spPr bwMode="auto">
            <a:xfrm>
              <a:off x="49911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3" name="Rectangle 33"/>
            <p:cNvSpPr>
              <a:spLocks noChangeArrowheads="1"/>
            </p:cNvSpPr>
            <p:nvPr/>
          </p:nvSpPr>
          <p:spPr bwMode="auto">
            <a:xfrm>
              <a:off x="51435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4" name="Rectangle 34"/>
            <p:cNvSpPr>
              <a:spLocks noChangeArrowheads="1"/>
            </p:cNvSpPr>
            <p:nvPr/>
          </p:nvSpPr>
          <p:spPr bwMode="auto">
            <a:xfrm>
              <a:off x="52959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5" name="Rectangle 35"/>
            <p:cNvSpPr>
              <a:spLocks noChangeArrowheads="1"/>
            </p:cNvSpPr>
            <p:nvPr/>
          </p:nvSpPr>
          <p:spPr bwMode="auto">
            <a:xfrm>
              <a:off x="54483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6" name="Rectangle 36"/>
            <p:cNvSpPr>
              <a:spLocks noChangeArrowheads="1"/>
            </p:cNvSpPr>
            <p:nvPr/>
          </p:nvSpPr>
          <p:spPr bwMode="auto">
            <a:xfrm>
              <a:off x="5600700" y="4191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7" name="Rectangle 37"/>
            <p:cNvSpPr>
              <a:spLocks noChangeArrowheads="1"/>
            </p:cNvSpPr>
            <p:nvPr/>
          </p:nvSpPr>
          <p:spPr bwMode="auto">
            <a:xfrm>
              <a:off x="5753100" y="41910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8" name="Rectangle 38"/>
            <p:cNvSpPr>
              <a:spLocks noChangeArrowheads="1"/>
            </p:cNvSpPr>
            <p:nvPr/>
          </p:nvSpPr>
          <p:spPr bwMode="auto">
            <a:xfrm>
              <a:off x="3314700" y="43434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39" name="Rectangle 39"/>
            <p:cNvSpPr>
              <a:spLocks noChangeArrowheads="1"/>
            </p:cNvSpPr>
            <p:nvPr/>
          </p:nvSpPr>
          <p:spPr bwMode="auto">
            <a:xfrm>
              <a:off x="34671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0" name="Rectangle 40"/>
            <p:cNvSpPr>
              <a:spLocks noChangeArrowheads="1"/>
            </p:cNvSpPr>
            <p:nvPr/>
          </p:nvSpPr>
          <p:spPr bwMode="auto">
            <a:xfrm>
              <a:off x="36195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1" name="Rectangle 41"/>
            <p:cNvSpPr>
              <a:spLocks noChangeArrowheads="1"/>
            </p:cNvSpPr>
            <p:nvPr/>
          </p:nvSpPr>
          <p:spPr bwMode="auto">
            <a:xfrm>
              <a:off x="37719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2" name="Rectangle 42"/>
            <p:cNvSpPr>
              <a:spLocks noChangeArrowheads="1"/>
            </p:cNvSpPr>
            <p:nvPr/>
          </p:nvSpPr>
          <p:spPr bwMode="auto">
            <a:xfrm>
              <a:off x="39243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3" name="Rectangle 43"/>
            <p:cNvSpPr>
              <a:spLocks noChangeArrowheads="1"/>
            </p:cNvSpPr>
            <p:nvPr/>
          </p:nvSpPr>
          <p:spPr bwMode="auto">
            <a:xfrm>
              <a:off x="40767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4" name="Rectangle 44"/>
            <p:cNvSpPr>
              <a:spLocks noChangeArrowheads="1"/>
            </p:cNvSpPr>
            <p:nvPr/>
          </p:nvSpPr>
          <p:spPr bwMode="auto">
            <a:xfrm>
              <a:off x="42291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5" name="Rectangle 45"/>
            <p:cNvSpPr>
              <a:spLocks noChangeArrowheads="1"/>
            </p:cNvSpPr>
            <p:nvPr/>
          </p:nvSpPr>
          <p:spPr bwMode="auto">
            <a:xfrm>
              <a:off x="43815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6" name="Rectangle 46"/>
            <p:cNvSpPr>
              <a:spLocks noChangeArrowheads="1"/>
            </p:cNvSpPr>
            <p:nvPr/>
          </p:nvSpPr>
          <p:spPr bwMode="auto">
            <a:xfrm>
              <a:off x="45339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7" name="Rectangle 47"/>
            <p:cNvSpPr>
              <a:spLocks noChangeArrowheads="1"/>
            </p:cNvSpPr>
            <p:nvPr/>
          </p:nvSpPr>
          <p:spPr bwMode="auto">
            <a:xfrm>
              <a:off x="46863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8" name="Rectangle 48"/>
            <p:cNvSpPr>
              <a:spLocks noChangeArrowheads="1"/>
            </p:cNvSpPr>
            <p:nvPr/>
          </p:nvSpPr>
          <p:spPr bwMode="auto">
            <a:xfrm>
              <a:off x="48387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49" name="Rectangle 49"/>
            <p:cNvSpPr>
              <a:spLocks noChangeArrowheads="1"/>
            </p:cNvSpPr>
            <p:nvPr/>
          </p:nvSpPr>
          <p:spPr bwMode="auto">
            <a:xfrm>
              <a:off x="49911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0" name="Rectangle 50"/>
            <p:cNvSpPr>
              <a:spLocks noChangeArrowheads="1"/>
            </p:cNvSpPr>
            <p:nvPr/>
          </p:nvSpPr>
          <p:spPr bwMode="auto">
            <a:xfrm>
              <a:off x="51435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1" name="Rectangle 51"/>
            <p:cNvSpPr>
              <a:spLocks noChangeArrowheads="1"/>
            </p:cNvSpPr>
            <p:nvPr/>
          </p:nvSpPr>
          <p:spPr bwMode="auto">
            <a:xfrm>
              <a:off x="52959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2" name="Rectangle 52"/>
            <p:cNvSpPr>
              <a:spLocks noChangeArrowheads="1"/>
            </p:cNvSpPr>
            <p:nvPr/>
          </p:nvSpPr>
          <p:spPr bwMode="auto">
            <a:xfrm>
              <a:off x="54483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3" name="Rectangle 53"/>
            <p:cNvSpPr>
              <a:spLocks noChangeArrowheads="1"/>
            </p:cNvSpPr>
            <p:nvPr/>
          </p:nvSpPr>
          <p:spPr bwMode="auto">
            <a:xfrm>
              <a:off x="5600700" y="4343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4" name="Rectangle 54"/>
            <p:cNvSpPr>
              <a:spLocks noChangeArrowheads="1"/>
            </p:cNvSpPr>
            <p:nvPr/>
          </p:nvSpPr>
          <p:spPr bwMode="auto">
            <a:xfrm>
              <a:off x="5753100" y="43434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5" name="Rectangle 55"/>
            <p:cNvSpPr>
              <a:spLocks noChangeArrowheads="1"/>
            </p:cNvSpPr>
            <p:nvPr/>
          </p:nvSpPr>
          <p:spPr bwMode="auto">
            <a:xfrm>
              <a:off x="3314700" y="4495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6" name="Rectangle 56"/>
            <p:cNvSpPr>
              <a:spLocks noChangeArrowheads="1"/>
            </p:cNvSpPr>
            <p:nvPr/>
          </p:nvSpPr>
          <p:spPr bwMode="auto">
            <a:xfrm>
              <a:off x="34671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7" name="Rectangle 57"/>
            <p:cNvSpPr>
              <a:spLocks noChangeArrowheads="1"/>
            </p:cNvSpPr>
            <p:nvPr/>
          </p:nvSpPr>
          <p:spPr bwMode="auto">
            <a:xfrm>
              <a:off x="36195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8" name="Rectangle 58"/>
            <p:cNvSpPr>
              <a:spLocks noChangeArrowheads="1"/>
            </p:cNvSpPr>
            <p:nvPr/>
          </p:nvSpPr>
          <p:spPr bwMode="auto">
            <a:xfrm>
              <a:off x="37719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59" name="Rectangle 59"/>
            <p:cNvSpPr>
              <a:spLocks noChangeArrowheads="1"/>
            </p:cNvSpPr>
            <p:nvPr/>
          </p:nvSpPr>
          <p:spPr bwMode="auto">
            <a:xfrm>
              <a:off x="39243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0" name="Rectangle 60"/>
            <p:cNvSpPr>
              <a:spLocks noChangeArrowheads="1"/>
            </p:cNvSpPr>
            <p:nvPr/>
          </p:nvSpPr>
          <p:spPr bwMode="auto">
            <a:xfrm>
              <a:off x="40767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1" name="Rectangle 61"/>
            <p:cNvSpPr>
              <a:spLocks noChangeArrowheads="1"/>
            </p:cNvSpPr>
            <p:nvPr/>
          </p:nvSpPr>
          <p:spPr bwMode="auto">
            <a:xfrm>
              <a:off x="42291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2" name="Rectangle 62"/>
            <p:cNvSpPr>
              <a:spLocks noChangeArrowheads="1"/>
            </p:cNvSpPr>
            <p:nvPr/>
          </p:nvSpPr>
          <p:spPr bwMode="auto">
            <a:xfrm>
              <a:off x="43815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3" name="Rectangle 63"/>
            <p:cNvSpPr>
              <a:spLocks noChangeArrowheads="1"/>
            </p:cNvSpPr>
            <p:nvPr/>
          </p:nvSpPr>
          <p:spPr bwMode="auto">
            <a:xfrm>
              <a:off x="45339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4" name="Rectangle 64"/>
            <p:cNvSpPr>
              <a:spLocks noChangeArrowheads="1"/>
            </p:cNvSpPr>
            <p:nvPr/>
          </p:nvSpPr>
          <p:spPr bwMode="auto">
            <a:xfrm>
              <a:off x="46863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5" name="Rectangle 65"/>
            <p:cNvSpPr>
              <a:spLocks noChangeArrowheads="1"/>
            </p:cNvSpPr>
            <p:nvPr/>
          </p:nvSpPr>
          <p:spPr bwMode="auto">
            <a:xfrm>
              <a:off x="48387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6" name="Rectangle 66"/>
            <p:cNvSpPr>
              <a:spLocks noChangeArrowheads="1"/>
            </p:cNvSpPr>
            <p:nvPr/>
          </p:nvSpPr>
          <p:spPr bwMode="auto">
            <a:xfrm>
              <a:off x="49911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7" name="Rectangle 67"/>
            <p:cNvSpPr>
              <a:spLocks noChangeArrowheads="1"/>
            </p:cNvSpPr>
            <p:nvPr/>
          </p:nvSpPr>
          <p:spPr bwMode="auto">
            <a:xfrm>
              <a:off x="51435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8" name="Rectangle 68"/>
            <p:cNvSpPr>
              <a:spLocks noChangeArrowheads="1"/>
            </p:cNvSpPr>
            <p:nvPr/>
          </p:nvSpPr>
          <p:spPr bwMode="auto">
            <a:xfrm>
              <a:off x="52959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69" name="Rectangle 69"/>
            <p:cNvSpPr>
              <a:spLocks noChangeArrowheads="1"/>
            </p:cNvSpPr>
            <p:nvPr/>
          </p:nvSpPr>
          <p:spPr bwMode="auto">
            <a:xfrm>
              <a:off x="54483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0" name="Rectangle 70"/>
            <p:cNvSpPr>
              <a:spLocks noChangeArrowheads="1"/>
            </p:cNvSpPr>
            <p:nvPr/>
          </p:nvSpPr>
          <p:spPr bwMode="auto">
            <a:xfrm>
              <a:off x="5600700" y="44958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1" name="Rectangle 71"/>
            <p:cNvSpPr>
              <a:spLocks noChangeArrowheads="1"/>
            </p:cNvSpPr>
            <p:nvPr/>
          </p:nvSpPr>
          <p:spPr bwMode="auto">
            <a:xfrm>
              <a:off x="5753100" y="4495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2" name="Rectangle 72"/>
            <p:cNvSpPr>
              <a:spLocks noChangeArrowheads="1"/>
            </p:cNvSpPr>
            <p:nvPr/>
          </p:nvSpPr>
          <p:spPr bwMode="auto">
            <a:xfrm>
              <a:off x="3314700" y="46482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3" name="Rectangle 73"/>
            <p:cNvSpPr>
              <a:spLocks noChangeArrowheads="1"/>
            </p:cNvSpPr>
            <p:nvPr/>
          </p:nvSpPr>
          <p:spPr bwMode="auto">
            <a:xfrm>
              <a:off x="34671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4" name="Rectangle 74"/>
            <p:cNvSpPr>
              <a:spLocks noChangeArrowheads="1"/>
            </p:cNvSpPr>
            <p:nvPr/>
          </p:nvSpPr>
          <p:spPr bwMode="auto">
            <a:xfrm>
              <a:off x="36195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5" name="Rectangle 75"/>
            <p:cNvSpPr>
              <a:spLocks noChangeArrowheads="1"/>
            </p:cNvSpPr>
            <p:nvPr/>
          </p:nvSpPr>
          <p:spPr bwMode="auto">
            <a:xfrm>
              <a:off x="37719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6" name="Rectangle 76"/>
            <p:cNvSpPr>
              <a:spLocks noChangeArrowheads="1"/>
            </p:cNvSpPr>
            <p:nvPr/>
          </p:nvSpPr>
          <p:spPr bwMode="auto">
            <a:xfrm>
              <a:off x="39243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7" name="Rectangle 77"/>
            <p:cNvSpPr>
              <a:spLocks noChangeArrowheads="1"/>
            </p:cNvSpPr>
            <p:nvPr/>
          </p:nvSpPr>
          <p:spPr bwMode="auto">
            <a:xfrm>
              <a:off x="40767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8" name="Rectangle 78"/>
            <p:cNvSpPr>
              <a:spLocks noChangeArrowheads="1"/>
            </p:cNvSpPr>
            <p:nvPr/>
          </p:nvSpPr>
          <p:spPr bwMode="auto">
            <a:xfrm>
              <a:off x="42291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79" name="Rectangle 79"/>
            <p:cNvSpPr>
              <a:spLocks noChangeArrowheads="1"/>
            </p:cNvSpPr>
            <p:nvPr/>
          </p:nvSpPr>
          <p:spPr bwMode="auto">
            <a:xfrm>
              <a:off x="43815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0" name="Rectangle 80"/>
            <p:cNvSpPr>
              <a:spLocks noChangeArrowheads="1"/>
            </p:cNvSpPr>
            <p:nvPr/>
          </p:nvSpPr>
          <p:spPr bwMode="auto">
            <a:xfrm>
              <a:off x="45339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1" name="Rectangle 81"/>
            <p:cNvSpPr>
              <a:spLocks noChangeArrowheads="1"/>
            </p:cNvSpPr>
            <p:nvPr/>
          </p:nvSpPr>
          <p:spPr bwMode="auto">
            <a:xfrm>
              <a:off x="46863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2" name="Rectangle 82"/>
            <p:cNvSpPr>
              <a:spLocks noChangeArrowheads="1"/>
            </p:cNvSpPr>
            <p:nvPr/>
          </p:nvSpPr>
          <p:spPr bwMode="auto">
            <a:xfrm>
              <a:off x="48387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3" name="Rectangle 83"/>
            <p:cNvSpPr>
              <a:spLocks noChangeArrowheads="1"/>
            </p:cNvSpPr>
            <p:nvPr/>
          </p:nvSpPr>
          <p:spPr bwMode="auto">
            <a:xfrm>
              <a:off x="49911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4" name="Rectangle 84"/>
            <p:cNvSpPr>
              <a:spLocks noChangeArrowheads="1"/>
            </p:cNvSpPr>
            <p:nvPr/>
          </p:nvSpPr>
          <p:spPr bwMode="auto">
            <a:xfrm>
              <a:off x="51435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5" name="Rectangle 85"/>
            <p:cNvSpPr>
              <a:spLocks noChangeArrowheads="1"/>
            </p:cNvSpPr>
            <p:nvPr/>
          </p:nvSpPr>
          <p:spPr bwMode="auto">
            <a:xfrm>
              <a:off x="52959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6" name="Rectangle 86"/>
            <p:cNvSpPr>
              <a:spLocks noChangeArrowheads="1"/>
            </p:cNvSpPr>
            <p:nvPr/>
          </p:nvSpPr>
          <p:spPr bwMode="auto">
            <a:xfrm>
              <a:off x="54483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7" name="Rectangle 87"/>
            <p:cNvSpPr>
              <a:spLocks noChangeArrowheads="1"/>
            </p:cNvSpPr>
            <p:nvPr/>
          </p:nvSpPr>
          <p:spPr bwMode="auto">
            <a:xfrm>
              <a:off x="5600700" y="46482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8" name="Rectangle 88"/>
            <p:cNvSpPr>
              <a:spLocks noChangeArrowheads="1"/>
            </p:cNvSpPr>
            <p:nvPr/>
          </p:nvSpPr>
          <p:spPr bwMode="auto">
            <a:xfrm>
              <a:off x="5753100" y="46482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89" name="Rectangle 89"/>
            <p:cNvSpPr>
              <a:spLocks noChangeArrowheads="1"/>
            </p:cNvSpPr>
            <p:nvPr/>
          </p:nvSpPr>
          <p:spPr bwMode="auto">
            <a:xfrm>
              <a:off x="3314700" y="4800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0" name="Rectangle 90"/>
            <p:cNvSpPr>
              <a:spLocks noChangeArrowheads="1"/>
            </p:cNvSpPr>
            <p:nvPr/>
          </p:nvSpPr>
          <p:spPr bwMode="auto">
            <a:xfrm>
              <a:off x="34671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1" name="Rectangle 91"/>
            <p:cNvSpPr>
              <a:spLocks noChangeArrowheads="1"/>
            </p:cNvSpPr>
            <p:nvPr/>
          </p:nvSpPr>
          <p:spPr bwMode="auto">
            <a:xfrm>
              <a:off x="36195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2" name="Rectangle 92"/>
            <p:cNvSpPr>
              <a:spLocks noChangeArrowheads="1"/>
            </p:cNvSpPr>
            <p:nvPr/>
          </p:nvSpPr>
          <p:spPr bwMode="auto">
            <a:xfrm>
              <a:off x="37719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3" name="Rectangle 93"/>
            <p:cNvSpPr>
              <a:spLocks noChangeArrowheads="1"/>
            </p:cNvSpPr>
            <p:nvPr/>
          </p:nvSpPr>
          <p:spPr bwMode="auto">
            <a:xfrm>
              <a:off x="39243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4" name="Rectangle 94"/>
            <p:cNvSpPr>
              <a:spLocks noChangeArrowheads="1"/>
            </p:cNvSpPr>
            <p:nvPr/>
          </p:nvSpPr>
          <p:spPr bwMode="auto">
            <a:xfrm>
              <a:off x="40767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5" name="Rectangle 95"/>
            <p:cNvSpPr>
              <a:spLocks noChangeArrowheads="1"/>
            </p:cNvSpPr>
            <p:nvPr/>
          </p:nvSpPr>
          <p:spPr bwMode="auto">
            <a:xfrm>
              <a:off x="42291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6" name="Rectangle 96"/>
            <p:cNvSpPr>
              <a:spLocks noChangeArrowheads="1"/>
            </p:cNvSpPr>
            <p:nvPr/>
          </p:nvSpPr>
          <p:spPr bwMode="auto">
            <a:xfrm>
              <a:off x="43815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7" name="Rectangle 97"/>
            <p:cNvSpPr>
              <a:spLocks noChangeArrowheads="1"/>
            </p:cNvSpPr>
            <p:nvPr/>
          </p:nvSpPr>
          <p:spPr bwMode="auto">
            <a:xfrm>
              <a:off x="45339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8" name="Rectangle 98"/>
            <p:cNvSpPr>
              <a:spLocks noChangeArrowheads="1"/>
            </p:cNvSpPr>
            <p:nvPr/>
          </p:nvSpPr>
          <p:spPr bwMode="auto">
            <a:xfrm>
              <a:off x="46863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99" name="Rectangle 99"/>
            <p:cNvSpPr>
              <a:spLocks noChangeArrowheads="1"/>
            </p:cNvSpPr>
            <p:nvPr/>
          </p:nvSpPr>
          <p:spPr bwMode="auto">
            <a:xfrm>
              <a:off x="48387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0" name="Rectangle 100"/>
            <p:cNvSpPr>
              <a:spLocks noChangeArrowheads="1"/>
            </p:cNvSpPr>
            <p:nvPr/>
          </p:nvSpPr>
          <p:spPr bwMode="auto">
            <a:xfrm>
              <a:off x="49911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1" name="Rectangle 101"/>
            <p:cNvSpPr>
              <a:spLocks noChangeArrowheads="1"/>
            </p:cNvSpPr>
            <p:nvPr/>
          </p:nvSpPr>
          <p:spPr bwMode="auto">
            <a:xfrm>
              <a:off x="51435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2" name="Rectangle 102"/>
            <p:cNvSpPr>
              <a:spLocks noChangeArrowheads="1"/>
            </p:cNvSpPr>
            <p:nvPr/>
          </p:nvSpPr>
          <p:spPr bwMode="auto">
            <a:xfrm>
              <a:off x="52959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3" name="Rectangle 103"/>
            <p:cNvSpPr>
              <a:spLocks noChangeArrowheads="1"/>
            </p:cNvSpPr>
            <p:nvPr/>
          </p:nvSpPr>
          <p:spPr bwMode="auto">
            <a:xfrm>
              <a:off x="54483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4" name="Rectangle 104"/>
            <p:cNvSpPr>
              <a:spLocks noChangeArrowheads="1"/>
            </p:cNvSpPr>
            <p:nvPr/>
          </p:nvSpPr>
          <p:spPr bwMode="auto">
            <a:xfrm>
              <a:off x="5600700" y="48006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5" name="Rectangle 105"/>
            <p:cNvSpPr>
              <a:spLocks noChangeArrowheads="1"/>
            </p:cNvSpPr>
            <p:nvPr/>
          </p:nvSpPr>
          <p:spPr bwMode="auto">
            <a:xfrm>
              <a:off x="5753100" y="48006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6" name="Rectangle 106"/>
            <p:cNvSpPr>
              <a:spLocks noChangeArrowheads="1"/>
            </p:cNvSpPr>
            <p:nvPr/>
          </p:nvSpPr>
          <p:spPr bwMode="auto">
            <a:xfrm>
              <a:off x="3314700" y="49530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7" name="Rectangle 107"/>
            <p:cNvSpPr>
              <a:spLocks noChangeArrowheads="1"/>
            </p:cNvSpPr>
            <p:nvPr/>
          </p:nvSpPr>
          <p:spPr bwMode="auto">
            <a:xfrm>
              <a:off x="34671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8" name="Rectangle 108"/>
            <p:cNvSpPr>
              <a:spLocks noChangeArrowheads="1"/>
            </p:cNvSpPr>
            <p:nvPr/>
          </p:nvSpPr>
          <p:spPr bwMode="auto">
            <a:xfrm>
              <a:off x="36195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09" name="Rectangle 109"/>
            <p:cNvSpPr>
              <a:spLocks noChangeArrowheads="1"/>
            </p:cNvSpPr>
            <p:nvPr/>
          </p:nvSpPr>
          <p:spPr bwMode="auto">
            <a:xfrm>
              <a:off x="37719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0" name="Rectangle 110"/>
            <p:cNvSpPr>
              <a:spLocks noChangeArrowheads="1"/>
            </p:cNvSpPr>
            <p:nvPr/>
          </p:nvSpPr>
          <p:spPr bwMode="auto">
            <a:xfrm>
              <a:off x="39243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1" name="Rectangle 111"/>
            <p:cNvSpPr>
              <a:spLocks noChangeArrowheads="1"/>
            </p:cNvSpPr>
            <p:nvPr/>
          </p:nvSpPr>
          <p:spPr bwMode="auto">
            <a:xfrm>
              <a:off x="40767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2" name="Rectangle 112"/>
            <p:cNvSpPr>
              <a:spLocks noChangeArrowheads="1"/>
            </p:cNvSpPr>
            <p:nvPr/>
          </p:nvSpPr>
          <p:spPr bwMode="auto">
            <a:xfrm>
              <a:off x="42291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3" name="Rectangle 113"/>
            <p:cNvSpPr>
              <a:spLocks noChangeArrowheads="1"/>
            </p:cNvSpPr>
            <p:nvPr/>
          </p:nvSpPr>
          <p:spPr bwMode="auto">
            <a:xfrm>
              <a:off x="43815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4" name="Rectangle 114"/>
            <p:cNvSpPr>
              <a:spLocks noChangeArrowheads="1"/>
            </p:cNvSpPr>
            <p:nvPr/>
          </p:nvSpPr>
          <p:spPr bwMode="auto">
            <a:xfrm>
              <a:off x="45339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5" name="Rectangle 115"/>
            <p:cNvSpPr>
              <a:spLocks noChangeArrowheads="1"/>
            </p:cNvSpPr>
            <p:nvPr/>
          </p:nvSpPr>
          <p:spPr bwMode="auto">
            <a:xfrm>
              <a:off x="46863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6" name="Rectangle 116"/>
            <p:cNvSpPr>
              <a:spLocks noChangeArrowheads="1"/>
            </p:cNvSpPr>
            <p:nvPr/>
          </p:nvSpPr>
          <p:spPr bwMode="auto">
            <a:xfrm>
              <a:off x="48387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7" name="Rectangle 117"/>
            <p:cNvSpPr>
              <a:spLocks noChangeArrowheads="1"/>
            </p:cNvSpPr>
            <p:nvPr/>
          </p:nvSpPr>
          <p:spPr bwMode="auto">
            <a:xfrm>
              <a:off x="49911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8" name="Rectangle 118"/>
            <p:cNvSpPr>
              <a:spLocks noChangeArrowheads="1"/>
            </p:cNvSpPr>
            <p:nvPr/>
          </p:nvSpPr>
          <p:spPr bwMode="auto">
            <a:xfrm>
              <a:off x="51435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19" name="Rectangle 119"/>
            <p:cNvSpPr>
              <a:spLocks noChangeArrowheads="1"/>
            </p:cNvSpPr>
            <p:nvPr/>
          </p:nvSpPr>
          <p:spPr bwMode="auto">
            <a:xfrm>
              <a:off x="52959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0" name="Rectangle 120"/>
            <p:cNvSpPr>
              <a:spLocks noChangeArrowheads="1"/>
            </p:cNvSpPr>
            <p:nvPr/>
          </p:nvSpPr>
          <p:spPr bwMode="auto">
            <a:xfrm>
              <a:off x="54483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1" name="Rectangle 121"/>
            <p:cNvSpPr>
              <a:spLocks noChangeArrowheads="1"/>
            </p:cNvSpPr>
            <p:nvPr/>
          </p:nvSpPr>
          <p:spPr bwMode="auto">
            <a:xfrm>
              <a:off x="5600700" y="49530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2" name="Rectangle 122"/>
            <p:cNvSpPr>
              <a:spLocks noChangeArrowheads="1"/>
            </p:cNvSpPr>
            <p:nvPr/>
          </p:nvSpPr>
          <p:spPr bwMode="auto">
            <a:xfrm>
              <a:off x="5753100" y="49530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3" name="Rectangle 123"/>
            <p:cNvSpPr>
              <a:spLocks noChangeArrowheads="1"/>
            </p:cNvSpPr>
            <p:nvPr/>
          </p:nvSpPr>
          <p:spPr bwMode="auto">
            <a:xfrm>
              <a:off x="3314700" y="51054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4" name="Rectangle 124"/>
            <p:cNvSpPr>
              <a:spLocks noChangeArrowheads="1"/>
            </p:cNvSpPr>
            <p:nvPr/>
          </p:nvSpPr>
          <p:spPr bwMode="auto">
            <a:xfrm>
              <a:off x="34671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5" name="Rectangle 125"/>
            <p:cNvSpPr>
              <a:spLocks noChangeArrowheads="1"/>
            </p:cNvSpPr>
            <p:nvPr/>
          </p:nvSpPr>
          <p:spPr bwMode="auto">
            <a:xfrm>
              <a:off x="36195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6" name="Rectangle 126"/>
            <p:cNvSpPr>
              <a:spLocks noChangeArrowheads="1"/>
            </p:cNvSpPr>
            <p:nvPr/>
          </p:nvSpPr>
          <p:spPr bwMode="auto">
            <a:xfrm>
              <a:off x="37719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7" name="Rectangle 127"/>
            <p:cNvSpPr>
              <a:spLocks noChangeArrowheads="1"/>
            </p:cNvSpPr>
            <p:nvPr/>
          </p:nvSpPr>
          <p:spPr bwMode="auto">
            <a:xfrm>
              <a:off x="39243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8" name="Rectangle 128"/>
            <p:cNvSpPr>
              <a:spLocks noChangeArrowheads="1"/>
            </p:cNvSpPr>
            <p:nvPr/>
          </p:nvSpPr>
          <p:spPr bwMode="auto">
            <a:xfrm>
              <a:off x="40767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29" name="Rectangle 129"/>
            <p:cNvSpPr>
              <a:spLocks noChangeArrowheads="1"/>
            </p:cNvSpPr>
            <p:nvPr/>
          </p:nvSpPr>
          <p:spPr bwMode="auto">
            <a:xfrm>
              <a:off x="42291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0" name="Rectangle 130"/>
            <p:cNvSpPr>
              <a:spLocks noChangeArrowheads="1"/>
            </p:cNvSpPr>
            <p:nvPr/>
          </p:nvSpPr>
          <p:spPr bwMode="auto">
            <a:xfrm>
              <a:off x="43815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1" name="Rectangle 131"/>
            <p:cNvSpPr>
              <a:spLocks noChangeArrowheads="1"/>
            </p:cNvSpPr>
            <p:nvPr/>
          </p:nvSpPr>
          <p:spPr bwMode="auto">
            <a:xfrm>
              <a:off x="45339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2" name="Rectangle 132"/>
            <p:cNvSpPr>
              <a:spLocks noChangeArrowheads="1"/>
            </p:cNvSpPr>
            <p:nvPr/>
          </p:nvSpPr>
          <p:spPr bwMode="auto">
            <a:xfrm>
              <a:off x="46863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3" name="Rectangle 133"/>
            <p:cNvSpPr>
              <a:spLocks noChangeArrowheads="1"/>
            </p:cNvSpPr>
            <p:nvPr/>
          </p:nvSpPr>
          <p:spPr bwMode="auto">
            <a:xfrm>
              <a:off x="48387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4" name="Rectangle 134"/>
            <p:cNvSpPr>
              <a:spLocks noChangeArrowheads="1"/>
            </p:cNvSpPr>
            <p:nvPr/>
          </p:nvSpPr>
          <p:spPr bwMode="auto">
            <a:xfrm>
              <a:off x="49911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5" name="Rectangle 135"/>
            <p:cNvSpPr>
              <a:spLocks noChangeArrowheads="1"/>
            </p:cNvSpPr>
            <p:nvPr/>
          </p:nvSpPr>
          <p:spPr bwMode="auto">
            <a:xfrm>
              <a:off x="51435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6" name="Rectangle 136"/>
            <p:cNvSpPr>
              <a:spLocks noChangeArrowheads="1"/>
            </p:cNvSpPr>
            <p:nvPr/>
          </p:nvSpPr>
          <p:spPr bwMode="auto">
            <a:xfrm>
              <a:off x="52959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7" name="Rectangle 137"/>
            <p:cNvSpPr>
              <a:spLocks noChangeArrowheads="1"/>
            </p:cNvSpPr>
            <p:nvPr/>
          </p:nvSpPr>
          <p:spPr bwMode="auto">
            <a:xfrm>
              <a:off x="54483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8" name="Rectangle 138"/>
            <p:cNvSpPr>
              <a:spLocks noChangeArrowheads="1"/>
            </p:cNvSpPr>
            <p:nvPr/>
          </p:nvSpPr>
          <p:spPr bwMode="auto">
            <a:xfrm>
              <a:off x="5600700" y="5105400"/>
              <a:ext cx="1524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39" name="Rectangle 139"/>
            <p:cNvSpPr>
              <a:spLocks noChangeArrowheads="1"/>
            </p:cNvSpPr>
            <p:nvPr/>
          </p:nvSpPr>
          <p:spPr bwMode="auto">
            <a:xfrm>
              <a:off x="5753100" y="51054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0" name="Rectangle 140"/>
            <p:cNvSpPr>
              <a:spLocks noChangeArrowheads="1"/>
            </p:cNvSpPr>
            <p:nvPr/>
          </p:nvSpPr>
          <p:spPr bwMode="auto">
            <a:xfrm>
              <a:off x="3314700" y="5257800"/>
              <a:ext cx="152400" cy="152400"/>
            </a:xfrm>
            <a:prstGeom prst="rect">
              <a:avLst/>
            </a:prstGeom>
            <a:solidFill>
              <a:schemeClr val="accent3">
                <a:lumMod val="20000"/>
                <a:lumOff val="80000"/>
              </a:schemeClr>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1" name="Rectangle 141"/>
            <p:cNvSpPr>
              <a:spLocks noChangeArrowheads="1"/>
            </p:cNvSpPr>
            <p:nvPr/>
          </p:nvSpPr>
          <p:spPr bwMode="auto">
            <a:xfrm>
              <a:off x="34671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2" name="Rectangle 142"/>
            <p:cNvSpPr>
              <a:spLocks noChangeArrowheads="1"/>
            </p:cNvSpPr>
            <p:nvPr/>
          </p:nvSpPr>
          <p:spPr bwMode="auto">
            <a:xfrm>
              <a:off x="36195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3" name="Rectangle 143"/>
            <p:cNvSpPr>
              <a:spLocks noChangeArrowheads="1"/>
            </p:cNvSpPr>
            <p:nvPr/>
          </p:nvSpPr>
          <p:spPr bwMode="auto">
            <a:xfrm>
              <a:off x="37719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4" name="Rectangle 144"/>
            <p:cNvSpPr>
              <a:spLocks noChangeArrowheads="1"/>
            </p:cNvSpPr>
            <p:nvPr/>
          </p:nvSpPr>
          <p:spPr bwMode="auto">
            <a:xfrm>
              <a:off x="39243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5" name="Rectangle 145"/>
            <p:cNvSpPr>
              <a:spLocks noChangeArrowheads="1"/>
            </p:cNvSpPr>
            <p:nvPr/>
          </p:nvSpPr>
          <p:spPr bwMode="auto">
            <a:xfrm>
              <a:off x="40767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6" name="Rectangle 146"/>
            <p:cNvSpPr>
              <a:spLocks noChangeArrowheads="1"/>
            </p:cNvSpPr>
            <p:nvPr/>
          </p:nvSpPr>
          <p:spPr bwMode="auto">
            <a:xfrm>
              <a:off x="42291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7" name="Rectangle 147"/>
            <p:cNvSpPr>
              <a:spLocks noChangeArrowheads="1"/>
            </p:cNvSpPr>
            <p:nvPr/>
          </p:nvSpPr>
          <p:spPr bwMode="auto">
            <a:xfrm>
              <a:off x="43815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8" name="Rectangle 148"/>
            <p:cNvSpPr>
              <a:spLocks noChangeArrowheads="1"/>
            </p:cNvSpPr>
            <p:nvPr/>
          </p:nvSpPr>
          <p:spPr bwMode="auto">
            <a:xfrm>
              <a:off x="45339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49" name="Rectangle 149"/>
            <p:cNvSpPr>
              <a:spLocks noChangeArrowheads="1"/>
            </p:cNvSpPr>
            <p:nvPr/>
          </p:nvSpPr>
          <p:spPr bwMode="auto">
            <a:xfrm>
              <a:off x="46863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0" name="Rectangle 150"/>
            <p:cNvSpPr>
              <a:spLocks noChangeArrowheads="1"/>
            </p:cNvSpPr>
            <p:nvPr/>
          </p:nvSpPr>
          <p:spPr bwMode="auto">
            <a:xfrm>
              <a:off x="48387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1" name="Rectangle 151"/>
            <p:cNvSpPr>
              <a:spLocks noChangeArrowheads="1"/>
            </p:cNvSpPr>
            <p:nvPr/>
          </p:nvSpPr>
          <p:spPr bwMode="auto">
            <a:xfrm>
              <a:off x="49911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2" name="Rectangle 152"/>
            <p:cNvSpPr>
              <a:spLocks noChangeArrowheads="1"/>
            </p:cNvSpPr>
            <p:nvPr/>
          </p:nvSpPr>
          <p:spPr bwMode="auto">
            <a:xfrm>
              <a:off x="51435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3" name="Rectangle 153"/>
            <p:cNvSpPr>
              <a:spLocks noChangeArrowheads="1"/>
            </p:cNvSpPr>
            <p:nvPr/>
          </p:nvSpPr>
          <p:spPr bwMode="auto">
            <a:xfrm>
              <a:off x="52959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4" name="Rectangle 154"/>
            <p:cNvSpPr>
              <a:spLocks noChangeArrowheads="1"/>
            </p:cNvSpPr>
            <p:nvPr/>
          </p:nvSpPr>
          <p:spPr bwMode="auto">
            <a:xfrm>
              <a:off x="54483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5" name="Rectangle 155"/>
            <p:cNvSpPr>
              <a:spLocks noChangeArrowheads="1"/>
            </p:cNvSpPr>
            <p:nvPr/>
          </p:nvSpPr>
          <p:spPr bwMode="auto">
            <a:xfrm>
              <a:off x="5600700" y="525780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6" name="Rectangle 156"/>
            <p:cNvSpPr>
              <a:spLocks noChangeArrowheads="1"/>
            </p:cNvSpPr>
            <p:nvPr/>
          </p:nvSpPr>
          <p:spPr bwMode="auto">
            <a:xfrm>
              <a:off x="5753100" y="5257800"/>
              <a:ext cx="152400" cy="152400"/>
            </a:xfrm>
            <a:prstGeom prst="rect">
              <a:avLst/>
            </a:prstGeom>
            <a:solidFill>
              <a:schemeClr val="accent3">
                <a:lumMod val="20000"/>
                <a:lumOff val="80000"/>
              </a:schemeClr>
            </a:solidFill>
            <a:ln w="9525">
              <a:solidFill>
                <a:schemeClr val="tx1"/>
              </a:solidFill>
              <a:miter lim="800000"/>
              <a:headEnd/>
              <a:tailEnd/>
            </a:ln>
          </p:spPr>
          <p:txBody>
            <a:bodyPr wrap="none" anchor="ctr">
              <a:prstTxWarp prst="textNoShape">
                <a:avLst/>
              </a:prstTxWarp>
            </a:bodyPr>
            <a:lstStyle/>
            <a:p>
              <a:endParaRPr lang="en-US">
                <a:solidFill>
                  <a:srgbClr val="616161"/>
                </a:solidFill>
              </a:endParaRPr>
            </a:p>
          </p:txBody>
        </p:sp>
        <p:sp>
          <p:nvSpPr>
            <p:cNvPr id="157" name="AutoShape 157"/>
            <p:cNvSpPr>
              <a:spLocks/>
            </p:cNvSpPr>
            <p:nvPr/>
          </p:nvSpPr>
          <p:spPr bwMode="auto">
            <a:xfrm rot="5393440" flipV="1">
              <a:off x="4418013" y="4457700"/>
              <a:ext cx="381000" cy="2286000"/>
            </a:xfrm>
            <a:prstGeom prst="rightBrace">
              <a:avLst>
                <a:gd name="adj1" fmla="val 50000"/>
                <a:gd name="adj2" fmla="val 50000"/>
              </a:avLst>
            </a:prstGeom>
            <a:noFill/>
            <a:ln w="12700">
              <a:solidFill>
                <a:schemeClr val="tx1"/>
              </a:solidFill>
              <a:round/>
              <a:headEnd/>
              <a:tailEnd/>
            </a:ln>
          </p:spPr>
          <p:txBody>
            <a:bodyPr wrap="none" anchor="ctr">
              <a:prstTxWarp prst="textNoShape">
                <a:avLst/>
              </a:prstTxWarp>
            </a:bodyPr>
            <a:lstStyle/>
            <a:p>
              <a:endParaRPr lang="en-US">
                <a:solidFill>
                  <a:srgbClr val="616161"/>
                </a:solidFill>
              </a:endParaRPr>
            </a:p>
          </p:txBody>
        </p:sp>
        <p:sp>
          <p:nvSpPr>
            <p:cNvPr id="162" name="Text Box 162"/>
            <p:cNvSpPr txBox="1">
              <a:spLocks noChangeArrowheads="1"/>
            </p:cNvSpPr>
            <p:nvPr/>
          </p:nvSpPr>
          <p:spPr bwMode="auto">
            <a:xfrm>
              <a:off x="4407970" y="5754688"/>
              <a:ext cx="402674" cy="369332"/>
            </a:xfrm>
            <a:prstGeom prst="rect">
              <a:avLst/>
            </a:prstGeom>
            <a:noFill/>
            <a:ln w="9525">
              <a:noFill/>
              <a:miter lim="800000"/>
              <a:headEnd/>
              <a:tailEnd/>
            </a:ln>
          </p:spPr>
          <p:txBody>
            <a:bodyPr wrap="none">
              <a:prstTxWarp prst="textNoShape">
                <a:avLst/>
              </a:prstTxWarp>
              <a:spAutoFit/>
            </a:bodyPr>
            <a:lstStyle/>
            <a:p>
              <a:pPr algn="ctr"/>
              <a:r>
                <a:rPr lang="en-US" dirty="0" err="1">
                  <a:solidFill>
                    <a:srgbClr val="616161"/>
                  </a:solidFill>
                  <a:ea typeface="Arial" charset="0"/>
                  <a:cs typeface="Arial" charset="0"/>
                </a:rPr>
                <a:t>bx</a:t>
              </a:r>
              <a:endParaRPr lang="en-US" dirty="0">
                <a:solidFill>
                  <a:srgbClr val="616161"/>
                </a:solidFill>
                <a:ea typeface="Arial" charset="0"/>
                <a:cs typeface="Arial" charset="0"/>
              </a:endParaRPr>
            </a:p>
          </p:txBody>
        </p:sp>
        <p:sp>
          <p:nvSpPr>
            <p:cNvPr id="176" name="Right Brace 175"/>
            <p:cNvSpPr/>
            <p:nvPr/>
          </p:nvSpPr>
          <p:spPr>
            <a:xfrm>
              <a:off x="6020754" y="4196127"/>
              <a:ext cx="551397" cy="990600"/>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616161"/>
                </a:solidFill>
              </a:endParaRPr>
            </a:p>
          </p:txBody>
        </p:sp>
        <p:sp>
          <p:nvSpPr>
            <p:cNvPr id="177" name="TextBox 176"/>
            <p:cNvSpPr txBox="1"/>
            <p:nvPr/>
          </p:nvSpPr>
          <p:spPr>
            <a:xfrm>
              <a:off x="6554154" y="4495800"/>
              <a:ext cx="616353" cy="369332"/>
            </a:xfrm>
            <a:prstGeom prst="rect">
              <a:avLst/>
            </a:prstGeom>
            <a:noFill/>
          </p:spPr>
          <p:txBody>
            <a:bodyPr wrap="square" rtlCol="0">
              <a:spAutoFit/>
            </a:bodyPr>
            <a:lstStyle/>
            <a:p>
              <a:r>
                <a:rPr lang="en-US" dirty="0">
                  <a:solidFill>
                    <a:srgbClr val="616161"/>
                  </a:solidFill>
                </a:rPr>
                <a:t>by</a:t>
              </a:r>
            </a:p>
          </p:txBody>
        </p:sp>
      </p:grpSp>
      <p:sp>
        <p:nvSpPr>
          <p:cNvPr id="170" name="Slide Number Placeholder 169"/>
          <p:cNvSpPr>
            <a:spLocks noGrp="1"/>
          </p:cNvSpPr>
          <p:nvPr>
            <p:ph type="sldNum" sz="quarter" idx="4"/>
          </p:nvPr>
        </p:nvSpPr>
        <p:spPr/>
        <p:txBody>
          <a:bodyPr/>
          <a:lstStyle/>
          <a:p>
            <a:fld id="{6B394888-48A7-42F6-AE45-2BD5FD40ED91}" type="slidenum">
              <a:rPr lang="en-US" smtClean="0"/>
              <a:pPr/>
              <a:t>50</a:t>
            </a:fld>
            <a:endParaRPr lang="en-US" dirty="0"/>
          </a:p>
        </p:txBody>
      </p:sp>
      <p:sp>
        <p:nvSpPr>
          <p:cNvPr id="164" name="TextBox 163">
            <a:extLst>
              <a:ext uri="{FF2B5EF4-FFF2-40B4-BE49-F238E27FC236}">
                <a16:creationId xmlns:a16="http://schemas.microsoft.com/office/drawing/2014/main" id="{A302DAEB-ECD9-C34C-9037-1DFA32704C24}"/>
              </a:ext>
            </a:extLst>
          </p:cNvPr>
          <p:cNvSpPr txBox="1"/>
          <p:nvPr/>
        </p:nvSpPr>
        <p:spPr>
          <a:xfrm>
            <a:off x="914400" y="6019800"/>
            <a:ext cx="6329938" cy="369332"/>
          </a:xfrm>
          <a:prstGeom prst="rect">
            <a:avLst/>
          </a:prstGeom>
          <a:noFill/>
        </p:spPr>
        <p:txBody>
          <a:bodyPr wrap="none" rtlCol="0">
            <a:spAutoFit/>
          </a:bodyPr>
          <a:lstStyle/>
          <a:p>
            <a:r>
              <a:rPr lang="en-US" altLang="zh-CN" dirty="0">
                <a:solidFill>
                  <a:srgbClr val="C00000"/>
                </a:solidFill>
              </a:rPr>
              <a:t>Check</a:t>
            </a:r>
            <a:r>
              <a:rPr lang="zh-CN" altLang="en-US" dirty="0">
                <a:solidFill>
                  <a:srgbClr val="C00000"/>
                </a:solidFill>
              </a:rPr>
              <a:t> </a:t>
            </a:r>
            <a:r>
              <a:rPr lang="en-US" altLang="zh-CN" dirty="0">
                <a:solidFill>
                  <a:srgbClr val="C00000"/>
                </a:solidFill>
              </a:rPr>
              <a:t>the</a:t>
            </a:r>
            <a:r>
              <a:rPr lang="zh-CN" altLang="en-US" dirty="0">
                <a:solidFill>
                  <a:srgbClr val="C00000"/>
                </a:solidFill>
              </a:rPr>
              <a:t> </a:t>
            </a:r>
            <a:r>
              <a:rPr lang="en-US" altLang="zh-CN" b="1" dirty="0" err="1">
                <a:solidFill>
                  <a:srgbClr val="C00000"/>
                </a:solidFill>
                <a:latin typeface="Consolas" panose="020B0609020204030204" pitchFamily="49" charset="0"/>
                <a:cs typeface="Consolas" panose="020B0609020204030204" pitchFamily="49" charset="0"/>
              </a:rPr>
              <a:t>alloc_bufs</a:t>
            </a:r>
            <a:r>
              <a:rPr lang="zh-CN" altLang="en-US" dirty="0">
                <a:solidFill>
                  <a:srgbClr val="C00000"/>
                </a:solidFill>
              </a:rPr>
              <a:t> </a:t>
            </a:r>
            <a:r>
              <a:rPr lang="en-US" altLang="zh-CN" dirty="0">
                <a:solidFill>
                  <a:srgbClr val="C00000"/>
                </a:solidFill>
              </a:rPr>
              <a:t>function</a:t>
            </a:r>
            <a:r>
              <a:rPr lang="zh-CN" altLang="en-US" dirty="0">
                <a:solidFill>
                  <a:srgbClr val="C00000"/>
                </a:solidFill>
              </a:rPr>
              <a:t> </a:t>
            </a:r>
            <a:r>
              <a:rPr lang="en-US" altLang="zh-CN" dirty="0">
                <a:solidFill>
                  <a:srgbClr val="C00000"/>
                </a:solidFill>
              </a:rPr>
              <a:t>to</a:t>
            </a:r>
            <a:r>
              <a:rPr lang="zh-CN" altLang="en-US" dirty="0">
                <a:solidFill>
                  <a:srgbClr val="C00000"/>
                </a:solidFill>
              </a:rPr>
              <a:t> </a:t>
            </a:r>
            <a:r>
              <a:rPr lang="en-US" altLang="zh-CN" dirty="0">
                <a:solidFill>
                  <a:srgbClr val="C00000"/>
                </a:solidFill>
              </a:rPr>
              <a:t>see</a:t>
            </a:r>
            <a:r>
              <a:rPr lang="zh-CN" altLang="en-US" dirty="0">
                <a:solidFill>
                  <a:srgbClr val="C00000"/>
                </a:solidFill>
              </a:rPr>
              <a:t> </a:t>
            </a:r>
            <a:r>
              <a:rPr lang="en-US" altLang="zh-CN" dirty="0">
                <a:solidFill>
                  <a:srgbClr val="C00000"/>
                </a:solidFill>
              </a:rPr>
              <a:t>how</a:t>
            </a:r>
            <a:r>
              <a:rPr lang="zh-CN" altLang="en-US" dirty="0">
                <a:solidFill>
                  <a:srgbClr val="C00000"/>
                </a:solidFill>
              </a:rPr>
              <a:t> </a:t>
            </a:r>
            <a:r>
              <a:rPr lang="en-US" altLang="zh-CN" dirty="0">
                <a:solidFill>
                  <a:srgbClr val="C00000"/>
                </a:solidFill>
              </a:rPr>
              <a:t>buffers</a:t>
            </a:r>
            <a:r>
              <a:rPr lang="zh-CN" altLang="en-US" dirty="0">
                <a:solidFill>
                  <a:srgbClr val="C00000"/>
                </a:solidFill>
              </a:rPr>
              <a:t> </a:t>
            </a:r>
            <a:r>
              <a:rPr lang="en-US" altLang="zh-CN" dirty="0">
                <a:solidFill>
                  <a:srgbClr val="C00000"/>
                </a:solidFill>
              </a:rPr>
              <a:t>are</a:t>
            </a:r>
            <a:r>
              <a:rPr lang="zh-CN" altLang="en-US" dirty="0">
                <a:solidFill>
                  <a:srgbClr val="C00000"/>
                </a:solidFill>
              </a:rPr>
              <a:t> </a:t>
            </a:r>
            <a:r>
              <a:rPr lang="en-US" altLang="zh-CN" dirty="0">
                <a:solidFill>
                  <a:srgbClr val="C00000"/>
                </a:solidFill>
              </a:rPr>
              <a:t>allocated</a:t>
            </a:r>
            <a:endParaRPr lang="en-US" dirty="0">
              <a:solidFill>
                <a:srgbClr val="C00000"/>
              </a:solidFill>
            </a:endParaRPr>
          </a:p>
        </p:txBody>
      </p:sp>
    </p:spTree>
    <p:extLst>
      <p:ext uri="{BB962C8B-B14F-4D97-AF65-F5344CB8AC3E}">
        <p14:creationId xmlns:p14="http://schemas.microsoft.com/office/powerpoint/2010/main" val="1011229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zh-CN" dirty="0"/>
              <a:t>Calculation</a:t>
            </a:r>
            <a:endParaRPr lang="en-US" dirty="0"/>
          </a:p>
        </p:txBody>
      </p:sp>
      <p:grpSp>
        <p:nvGrpSpPr>
          <p:cNvPr id="2" name="Group 1"/>
          <p:cNvGrpSpPr/>
          <p:nvPr/>
        </p:nvGrpSpPr>
        <p:grpSpPr>
          <a:xfrm>
            <a:off x="1933976" y="5244153"/>
            <a:ext cx="5479665" cy="880034"/>
            <a:chOff x="1404435" y="5838152"/>
            <a:chExt cx="5479665" cy="880034"/>
          </a:xfrm>
        </p:grpSpPr>
        <p:grpSp>
          <p:nvGrpSpPr>
            <p:cNvPr id="3" name="Group 20"/>
            <p:cNvGrpSpPr/>
            <p:nvPr/>
          </p:nvGrpSpPr>
          <p:grpSpPr>
            <a:xfrm>
              <a:off x="1404435" y="5838152"/>
              <a:ext cx="1516094" cy="880034"/>
              <a:chOff x="3296951" y="4044939"/>
              <a:chExt cx="1516094" cy="880034"/>
            </a:xfrm>
          </p:grpSpPr>
          <p:sp>
            <p:nvSpPr>
              <p:cNvPr id="505972"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3"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4"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5"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6"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7"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8"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9"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2"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3"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4"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5"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6"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7"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8"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9"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2"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3"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4"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5"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6"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7"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8"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9"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2"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3"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4"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5"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6"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7"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8"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9"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4"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5"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6"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7"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8"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9"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0"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1"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2"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3"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4"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5"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6"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7"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8"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9"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0"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1"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2"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3"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4"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5"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6"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7"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8"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9"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0"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1"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4" name="Group 19"/>
              <p:cNvGrpSpPr/>
              <p:nvPr/>
            </p:nvGrpSpPr>
            <p:grpSpPr>
              <a:xfrm>
                <a:off x="3423962" y="4044945"/>
                <a:ext cx="1262072" cy="109544"/>
                <a:chOff x="3423962" y="4044945"/>
                <a:chExt cx="1262072" cy="109544"/>
              </a:xfrm>
              <a:solidFill>
                <a:srgbClr val="FFFF00"/>
              </a:solidFill>
            </p:grpSpPr>
            <p:sp>
              <p:nvSpPr>
                <p:cNvPr id="144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4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5" name="Group 791"/>
            <p:cNvGrpSpPr/>
            <p:nvPr/>
          </p:nvGrpSpPr>
          <p:grpSpPr>
            <a:xfrm>
              <a:off x="3386221" y="5838152"/>
              <a:ext cx="1516094" cy="880034"/>
              <a:chOff x="3296951" y="4044939"/>
              <a:chExt cx="1516094" cy="880034"/>
            </a:xfrm>
          </p:grpSpPr>
          <p:sp>
            <p:nvSpPr>
              <p:cNvPr id="7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6" name="Group 852"/>
              <p:cNvGrpSpPr/>
              <p:nvPr/>
            </p:nvGrpSpPr>
            <p:grpSpPr>
              <a:xfrm>
                <a:off x="3423962" y="4044945"/>
                <a:ext cx="1262072" cy="109544"/>
                <a:chOff x="3423962" y="4044945"/>
                <a:chExt cx="1262072" cy="109544"/>
              </a:xfrm>
              <a:solidFill>
                <a:srgbClr val="FFFF00"/>
              </a:solidFill>
            </p:grpSpPr>
            <p:sp>
              <p:nvSpPr>
                <p:cNvPr id="8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8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7" name="Group 889"/>
            <p:cNvGrpSpPr/>
            <p:nvPr/>
          </p:nvGrpSpPr>
          <p:grpSpPr>
            <a:xfrm>
              <a:off x="5368006" y="5838152"/>
              <a:ext cx="1516094" cy="880034"/>
              <a:chOff x="3296951" y="4044939"/>
              <a:chExt cx="1516094" cy="880034"/>
            </a:xfrm>
          </p:grpSpPr>
          <p:sp>
            <p:nvSpPr>
              <p:cNvPr id="891"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2"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3"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4"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5"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6"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7"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8"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9"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0"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1"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2"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3"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4"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5"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6"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7"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8"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9"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0"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1"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2"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3"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4"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5"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6"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7"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8"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9"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0"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1"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2"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3"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4"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5"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6"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7"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8"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9"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0"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1"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2"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3"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4"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5"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6"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7"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8"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9"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0"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1"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2"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3"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4"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5"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6"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7"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8"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9"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0"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8" name="Group 950"/>
              <p:cNvGrpSpPr/>
              <p:nvPr/>
            </p:nvGrpSpPr>
            <p:grpSpPr>
              <a:xfrm>
                <a:off x="3423962" y="4044945"/>
                <a:ext cx="1262072" cy="109544"/>
                <a:chOff x="3423962" y="4044945"/>
                <a:chExt cx="1262072" cy="109544"/>
              </a:xfrm>
              <a:solidFill>
                <a:srgbClr val="FFFF00"/>
              </a:solidFill>
            </p:grpSpPr>
            <p:sp>
              <p:nvSpPr>
                <p:cNvPr id="978"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9"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0"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1"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2"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3"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4"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5"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6"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7"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952"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3"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4"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5"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6"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7"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8"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9"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0"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1"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2"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3"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4"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5"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6"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7"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8"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9"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0"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1"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2"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3"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4"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5"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6"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7"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9" name="Group 988"/>
          <p:cNvGrpSpPr/>
          <p:nvPr/>
        </p:nvGrpSpPr>
        <p:grpSpPr>
          <a:xfrm>
            <a:off x="1959517" y="3856850"/>
            <a:ext cx="5479665" cy="880034"/>
            <a:chOff x="1404435" y="5838152"/>
            <a:chExt cx="5479665" cy="880034"/>
          </a:xfrm>
        </p:grpSpPr>
        <p:grpSp>
          <p:nvGrpSpPr>
            <p:cNvPr id="10" name="Group 989"/>
            <p:cNvGrpSpPr/>
            <p:nvPr/>
          </p:nvGrpSpPr>
          <p:grpSpPr>
            <a:xfrm>
              <a:off x="1404435" y="5838152"/>
              <a:ext cx="1516094" cy="880034"/>
              <a:chOff x="3296951" y="4044939"/>
              <a:chExt cx="1516094" cy="880034"/>
            </a:xfrm>
          </p:grpSpPr>
          <p:sp>
            <p:nvSpPr>
              <p:cNvPr id="118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0"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1"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2"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5"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6"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7"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8"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9"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0"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1"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1" name="Group 1611"/>
              <p:cNvGrpSpPr/>
              <p:nvPr/>
            </p:nvGrpSpPr>
            <p:grpSpPr>
              <a:xfrm>
                <a:off x="3423962" y="4044945"/>
                <a:ext cx="1262072" cy="109544"/>
                <a:chOff x="3423962" y="4044945"/>
                <a:chExt cx="1262072" cy="109544"/>
              </a:xfrm>
              <a:solidFill>
                <a:srgbClr val="FFFF00"/>
              </a:solidFill>
            </p:grpSpPr>
            <p:sp>
              <p:nvSpPr>
                <p:cNvPr id="1639"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0"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1"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2"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3"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4"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5"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6"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7"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8"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613"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4"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5"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6"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7"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8"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9"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0"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1"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2"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3"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4"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5"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6"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7"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8"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9"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0"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1"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2"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3"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4"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5"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6"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7"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8"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2" name="Group 990"/>
            <p:cNvGrpSpPr/>
            <p:nvPr/>
          </p:nvGrpSpPr>
          <p:grpSpPr>
            <a:xfrm>
              <a:off x="3386221" y="5838152"/>
              <a:ext cx="1516094" cy="880034"/>
              <a:chOff x="3296951" y="4044939"/>
              <a:chExt cx="1516094" cy="880034"/>
            </a:xfrm>
          </p:grpSpPr>
          <p:sp>
            <p:nvSpPr>
              <p:cNvPr id="1090"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1"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2"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3"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4"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5"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6"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7"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8"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9"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0"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1"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2"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3"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4"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5"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6"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7"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8"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9"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0"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1"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2"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3"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4"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5"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6"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7"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8"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9"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0"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1"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2"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3"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4"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5"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6"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7"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8"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9"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0"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1"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2"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3"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4"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5"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6"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7"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8"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9"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0"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1"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2"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3"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4"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5"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6"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7"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8"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9"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3" name="Group 1149"/>
              <p:cNvGrpSpPr/>
              <p:nvPr/>
            </p:nvGrpSpPr>
            <p:grpSpPr>
              <a:xfrm>
                <a:off x="3423962" y="4044945"/>
                <a:ext cx="1262072" cy="109544"/>
                <a:chOff x="3423962" y="4044945"/>
                <a:chExt cx="1262072" cy="109544"/>
              </a:xfrm>
              <a:solidFill>
                <a:srgbClr val="FFFF00"/>
              </a:solidFill>
            </p:grpSpPr>
            <p:sp>
              <p:nvSpPr>
                <p:cNvPr id="1177"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8"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9"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0"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1"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2"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3"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4"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5"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6"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151"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2"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3"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4"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5"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6"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7"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8"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9"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0"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1"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2"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3"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4"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5"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6"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7"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8"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9"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0"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1"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2"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3"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4"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5"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6"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4" name="Group 991"/>
            <p:cNvGrpSpPr/>
            <p:nvPr/>
          </p:nvGrpSpPr>
          <p:grpSpPr>
            <a:xfrm>
              <a:off x="5368006" y="5838152"/>
              <a:ext cx="1516094" cy="880034"/>
              <a:chOff x="3296951" y="4044939"/>
              <a:chExt cx="1516094" cy="880034"/>
            </a:xfrm>
          </p:grpSpPr>
          <p:sp>
            <p:nvSpPr>
              <p:cNvPr id="9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5" name="Group 1052"/>
              <p:cNvGrpSpPr/>
              <p:nvPr/>
            </p:nvGrpSpPr>
            <p:grpSpPr>
              <a:xfrm>
                <a:off x="3423962" y="4044945"/>
                <a:ext cx="1262072" cy="109544"/>
                <a:chOff x="3423962" y="4044945"/>
                <a:chExt cx="1262072" cy="109544"/>
              </a:xfrm>
              <a:solidFill>
                <a:srgbClr val="FFFF00"/>
              </a:solidFill>
            </p:grpSpPr>
            <p:sp>
              <p:nvSpPr>
                <p:cNvPr id="10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0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16" name="Group 1648"/>
          <p:cNvGrpSpPr/>
          <p:nvPr/>
        </p:nvGrpSpPr>
        <p:grpSpPr>
          <a:xfrm>
            <a:off x="1959517" y="2469546"/>
            <a:ext cx="5479665" cy="880034"/>
            <a:chOff x="1404435" y="5838152"/>
            <a:chExt cx="5479665" cy="880034"/>
          </a:xfrm>
        </p:grpSpPr>
        <p:grpSp>
          <p:nvGrpSpPr>
            <p:cNvPr id="17" name="Group 1649"/>
            <p:cNvGrpSpPr/>
            <p:nvPr/>
          </p:nvGrpSpPr>
          <p:grpSpPr>
            <a:xfrm>
              <a:off x="1404435" y="5838152"/>
              <a:ext cx="1516094" cy="880034"/>
              <a:chOff x="3296951" y="4044939"/>
              <a:chExt cx="1516094" cy="880034"/>
            </a:xfrm>
          </p:grpSpPr>
          <p:sp>
            <p:nvSpPr>
              <p:cNvPr id="184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8" name="Group 1906"/>
              <p:cNvGrpSpPr/>
              <p:nvPr/>
            </p:nvGrpSpPr>
            <p:grpSpPr>
              <a:xfrm>
                <a:off x="3423962" y="4044945"/>
                <a:ext cx="1262072" cy="109544"/>
                <a:chOff x="3423962" y="4044945"/>
                <a:chExt cx="1262072" cy="109544"/>
              </a:xfrm>
              <a:solidFill>
                <a:srgbClr val="FFFF00"/>
              </a:solidFill>
            </p:grpSpPr>
            <p:sp>
              <p:nvSpPr>
                <p:cNvPr id="193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90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9" name="Group 1650"/>
            <p:cNvGrpSpPr/>
            <p:nvPr/>
          </p:nvGrpSpPr>
          <p:grpSpPr>
            <a:xfrm>
              <a:off x="3386221" y="5838152"/>
              <a:ext cx="1516094" cy="880034"/>
              <a:chOff x="3296951" y="4044939"/>
              <a:chExt cx="1516094" cy="880034"/>
            </a:xfrm>
          </p:grpSpPr>
          <p:sp>
            <p:nvSpPr>
              <p:cNvPr id="1750"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1"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2"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3"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4"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5"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6"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7"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8"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9"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0"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1"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2"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3"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4"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5"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6"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7"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8"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9"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0"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1"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2"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3"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4"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5"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6"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7"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8"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9"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0"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1"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2"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3"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4"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5"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6"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7"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8"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9"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0"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1"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2"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3"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4"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5"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6"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7"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8"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9"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0"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1"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2"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3"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4"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5"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6"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7"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8"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9"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20" name="Group 1809"/>
              <p:cNvGrpSpPr/>
              <p:nvPr/>
            </p:nvGrpSpPr>
            <p:grpSpPr>
              <a:xfrm>
                <a:off x="3423962" y="4044945"/>
                <a:ext cx="1262072" cy="109544"/>
                <a:chOff x="3423962" y="4044945"/>
                <a:chExt cx="1262072" cy="109544"/>
              </a:xfrm>
              <a:solidFill>
                <a:srgbClr val="FFFF00"/>
              </a:solidFill>
            </p:grpSpPr>
            <p:sp>
              <p:nvSpPr>
                <p:cNvPr id="1837"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8"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9"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0"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1"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2"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3"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4"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5"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6"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811"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2"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3"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4"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5"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6"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7"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8"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9"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0"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1"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2"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3"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4"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5"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6"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7"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8"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9"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0"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1"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2"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3"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4"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5"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6"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1" name="Group 1651"/>
            <p:cNvGrpSpPr/>
            <p:nvPr/>
          </p:nvGrpSpPr>
          <p:grpSpPr>
            <a:xfrm>
              <a:off x="5368006" y="5838152"/>
              <a:ext cx="1516094" cy="880034"/>
              <a:chOff x="3296951" y="4044939"/>
              <a:chExt cx="1516094" cy="880034"/>
            </a:xfrm>
          </p:grpSpPr>
          <p:sp>
            <p:nvSpPr>
              <p:cNvPr id="165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22" name="Group 1712"/>
              <p:cNvGrpSpPr/>
              <p:nvPr/>
            </p:nvGrpSpPr>
            <p:grpSpPr>
              <a:xfrm>
                <a:off x="3423962" y="4044945"/>
                <a:ext cx="1262072" cy="109544"/>
                <a:chOff x="3423962" y="4044945"/>
                <a:chExt cx="1262072" cy="109544"/>
              </a:xfrm>
              <a:solidFill>
                <a:srgbClr val="FFFF00"/>
              </a:solidFill>
            </p:grpSpPr>
            <p:sp>
              <p:nvSpPr>
                <p:cNvPr id="174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71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23" name="Group 1943"/>
          <p:cNvGrpSpPr/>
          <p:nvPr/>
        </p:nvGrpSpPr>
        <p:grpSpPr>
          <a:xfrm>
            <a:off x="1536745" y="2090132"/>
            <a:ext cx="6070509" cy="4237324"/>
            <a:chOff x="966785" y="1914186"/>
            <a:chExt cx="6070509" cy="4237324"/>
          </a:xfrm>
        </p:grpSpPr>
        <p:cxnSp>
          <p:nvCxnSpPr>
            <p:cNvPr id="1945" name="Straight Connector 1944"/>
            <p:cNvCxnSpPr/>
            <p:nvPr/>
          </p:nvCxnSpPr>
          <p:spPr>
            <a:xfrm>
              <a:off x="3156136" y="192053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946" name="Straight Connector 1945"/>
            <p:cNvCxnSpPr/>
            <p:nvPr/>
          </p:nvCxnSpPr>
          <p:spPr>
            <a:xfrm>
              <a:off x="5203078" y="191418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947" name="Straight Connector 1946"/>
            <p:cNvCxnSpPr/>
            <p:nvPr/>
          </p:nvCxnSpPr>
          <p:spPr>
            <a:xfrm>
              <a:off x="984328" y="3459420"/>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948" name="Straight Connector 1947"/>
            <p:cNvCxnSpPr/>
            <p:nvPr/>
          </p:nvCxnSpPr>
          <p:spPr>
            <a:xfrm>
              <a:off x="966785" y="4705382"/>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grpSp>
      <p:grpSp>
        <p:nvGrpSpPr>
          <p:cNvPr id="24" name="Group 1948"/>
          <p:cNvGrpSpPr/>
          <p:nvPr/>
        </p:nvGrpSpPr>
        <p:grpSpPr>
          <a:xfrm>
            <a:off x="4883404" y="3903014"/>
            <a:ext cx="255588" cy="219620"/>
            <a:chOff x="4022824" y="3858232"/>
            <a:chExt cx="255588" cy="219620"/>
          </a:xfrm>
        </p:grpSpPr>
        <p:cxnSp>
          <p:nvCxnSpPr>
            <p:cNvPr id="1950" name="Straight Connector 1949"/>
            <p:cNvCxnSpPr/>
            <p:nvPr/>
          </p:nvCxnSpPr>
          <p:spPr>
            <a:xfrm>
              <a:off x="4150618" y="3858232"/>
              <a:ext cx="0" cy="21962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51" name="Straight Connector 1950"/>
            <p:cNvCxnSpPr/>
            <p:nvPr/>
          </p:nvCxnSpPr>
          <p:spPr>
            <a:xfrm>
              <a:off x="4022824" y="3968315"/>
              <a:ext cx="255588" cy="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952" name="Oval 1951"/>
          <p:cNvSpPr/>
          <p:nvPr/>
        </p:nvSpPr>
        <p:spPr>
          <a:xfrm>
            <a:off x="4947698" y="3833164"/>
            <a:ext cx="127000" cy="139700"/>
          </a:xfrm>
          <a:prstGeom prst="ellipse">
            <a:avLst/>
          </a:prstGeom>
          <a:solidFill>
            <a:srgbClr val="FF660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951" name="Slide Number Placeholder 950"/>
          <p:cNvSpPr>
            <a:spLocks noGrp="1"/>
          </p:cNvSpPr>
          <p:nvPr>
            <p:ph type="sldNum" sz="quarter" idx="4"/>
          </p:nvPr>
        </p:nvSpPr>
        <p:spPr/>
        <p:txBody>
          <a:bodyPr/>
          <a:lstStyle/>
          <a:p>
            <a:fld id="{6B394888-48A7-42F6-AE45-2BD5FD40ED91}" type="slidenum">
              <a:rPr lang="en-US" smtClean="0"/>
              <a:pPr/>
              <a:t>51</a:t>
            </a:fld>
            <a:endParaRPr lang="en-US" dirty="0"/>
          </a:p>
        </p:txBody>
      </p:sp>
      <p:sp>
        <p:nvSpPr>
          <p:cNvPr id="989" name="TextBox 988">
            <a:extLst>
              <a:ext uri="{FF2B5EF4-FFF2-40B4-BE49-F238E27FC236}">
                <a16:creationId xmlns:a16="http://schemas.microsoft.com/office/drawing/2014/main" id="{1B7E8526-988C-D343-936D-C9F4C78562DD}"/>
              </a:ext>
            </a:extLst>
          </p:cNvPr>
          <p:cNvSpPr txBox="1"/>
          <p:nvPr/>
        </p:nvSpPr>
        <p:spPr>
          <a:xfrm>
            <a:off x="838200" y="6231262"/>
            <a:ext cx="5468228" cy="369332"/>
          </a:xfrm>
          <a:prstGeom prst="rect">
            <a:avLst/>
          </a:prstGeom>
          <a:noFill/>
        </p:spPr>
        <p:txBody>
          <a:bodyPr wrap="none" rtlCol="0">
            <a:spAutoFit/>
          </a:bodyPr>
          <a:lstStyle/>
          <a:p>
            <a:r>
              <a:rPr lang="en-US" altLang="zh-CN" dirty="0">
                <a:solidFill>
                  <a:srgbClr val="C00000"/>
                </a:solidFill>
              </a:rPr>
              <a:t>Check</a:t>
            </a:r>
            <a:r>
              <a:rPr lang="zh-CN" altLang="en-US" dirty="0">
                <a:solidFill>
                  <a:srgbClr val="C00000"/>
                </a:solidFill>
              </a:rPr>
              <a:t> </a:t>
            </a:r>
            <a:r>
              <a:rPr lang="en-US" altLang="zh-CN" dirty="0">
                <a:solidFill>
                  <a:srgbClr val="C00000"/>
                </a:solidFill>
              </a:rPr>
              <a:t>the</a:t>
            </a:r>
            <a:r>
              <a:rPr lang="zh-CN" altLang="en-US" dirty="0">
                <a:solidFill>
                  <a:srgbClr val="C00000"/>
                </a:solidFill>
              </a:rPr>
              <a:t> </a:t>
            </a:r>
            <a:r>
              <a:rPr lang="en-US" altLang="zh-CN" b="1" dirty="0" err="1">
                <a:solidFill>
                  <a:srgbClr val="C00000"/>
                </a:solidFill>
                <a:latin typeface="Consolas" panose="020B0609020204030204" pitchFamily="49" charset="0"/>
                <a:cs typeface="Consolas" panose="020B0609020204030204" pitchFamily="49" charset="0"/>
              </a:rPr>
              <a:t>update_grid</a:t>
            </a:r>
            <a:r>
              <a:rPr lang="zh-CN" altLang="en-US" b="1" dirty="0">
                <a:solidFill>
                  <a:srgbClr val="C00000"/>
                </a:solidFill>
                <a:latin typeface="Consolas" panose="020B0609020204030204" pitchFamily="49" charset="0"/>
                <a:cs typeface="Consolas" panose="020B0609020204030204" pitchFamily="49" charset="0"/>
              </a:rPr>
              <a:t> </a:t>
            </a:r>
            <a:r>
              <a:rPr lang="en-US" altLang="zh-CN" dirty="0">
                <a:solidFill>
                  <a:srgbClr val="C00000"/>
                </a:solidFill>
              </a:rPr>
              <a:t>function</a:t>
            </a:r>
            <a:r>
              <a:rPr lang="zh-CN" altLang="en-US" dirty="0">
                <a:solidFill>
                  <a:srgbClr val="C00000"/>
                </a:solidFill>
              </a:rPr>
              <a:t> </a:t>
            </a:r>
            <a:r>
              <a:rPr lang="en-US" altLang="zh-CN" dirty="0">
                <a:solidFill>
                  <a:srgbClr val="C00000"/>
                </a:solidFill>
              </a:rPr>
              <a:t>to</a:t>
            </a:r>
            <a:r>
              <a:rPr lang="zh-CN" altLang="en-US" dirty="0">
                <a:solidFill>
                  <a:srgbClr val="C00000"/>
                </a:solidFill>
              </a:rPr>
              <a:t> </a:t>
            </a:r>
            <a:r>
              <a:rPr lang="en-US" altLang="zh-CN" dirty="0">
                <a:solidFill>
                  <a:srgbClr val="C00000"/>
                </a:solidFill>
              </a:rPr>
              <a:t>see</a:t>
            </a:r>
            <a:r>
              <a:rPr lang="zh-CN" altLang="en-US" dirty="0">
                <a:solidFill>
                  <a:srgbClr val="C00000"/>
                </a:solidFill>
              </a:rPr>
              <a:t> </a:t>
            </a:r>
            <a:r>
              <a:rPr lang="en-US" altLang="zh-CN" dirty="0">
                <a:solidFill>
                  <a:srgbClr val="C00000"/>
                </a:solidFill>
              </a:rPr>
              <a:t>how</a:t>
            </a:r>
            <a:r>
              <a:rPr lang="zh-CN" altLang="en-US" dirty="0">
                <a:solidFill>
                  <a:srgbClr val="C00000"/>
                </a:solidFill>
              </a:rPr>
              <a:t> </a:t>
            </a:r>
            <a:r>
              <a:rPr lang="en-US" altLang="zh-CN" dirty="0">
                <a:solidFill>
                  <a:srgbClr val="C00000"/>
                </a:solidFill>
              </a:rPr>
              <a:t>it</a:t>
            </a:r>
            <a:r>
              <a:rPr lang="zh-CN" altLang="en-US" dirty="0">
                <a:solidFill>
                  <a:srgbClr val="C00000"/>
                </a:solidFill>
              </a:rPr>
              <a:t> </a:t>
            </a:r>
            <a:r>
              <a:rPr lang="en-US" altLang="zh-CN" dirty="0">
                <a:solidFill>
                  <a:srgbClr val="C00000"/>
                </a:solidFill>
              </a:rPr>
              <a:t>is</a:t>
            </a:r>
            <a:r>
              <a:rPr lang="zh-CN" altLang="en-US" dirty="0">
                <a:solidFill>
                  <a:srgbClr val="C00000"/>
                </a:solidFill>
              </a:rPr>
              <a:t> </a:t>
            </a:r>
            <a:r>
              <a:rPr lang="en-US" altLang="zh-CN" dirty="0">
                <a:solidFill>
                  <a:srgbClr val="C00000"/>
                </a:solidFill>
              </a:rPr>
              <a:t>done</a:t>
            </a:r>
            <a:endParaRPr lang="en-US" dirty="0">
              <a:solidFill>
                <a:srgbClr val="C00000"/>
              </a:solidFill>
            </a:endParaRPr>
          </a:p>
        </p:txBody>
      </p:sp>
      <p:sp>
        <p:nvSpPr>
          <p:cNvPr id="990" name="Content Placeholder 2">
            <a:extLst>
              <a:ext uri="{FF2B5EF4-FFF2-40B4-BE49-F238E27FC236}">
                <a16:creationId xmlns:a16="http://schemas.microsoft.com/office/drawing/2014/main" id="{BCF98063-9971-5E47-8721-EDC8828B9C4D}"/>
              </a:ext>
            </a:extLst>
          </p:cNvPr>
          <p:cNvSpPr>
            <a:spLocks noGrp="1"/>
          </p:cNvSpPr>
          <p:nvPr>
            <p:ph idx="1"/>
          </p:nvPr>
        </p:nvSpPr>
        <p:spPr>
          <a:xfrm>
            <a:off x="457200" y="760985"/>
            <a:ext cx="8229600" cy="1636802"/>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dirty="0"/>
              <a:t>Two</a:t>
            </a:r>
            <a:r>
              <a:rPr lang="zh-CN" altLang="en-US" dirty="0"/>
              <a:t> </a:t>
            </a:r>
            <a:r>
              <a:rPr lang="en-US" altLang="zh-CN" dirty="0"/>
              <a:t>buffers</a:t>
            </a:r>
            <a:r>
              <a:rPr lang="zh-CN" altLang="en-US" dirty="0"/>
              <a:t> </a:t>
            </a:r>
            <a:r>
              <a:rPr lang="en-US" altLang="zh-CN" dirty="0"/>
              <a:t>alternating</a:t>
            </a:r>
          </a:p>
          <a:p>
            <a:pPr lvl="1"/>
            <a:r>
              <a:rPr lang="en-US" altLang="zh-CN" dirty="0" err="1"/>
              <a:t>aold</a:t>
            </a:r>
            <a:r>
              <a:rPr lang="zh-CN" altLang="en-US" dirty="0"/>
              <a:t> </a:t>
            </a:r>
            <a:r>
              <a:rPr lang="en-US" altLang="zh-CN" dirty="0"/>
              <a:t>for</a:t>
            </a:r>
            <a:r>
              <a:rPr lang="zh-CN" altLang="en-US" dirty="0"/>
              <a:t> </a:t>
            </a:r>
            <a:r>
              <a:rPr lang="en-US" altLang="zh-CN" dirty="0"/>
              <a:t>current</a:t>
            </a:r>
            <a:r>
              <a:rPr lang="zh-CN" altLang="en-US" dirty="0"/>
              <a:t> </a:t>
            </a:r>
            <a:r>
              <a:rPr lang="en-US" altLang="zh-CN" dirty="0"/>
              <a:t>value</a:t>
            </a:r>
          </a:p>
          <a:p>
            <a:pPr lvl="1"/>
            <a:r>
              <a:rPr lang="en-US" altLang="zh-CN" dirty="0"/>
              <a:t>anew</a:t>
            </a:r>
            <a:r>
              <a:rPr lang="zh-CN" altLang="en-US" dirty="0"/>
              <a:t> </a:t>
            </a:r>
            <a:r>
              <a:rPr lang="en-US" altLang="zh-CN" dirty="0"/>
              <a:t>for</a:t>
            </a:r>
            <a:r>
              <a:rPr lang="zh-CN" altLang="en-US" dirty="0"/>
              <a:t> </a:t>
            </a:r>
            <a:r>
              <a:rPr lang="en-US" altLang="zh-CN" dirty="0"/>
              <a:t>newly</a:t>
            </a:r>
            <a:r>
              <a:rPr lang="zh-CN" altLang="en-US" dirty="0"/>
              <a:t> </a:t>
            </a:r>
            <a:r>
              <a:rPr lang="en-US" altLang="zh-CN" dirty="0"/>
              <a:t>value</a:t>
            </a:r>
            <a:r>
              <a:rPr lang="zh-CN" altLang="en-US" dirty="0"/>
              <a:t> </a:t>
            </a:r>
            <a:r>
              <a:rPr lang="en-US" altLang="zh-CN" dirty="0"/>
              <a:t>in</a:t>
            </a:r>
            <a:r>
              <a:rPr lang="zh-CN" altLang="en-US" dirty="0"/>
              <a:t> </a:t>
            </a:r>
            <a:r>
              <a:rPr lang="en-US" altLang="zh-CN" dirty="0"/>
              <a:t>this</a:t>
            </a:r>
            <a:r>
              <a:rPr lang="zh-CN" altLang="en-US" dirty="0"/>
              <a:t> </a:t>
            </a:r>
            <a:r>
              <a:rPr lang="en-US" altLang="zh-CN" dirty="0"/>
              <a:t>iteration</a:t>
            </a:r>
            <a:r>
              <a:rPr lang="zh-CN" altLang="en-US" dirty="0"/>
              <a:t> </a:t>
            </a:r>
            <a:r>
              <a:rPr lang="en-US" altLang="zh-CN" dirty="0"/>
              <a:t>(will</a:t>
            </a:r>
            <a:r>
              <a:rPr lang="zh-CN" altLang="en-US" dirty="0"/>
              <a:t> </a:t>
            </a:r>
            <a:r>
              <a:rPr lang="en-US" altLang="zh-CN" dirty="0"/>
              <a:t>become</a:t>
            </a:r>
            <a:r>
              <a:rPr lang="zh-CN" altLang="en-US" dirty="0"/>
              <a:t> </a:t>
            </a:r>
            <a:r>
              <a:rPr lang="en-US" altLang="zh-CN" dirty="0" err="1"/>
              <a:t>aold</a:t>
            </a:r>
            <a:r>
              <a:rPr lang="zh-CN" altLang="en-US" dirty="0"/>
              <a:t> </a:t>
            </a:r>
            <a:r>
              <a:rPr lang="en-US" altLang="zh-CN" dirty="0"/>
              <a:t>in</a:t>
            </a:r>
            <a:r>
              <a:rPr lang="zh-CN" altLang="en-US" dirty="0"/>
              <a:t> </a:t>
            </a:r>
            <a:r>
              <a:rPr lang="en-US" altLang="zh-CN" dirty="0"/>
              <a:t>next</a:t>
            </a:r>
            <a:r>
              <a:rPr lang="zh-CN" altLang="en-US" dirty="0"/>
              <a:t> </a:t>
            </a:r>
            <a:r>
              <a:rPr lang="en-US" altLang="zh-CN" dirty="0" err="1"/>
              <a:t>iter</a:t>
            </a:r>
            <a:r>
              <a:rPr lang="en-US" altLang="zh-CN" dirty="0"/>
              <a:t>)</a:t>
            </a:r>
            <a:endParaRPr lang="en-US" dirty="0"/>
          </a:p>
        </p:txBody>
      </p:sp>
    </p:spTree>
    <p:extLst>
      <p:ext uri="{BB962C8B-B14F-4D97-AF65-F5344CB8AC3E}">
        <p14:creationId xmlns:p14="http://schemas.microsoft.com/office/powerpoint/2010/main" val="115761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zh-CN" dirty="0"/>
              <a:t>Step</a:t>
            </a:r>
            <a:r>
              <a:rPr lang="zh-CN" altLang="en-US" dirty="0"/>
              <a:t> </a:t>
            </a:r>
            <a:r>
              <a:rPr lang="en-US" altLang="zh-CN" dirty="0"/>
              <a:t>3:</a:t>
            </a:r>
            <a:r>
              <a:rPr lang="zh-CN" altLang="en-US" dirty="0"/>
              <a:t> </a:t>
            </a:r>
            <a:r>
              <a:rPr lang="en-US" dirty="0"/>
              <a:t>Data Transfers</a:t>
            </a:r>
            <a:r>
              <a:rPr lang="zh-CN" altLang="en-US" dirty="0"/>
              <a:t> </a:t>
            </a:r>
            <a:r>
              <a:rPr lang="en-US" altLang="zh-CN" dirty="0"/>
              <a:t>with</a:t>
            </a:r>
            <a:r>
              <a:rPr lang="zh-CN" altLang="en-US" dirty="0"/>
              <a:t> </a:t>
            </a:r>
            <a:r>
              <a:rPr lang="en-US" altLang="zh-CN" dirty="0" err="1"/>
              <a:t>MPI_Isend</a:t>
            </a:r>
            <a:r>
              <a:rPr lang="en-US" altLang="zh-CN" dirty="0"/>
              <a:t>/</a:t>
            </a:r>
            <a:r>
              <a:rPr lang="en-US" altLang="zh-CN" dirty="0" err="1"/>
              <a:t>MPI_Irecv</a:t>
            </a:r>
            <a:endParaRPr lang="en-US" dirty="0"/>
          </a:p>
        </p:txBody>
      </p:sp>
      <p:sp>
        <p:nvSpPr>
          <p:cNvPr id="505859" name="Rectangle 3"/>
          <p:cNvSpPr>
            <a:spLocks noGrp="1" noChangeArrowheads="1"/>
          </p:cNvSpPr>
          <p:nvPr>
            <p:ph type="body" idx="1"/>
          </p:nvPr>
        </p:nvSpPr>
        <p:spPr>
          <a:xfrm>
            <a:off x="457200" y="1131888"/>
            <a:ext cx="7935913" cy="753955"/>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dirty="0"/>
              <a:t>Provide access to remote data through a halo exchange     (5 point stencil)</a:t>
            </a:r>
          </a:p>
        </p:txBody>
      </p:sp>
      <p:grpSp>
        <p:nvGrpSpPr>
          <p:cNvPr id="2" name="Group 1"/>
          <p:cNvGrpSpPr/>
          <p:nvPr/>
        </p:nvGrpSpPr>
        <p:grpSpPr>
          <a:xfrm>
            <a:off x="1997431" y="5068207"/>
            <a:ext cx="5479665" cy="880034"/>
            <a:chOff x="1404435" y="5838152"/>
            <a:chExt cx="5479665" cy="880034"/>
          </a:xfrm>
        </p:grpSpPr>
        <p:grpSp>
          <p:nvGrpSpPr>
            <p:cNvPr id="3" name="Group 20"/>
            <p:cNvGrpSpPr/>
            <p:nvPr/>
          </p:nvGrpSpPr>
          <p:grpSpPr>
            <a:xfrm>
              <a:off x="1404435" y="5838152"/>
              <a:ext cx="1516094" cy="880034"/>
              <a:chOff x="3296951" y="4044939"/>
              <a:chExt cx="1516094" cy="880034"/>
            </a:xfrm>
          </p:grpSpPr>
          <p:sp>
            <p:nvSpPr>
              <p:cNvPr id="505972"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3"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4"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5"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6"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7"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8"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79"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2"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3"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4"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5"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6"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7"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8"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89"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2"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3"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4"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5"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6"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7"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8"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5999"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2"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3"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4"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5"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6"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7"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8"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009"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4"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5"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6"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7"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8"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59"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0"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1"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2"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3"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4"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5"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6"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7"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8"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69"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0"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1"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2"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3"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4"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5"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6"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7"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8"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79"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0"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1"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4" name="Group 19"/>
              <p:cNvGrpSpPr/>
              <p:nvPr/>
            </p:nvGrpSpPr>
            <p:grpSpPr>
              <a:xfrm>
                <a:off x="3423962" y="4044945"/>
                <a:ext cx="1262072" cy="109544"/>
                <a:chOff x="3423962" y="4044945"/>
                <a:chExt cx="1262072" cy="109544"/>
              </a:xfrm>
              <a:solidFill>
                <a:srgbClr val="FFFF00"/>
              </a:solidFill>
            </p:grpSpPr>
            <p:sp>
              <p:nvSpPr>
                <p:cNvPr id="144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4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4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5" name="Group 791"/>
            <p:cNvGrpSpPr/>
            <p:nvPr/>
          </p:nvGrpSpPr>
          <p:grpSpPr>
            <a:xfrm>
              <a:off x="3386221" y="5838152"/>
              <a:ext cx="1516094" cy="880034"/>
              <a:chOff x="3296951" y="4044939"/>
              <a:chExt cx="1516094" cy="880034"/>
            </a:xfrm>
          </p:grpSpPr>
          <p:sp>
            <p:nvSpPr>
              <p:cNvPr id="7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7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6" name="Group 852"/>
              <p:cNvGrpSpPr/>
              <p:nvPr/>
            </p:nvGrpSpPr>
            <p:grpSpPr>
              <a:xfrm>
                <a:off x="3423962" y="4044945"/>
                <a:ext cx="1262072" cy="109544"/>
                <a:chOff x="3423962" y="4044945"/>
                <a:chExt cx="1262072" cy="109544"/>
              </a:xfrm>
              <a:solidFill>
                <a:srgbClr val="FFFF00"/>
              </a:solidFill>
            </p:grpSpPr>
            <p:sp>
              <p:nvSpPr>
                <p:cNvPr id="8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8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7" name="Group 889"/>
            <p:cNvGrpSpPr/>
            <p:nvPr/>
          </p:nvGrpSpPr>
          <p:grpSpPr>
            <a:xfrm>
              <a:off x="5368006" y="5838152"/>
              <a:ext cx="1516094" cy="880034"/>
              <a:chOff x="3296951" y="4044939"/>
              <a:chExt cx="1516094" cy="880034"/>
            </a:xfrm>
          </p:grpSpPr>
          <p:sp>
            <p:nvSpPr>
              <p:cNvPr id="891"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2"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3"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4"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5"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6"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7"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8"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899"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0"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1"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2"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3"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4"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5"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6"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7"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8"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09"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0"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1"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2"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3"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4"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5"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6"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7"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8"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19"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0"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1"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2"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3"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4"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5"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6"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7"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8"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29"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0"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1"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2"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3"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4"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5"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6"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7"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8"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39"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0"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1"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2"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3"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4"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5"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6"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7"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8"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49"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0"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8" name="Group 950"/>
              <p:cNvGrpSpPr/>
              <p:nvPr/>
            </p:nvGrpSpPr>
            <p:grpSpPr>
              <a:xfrm>
                <a:off x="3423962" y="4044945"/>
                <a:ext cx="1262072" cy="109544"/>
                <a:chOff x="3423962" y="4044945"/>
                <a:chExt cx="1262072" cy="109544"/>
              </a:xfrm>
              <a:solidFill>
                <a:srgbClr val="FFFF00"/>
              </a:solidFill>
            </p:grpSpPr>
            <p:sp>
              <p:nvSpPr>
                <p:cNvPr id="978"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9"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0"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1"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2"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3"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4"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5"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6"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87"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952"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3"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4"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5"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6"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7"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8"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59"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0"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1"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2"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3"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4"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5"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6"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7"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8"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69"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0"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1"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2"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3"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4"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5"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6"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77"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9" name="Group 988"/>
          <p:cNvGrpSpPr/>
          <p:nvPr/>
        </p:nvGrpSpPr>
        <p:grpSpPr>
          <a:xfrm>
            <a:off x="2022972" y="3680904"/>
            <a:ext cx="5479665" cy="880034"/>
            <a:chOff x="1404435" y="5838152"/>
            <a:chExt cx="5479665" cy="880034"/>
          </a:xfrm>
        </p:grpSpPr>
        <p:grpSp>
          <p:nvGrpSpPr>
            <p:cNvPr id="10" name="Group 989"/>
            <p:cNvGrpSpPr/>
            <p:nvPr/>
          </p:nvGrpSpPr>
          <p:grpSpPr>
            <a:xfrm>
              <a:off x="1404435" y="5838152"/>
              <a:ext cx="1516094" cy="880034"/>
              <a:chOff x="3296951" y="4044939"/>
              <a:chExt cx="1516094" cy="880034"/>
            </a:xfrm>
          </p:grpSpPr>
          <p:sp>
            <p:nvSpPr>
              <p:cNvPr id="118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9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0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1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2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23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8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0"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1"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82"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5"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6"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7"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8"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09"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0"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1"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1" name="Group 1611"/>
              <p:cNvGrpSpPr/>
              <p:nvPr/>
            </p:nvGrpSpPr>
            <p:grpSpPr>
              <a:xfrm>
                <a:off x="3423962" y="4044945"/>
                <a:ext cx="1262072" cy="109544"/>
                <a:chOff x="3423962" y="4044945"/>
                <a:chExt cx="1262072" cy="109544"/>
              </a:xfrm>
              <a:solidFill>
                <a:srgbClr val="FFFF00"/>
              </a:solidFill>
            </p:grpSpPr>
            <p:sp>
              <p:nvSpPr>
                <p:cNvPr id="1639"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0"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1"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2"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3"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4"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5"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6"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7"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48"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613"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4"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5"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6"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7"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8"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19"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0"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1"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2"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3"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4"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5"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6"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7"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8"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29"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0"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1"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2"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3"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4"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5"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6"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7"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38"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2" name="Group 990"/>
            <p:cNvGrpSpPr/>
            <p:nvPr/>
          </p:nvGrpSpPr>
          <p:grpSpPr>
            <a:xfrm>
              <a:off x="3386221" y="5838152"/>
              <a:ext cx="1516094" cy="880034"/>
              <a:chOff x="3296951" y="4044939"/>
              <a:chExt cx="1516094" cy="880034"/>
            </a:xfrm>
          </p:grpSpPr>
          <p:sp>
            <p:nvSpPr>
              <p:cNvPr id="1090"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1"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2"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3"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4"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5"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6"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7"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8"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99"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0"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1"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2"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3"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4"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5"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6"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7"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8"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09"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0"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1"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2"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3"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4"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5"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6"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7"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8"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19"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0"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1"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2"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3"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4"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5"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6"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7"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8"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29"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0"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1"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2"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3"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4"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5"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6"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7"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8"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39"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0"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1"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2"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3"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4"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5"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6"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7"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8"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49"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3" name="Group 1149"/>
              <p:cNvGrpSpPr/>
              <p:nvPr/>
            </p:nvGrpSpPr>
            <p:grpSpPr>
              <a:xfrm>
                <a:off x="3423962" y="4044945"/>
                <a:ext cx="1262072" cy="109544"/>
                <a:chOff x="3423962" y="4044945"/>
                <a:chExt cx="1262072" cy="109544"/>
              </a:xfrm>
              <a:solidFill>
                <a:srgbClr val="FFFF00"/>
              </a:solidFill>
            </p:grpSpPr>
            <p:sp>
              <p:nvSpPr>
                <p:cNvPr id="1177"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8"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9"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0"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1"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2"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3"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4"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5"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86"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151"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2"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3"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4"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5"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6"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7"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8"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59"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0"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1"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2"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3"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4"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5"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6"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7"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8"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69"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0"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1"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2"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3"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4"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5"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176"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4" name="Group 991"/>
            <p:cNvGrpSpPr/>
            <p:nvPr/>
          </p:nvGrpSpPr>
          <p:grpSpPr>
            <a:xfrm>
              <a:off x="5368006" y="5838152"/>
              <a:ext cx="1516094" cy="880034"/>
              <a:chOff x="3296951" y="4044939"/>
              <a:chExt cx="1516094" cy="880034"/>
            </a:xfrm>
          </p:grpSpPr>
          <p:sp>
            <p:nvSpPr>
              <p:cNvPr id="9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9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5" name="Group 1052"/>
              <p:cNvGrpSpPr/>
              <p:nvPr/>
            </p:nvGrpSpPr>
            <p:grpSpPr>
              <a:xfrm>
                <a:off x="3423962" y="4044945"/>
                <a:ext cx="1262072" cy="109544"/>
                <a:chOff x="3423962" y="4044945"/>
                <a:chExt cx="1262072" cy="109544"/>
              </a:xfrm>
              <a:solidFill>
                <a:srgbClr val="FFFF00"/>
              </a:solidFill>
            </p:grpSpPr>
            <p:sp>
              <p:nvSpPr>
                <p:cNvPr id="10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0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0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16" name="Group 1648"/>
          <p:cNvGrpSpPr/>
          <p:nvPr/>
        </p:nvGrpSpPr>
        <p:grpSpPr>
          <a:xfrm>
            <a:off x="2022972" y="2293600"/>
            <a:ext cx="5479665" cy="880034"/>
            <a:chOff x="1404435" y="5838152"/>
            <a:chExt cx="5479665" cy="880034"/>
          </a:xfrm>
        </p:grpSpPr>
        <p:grpSp>
          <p:nvGrpSpPr>
            <p:cNvPr id="17" name="Group 1649"/>
            <p:cNvGrpSpPr/>
            <p:nvPr/>
          </p:nvGrpSpPr>
          <p:grpSpPr>
            <a:xfrm>
              <a:off x="1404435" y="5838152"/>
              <a:ext cx="1516094" cy="880034"/>
              <a:chOff x="3296951" y="4044939"/>
              <a:chExt cx="1516094" cy="880034"/>
            </a:xfrm>
          </p:grpSpPr>
          <p:sp>
            <p:nvSpPr>
              <p:cNvPr id="184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5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6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7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8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9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18" name="Group 1906"/>
              <p:cNvGrpSpPr/>
              <p:nvPr/>
            </p:nvGrpSpPr>
            <p:grpSpPr>
              <a:xfrm>
                <a:off x="3423962" y="4044945"/>
                <a:ext cx="1262072" cy="109544"/>
                <a:chOff x="3423962" y="4044945"/>
                <a:chExt cx="1262072" cy="109544"/>
              </a:xfrm>
              <a:solidFill>
                <a:srgbClr val="FFFF00"/>
              </a:solidFill>
            </p:grpSpPr>
            <p:sp>
              <p:nvSpPr>
                <p:cNvPr id="193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4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90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0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1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2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3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19" name="Group 1650"/>
            <p:cNvGrpSpPr/>
            <p:nvPr/>
          </p:nvGrpSpPr>
          <p:grpSpPr>
            <a:xfrm>
              <a:off x="3386221" y="5838152"/>
              <a:ext cx="1516094" cy="880034"/>
              <a:chOff x="3296951" y="4044939"/>
              <a:chExt cx="1516094" cy="880034"/>
            </a:xfrm>
          </p:grpSpPr>
          <p:sp>
            <p:nvSpPr>
              <p:cNvPr id="1750"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1"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2"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3"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4"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5"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6"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7"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8"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59"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0"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1"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2"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3"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4"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5"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6"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7"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8"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69"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0"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1"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2"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3"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4"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5"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6"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7"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8"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79"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0"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1"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2"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3"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4"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5"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6"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7"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8"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89"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0"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1"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2"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3"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4"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5"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6"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7"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8"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99"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0"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1"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2"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3"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4"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5"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6"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7"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8"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09"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20" name="Group 1809"/>
              <p:cNvGrpSpPr/>
              <p:nvPr/>
            </p:nvGrpSpPr>
            <p:grpSpPr>
              <a:xfrm>
                <a:off x="3423962" y="4044945"/>
                <a:ext cx="1262072" cy="109544"/>
                <a:chOff x="3423962" y="4044945"/>
                <a:chExt cx="1262072" cy="109544"/>
              </a:xfrm>
              <a:solidFill>
                <a:srgbClr val="FFFF00"/>
              </a:solidFill>
            </p:grpSpPr>
            <p:sp>
              <p:nvSpPr>
                <p:cNvPr id="1837"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8"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9"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0"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1"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2"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3"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4"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5"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46"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811"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2"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3"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4"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5"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6"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7"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8"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19"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0"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1"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2"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3"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4"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5"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6"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7"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8"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29"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0"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1"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2"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3"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4"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5"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836"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1" name="Group 1651"/>
            <p:cNvGrpSpPr/>
            <p:nvPr/>
          </p:nvGrpSpPr>
          <p:grpSpPr>
            <a:xfrm>
              <a:off x="5368006" y="5838152"/>
              <a:ext cx="1516094" cy="880034"/>
              <a:chOff x="3296951" y="4044939"/>
              <a:chExt cx="1516094" cy="880034"/>
            </a:xfrm>
          </p:grpSpPr>
          <p:sp>
            <p:nvSpPr>
              <p:cNvPr id="165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5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6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7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8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69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0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nvGrpSpPr>
              <p:cNvPr id="22" name="Group 1712"/>
              <p:cNvGrpSpPr/>
              <p:nvPr/>
            </p:nvGrpSpPr>
            <p:grpSpPr>
              <a:xfrm>
                <a:off x="3423962" y="4044945"/>
                <a:ext cx="1262072" cy="109544"/>
                <a:chOff x="3423962" y="4044945"/>
                <a:chExt cx="1262072" cy="109544"/>
              </a:xfrm>
              <a:solidFill>
                <a:srgbClr val="FFFF00"/>
              </a:solidFill>
            </p:grpSpPr>
            <p:sp>
              <p:nvSpPr>
                <p:cNvPr id="174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4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171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1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2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73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grpSp>
        <p:nvGrpSpPr>
          <p:cNvPr id="23" name="Group 1382"/>
          <p:cNvGrpSpPr/>
          <p:nvPr/>
        </p:nvGrpSpPr>
        <p:grpSpPr>
          <a:xfrm>
            <a:off x="1600200" y="1914186"/>
            <a:ext cx="6070509" cy="4237324"/>
            <a:chOff x="966785" y="1914186"/>
            <a:chExt cx="6070509" cy="4237324"/>
          </a:xfrm>
        </p:grpSpPr>
        <p:cxnSp>
          <p:nvCxnSpPr>
            <p:cNvPr id="1384" name="Straight Connector 1383"/>
            <p:cNvCxnSpPr/>
            <p:nvPr/>
          </p:nvCxnSpPr>
          <p:spPr>
            <a:xfrm>
              <a:off x="3156136" y="192053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385" name="Straight Connector 1384"/>
            <p:cNvCxnSpPr/>
            <p:nvPr/>
          </p:nvCxnSpPr>
          <p:spPr>
            <a:xfrm>
              <a:off x="5203078" y="1914186"/>
              <a:ext cx="0" cy="423097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386" name="Straight Connector 1385"/>
            <p:cNvCxnSpPr/>
            <p:nvPr/>
          </p:nvCxnSpPr>
          <p:spPr>
            <a:xfrm>
              <a:off x="984328" y="3459420"/>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387" name="Straight Connector 1386"/>
            <p:cNvCxnSpPr/>
            <p:nvPr/>
          </p:nvCxnSpPr>
          <p:spPr>
            <a:xfrm>
              <a:off x="966785" y="4705382"/>
              <a:ext cx="6052966"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grpSp>
      <p:grpSp>
        <p:nvGrpSpPr>
          <p:cNvPr id="24" name="Group 28"/>
          <p:cNvGrpSpPr>
            <a:grpSpLocks/>
          </p:cNvGrpSpPr>
          <p:nvPr/>
        </p:nvGrpSpPr>
        <p:grpSpPr bwMode="auto">
          <a:xfrm>
            <a:off x="4133379" y="3796541"/>
            <a:ext cx="125412" cy="661987"/>
            <a:chOff x="4897" y="2051"/>
            <a:chExt cx="79" cy="417"/>
          </a:xfrm>
        </p:grpSpPr>
        <p:sp>
          <p:nvSpPr>
            <p:cNvPr id="1389" name="Rectangle 29"/>
            <p:cNvSpPr>
              <a:spLocks noChangeArrowheads="1"/>
            </p:cNvSpPr>
            <p:nvPr/>
          </p:nvSpPr>
          <p:spPr bwMode="auto">
            <a:xfrm>
              <a:off x="4897" y="2051"/>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0" name="Rectangle 30"/>
            <p:cNvSpPr>
              <a:spLocks noChangeArrowheads="1"/>
            </p:cNvSpPr>
            <p:nvPr/>
          </p:nvSpPr>
          <p:spPr bwMode="auto">
            <a:xfrm>
              <a:off x="4897" y="2121"/>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1" name="Rectangle 31"/>
            <p:cNvSpPr>
              <a:spLocks noChangeArrowheads="1"/>
            </p:cNvSpPr>
            <p:nvPr/>
          </p:nvSpPr>
          <p:spPr bwMode="auto">
            <a:xfrm>
              <a:off x="4897" y="2190"/>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2" name="Rectangle 32"/>
            <p:cNvSpPr>
              <a:spLocks noChangeArrowheads="1"/>
            </p:cNvSpPr>
            <p:nvPr/>
          </p:nvSpPr>
          <p:spPr bwMode="auto">
            <a:xfrm>
              <a:off x="4897" y="2259"/>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3" name="Rectangle 33"/>
            <p:cNvSpPr>
              <a:spLocks noChangeArrowheads="1"/>
            </p:cNvSpPr>
            <p:nvPr/>
          </p:nvSpPr>
          <p:spPr bwMode="auto">
            <a:xfrm>
              <a:off x="4897" y="2329"/>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4" name="Rectangle 34"/>
            <p:cNvSpPr>
              <a:spLocks noChangeArrowheads="1"/>
            </p:cNvSpPr>
            <p:nvPr/>
          </p:nvSpPr>
          <p:spPr bwMode="auto">
            <a:xfrm>
              <a:off x="4897" y="2398"/>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5" name="Group 2"/>
          <p:cNvGrpSpPr/>
          <p:nvPr/>
        </p:nvGrpSpPr>
        <p:grpSpPr>
          <a:xfrm>
            <a:off x="4130181" y="3796542"/>
            <a:ext cx="1257299" cy="111126"/>
            <a:chOff x="7445555" y="3685416"/>
            <a:chExt cx="1257299" cy="111126"/>
          </a:xfrm>
        </p:grpSpPr>
        <p:sp>
          <p:nvSpPr>
            <p:cNvPr id="1396" name="Rectangle 43"/>
            <p:cNvSpPr>
              <a:spLocks noChangeArrowheads="1"/>
            </p:cNvSpPr>
            <p:nvPr/>
          </p:nvSpPr>
          <p:spPr bwMode="auto">
            <a:xfrm>
              <a:off x="8074205"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7" name="Rectangle 44"/>
            <p:cNvSpPr>
              <a:spLocks noChangeArrowheads="1"/>
            </p:cNvSpPr>
            <p:nvPr/>
          </p:nvSpPr>
          <p:spPr bwMode="auto">
            <a:xfrm>
              <a:off x="7948792" y="3685416"/>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8" name="Rectangle 45"/>
            <p:cNvSpPr>
              <a:spLocks noChangeArrowheads="1"/>
            </p:cNvSpPr>
            <p:nvPr/>
          </p:nvSpPr>
          <p:spPr bwMode="auto">
            <a:xfrm>
              <a:off x="7696380"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399" name="Rectangle 46"/>
            <p:cNvSpPr>
              <a:spLocks noChangeArrowheads="1"/>
            </p:cNvSpPr>
            <p:nvPr/>
          </p:nvSpPr>
          <p:spPr bwMode="auto">
            <a:xfrm>
              <a:off x="7821792"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0" name="Rectangle 47"/>
            <p:cNvSpPr>
              <a:spLocks noChangeArrowheads="1"/>
            </p:cNvSpPr>
            <p:nvPr/>
          </p:nvSpPr>
          <p:spPr bwMode="auto">
            <a:xfrm>
              <a:off x="7570967"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1" name="Rectangle 48"/>
            <p:cNvSpPr>
              <a:spLocks noChangeArrowheads="1"/>
            </p:cNvSpPr>
            <p:nvPr/>
          </p:nvSpPr>
          <p:spPr bwMode="auto">
            <a:xfrm>
              <a:off x="7445555"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4" name="Rectangle 51"/>
            <p:cNvSpPr>
              <a:spLocks noChangeArrowheads="1"/>
            </p:cNvSpPr>
            <p:nvPr/>
          </p:nvSpPr>
          <p:spPr bwMode="auto">
            <a:xfrm>
              <a:off x="8577442"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5" name="Rectangle 52"/>
            <p:cNvSpPr>
              <a:spLocks noChangeArrowheads="1"/>
            </p:cNvSpPr>
            <p:nvPr/>
          </p:nvSpPr>
          <p:spPr bwMode="auto">
            <a:xfrm>
              <a:off x="8452030"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6" name="Rectangle 53"/>
            <p:cNvSpPr>
              <a:spLocks noChangeArrowheads="1"/>
            </p:cNvSpPr>
            <p:nvPr/>
          </p:nvSpPr>
          <p:spPr bwMode="auto">
            <a:xfrm>
              <a:off x="8325030" y="3685416"/>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07" name="Rectangle 54"/>
            <p:cNvSpPr>
              <a:spLocks noChangeArrowheads="1"/>
            </p:cNvSpPr>
            <p:nvPr/>
          </p:nvSpPr>
          <p:spPr bwMode="auto">
            <a:xfrm>
              <a:off x="8199617"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6" name="Group 1407"/>
          <p:cNvGrpSpPr/>
          <p:nvPr/>
        </p:nvGrpSpPr>
        <p:grpSpPr>
          <a:xfrm>
            <a:off x="4138140" y="4347402"/>
            <a:ext cx="1257299" cy="111126"/>
            <a:chOff x="7445555" y="3685416"/>
            <a:chExt cx="1257299" cy="111126"/>
          </a:xfrm>
        </p:grpSpPr>
        <p:sp>
          <p:nvSpPr>
            <p:cNvPr id="1409" name="Rectangle 43"/>
            <p:cNvSpPr>
              <a:spLocks noChangeArrowheads="1"/>
            </p:cNvSpPr>
            <p:nvPr/>
          </p:nvSpPr>
          <p:spPr bwMode="auto">
            <a:xfrm>
              <a:off x="8074205"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0" name="Rectangle 44"/>
            <p:cNvSpPr>
              <a:spLocks noChangeArrowheads="1"/>
            </p:cNvSpPr>
            <p:nvPr/>
          </p:nvSpPr>
          <p:spPr bwMode="auto">
            <a:xfrm>
              <a:off x="7948792" y="3685416"/>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1" name="Rectangle 45"/>
            <p:cNvSpPr>
              <a:spLocks noChangeArrowheads="1"/>
            </p:cNvSpPr>
            <p:nvPr/>
          </p:nvSpPr>
          <p:spPr bwMode="auto">
            <a:xfrm>
              <a:off x="7696380"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2" name="Rectangle 46"/>
            <p:cNvSpPr>
              <a:spLocks noChangeArrowheads="1"/>
            </p:cNvSpPr>
            <p:nvPr/>
          </p:nvSpPr>
          <p:spPr bwMode="auto">
            <a:xfrm>
              <a:off x="7821792"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3" name="Rectangle 47"/>
            <p:cNvSpPr>
              <a:spLocks noChangeArrowheads="1"/>
            </p:cNvSpPr>
            <p:nvPr/>
          </p:nvSpPr>
          <p:spPr bwMode="auto">
            <a:xfrm>
              <a:off x="7570967"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4" name="Rectangle 48"/>
            <p:cNvSpPr>
              <a:spLocks noChangeArrowheads="1"/>
            </p:cNvSpPr>
            <p:nvPr/>
          </p:nvSpPr>
          <p:spPr bwMode="auto">
            <a:xfrm>
              <a:off x="7445555"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5" name="Rectangle 51"/>
            <p:cNvSpPr>
              <a:spLocks noChangeArrowheads="1"/>
            </p:cNvSpPr>
            <p:nvPr/>
          </p:nvSpPr>
          <p:spPr bwMode="auto">
            <a:xfrm>
              <a:off x="8577442"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6" name="Rectangle 52"/>
            <p:cNvSpPr>
              <a:spLocks noChangeArrowheads="1"/>
            </p:cNvSpPr>
            <p:nvPr/>
          </p:nvSpPr>
          <p:spPr bwMode="auto">
            <a:xfrm>
              <a:off x="8452030"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7" name="Rectangle 53"/>
            <p:cNvSpPr>
              <a:spLocks noChangeArrowheads="1"/>
            </p:cNvSpPr>
            <p:nvPr/>
          </p:nvSpPr>
          <p:spPr bwMode="auto">
            <a:xfrm>
              <a:off x="8325030" y="3685416"/>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418" name="Rectangle 54"/>
            <p:cNvSpPr>
              <a:spLocks noChangeArrowheads="1"/>
            </p:cNvSpPr>
            <p:nvPr/>
          </p:nvSpPr>
          <p:spPr bwMode="auto">
            <a:xfrm>
              <a:off x="8199617"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7" name="Group 28"/>
          <p:cNvGrpSpPr>
            <a:grpSpLocks/>
          </p:cNvGrpSpPr>
          <p:nvPr/>
        </p:nvGrpSpPr>
        <p:grpSpPr bwMode="auto">
          <a:xfrm>
            <a:off x="5266841" y="3796541"/>
            <a:ext cx="125412" cy="661987"/>
            <a:chOff x="4897" y="2051"/>
            <a:chExt cx="79" cy="417"/>
          </a:xfrm>
        </p:grpSpPr>
        <p:sp>
          <p:nvSpPr>
            <p:cNvPr id="506909" name="Rectangle 29"/>
            <p:cNvSpPr>
              <a:spLocks noChangeArrowheads="1"/>
            </p:cNvSpPr>
            <p:nvPr/>
          </p:nvSpPr>
          <p:spPr bwMode="auto">
            <a:xfrm>
              <a:off x="4897" y="2051"/>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910" name="Rectangle 30"/>
            <p:cNvSpPr>
              <a:spLocks noChangeArrowheads="1"/>
            </p:cNvSpPr>
            <p:nvPr/>
          </p:nvSpPr>
          <p:spPr bwMode="auto">
            <a:xfrm>
              <a:off x="4897" y="2121"/>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911" name="Rectangle 31"/>
            <p:cNvSpPr>
              <a:spLocks noChangeArrowheads="1"/>
            </p:cNvSpPr>
            <p:nvPr/>
          </p:nvSpPr>
          <p:spPr bwMode="auto">
            <a:xfrm>
              <a:off x="4897" y="2190"/>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912" name="Rectangle 32"/>
            <p:cNvSpPr>
              <a:spLocks noChangeArrowheads="1"/>
            </p:cNvSpPr>
            <p:nvPr/>
          </p:nvSpPr>
          <p:spPr bwMode="auto">
            <a:xfrm>
              <a:off x="4897" y="2259"/>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913" name="Rectangle 33"/>
            <p:cNvSpPr>
              <a:spLocks noChangeArrowheads="1"/>
            </p:cNvSpPr>
            <p:nvPr/>
          </p:nvSpPr>
          <p:spPr bwMode="auto">
            <a:xfrm>
              <a:off x="4897" y="2329"/>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506914" name="Rectangle 34"/>
            <p:cNvSpPr>
              <a:spLocks noChangeArrowheads="1"/>
            </p:cNvSpPr>
            <p:nvPr/>
          </p:nvSpPr>
          <p:spPr bwMode="auto">
            <a:xfrm>
              <a:off x="4897" y="2398"/>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951" name="Slide Number Placeholder 950"/>
          <p:cNvSpPr>
            <a:spLocks noGrp="1"/>
          </p:cNvSpPr>
          <p:nvPr>
            <p:ph type="sldNum" sz="quarter" idx="4"/>
          </p:nvPr>
        </p:nvSpPr>
        <p:spPr/>
        <p:txBody>
          <a:bodyPr/>
          <a:lstStyle/>
          <a:p>
            <a:fld id="{6B394888-48A7-42F6-AE45-2BD5FD40ED91}" type="slidenum">
              <a:rPr lang="en-US" smtClean="0"/>
              <a:pPr/>
              <a:t>52</a:t>
            </a:fld>
            <a:endParaRPr lang="en-US" dirty="0"/>
          </a:p>
        </p:txBody>
      </p:sp>
      <p:grpSp>
        <p:nvGrpSpPr>
          <p:cNvPr id="1990" name="Group 2">
            <a:extLst>
              <a:ext uri="{FF2B5EF4-FFF2-40B4-BE49-F238E27FC236}">
                <a16:creationId xmlns:a16="http://schemas.microsoft.com/office/drawing/2014/main" id="{868BEC5A-3287-45A1-9FD7-64E810775B96}"/>
              </a:ext>
            </a:extLst>
          </p:cNvPr>
          <p:cNvGrpSpPr/>
          <p:nvPr/>
        </p:nvGrpSpPr>
        <p:grpSpPr>
          <a:xfrm>
            <a:off x="4113153" y="5172899"/>
            <a:ext cx="1257299" cy="111126"/>
            <a:chOff x="7445555" y="3685416"/>
            <a:chExt cx="1257299" cy="111126"/>
          </a:xfrm>
          <a:solidFill>
            <a:schemeClr val="tx2">
              <a:lumMod val="75000"/>
            </a:schemeClr>
          </a:solidFill>
        </p:grpSpPr>
        <p:sp>
          <p:nvSpPr>
            <p:cNvPr id="1991" name="Rectangle 43">
              <a:extLst>
                <a:ext uri="{FF2B5EF4-FFF2-40B4-BE49-F238E27FC236}">
                  <a16:creationId xmlns:a16="http://schemas.microsoft.com/office/drawing/2014/main" id="{BB6D42D2-0435-4D2B-968B-CC3DAB9EFBC4}"/>
                </a:ext>
              </a:extLst>
            </p:cNvPr>
            <p:cNvSpPr>
              <a:spLocks noChangeArrowheads="1"/>
            </p:cNvSpPr>
            <p:nvPr/>
          </p:nvSpPr>
          <p:spPr bwMode="auto">
            <a:xfrm>
              <a:off x="8074205"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2" name="Rectangle 44">
              <a:extLst>
                <a:ext uri="{FF2B5EF4-FFF2-40B4-BE49-F238E27FC236}">
                  <a16:creationId xmlns:a16="http://schemas.microsoft.com/office/drawing/2014/main" id="{E61E244A-445A-4465-B4F6-ADB7B4E95CCC}"/>
                </a:ext>
              </a:extLst>
            </p:cNvPr>
            <p:cNvSpPr>
              <a:spLocks noChangeArrowheads="1"/>
            </p:cNvSpPr>
            <p:nvPr/>
          </p:nvSpPr>
          <p:spPr bwMode="auto">
            <a:xfrm>
              <a:off x="7948792" y="3685416"/>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3" name="Rectangle 45">
              <a:extLst>
                <a:ext uri="{FF2B5EF4-FFF2-40B4-BE49-F238E27FC236}">
                  <a16:creationId xmlns:a16="http://schemas.microsoft.com/office/drawing/2014/main" id="{9FFE3AA6-7B5B-451C-A842-463DAF671BDB}"/>
                </a:ext>
              </a:extLst>
            </p:cNvPr>
            <p:cNvSpPr>
              <a:spLocks noChangeArrowheads="1"/>
            </p:cNvSpPr>
            <p:nvPr/>
          </p:nvSpPr>
          <p:spPr bwMode="auto">
            <a:xfrm>
              <a:off x="7696380" y="3687004"/>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4" name="Rectangle 46">
              <a:extLst>
                <a:ext uri="{FF2B5EF4-FFF2-40B4-BE49-F238E27FC236}">
                  <a16:creationId xmlns:a16="http://schemas.microsoft.com/office/drawing/2014/main" id="{D1987283-CC8C-4CF7-831E-97DF8AC48F87}"/>
                </a:ext>
              </a:extLst>
            </p:cNvPr>
            <p:cNvSpPr>
              <a:spLocks noChangeArrowheads="1"/>
            </p:cNvSpPr>
            <p:nvPr/>
          </p:nvSpPr>
          <p:spPr bwMode="auto">
            <a:xfrm>
              <a:off x="7821792"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5" name="Rectangle 47">
              <a:extLst>
                <a:ext uri="{FF2B5EF4-FFF2-40B4-BE49-F238E27FC236}">
                  <a16:creationId xmlns:a16="http://schemas.microsoft.com/office/drawing/2014/main" id="{D70BF9E1-85C9-456F-B895-9BE3D039E81F}"/>
                </a:ext>
              </a:extLst>
            </p:cNvPr>
            <p:cNvSpPr>
              <a:spLocks noChangeArrowheads="1"/>
            </p:cNvSpPr>
            <p:nvPr/>
          </p:nvSpPr>
          <p:spPr bwMode="auto">
            <a:xfrm>
              <a:off x="7570967" y="3687004"/>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6" name="Rectangle 48">
              <a:extLst>
                <a:ext uri="{FF2B5EF4-FFF2-40B4-BE49-F238E27FC236}">
                  <a16:creationId xmlns:a16="http://schemas.microsoft.com/office/drawing/2014/main" id="{9319D510-6F19-4502-882B-3B392A9DF0BC}"/>
                </a:ext>
              </a:extLst>
            </p:cNvPr>
            <p:cNvSpPr>
              <a:spLocks noChangeArrowheads="1"/>
            </p:cNvSpPr>
            <p:nvPr/>
          </p:nvSpPr>
          <p:spPr bwMode="auto">
            <a:xfrm>
              <a:off x="7445555"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7" name="Rectangle 51">
              <a:extLst>
                <a:ext uri="{FF2B5EF4-FFF2-40B4-BE49-F238E27FC236}">
                  <a16:creationId xmlns:a16="http://schemas.microsoft.com/office/drawing/2014/main" id="{FCBB9A9C-213C-4F0C-A44B-8A3A0976C86C}"/>
                </a:ext>
              </a:extLst>
            </p:cNvPr>
            <p:cNvSpPr>
              <a:spLocks noChangeArrowheads="1"/>
            </p:cNvSpPr>
            <p:nvPr/>
          </p:nvSpPr>
          <p:spPr bwMode="auto">
            <a:xfrm>
              <a:off x="8577442" y="3687004"/>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8" name="Rectangle 52">
              <a:extLst>
                <a:ext uri="{FF2B5EF4-FFF2-40B4-BE49-F238E27FC236}">
                  <a16:creationId xmlns:a16="http://schemas.microsoft.com/office/drawing/2014/main" id="{41441F9B-8E62-4DD6-BB13-1857D08FAE3E}"/>
                </a:ext>
              </a:extLst>
            </p:cNvPr>
            <p:cNvSpPr>
              <a:spLocks noChangeArrowheads="1"/>
            </p:cNvSpPr>
            <p:nvPr/>
          </p:nvSpPr>
          <p:spPr bwMode="auto">
            <a:xfrm>
              <a:off x="8452030"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1999" name="Rectangle 53">
              <a:extLst>
                <a:ext uri="{FF2B5EF4-FFF2-40B4-BE49-F238E27FC236}">
                  <a16:creationId xmlns:a16="http://schemas.microsoft.com/office/drawing/2014/main" id="{109916F6-51B9-45AA-8902-AB4DA2C5CF7C}"/>
                </a:ext>
              </a:extLst>
            </p:cNvPr>
            <p:cNvSpPr>
              <a:spLocks noChangeArrowheads="1"/>
            </p:cNvSpPr>
            <p:nvPr/>
          </p:nvSpPr>
          <p:spPr bwMode="auto">
            <a:xfrm>
              <a:off x="8325030" y="3685416"/>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0" name="Rectangle 54">
              <a:extLst>
                <a:ext uri="{FF2B5EF4-FFF2-40B4-BE49-F238E27FC236}">
                  <a16:creationId xmlns:a16="http://schemas.microsoft.com/office/drawing/2014/main" id="{80DA822F-A38D-427A-B7CD-636BE14D5765}"/>
                </a:ext>
              </a:extLst>
            </p:cNvPr>
            <p:cNvSpPr>
              <a:spLocks noChangeArrowheads="1"/>
            </p:cNvSpPr>
            <p:nvPr/>
          </p:nvSpPr>
          <p:spPr bwMode="auto">
            <a:xfrm>
              <a:off x="8199617"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001" name="Group 1407">
            <a:extLst>
              <a:ext uri="{FF2B5EF4-FFF2-40B4-BE49-F238E27FC236}">
                <a16:creationId xmlns:a16="http://schemas.microsoft.com/office/drawing/2014/main" id="{D3B59AF2-1071-4B62-B2D0-59B03E14D19B}"/>
              </a:ext>
            </a:extLst>
          </p:cNvPr>
          <p:cNvGrpSpPr/>
          <p:nvPr/>
        </p:nvGrpSpPr>
        <p:grpSpPr>
          <a:xfrm>
            <a:off x="4124967" y="2948643"/>
            <a:ext cx="1257299" cy="111126"/>
            <a:chOff x="7445555" y="3685416"/>
            <a:chExt cx="1257299" cy="111126"/>
          </a:xfrm>
          <a:solidFill>
            <a:schemeClr val="tx2">
              <a:lumMod val="75000"/>
            </a:schemeClr>
          </a:solidFill>
        </p:grpSpPr>
        <p:sp>
          <p:nvSpPr>
            <p:cNvPr id="2002" name="Rectangle 43">
              <a:extLst>
                <a:ext uri="{FF2B5EF4-FFF2-40B4-BE49-F238E27FC236}">
                  <a16:creationId xmlns:a16="http://schemas.microsoft.com/office/drawing/2014/main" id="{FEFE6FD0-EA14-45E6-A2AD-E988FE5B1613}"/>
                </a:ext>
              </a:extLst>
            </p:cNvPr>
            <p:cNvSpPr>
              <a:spLocks noChangeArrowheads="1"/>
            </p:cNvSpPr>
            <p:nvPr/>
          </p:nvSpPr>
          <p:spPr bwMode="auto">
            <a:xfrm>
              <a:off x="8074205"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3" name="Rectangle 44">
              <a:extLst>
                <a:ext uri="{FF2B5EF4-FFF2-40B4-BE49-F238E27FC236}">
                  <a16:creationId xmlns:a16="http://schemas.microsoft.com/office/drawing/2014/main" id="{8977CFE4-9B08-4440-AEF9-2004BA9A4632}"/>
                </a:ext>
              </a:extLst>
            </p:cNvPr>
            <p:cNvSpPr>
              <a:spLocks noChangeArrowheads="1"/>
            </p:cNvSpPr>
            <p:nvPr/>
          </p:nvSpPr>
          <p:spPr bwMode="auto">
            <a:xfrm>
              <a:off x="7948792" y="3685416"/>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4" name="Rectangle 45">
              <a:extLst>
                <a:ext uri="{FF2B5EF4-FFF2-40B4-BE49-F238E27FC236}">
                  <a16:creationId xmlns:a16="http://schemas.microsoft.com/office/drawing/2014/main" id="{0668736B-39F5-4BBC-82C5-98695CA5279F}"/>
                </a:ext>
              </a:extLst>
            </p:cNvPr>
            <p:cNvSpPr>
              <a:spLocks noChangeArrowheads="1"/>
            </p:cNvSpPr>
            <p:nvPr/>
          </p:nvSpPr>
          <p:spPr bwMode="auto">
            <a:xfrm>
              <a:off x="7696380" y="3687004"/>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5" name="Rectangle 46">
              <a:extLst>
                <a:ext uri="{FF2B5EF4-FFF2-40B4-BE49-F238E27FC236}">
                  <a16:creationId xmlns:a16="http://schemas.microsoft.com/office/drawing/2014/main" id="{8B5D1AAD-F4D1-42EA-8AB2-AFF47F2292B0}"/>
                </a:ext>
              </a:extLst>
            </p:cNvPr>
            <p:cNvSpPr>
              <a:spLocks noChangeArrowheads="1"/>
            </p:cNvSpPr>
            <p:nvPr/>
          </p:nvSpPr>
          <p:spPr bwMode="auto">
            <a:xfrm>
              <a:off x="7821792"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6" name="Rectangle 47">
              <a:extLst>
                <a:ext uri="{FF2B5EF4-FFF2-40B4-BE49-F238E27FC236}">
                  <a16:creationId xmlns:a16="http://schemas.microsoft.com/office/drawing/2014/main" id="{375C208C-5E60-488B-9F9B-4C339E98FDD4}"/>
                </a:ext>
              </a:extLst>
            </p:cNvPr>
            <p:cNvSpPr>
              <a:spLocks noChangeArrowheads="1"/>
            </p:cNvSpPr>
            <p:nvPr/>
          </p:nvSpPr>
          <p:spPr bwMode="auto">
            <a:xfrm>
              <a:off x="7570967" y="3687004"/>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7" name="Rectangle 48">
              <a:extLst>
                <a:ext uri="{FF2B5EF4-FFF2-40B4-BE49-F238E27FC236}">
                  <a16:creationId xmlns:a16="http://schemas.microsoft.com/office/drawing/2014/main" id="{0A38FA64-ED1B-4D1A-AA61-9B486C3B6C82}"/>
                </a:ext>
              </a:extLst>
            </p:cNvPr>
            <p:cNvSpPr>
              <a:spLocks noChangeArrowheads="1"/>
            </p:cNvSpPr>
            <p:nvPr/>
          </p:nvSpPr>
          <p:spPr bwMode="auto">
            <a:xfrm>
              <a:off x="7445555"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8" name="Rectangle 51">
              <a:extLst>
                <a:ext uri="{FF2B5EF4-FFF2-40B4-BE49-F238E27FC236}">
                  <a16:creationId xmlns:a16="http://schemas.microsoft.com/office/drawing/2014/main" id="{2A29A2D2-7798-426B-9DC3-91447B0704E1}"/>
                </a:ext>
              </a:extLst>
            </p:cNvPr>
            <p:cNvSpPr>
              <a:spLocks noChangeArrowheads="1"/>
            </p:cNvSpPr>
            <p:nvPr/>
          </p:nvSpPr>
          <p:spPr bwMode="auto">
            <a:xfrm>
              <a:off x="8577442" y="3687004"/>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09" name="Rectangle 52">
              <a:extLst>
                <a:ext uri="{FF2B5EF4-FFF2-40B4-BE49-F238E27FC236}">
                  <a16:creationId xmlns:a16="http://schemas.microsoft.com/office/drawing/2014/main" id="{E2F877F7-406C-437B-A349-E0F7BA8BADAC}"/>
                </a:ext>
              </a:extLst>
            </p:cNvPr>
            <p:cNvSpPr>
              <a:spLocks noChangeArrowheads="1"/>
            </p:cNvSpPr>
            <p:nvPr/>
          </p:nvSpPr>
          <p:spPr bwMode="auto">
            <a:xfrm>
              <a:off x="8452030"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10" name="Rectangle 53">
              <a:extLst>
                <a:ext uri="{FF2B5EF4-FFF2-40B4-BE49-F238E27FC236}">
                  <a16:creationId xmlns:a16="http://schemas.microsoft.com/office/drawing/2014/main" id="{B845435A-D54C-4B7E-905C-A2CACD88062F}"/>
                </a:ext>
              </a:extLst>
            </p:cNvPr>
            <p:cNvSpPr>
              <a:spLocks noChangeArrowheads="1"/>
            </p:cNvSpPr>
            <p:nvPr/>
          </p:nvSpPr>
          <p:spPr bwMode="auto">
            <a:xfrm>
              <a:off x="8325030" y="3685416"/>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11" name="Rectangle 54">
              <a:extLst>
                <a:ext uri="{FF2B5EF4-FFF2-40B4-BE49-F238E27FC236}">
                  <a16:creationId xmlns:a16="http://schemas.microsoft.com/office/drawing/2014/main" id="{E46B099C-5B01-4503-B8CC-0B080AB7202F}"/>
                </a:ext>
              </a:extLst>
            </p:cNvPr>
            <p:cNvSpPr>
              <a:spLocks noChangeArrowheads="1"/>
            </p:cNvSpPr>
            <p:nvPr/>
          </p:nvSpPr>
          <p:spPr bwMode="auto">
            <a:xfrm>
              <a:off x="8199617" y="3685416"/>
              <a:ext cx="125412" cy="111125"/>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012" name="Group 28">
            <a:extLst>
              <a:ext uri="{FF2B5EF4-FFF2-40B4-BE49-F238E27FC236}">
                <a16:creationId xmlns:a16="http://schemas.microsoft.com/office/drawing/2014/main" id="{F8555359-0769-4760-AF3D-22A648635449}"/>
              </a:ext>
            </a:extLst>
          </p:cNvPr>
          <p:cNvGrpSpPr>
            <a:grpSpLocks/>
          </p:cNvGrpSpPr>
          <p:nvPr/>
        </p:nvGrpSpPr>
        <p:grpSpPr bwMode="auto">
          <a:xfrm>
            <a:off x="3295684" y="3796541"/>
            <a:ext cx="125412" cy="661987"/>
            <a:chOff x="4897" y="2051"/>
            <a:chExt cx="79" cy="417"/>
          </a:xfrm>
          <a:solidFill>
            <a:schemeClr val="tx2">
              <a:lumMod val="75000"/>
            </a:schemeClr>
          </a:solidFill>
        </p:grpSpPr>
        <p:sp>
          <p:nvSpPr>
            <p:cNvPr id="2013" name="Rectangle 29">
              <a:extLst>
                <a:ext uri="{FF2B5EF4-FFF2-40B4-BE49-F238E27FC236}">
                  <a16:creationId xmlns:a16="http://schemas.microsoft.com/office/drawing/2014/main" id="{7B5BD863-65B0-40B5-A78F-A019887EC6A0}"/>
                </a:ext>
              </a:extLst>
            </p:cNvPr>
            <p:cNvSpPr>
              <a:spLocks noChangeArrowheads="1"/>
            </p:cNvSpPr>
            <p:nvPr/>
          </p:nvSpPr>
          <p:spPr bwMode="auto">
            <a:xfrm>
              <a:off x="4897" y="2051"/>
              <a:ext cx="79" cy="70"/>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14" name="Rectangle 30">
              <a:extLst>
                <a:ext uri="{FF2B5EF4-FFF2-40B4-BE49-F238E27FC236}">
                  <a16:creationId xmlns:a16="http://schemas.microsoft.com/office/drawing/2014/main" id="{883A245C-EE15-4268-9288-0607CFE4995D}"/>
                </a:ext>
              </a:extLst>
            </p:cNvPr>
            <p:cNvSpPr>
              <a:spLocks noChangeArrowheads="1"/>
            </p:cNvSpPr>
            <p:nvPr/>
          </p:nvSpPr>
          <p:spPr bwMode="auto">
            <a:xfrm>
              <a:off x="4897" y="2121"/>
              <a:ext cx="79" cy="69"/>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15" name="Rectangle 31">
              <a:extLst>
                <a:ext uri="{FF2B5EF4-FFF2-40B4-BE49-F238E27FC236}">
                  <a16:creationId xmlns:a16="http://schemas.microsoft.com/office/drawing/2014/main" id="{A2F20CDB-8D47-410B-BAFD-3C6E30CA8A49}"/>
                </a:ext>
              </a:extLst>
            </p:cNvPr>
            <p:cNvSpPr>
              <a:spLocks noChangeArrowheads="1"/>
            </p:cNvSpPr>
            <p:nvPr/>
          </p:nvSpPr>
          <p:spPr bwMode="auto">
            <a:xfrm>
              <a:off x="4897" y="2190"/>
              <a:ext cx="79" cy="69"/>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16" name="Rectangle 32">
              <a:extLst>
                <a:ext uri="{FF2B5EF4-FFF2-40B4-BE49-F238E27FC236}">
                  <a16:creationId xmlns:a16="http://schemas.microsoft.com/office/drawing/2014/main" id="{366A22DC-8D2F-456E-B4D5-FBB790E8C8CD}"/>
                </a:ext>
              </a:extLst>
            </p:cNvPr>
            <p:cNvSpPr>
              <a:spLocks noChangeArrowheads="1"/>
            </p:cNvSpPr>
            <p:nvPr/>
          </p:nvSpPr>
          <p:spPr bwMode="auto">
            <a:xfrm>
              <a:off x="4897" y="2259"/>
              <a:ext cx="79" cy="70"/>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17" name="Rectangle 33">
              <a:extLst>
                <a:ext uri="{FF2B5EF4-FFF2-40B4-BE49-F238E27FC236}">
                  <a16:creationId xmlns:a16="http://schemas.microsoft.com/office/drawing/2014/main" id="{78651C65-4E7A-4989-9FDA-4D3B5BAE7CCE}"/>
                </a:ext>
              </a:extLst>
            </p:cNvPr>
            <p:cNvSpPr>
              <a:spLocks noChangeArrowheads="1"/>
            </p:cNvSpPr>
            <p:nvPr/>
          </p:nvSpPr>
          <p:spPr bwMode="auto">
            <a:xfrm>
              <a:off x="4897" y="2329"/>
              <a:ext cx="79" cy="69"/>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18" name="Rectangle 34">
              <a:extLst>
                <a:ext uri="{FF2B5EF4-FFF2-40B4-BE49-F238E27FC236}">
                  <a16:creationId xmlns:a16="http://schemas.microsoft.com/office/drawing/2014/main" id="{D5BE66D9-90AB-4917-A3B3-8AFAD6AA5599}"/>
                </a:ext>
              </a:extLst>
            </p:cNvPr>
            <p:cNvSpPr>
              <a:spLocks noChangeArrowheads="1"/>
            </p:cNvSpPr>
            <p:nvPr/>
          </p:nvSpPr>
          <p:spPr bwMode="auto">
            <a:xfrm>
              <a:off x="4897" y="2398"/>
              <a:ext cx="79" cy="70"/>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grpSp>
        <p:nvGrpSpPr>
          <p:cNvPr id="2019" name="Group 28">
            <a:extLst>
              <a:ext uri="{FF2B5EF4-FFF2-40B4-BE49-F238E27FC236}">
                <a16:creationId xmlns:a16="http://schemas.microsoft.com/office/drawing/2014/main" id="{EBD0701D-6C4D-425F-A524-C4E35C6B32D1}"/>
              </a:ext>
            </a:extLst>
          </p:cNvPr>
          <p:cNvGrpSpPr>
            <a:grpSpLocks/>
          </p:cNvGrpSpPr>
          <p:nvPr/>
        </p:nvGrpSpPr>
        <p:grpSpPr bwMode="auto">
          <a:xfrm>
            <a:off x="6118666" y="3794953"/>
            <a:ext cx="125412" cy="661987"/>
            <a:chOff x="4897" y="2051"/>
            <a:chExt cx="79" cy="417"/>
          </a:xfrm>
          <a:solidFill>
            <a:schemeClr val="tx2">
              <a:lumMod val="75000"/>
            </a:schemeClr>
          </a:solidFill>
        </p:grpSpPr>
        <p:sp>
          <p:nvSpPr>
            <p:cNvPr id="2020" name="Rectangle 29">
              <a:extLst>
                <a:ext uri="{FF2B5EF4-FFF2-40B4-BE49-F238E27FC236}">
                  <a16:creationId xmlns:a16="http://schemas.microsoft.com/office/drawing/2014/main" id="{F87D94EE-CD05-4617-9DAD-13FBE9CECBD0}"/>
                </a:ext>
              </a:extLst>
            </p:cNvPr>
            <p:cNvSpPr>
              <a:spLocks noChangeArrowheads="1"/>
            </p:cNvSpPr>
            <p:nvPr/>
          </p:nvSpPr>
          <p:spPr bwMode="auto">
            <a:xfrm>
              <a:off x="4897" y="2051"/>
              <a:ext cx="79" cy="70"/>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21" name="Rectangle 30">
              <a:extLst>
                <a:ext uri="{FF2B5EF4-FFF2-40B4-BE49-F238E27FC236}">
                  <a16:creationId xmlns:a16="http://schemas.microsoft.com/office/drawing/2014/main" id="{17785CFD-0540-4F27-8E30-8AF1BEBEB4D8}"/>
                </a:ext>
              </a:extLst>
            </p:cNvPr>
            <p:cNvSpPr>
              <a:spLocks noChangeArrowheads="1"/>
            </p:cNvSpPr>
            <p:nvPr/>
          </p:nvSpPr>
          <p:spPr bwMode="auto">
            <a:xfrm>
              <a:off x="4897" y="2121"/>
              <a:ext cx="79" cy="69"/>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22" name="Rectangle 31">
              <a:extLst>
                <a:ext uri="{FF2B5EF4-FFF2-40B4-BE49-F238E27FC236}">
                  <a16:creationId xmlns:a16="http://schemas.microsoft.com/office/drawing/2014/main" id="{CD52B88F-38D9-4018-92BB-3F3253DBC74B}"/>
                </a:ext>
              </a:extLst>
            </p:cNvPr>
            <p:cNvSpPr>
              <a:spLocks noChangeArrowheads="1"/>
            </p:cNvSpPr>
            <p:nvPr/>
          </p:nvSpPr>
          <p:spPr bwMode="auto">
            <a:xfrm>
              <a:off x="4897" y="2190"/>
              <a:ext cx="79" cy="69"/>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23" name="Rectangle 32">
              <a:extLst>
                <a:ext uri="{FF2B5EF4-FFF2-40B4-BE49-F238E27FC236}">
                  <a16:creationId xmlns:a16="http://schemas.microsoft.com/office/drawing/2014/main" id="{76B1D46C-56BF-43BA-ABE4-5249CC241576}"/>
                </a:ext>
              </a:extLst>
            </p:cNvPr>
            <p:cNvSpPr>
              <a:spLocks noChangeArrowheads="1"/>
            </p:cNvSpPr>
            <p:nvPr/>
          </p:nvSpPr>
          <p:spPr bwMode="auto">
            <a:xfrm>
              <a:off x="4897" y="2259"/>
              <a:ext cx="79" cy="70"/>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24" name="Rectangle 33">
              <a:extLst>
                <a:ext uri="{FF2B5EF4-FFF2-40B4-BE49-F238E27FC236}">
                  <a16:creationId xmlns:a16="http://schemas.microsoft.com/office/drawing/2014/main" id="{FBB06684-C9BA-4747-AF9F-25EA4DFB48DF}"/>
                </a:ext>
              </a:extLst>
            </p:cNvPr>
            <p:cNvSpPr>
              <a:spLocks noChangeArrowheads="1"/>
            </p:cNvSpPr>
            <p:nvPr/>
          </p:nvSpPr>
          <p:spPr bwMode="auto">
            <a:xfrm>
              <a:off x="4897" y="2329"/>
              <a:ext cx="79" cy="69"/>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sp>
          <p:nvSpPr>
            <p:cNvPr id="2025" name="Rectangle 34">
              <a:extLst>
                <a:ext uri="{FF2B5EF4-FFF2-40B4-BE49-F238E27FC236}">
                  <a16:creationId xmlns:a16="http://schemas.microsoft.com/office/drawing/2014/main" id="{A02F3288-42BA-45BB-832A-B330D7991846}"/>
                </a:ext>
              </a:extLst>
            </p:cNvPr>
            <p:cNvSpPr>
              <a:spLocks noChangeArrowheads="1"/>
            </p:cNvSpPr>
            <p:nvPr/>
          </p:nvSpPr>
          <p:spPr bwMode="auto">
            <a:xfrm>
              <a:off x="4897" y="2398"/>
              <a:ext cx="79" cy="70"/>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solidFill>
                  <a:srgbClr val="616161"/>
                </a:solidFill>
              </a:endParaRPr>
            </a:p>
          </p:txBody>
        </p:sp>
      </p:grpSp>
      <p:sp>
        <p:nvSpPr>
          <p:cNvPr id="28" name="TextBox 27">
            <a:extLst>
              <a:ext uri="{FF2B5EF4-FFF2-40B4-BE49-F238E27FC236}">
                <a16:creationId xmlns:a16="http://schemas.microsoft.com/office/drawing/2014/main" id="{6093DF80-6A99-454F-B652-1401733089C9}"/>
              </a:ext>
            </a:extLst>
          </p:cNvPr>
          <p:cNvSpPr txBox="1"/>
          <p:nvPr/>
        </p:nvSpPr>
        <p:spPr>
          <a:xfrm>
            <a:off x="773480" y="6140516"/>
            <a:ext cx="7228325" cy="369332"/>
          </a:xfrm>
          <a:prstGeom prst="rect">
            <a:avLst/>
          </a:prstGeom>
          <a:noFill/>
        </p:spPr>
        <p:txBody>
          <a:bodyPr wrap="none" rtlCol="0">
            <a:spAutoFit/>
          </a:bodyPr>
          <a:lstStyle/>
          <a:p>
            <a:r>
              <a:rPr lang="en-US" altLang="zh-CN" dirty="0"/>
              <a:t>Note</a:t>
            </a:r>
            <a:r>
              <a:rPr lang="zh-CN" altLang="en-US" dirty="0"/>
              <a:t> </a:t>
            </a:r>
            <a:r>
              <a:rPr lang="en-US" altLang="zh-CN" dirty="0"/>
              <a:t>the</a:t>
            </a:r>
            <a:r>
              <a:rPr lang="zh-CN" altLang="en-US" dirty="0"/>
              <a:t> </a:t>
            </a:r>
            <a:r>
              <a:rPr lang="en-US" altLang="zh-CN" dirty="0"/>
              <a:t>differences</a:t>
            </a:r>
            <a:r>
              <a:rPr lang="zh-CN" altLang="en-US" dirty="0"/>
              <a:t> </a:t>
            </a:r>
            <a:r>
              <a:rPr lang="en-US" altLang="zh-CN" dirty="0"/>
              <a:t>in</a:t>
            </a:r>
            <a:r>
              <a:rPr lang="zh-CN" altLang="en-US" dirty="0"/>
              <a:t> </a:t>
            </a:r>
            <a:r>
              <a:rPr lang="en-US" altLang="zh-CN" dirty="0"/>
              <a:t>send/</a:t>
            </a:r>
            <a:r>
              <a:rPr lang="en-US" altLang="zh-CN" dirty="0" err="1"/>
              <a:t>recv</a:t>
            </a:r>
            <a:r>
              <a:rPr lang="zh-CN" altLang="en-US" dirty="0"/>
              <a:t> </a:t>
            </a:r>
            <a:r>
              <a:rPr lang="en-US" altLang="zh-CN" dirty="0"/>
              <a:t>buffers,</a:t>
            </a:r>
            <a:r>
              <a:rPr lang="zh-CN" altLang="en-US" dirty="0"/>
              <a:t> </a:t>
            </a:r>
            <a:r>
              <a:rPr lang="en-US" altLang="zh-CN" dirty="0"/>
              <a:t>the</a:t>
            </a:r>
            <a:r>
              <a:rPr lang="zh-CN" altLang="en-US" dirty="0"/>
              <a:t> </a:t>
            </a:r>
            <a:r>
              <a:rPr lang="en-US" altLang="zh-CN" dirty="0"/>
              <a:t>requirement</a:t>
            </a:r>
            <a:r>
              <a:rPr lang="zh-CN" altLang="en-US" dirty="0"/>
              <a:t> </a:t>
            </a:r>
            <a:r>
              <a:rPr lang="en-US" altLang="zh-CN" dirty="0"/>
              <a:t>of</a:t>
            </a:r>
            <a:r>
              <a:rPr lang="zh-CN" altLang="en-US" dirty="0"/>
              <a:t> </a:t>
            </a:r>
            <a:r>
              <a:rPr lang="en-US" altLang="zh-CN" dirty="0"/>
              <a:t>data</a:t>
            </a:r>
            <a:r>
              <a:rPr lang="zh-CN" altLang="en-US" dirty="0"/>
              <a:t> </a:t>
            </a:r>
            <a:r>
              <a:rPr lang="en-US" altLang="zh-CN" dirty="0"/>
              <a:t>packing.</a:t>
            </a:r>
            <a:endParaRPr lang="en-US" dirty="0"/>
          </a:p>
        </p:txBody>
      </p:sp>
    </p:spTree>
    <p:extLst>
      <p:ext uri="{BB962C8B-B14F-4D97-AF65-F5344CB8AC3E}">
        <p14:creationId xmlns:p14="http://schemas.microsoft.com/office/powerpoint/2010/main" val="79729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0.00092 L -0.0776 -0.00069 " pathEditMode="relative" rAng="0" ptsTypes="AA">
                                      <p:cBhvr>
                                        <p:cTn id="6" dur="2000" fill="hold"/>
                                        <p:tgtEl>
                                          <p:spTgt spid="24"/>
                                        </p:tgtEl>
                                        <p:attrNameLst>
                                          <p:attrName>ppt_x</p:attrName>
                                          <p:attrName>ppt_y</p:attrName>
                                        </p:attrNameLst>
                                      </p:cBhvr>
                                      <p:rCtr x="-3889" y="0"/>
                                    </p:animMotion>
                                  </p:childTnLst>
                                </p:cTn>
                              </p:par>
                              <p:par>
                                <p:cTn id="7" presetID="42" presetClass="path" presetSubtype="0" accel="50000" decel="50000" fill="hold" nodeType="withEffect">
                                  <p:stCondLst>
                                    <p:cond delay="0"/>
                                  </p:stCondLst>
                                  <p:childTnLst>
                                    <p:animMotion origin="layout" path="M 0 -1.85185E-6 L 0.07847 -0.00069 " pathEditMode="relative" rAng="0" ptsTypes="AA">
                                      <p:cBhvr>
                                        <p:cTn id="8" dur="2000" fill="hold"/>
                                        <p:tgtEl>
                                          <p:spTgt spid="27"/>
                                        </p:tgtEl>
                                        <p:attrNameLst>
                                          <p:attrName>ppt_x</p:attrName>
                                          <p:attrName>ppt_y</p:attrName>
                                        </p:attrNameLst>
                                      </p:cBhvr>
                                      <p:rCtr x="3924" y="-46"/>
                                    </p:animMotion>
                                  </p:childTnLst>
                                </p:cTn>
                              </p:par>
                              <p:par>
                                <p:cTn id="9" presetID="42" presetClass="path" presetSubtype="0" accel="50000" decel="50000" fill="hold" nodeType="withEffect">
                                  <p:stCondLst>
                                    <p:cond delay="0"/>
                                  </p:stCondLst>
                                  <p:childTnLst>
                                    <p:animMotion origin="layout" path="M -3.61111E-6 4.44444E-6 L -3.61111E-6 -0.10602 " pathEditMode="relative" rAng="0" ptsTypes="AA">
                                      <p:cBhvr>
                                        <p:cTn id="10" dur="2000" fill="hold"/>
                                        <p:tgtEl>
                                          <p:spTgt spid="25"/>
                                        </p:tgtEl>
                                        <p:attrNameLst>
                                          <p:attrName>ppt_x</p:attrName>
                                          <p:attrName>ppt_y</p:attrName>
                                        </p:attrNameLst>
                                      </p:cBhvr>
                                      <p:rCtr x="0" y="-5301"/>
                                    </p:animMotion>
                                  </p:childTnLst>
                                </p:cTn>
                              </p:par>
                              <p:par>
                                <p:cTn id="11" presetID="42" presetClass="path" presetSubtype="0" accel="50000" decel="50000" fill="hold" nodeType="withEffect">
                                  <p:stCondLst>
                                    <p:cond delay="0"/>
                                  </p:stCondLst>
                                  <p:childTnLst>
                                    <p:animMotion origin="layout" path="M -1.66667E-6 3.7037E-7 L -0.00087 0.10509 " pathEditMode="relative" rAng="0" ptsTypes="AA">
                                      <p:cBhvr>
                                        <p:cTn id="12" dur="2000" fill="hold"/>
                                        <p:tgtEl>
                                          <p:spTgt spid="26"/>
                                        </p:tgtEl>
                                        <p:attrNameLst>
                                          <p:attrName>ppt_x</p:attrName>
                                          <p:attrName>ppt_y</p:attrName>
                                        </p:attrNameLst>
                                      </p:cBhvr>
                                      <p:rCtr x="-52" y="5255"/>
                                    </p:animMotion>
                                  </p:childTnLst>
                                </p:cTn>
                              </p:par>
                              <p:par>
                                <p:cTn id="13" presetID="42" presetClass="path" presetSubtype="0" accel="50000" decel="50000" fill="hold" nodeType="withEffect">
                                  <p:stCondLst>
                                    <p:cond delay="0"/>
                                  </p:stCondLst>
                                  <p:childTnLst>
                                    <p:animMotion origin="layout" path="M 3.61111E-6 0 L 3.61111E-6 -0.10602 " pathEditMode="relative" rAng="0" ptsTypes="AA">
                                      <p:cBhvr>
                                        <p:cTn id="14" dur="2000" fill="hold"/>
                                        <p:tgtEl>
                                          <p:spTgt spid="1990"/>
                                        </p:tgtEl>
                                        <p:attrNameLst>
                                          <p:attrName>ppt_x</p:attrName>
                                          <p:attrName>ppt_y</p:attrName>
                                        </p:attrNameLst>
                                      </p:cBhvr>
                                      <p:rCtr x="0" y="-5301"/>
                                    </p:animMotion>
                                  </p:childTnLst>
                                </p:cTn>
                              </p:par>
                              <p:par>
                                <p:cTn id="15" presetID="42" presetClass="path" presetSubtype="0" accel="50000" decel="50000" fill="hold" nodeType="withEffect">
                                  <p:stCondLst>
                                    <p:cond delay="0"/>
                                  </p:stCondLst>
                                  <p:childTnLst>
                                    <p:animMotion origin="layout" path="M -1.66667E-6 -2.96296E-6 L -0.00087 0.1051 " pathEditMode="relative" rAng="0" ptsTypes="AA">
                                      <p:cBhvr>
                                        <p:cTn id="16" dur="2000" fill="hold"/>
                                        <p:tgtEl>
                                          <p:spTgt spid="2001"/>
                                        </p:tgtEl>
                                        <p:attrNameLst>
                                          <p:attrName>ppt_x</p:attrName>
                                          <p:attrName>ppt_y</p:attrName>
                                        </p:attrNameLst>
                                      </p:cBhvr>
                                      <p:rCtr x="-52" y="5255"/>
                                    </p:animMotion>
                                  </p:childTnLst>
                                </p:cTn>
                              </p:par>
                              <p:par>
                                <p:cTn id="17" presetID="42" presetClass="path" presetSubtype="0" accel="50000" decel="50000" fill="hold" nodeType="withEffect">
                                  <p:stCondLst>
                                    <p:cond delay="0"/>
                                  </p:stCondLst>
                                  <p:childTnLst>
                                    <p:animMotion origin="layout" path="M 2.5E-6 -1.85185E-6 L 0.07847 -0.00069 " pathEditMode="relative" rAng="0" ptsTypes="AA">
                                      <p:cBhvr>
                                        <p:cTn id="18" dur="2000" fill="hold"/>
                                        <p:tgtEl>
                                          <p:spTgt spid="2012"/>
                                        </p:tgtEl>
                                        <p:attrNameLst>
                                          <p:attrName>ppt_x</p:attrName>
                                          <p:attrName>ppt_y</p:attrName>
                                        </p:attrNameLst>
                                      </p:cBhvr>
                                      <p:rCtr x="3924" y="-46"/>
                                    </p:animMotion>
                                  </p:childTnLst>
                                </p:cTn>
                              </p:par>
                              <p:par>
                                <p:cTn id="19" presetID="35" presetClass="path" presetSubtype="0" accel="50000" decel="50000" fill="hold" nodeType="withEffect">
                                  <p:stCondLst>
                                    <p:cond delay="0"/>
                                  </p:stCondLst>
                                  <p:childTnLst>
                                    <p:animMotion origin="layout" path="M 1.94444E-6 -0.00093 L -0.07761 -0.00069 " pathEditMode="relative" rAng="0" ptsTypes="AA">
                                      <p:cBhvr>
                                        <p:cTn id="20" dur="2000" fill="hold"/>
                                        <p:tgtEl>
                                          <p:spTgt spid="2019"/>
                                        </p:tgtEl>
                                        <p:attrNameLst>
                                          <p:attrName>ppt_x</p:attrName>
                                          <p:attrName>ppt_y</p:attrName>
                                        </p:attrNameLst>
                                      </p:cBhvr>
                                      <p:rCtr x="-38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zh-CN" dirty="0"/>
              <a:t>Step</a:t>
            </a:r>
            <a:r>
              <a:rPr lang="zh-CN" altLang="en-US" dirty="0"/>
              <a:t> </a:t>
            </a:r>
            <a:r>
              <a:rPr lang="en-US" altLang="zh-CN" dirty="0"/>
              <a:t>3:</a:t>
            </a:r>
            <a:r>
              <a:rPr lang="zh-CN" altLang="en-US" dirty="0"/>
              <a:t> </a:t>
            </a:r>
            <a:r>
              <a:rPr lang="en-US" dirty="0"/>
              <a:t>Data Transfers</a:t>
            </a:r>
            <a:r>
              <a:rPr lang="zh-CN" altLang="en-US" dirty="0"/>
              <a:t> </a:t>
            </a:r>
            <a:r>
              <a:rPr lang="en-US" altLang="zh-CN" dirty="0"/>
              <a:t>with</a:t>
            </a:r>
            <a:r>
              <a:rPr lang="zh-CN" altLang="en-US" dirty="0"/>
              <a:t> </a:t>
            </a:r>
            <a:r>
              <a:rPr lang="en-US" altLang="zh-CN" dirty="0" err="1"/>
              <a:t>MPI_Isend</a:t>
            </a:r>
            <a:r>
              <a:rPr lang="en-US" altLang="zh-CN" dirty="0"/>
              <a:t>/</a:t>
            </a:r>
            <a:r>
              <a:rPr lang="en-US" altLang="zh-CN" dirty="0" err="1"/>
              <a:t>MPI_Irecv</a:t>
            </a:r>
            <a:r>
              <a:rPr lang="zh-CN" altLang="en-US" dirty="0"/>
              <a:t> </a:t>
            </a:r>
            <a:r>
              <a:rPr lang="en-US" altLang="zh-CN" dirty="0"/>
              <a:t>(cont’d)</a:t>
            </a:r>
            <a:endParaRPr lang="en-US" dirty="0"/>
          </a:p>
        </p:txBody>
      </p:sp>
      <p:sp>
        <p:nvSpPr>
          <p:cNvPr id="505859" name="Rectangle 3"/>
          <p:cNvSpPr>
            <a:spLocks noGrp="1" noChangeArrowheads="1"/>
          </p:cNvSpPr>
          <p:nvPr>
            <p:ph type="body" idx="1"/>
          </p:nvPr>
        </p:nvSpPr>
        <p:spPr>
          <a:xfrm>
            <a:off x="457200" y="1131888"/>
            <a:ext cx="7935913" cy="3973512"/>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dirty="0"/>
              <a:t>Data</a:t>
            </a:r>
            <a:r>
              <a:rPr lang="zh-CN" altLang="en-US" dirty="0"/>
              <a:t> </a:t>
            </a:r>
            <a:r>
              <a:rPr lang="en-US" altLang="zh-CN" dirty="0"/>
              <a:t>exchange</a:t>
            </a:r>
            <a:r>
              <a:rPr lang="zh-CN" altLang="en-US" dirty="0"/>
              <a:t> </a:t>
            </a:r>
            <a:r>
              <a:rPr lang="en-US" altLang="zh-CN" dirty="0"/>
              <a:t>with</a:t>
            </a:r>
            <a:r>
              <a:rPr lang="zh-CN" altLang="en-US" dirty="0"/>
              <a:t> </a:t>
            </a:r>
            <a:r>
              <a:rPr lang="en-US" altLang="zh-CN" dirty="0"/>
              <a:t>neighbors</a:t>
            </a:r>
            <a:r>
              <a:rPr lang="zh-CN" altLang="en-US" dirty="0"/>
              <a:t> </a:t>
            </a:r>
            <a:r>
              <a:rPr lang="en-US" altLang="zh-CN" dirty="0"/>
              <a:t>using</a:t>
            </a:r>
            <a:r>
              <a:rPr lang="zh-CN" altLang="en-US" dirty="0"/>
              <a:t> </a:t>
            </a:r>
            <a:r>
              <a:rPr lang="en-US" altLang="zh-CN" dirty="0"/>
              <a:t>corresponding</a:t>
            </a:r>
            <a:r>
              <a:rPr lang="zh-CN" altLang="en-US" dirty="0"/>
              <a:t> </a:t>
            </a:r>
            <a:r>
              <a:rPr lang="en-US" altLang="zh-CN" dirty="0"/>
              <a:t>send/</a:t>
            </a:r>
            <a:r>
              <a:rPr lang="en-US" altLang="zh-CN" dirty="0" err="1"/>
              <a:t>recv</a:t>
            </a:r>
            <a:r>
              <a:rPr lang="zh-CN" altLang="en-US" dirty="0"/>
              <a:t> </a:t>
            </a:r>
            <a:r>
              <a:rPr lang="en-US" altLang="zh-CN" dirty="0"/>
              <a:t>buffers</a:t>
            </a:r>
          </a:p>
          <a:p>
            <a:r>
              <a:rPr lang="en-US" altLang="zh-CN" dirty="0"/>
              <a:t>How</a:t>
            </a:r>
            <a:r>
              <a:rPr lang="zh-CN" altLang="en-US" dirty="0"/>
              <a:t> </a:t>
            </a:r>
            <a:r>
              <a:rPr lang="en-US" altLang="zh-CN" dirty="0"/>
              <a:t>to</a:t>
            </a:r>
            <a:r>
              <a:rPr lang="zh-CN" altLang="en-US" dirty="0"/>
              <a:t> </a:t>
            </a:r>
            <a:r>
              <a:rPr lang="en-US" altLang="zh-CN" dirty="0"/>
              <a:t>complete</a:t>
            </a:r>
            <a:r>
              <a:rPr lang="zh-CN" altLang="en-US" dirty="0"/>
              <a:t> </a:t>
            </a:r>
            <a:r>
              <a:rPr lang="en-US" altLang="zh-CN" dirty="0"/>
              <a:t>the</a:t>
            </a:r>
            <a:r>
              <a:rPr lang="zh-CN" altLang="en-US" dirty="0"/>
              <a:t> </a:t>
            </a:r>
            <a:r>
              <a:rPr lang="en-US" altLang="zh-CN" dirty="0"/>
              <a:t>communication?</a:t>
            </a:r>
            <a:r>
              <a:rPr lang="zh-CN" altLang="en-US" dirty="0"/>
              <a:t> </a:t>
            </a:r>
            <a:r>
              <a:rPr lang="en-US" altLang="zh-CN" dirty="0"/>
              <a:t>(</a:t>
            </a:r>
            <a:r>
              <a:rPr lang="en-US" altLang="zh-CN" dirty="0" err="1"/>
              <a:t>MPI_Wait</a:t>
            </a:r>
            <a:r>
              <a:rPr lang="en-US" altLang="zh-CN" dirty="0"/>
              <a:t>?</a:t>
            </a:r>
            <a:r>
              <a:rPr lang="zh-CN" altLang="en-US" dirty="0"/>
              <a:t> </a:t>
            </a:r>
            <a:r>
              <a:rPr lang="en-US" altLang="zh-CN" dirty="0" err="1"/>
              <a:t>MPI_Waitall</a:t>
            </a:r>
            <a:r>
              <a:rPr lang="en-US" altLang="zh-CN" dirty="0"/>
              <a:t>?)</a:t>
            </a:r>
          </a:p>
          <a:p>
            <a:r>
              <a:rPr lang="en-US" altLang="zh-CN" dirty="0"/>
              <a:t>Does</a:t>
            </a:r>
            <a:r>
              <a:rPr lang="zh-CN" altLang="en-US" dirty="0"/>
              <a:t> </a:t>
            </a:r>
            <a:r>
              <a:rPr lang="en-US" altLang="zh-CN" dirty="0"/>
              <a:t>order</a:t>
            </a:r>
            <a:r>
              <a:rPr lang="zh-CN" altLang="en-US" dirty="0"/>
              <a:t> </a:t>
            </a:r>
            <a:r>
              <a:rPr lang="en-US" altLang="zh-CN" dirty="0"/>
              <a:t>matters?</a:t>
            </a:r>
            <a:endParaRPr lang="en-US" dirty="0"/>
          </a:p>
        </p:txBody>
      </p:sp>
      <p:sp>
        <p:nvSpPr>
          <p:cNvPr id="951" name="Slide Number Placeholder 950"/>
          <p:cNvSpPr>
            <a:spLocks noGrp="1"/>
          </p:cNvSpPr>
          <p:nvPr>
            <p:ph type="sldNum" sz="quarter" idx="4"/>
          </p:nvPr>
        </p:nvSpPr>
        <p:spPr/>
        <p:txBody>
          <a:bodyPr/>
          <a:lstStyle/>
          <a:p>
            <a:fld id="{6B394888-48A7-42F6-AE45-2BD5FD40ED91}" type="slidenum">
              <a:rPr lang="en-US" smtClean="0"/>
              <a:pPr/>
              <a:t>53</a:t>
            </a:fld>
            <a:endParaRPr lang="en-US" dirty="0"/>
          </a:p>
        </p:txBody>
      </p:sp>
    </p:spTree>
    <p:extLst>
      <p:ext uri="{BB962C8B-B14F-4D97-AF65-F5344CB8AC3E}">
        <p14:creationId xmlns:p14="http://schemas.microsoft.com/office/powerpoint/2010/main" val="612538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5CB3-79AF-BC4F-AE47-81D3EAAFF47E}"/>
              </a:ext>
            </a:extLst>
          </p:cNvPr>
          <p:cNvSpPr>
            <a:spLocks noGrp="1"/>
          </p:cNvSpPr>
          <p:nvPr>
            <p:ph type="title"/>
          </p:nvPr>
        </p:nvSpPr>
        <p:spPr/>
        <p:txBody>
          <a:bodyPr/>
          <a:lstStyle/>
          <a:p>
            <a:r>
              <a:rPr lang="en-US" altLang="zh-CN" dirty="0"/>
              <a:t>Step</a:t>
            </a:r>
            <a:r>
              <a:rPr lang="zh-CN" altLang="en-US" dirty="0"/>
              <a:t> </a:t>
            </a:r>
            <a:r>
              <a:rPr lang="en-US" altLang="zh-CN" dirty="0"/>
              <a:t>4:</a:t>
            </a:r>
            <a:r>
              <a:rPr lang="zh-CN" altLang="en-US" dirty="0"/>
              <a:t> </a:t>
            </a:r>
            <a:r>
              <a:rPr lang="en-US" altLang="zh-CN" dirty="0"/>
              <a:t>Calculating</a:t>
            </a:r>
            <a:r>
              <a:rPr lang="zh-CN" altLang="en-US" dirty="0"/>
              <a:t> </a:t>
            </a:r>
            <a:r>
              <a:rPr lang="en-US" altLang="zh-CN" dirty="0"/>
              <a:t>Total</a:t>
            </a:r>
            <a:r>
              <a:rPr lang="zh-CN" altLang="en-US" dirty="0"/>
              <a:t> </a:t>
            </a:r>
            <a:r>
              <a:rPr lang="en-US" altLang="zh-CN" dirty="0"/>
              <a:t>Heat</a:t>
            </a:r>
            <a:endParaRPr lang="en-US" dirty="0"/>
          </a:p>
        </p:txBody>
      </p:sp>
      <p:sp>
        <p:nvSpPr>
          <p:cNvPr id="3" name="Content Placeholder 2">
            <a:extLst>
              <a:ext uri="{FF2B5EF4-FFF2-40B4-BE49-F238E27FC236}">
                <a16:creationId xmlns:a16="http://schemas.microsoft.com/office/drawing/2014/main" id="{C0B5D430-3831-3342-8B58-57EA56CE2A11}"/>
              </a:ext>
            </a:extLst>
          </p:cNvPr>
          <p:cNvSpPr>
            <a:spLocks noGrp="1"/>
          </p:cNvSpPr>
          <p:nvPr>
            <p:ph idx="1"/>
          </p:nvPr>
        </p:nvSpPr>
        <p:spPr/>
        <p:txBody>
          <a:bodyPr/>
          <a:lstStyle/>
          <a:p>
            <a:r>
              <a:rPr lang="en-US" altLang="zh-CN" dirty="0"/>
              <a:t>Using</a:t>
            </a:r>
            <a:r>
              <a:rPr lang="zh-CN" altLang="en-US" dirty="0"/>
              <a:t> </a:t>
            </a:r>
            <a:r>
              <a:rPr lang="en-US" altLang="zh-CN" dirty="0" err="1"/>
              <a:t>MPI_Allreduce</a:t>
            </a:r>
            <a:r>
              <a:rPr lang="zh-CN" altLang="en-US" dirty="0"/>
              <a:t> </a:t>
            </a:r>
            <a:r>
              <a:rPr lang="en-US" altLang="zh-CN" dirty="0"/>
              <a:t>to</a:t>
            </a:r>
            <a:r>
              <a:rPr lang="zh-CN" altLang="en-US" dirty="0"/>
              <a:t> </a:t>
            </a:r>
            <a:r>
              <a:rPr lang="en-US" altLang="zh-CN" dirty="0"/>
              <a:t>calculate</a:t>
            </a:r>
            <a:r>
              <a:rPr lang="zh-CN" altLang="en-US" dirty="0"/>
              <a:t> </a:t>
            </a:r>
            <a:r>
              <a:rPr lang="en-US" altLang="zh-CN" dirty="0"/>
              <a:t>total</a:t>
            </a:r>
            <a:r>
              <a:rPr lang="zh-CN" altLang="en-US" dirty="0"/>
              <a:t> </a:t>
            </a:r>
            <a:r>
              <a:rPr lang="en-US" altLang="zh-CN" dirty="0"/>
              <a:t>heat</a:t>
            </a:r>
            <a:endParaRPr lang="en-US" dirty="0"/>
          </a:p>
        </p:txBody>
      </p:sp>
      <p:sp>
        <p:nvSpPr>
          <p:cNvPr id="5" name="Slide Number Placeholder 4">
            <a:extLst>
              <a:ext uri="{FF2B5EF4-FFF2-40B4-BE49-F238E27FC236}">
                <a16:creationId xmlns:a16="http://schemas.microsoft.com/office/drawing/2014/main" id="{48546DC8-9692-A947-BC87-5927053303C4}"/>
              </a:ext>
            </a:extLst>
          </p:cNvPr>
          <p:cNvSpPr>
            <a:spLocks noGrp="1"/>
          </p:cNvSpPr>
          <p:nvPr>
            <p:ph type="sldNum" sz="quarter" idx="4"/>
          </p:nvPr>
        </p:nvSpPr>
        <p:spPr/>
        <p:txBody>
          <a:bodyPr/>
          <a:lstStyle/>
          <a:p>
            <a:fld id="{6B394888-48A7-42F6-AE45-2BD5FD40ED91}" type="slidenum">
              <a:rPr lang="en-US" smtClean="0"/>
              <a:pPr/>
              <a:t>54</a:t>
            </a:fld>
            <a:endParaRPr lang="en-US" dirty="0"/>
          </a:p>
        </p:txBody>
      </p:sp>
    </p:spTree>
    <p:extLst>
      <p:ext uri="{BB962C8B-B14F-4D97-AF65-F5344CB8AC3E}">
        <p14:creationId xmlns:p14="http://schemas.microsoft.com/office/powerpoint/2010/main" val="3880760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819400"/>
            <a:ext cx="8229600" cy="792162"/>
          </a:xfrm>
        </p:spPr>
        <p:txBody>
          <a:bodyPr/>
          <a:lstStyle/>
          <a:p>
            <a:pPr algn="ctr"/>
            <a:r>
              <a:rPr lang="en-US" dirty="0" err="1"/>
              <a:t>Datatypes</a:t>
            </a:r>
            <a:endParaRPr lang="en-US" dirty="0"/>
          </a:p>
        </p:txBody>
      </p:sp>
      <p:sp>
        <p:nvSpPr>
          <p:cNvPr id="3" name="Slide Number Placeholder 2"/>
          <p:cNvSpPr>
            <a:spLocks noGrp="1"/>
          </p:cNvSpPr>
          <p:nvPr>
            <p:ph type="sldNum" sz="quarter" idx="4"/>
          </p:nvPr>
        </p:nvSpPr>
        <p:spPr/>
        <p:txBody>
          <a:bodyPr/>
          <a:lstStyle/>
          <a:p>
            <a:fld id="{6B394888-48A7-42F6-AE45-2BD5FD40ED91}" type="slidenum">
              <a:rPr lang="en-US" smtClean="0"/>
              <a:pPr/>
              <a:t>55</a:t>
            </a:fld>
            <a:endParaRPr lang="en-US" dirty="0"/>
          </a:p>
        </p:txBody>
      </p:sp>
    </p:spTree>
    <p:extLst>
      <p:ext uri="{BB962C8B-B14F-4D97-AF65-F5344CB8AC3E}">
        <p14:creationId xmlns:p14="http://schemas.microsoft.com/office/powerpoint/2010/main" val="1045909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Introduction to Datatypes in MPI</a:t>
            </a:r>
          </a:p>
        </p:txBody>
      </p:sp>
      <p:sp>
        <p:nvSpPr>
          <p:cNvPr id="32772" name="Rectangle 3"/>
          <p:cNvSpPr>
            <a:spLocks noGrp="1" noChangeArrowheads="1"/>
          </p:cNvSpPr>
          <p:nvPr>
            <p:ph type="body" idx="1"/>
          </p:nvPr>
        </p:nvSpPr>
        <p:spPr/>
        <p:txBody>
          <a:bodyPr/>
          <a:lstStyle/>
          <a:p>
            <a:r>
              <a:rPr lang="en-US" dirty="0" err="1"/>
              <a:t>Datatypes</a:t>
            </a:r>
            <a:r>
              <a:rPr lang="en-US" dirty="0"/>
              <a:t> allow users to serialize </a:t>
            </a:r>
            <a:r>
              <a:rPr lang="en-US" b="1" dirty="0"/>
              <a:t>arbitrary</a:t>
            </a:r>
            <a:r>
              <a:rPr lang="en-US" dirty="0"/>
              <a:t> data layouts into a message stream</a:t>
            </a:r>
          </a:p>
          <a:p>
            <a:pPr lvl="1"/>
            <a:r>
              <a:rPr lang="en-US" dirty="0"/>
              <a:t>Networks provide serial channels</a:t>
            </a:r>
          </a:p>
          <a:p>
            <a:pPr lvl="1"/>
            <a:r>
              <a:rPr lang="en-US" dirty="0"/>
              <a:t>Same for block devices and I/O</a:t>
            </a:r>
          </a:p>
          <a:p>
            <a:r>
              <a:rPr lang="en-US" dirty="0"/>
              <a:t>Several constructors allow arbitrary layouts</a:t>
            </a:r>
          </a:p>
          <a:p>
            <a:pPr lvl="1"/>
            <a:r>
              <a:rPr lang="en-US" dirty="0"/>
              <a:t>Recursive specification possible</a:t>
            </a:r>
          </a:p>
          <a:p>
            <a:pPr lvl="1"/>
            <a:r>
              <a:rPr lang="en-US" i="1" dirty="0"/>
              <a:t>Declarative</a:t>
            </a:r>
            <a:r>
              <a:rPr lang="en-US" dirty="0"/>
              <a:t> specification of data-layout</a:t>
            </a:r>
          </a:p>
          <a:p>
            <a:pPr lvl="2"/>
            <a:r>
              <a:rPr lang="en-US" dirty="0"/>
              <a:t>“what” and not “how”, leaves optimization to implementation (</a:t>
            </a:r>
            <a:r>
              <a:rPr lang="en-US" i="1" dirty="0"/>
              <a:t>many</a:t>
            </a:r>
            <a:r>
              <a:rPr lang="en-US" dirty="0"/>
              <a:t> </a:t>
            </a:r>
            <a:r>
              <a:rPr lang="en-US" i="1" dirty="0">
                <a:solidFill>
                  <a:srgbClr val="FF0000"/>
                </a:solidFill>
              </a:rPr>
              <a:t>unexplored</a:t>
            </a:r>
            <a:r>
              <a:rPr lang="en-US" dirty="0"/>
              <a:t> possibilities!)</a:t>
            </a:r>
          </a:p>
          <a:p>
            <a:pPr lvl="1"/>
            <a:r>
              <a:rPr lang="en-US" dirty="0"/>
              <a:t>Choosing the right constructors is not always simple</a:t>
            </a:r>
          </a:p>
          <a:p>
            <a:endParaRPr lang="en-US" dirty="0"/>
          </a:p>
          <a:p>
            <a:endParaRPr lang="en-US" dirty="0"/>
          </a:p>
        </p:txBody>
      </p:sp>
      <p:sp>
        <p:nvSpPr>
          <p:cNvPr id="4" name="Slide Number Placeholder 3"/>
          <p:cNvSpPr>
            <a:spLocks noGrp="1"/>
          </p:cNvSpPr>
          <p:nvPr>
            <p:ph type="sldNum" sz="quarter" idx="4"/>
          </p:nvPr>
        </p:nvSpPr>
        <p:spPr/>
        <p:txBody>
          <a:bodyPr/>
          <a:lstStyle/>
          <a:p>
            <a:fld id="{6B394888-48A7-42F6-AE45-2BD5FD40ED91}" type="slidenum">
              <a:rPr lang="en-US" smtClean="0"/>
              <a:pPr/>
              <a:t>56</a:t>
            </a:fld>
            <a:endParaRPr lang="en-US" dirty="0"/>
          </a:p>
        </p:txBody>
      </p:sp>
    </p:spTree>
    <p:extLst>
      <p:ext uri="{BB962C8B-B14F-4D97-AF65-F5344CB8AC3E}">
        <p14:creationId xmlns:p14="http://schemas.microsoft.com/office/powerpoint/2010/main" val="2888772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X:\mpi-forum\tutorial\pics\Folie19.png"/>
          <p:cNvPicPr>
            <a:picLocks noChangeAspect="1" noChangeArrowheads="1"/>
          </p:cNvPicPr>
          <p:nvPr/>
        </p:nvPicPr>
        <p:blipFill>
          <a:blip r:embed="rId3" cstate="print"/>
          <a:srcRect/>
          <a:stretch>
            <a:fillRect/>
          </a:stretch>
        </p:blipFill>
        <p:spPr bwMode="auto">
          <a:xfrm>
            <a:off x="457200" y="1430338"/>
            <a:ext cx="8398701" cy="3446462"/>
          </a:xfrm>
          <a:prstGeom prst="rect">
            <a:avLst/>
          </a:prstGeom>
          <a:noFill/>
        </p:spPr>
      </p:pic>
      <p:sp>
        <p:nvSpPr>
          <p:cNvPr id="2" name="Title 1"/>
          <p:cNvSpPr>
            <a:spLocks noGrp="1"/>
          </p:cNvSpPr>
          <p:nvPr>
            <p:ph type="title"/>
          </p:nvPr>
        </p:nvSpPr>
        <p:spPr/>
        <p:txBody>
          <a:bodyPr/>
          <a:lstStyle/>
          <a:p>
            <a:r>
              <a:rPr lang="en-US" dirty="0"/>
              <a:t>Derived </a:t>
            </a:r>
            <a:r>
              <a:rPr lang="en-US" dirty="0" err="1"/>
              <a:t>Datatype</a:t>
            </a:r>
            <a:r>
              <a:rPr lang="en-US" dirty="0"/>
              <a:t> Example</a:t>
            </a:r>
          </a:p>
        </p:txBody>
      </p:sp>
      <p:sp>
        <p:nvSpPr>
          <p:cNvPr id="3" name="Content Placeholder 2"/>
          <p:cNvSpPr>
            <a:spLocks noGrp="1"/>
          </p:cNvSpPr>
          <p:nvPr>
            <p:ph idx="1"/>
          </p:nvPr>
        </p:nvSpPr>
        <p:spPr>
          <a:xfrm>
            <a:off x="457200" y="5486400"/>
            <a:ext cx="8229600" cy="685800"/>
          </a:xfrm>
        </p:spPr>
        <p:txBody>
          <a:bodyPr/>
          <a:lstStyle/>
          <a:p>
            <a:endParaRPr lang="en-US"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57</a:t>
            </a:fld>
            <a:endParaRPr lang="en-US" dirty="0"/>
          </a:p>
        </p:txBody>
      </p:sp>
    </p:spTree>
    <p:extLst>
      <p:ext uri="{BB962C8B-B14F-4D97-AF65-F5344CB8AC3E}">
        <p14:creationId xmlns:p14="http://schemas.microsoft.com/office/powerpoint/2010/main" val="3892212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MPI’s Intrinsic Datatypes</a:t>
            </a:r>
          </a:p>
        </p:txBody>
      </p:sp>
      <p:sp>
        <p:nvSpPr>
          <p:cNvPr id="3" name="Content Placeholder 2"/>
          <p:cNvSpPr>
            <a:spLocks noGrp="1"/>
          </p:cNvSpPr>
          <p:nvPr>
            <p:ph idx="1"/>
          </p:nvPr>
        </p:nvSpPr>
        <p:spPr>
          <a:xfrm>
            <a:off x="457200" y="1143000"/>
            <a:ext cx="8229600" cy="4525963"/>
          </a:xfrm>
        </p:spPr>
        <p:txBody>
          <a:bodyPr>
            <a:normAutofit/>
          </a:bodyPr>
          <a:lstStyle/>
          <a:p>
            <a:r>
              <a:rPr lang="en-US" dirty="0"/>
              <a:t>Why intrinsic types?</a:t>
            </a:r>
          </a:p>
          <a:p>
            <a:pPr lvl="1"/>
            <a:r>
              <a:rPr lang="en-US" dirty="0"/>
              <a:t>Heterogeneity, nice to send a Boolean from C to Fortran</a:t>
            </a:r>
          </a:p>
          <a:p>
            <a:pPr lvl="1"/>
            <a:r>
              <a:rPr lang="en-US" dirty="0"/>
              <a:t>Conversion rules are complex, not discussed here </a:t>
            </a:r>
          </a:p>
          <a:p>
            <a:pPr lvl="1"/>
            <a:r>
              <a:rPr lang="en-US" dirty="0"/>
              <a:t>Length matches to language types </a:t>
            </a:r>
          </a:p>
          <a:p>
            <a:pPr lvl="2"/>
            <a:r>
              <a:rPr lang="en-US" dirty="0"/>
              <a:t>No sizeof(int) mess</a:t>
            </a:r>
          </a:p>
          <a:p>
            <a:r>
              <a:rPr lang="en-US" dirty="0"/>
              <a:t>Users should generally use intrinsic types as basic types for communication and type construction!</a:t>
            </a:r>
          </a:p>
          <a:p>
            <a:pPr lvl="1"/>
            <a:r>
              <a:rPr lang="en-US" dirty="0"/>
              <a:t>MPI_BYTE should only be used for data that are raw bytes</a:t>
            </a:r>
          </a:p>
          <a:p>
            <a:r>
              <a:rPr lang="en-US" dirty="0"/>
              <a:t>MPI-2.2 added some missing C types</a:t>
            </a:r>
          </a:p>
          <a:p>
            <a:pPr lvl="1"/>
            <a:r>
              <a:rPr lang="en-US" dirty="0"/>
              <a:t>E.g., unsigned long long </a:t>
            </a:r>
          </a:p>
        </p:txBody>
      </p:sp>
      <p:sp>
        <p:nvSpPr>
          <p:cNvPr id="4" name="Slide Number Placeholder 3"/>
          <p:cNvSpPr>
            <a:spLocks noGrp="1"/>
          </p:cNvSpPr>
          <p:nvPr>
            <p:ph type="sldNum" sz="quarter" idx="4"/>
          </p:nvPr>
        </p:nvSpPr>
        <p:spPr/>
        <p:txBody>
          <a:bodyPr/>
          <a:lstStyle/>
          <a:p>
            <a:fld id="{6B394888-48A7-42F6-AE45-2BD5FD40ED91}" type="slidenum">
              <a:rPr lang="en-US" smtClean="0"/>
              <a:pPr/>
              <a:t>58</a:t>
            </a:fld>
            <a:endParaRPr lang="en-US" dirty="0"/>
          </a:p>
        </p:txBody>
      </p:sp>
    </p:spTree>
    <p:extLst>
      <p:ext uri="{BB962C8B-B14F-4D97-AF65-F5344CB8AC3E}">
        <p14:creationId xmlns:p14="http://schemas.microsoft.com/office/powerpoint/2010/main" val="840828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MPI_Type_contiguous</a:t>
            </a:r>
            <a:endParaRPr lang="en-US" dirty="0"/>
          </a:p>
        </p:txBody>
      </p:sp>
      <p:sp>
        <p:nvSpPr>
          <p:cNvPr id="3" name="Content Placeholder 2"/>
          <p:cNvSpPr>
            <a:spLocks noGrp="1"/>
          </p:cNvSpPr>
          <p:nvPr>
            <p:ph idx="1"/>
          </p:nvPr>
        </p:nvSpPr>
        <p:spPr/>
        <p:txBody>
          <a:bodyPr/>
          <a:lstStyle/>
          <a:p>
            <a:pPr lvl="1"/>
            <a:endParaRPr lang="en-US" dirty="0"/>
          </a:p>
          <a:p>
            <a:pPr lvl="4"/>
            <a:endParaRPr lang="en-US" dirty="0"/>
          </a:p>
          <a:p>
            <a:endParaRPr lang="en-US" dirty="0"/>
          </a:p>
          <a:p>
            <a:r>
              <a:rPr lang="en-US" dirty="0"/>
              <a:t>Contiguous array of </a:t>
            </a:r>
            <a:r>
              <a:rPr lang="en-US" dirty="0" err="1"/>
              <a:t>oldtype</a:t>
            </a:r>
            <a:endParaRPr lang="en-US" dirty="0"/>
          </a:p>
          <a:p>
            <a:r>
              <a:rPr lang="en-US" dirty="0"/>
              <a:t>Should not be used as last type (can be replaced by count)</a:t>
            </a:r>
          </a:p>
          <a:p>
            <a:endParaRPr lang="en-US" dirty="0"/>
          </a:p>
        </p:txBody>
      </p:sp>
      <p:sp>
        <p:nvSpPr>
          <p:cNvPr id="4" name="TextBox 3"/>
          <p:cNvSpPr txBox="1"/>
          <p:nvPr/>
        </p:nvSpPr>
        <p:spPr>
          <a:xfrm>
            <a:off x="228600" y="1150203"/>
            <a:ext cx="8686800"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MPI_Type_contiguous</a:t>
            </a:r>
            <a:r>
              <a:rPr lang="en-US" sz="2400" dirty="0">
                <a:solidFill>
                  <a:schemeClr val="bg2">
                    <a:lumMod val="10000"/>
                  </a:schemeClr>
                </a:solidFill>
                <a:latin typeface="Arial" pitchFamily="34" charset="0"/>
                <a:cs typeface="Arial" pitchFamily="34" charset="0"/>
              </a:rPr>
              <a:t>(</a:t>
            </a:r>
            <a:r>
              <a:rPr lang="en-US" sz="2400" dirty="0" err="1">
                <a:solidFill>
                  <a:schemeClr val="bg2">
                    <a:lumMod val="10000"/>
                  </a:schemeClr>
                </a:solidFill>
                <a:latin typeface="Arial" pitchFamily="34" charset="0"/>
                <a:cs typeface="Arial" pitchFamily="34" charset="0"/>
              </a:rPr>
              <a:t>int</a:t>
            </a:r>
            <a:r>
              <a:rPr lang="en-US" sz="2400" dirty="0">
                <a:solidFill>
                  <a:schemeClr val="bg2">
                    <a:lumMod val="10000"/>
                  </a:schemeClr>
                </a:solidFill>
                <a:latin typeface="Arial" pitchFamily="34" charset="0"/>
                <a:cs typeface="Arial" pitchFamily="34" charset="0"/>
              </a:rPr>
              <a:t> count, </a:t>
            </a:r>
            <a:r>
              <a:rPr lang="en-US" sz="2400" dirty="0" err="1">
                <a:solidFill>
                  <a:schemeClr val="bg2">
                    <a:lumMod val="10000"/>
                  </a:schemeClr>
                </a:solidFill>
                <a:latin typeface="Arial" pitchFamily="34" charset="0"/>
                <a:cs typeface="Arial" pitchFamily="34" charset="0"/>
              </a:rPr>
              <a:t>MPI_Datatype</a:t>
            </a:r>
            <a:endParaRPr lang="en-US" sz="2400" dirty="0">
              <a:solidFill>
                <a:schemeClr val="bg2">
                  <a:lumMod val="10000"/>
                </a:schemeClr>
              </a:solidFill>
              <a:latin typeface="Arial" pitchFamily="34" charset="0"/>
              <a:cs typeface="Arial" pitchFamily="34" charset="0"/>
            </a:endParaRPr>
          </a:p>
          <a:p>
            <a:pPr>
              <a:buNone/>
            </a:pP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6146" name="Picture 2" descr="X:\mpi-forum\tutorial\pics\Fig5.png"/>
          <p:cNvPicPr>
            <a:picLocks noChangeAspect="1" noChangeArrowheads="1"/>
          </p:cNvPicPr>
          <p:nvPr/>
        </p:nvPicPr>
        <p:blipFill>
          <a:blip r:embed="rId3" cstate="print"/>
          <a:srcRect/>
          <a:stretch>
            <a:fillRect/>
          </a:stretch>
        </p:blipFill>
        <p:spPr bwMode="auto">
          <a:xfrm>
            <a:off x="381000" y="4419600"/>
            <a:ext cx="3504618" cy="838200"/>
          </a:xfrm>
          <a:prstGeom prst="rect">
            <a:avLst/>
          </a:prstGeom>
          <a:noFill/>
        </p:spPr>
      </p:pic>
      <p:pic>
        <p:nvPicPr>
          <p:cNvPr id="6147" name="Picture 3" descr="X:\mpi-forum\tutorial\pics\Fig6.png"/>
          <p:cNvPicPr>
            <a:picLocks noChangeAspect="1" noChangeArrowheads="1"/>
          </p:cNvPicPr>
          <p:nvPr/>
        </p:nvPicPr>
        <p:blipFill>
          <a:blip r:embed="rId4" cstate="print"/>
          <a:srcRect/>
          <a:stretch>
            <a:fillRect/>
          </a:stretch>
        </p:blipFill>
        <p:spPr bwMode="auto">
          <a:xfrm>
            <a:off x="4483845" y="4419600"/>
            <a:ext cx="4072559" cy="1371600"/>
          </a:xfrm>
          <a:prstGeom prst="rect">
            <a:avLst/>
          </a:prstGeom>
          <a:noFill/>
        </p:spPr>
      </p:pic>
      <p:sp>
        <p:nvSpPr>
          <p:cNvPr id="7" name="Slide Number Placeholder 6"/>
          <p:cNvSpPr>
            <a:spLocks noGrp="1"/>
          </p:cNvSpPr>
          <p:nvPr>
            <p:ph type="sldNum" sz="quarter" idx="4"/>
          </p:nvPr>
        </p:nvSpPr>
        <p:spPr/>
        <p:txBody>
          <a:bodyPr/>
          <a:lstStyle/>
          <a:p>
            <a:fld id="{6B394888-48A7-42F6-AE45-2BD5FD40ED91}" type="slidenum">
              <a:rPr lang="en-US" smtClean="0"/>
              <a:pPr/>
              <a:t>59</a:t>
            </a:fld>
            <a:endParaRPr lang="en-US" dirty="0"/>
          </a:p>
        </p:txBody>
      </p:sp>
    </p:spTree>
    <p:extLst>
      <p:ext uri="{BB962C8B-B14F-4D97-AF65-F5344CB8AC3E}">
        <p14:creationId xmlns:p14="http://schemas.microsoft.com/office/powerpoint/2010/main" val="249120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Pointers</a:t>
            </a:r>
          </a:p>
        </p:txBody>
      </p:sp>
      <p:sp>
        <p:nvSpPr>
          <p:cNvPr id="3" name="Content Placeholder 2"/>
          <p:cNvSpPr>
            <a:spLocks noGrp="1"/>
          </p:cNvSpPr>
          <p:nvPr>
            <p:ph idx="1"/>
          </p:nvPr>
        </p:nvSpPr>
        <p:spPr>
          <a:xfrm>
            <a:off x="304800" y="1143000"/>
            <a:ext cx="8610600" cy="5181600"/>
          </a:xfrm>
        </p:spPr>
        <p:txBody>
          <a:bodyPr/>
          <a:lstStyle/>
          <a:p>
            <a:r>
              <a:rPr lang="en-US" sz="2000" dirty="0"/>
              <a:t>MPI Standard : </a:t>
            </a:r>
            <a:r>
              <a:rPr lang="en-US" sz="2000" dirty="0">
                <a:hlinkClick r:id="rId2"/>
              </a:rPr>
              <a:t>http://www.mpi-forum.org/docs/docs.html</a:t>
            </a:r>
            <a:endParaRPr lang="en-US" sz="2000" dirty="0"/>
          </a:p>
          <a:p>
            <a:r>
              <a:rPr lang="en-US" sz="2000" dirty="0"/>
              <a:t>MPI Forum : </a:t>
            </a:r>
            <a:r>
              <a:rPr lang="en-US" sz="2000" dirty="0">
                <a:hlinkClick r:id="rId3"/>
              </a:rPr>
              <a:t>http://www.mpi-forum.org/</a:t>
            </a:r>
            <a:endParaRPr lang="en-US" sz="2000" dirty="0"/>
          </a:p>
          <a:p>
            <a:pPr>
              <a:buNone/>
            </a:pPr>
            <a:endParaRPr lang="en-US" sz="1200" dirty="0"/>
          </a:p>
          <a:p>
            <a:r>
              <a:rPr lang="en-US" sz="2000" dirty="0"/>
              <a:t>MPI implementations: </a:t>
            </a:r>
          </a:p>
          <a:p>
            <a:pPr lvl="1"/>
            <a:r>
              <a:rPr lang="en-US" sz="1800" dirty="0"/>
              <a:t>MPICH : </a:t>
            </a:r>
            <a:r>
              <a:rPr lang="en-US" sz="1800" dirty="0">
                <a:hlinkClick r:id="rId4"/>
              </a:rPr>
              <a:t>http://www.mpich.org</a:t>
            </a:r>
            <a:endParaRPr lang="en-US" sz="1800" dirty="0"/>
          </a:p>
          <a:p>
            <a:pPr lvl="1"/>
            <a:r>
              <a:rPr lang="en-US" sz="1800" dirty="0"/>
              <a:t>MVAPICH : </a:t>
            </a:r>
            <a:r>
              <a:rPr lang="en-US" sz="1800" dirty="0">
                <a:hlinkClick r:id="rId5"/>
              </a:rPr>
              <a:t>http://mvapich.cse.ohio-state.edu/</a:t>
            </a:r>
            <a:r>
              <a:rPr lang="en-US" sz="1800" dirty="0"/>
              <a:t> </a:t>
            </a:r>
          </a:p>
          <a:p>
            <a:pPr lvl="1"/>
            <a:r>
              <a:rPr lang="en-US" sz="1800" dirty="0"/>
              <a:t>Intel MPI: </a:t>
            </a:r>
            <a:r>
              <a:rPr lang="en-US" sz="1800" dirty="0">
                <a:hlinkClick r:id="rId6"/>
              </a:rPr>
              <a:t>http://software.intel.com/en-us/intel-mpi-library/</a:t>
            </a:r>
            <a:endParaRPr lang="en-US" sz="1800" dirty="0"/>
          </a:p>
          <a:p>
            <a:pPr lvl="1"/>
            <a:r>
              <a:rPr lang="en-US" sz="1800" dirty="0"/>
              <a:t>Microsoft MPI: </a:t>
            </a:r>
            <a:r>
              <a:rPr lang="en-US" sz="1600" dirty="0">
                <a:hlinkClick r:id="rId7"/>
              </a:rPr>
              <a:t>https://msdn.microsoft.com/en-us/library/bb524831%28v=vs.85%29.aspx</a:t>
            </a:r>
            <a:endParaRPr lang="en-US" sz="1800" dirty="0"/>
          </a:p>
          <a:p>
            <a:pPr lvl="1"/>
            <a:r>
              <a:rPr lang="en-US" sz="1800" dirty="0"/>
              <a:t>Open MPI : </a:t>
            </a:r>
            <a:r>
              <a:rPr lang="en-US" sz="1800" dirty="0">
                <a:hlinkClick r:id="rId8"/>
              </a:rPr>
              <a:t>http://www.open-mpi.org/</a:t>
            </a:r>
            <a:endParaRPr lang="en-US" sz="1800" dirty="0"/>
          </a:p>
          <a:p>
            <a:pPr lvl="1"/>
            <a:r>
              <a:rPr lang="en-US" sz="1800" dirty="0"/>
              <a:t>IBM MPI, Cray MPI, HP MPI, TH MPI, …</a:t>
            </a:r>
          </a:p>
          <a:p>
            <a:r>
              <a:rPr lang="en-US" sz="2200" dirty="0"/>
              <a:t>Several MPI tutorials can be found on the web</a:t>
            </a:r>
          </a:p>
          <a:p>
            <a:pPr lvl="1">
              <a:buNone/>
            </a:pPr>
            <a:endParaRPr lang="en-US" sz="1800" dirty="0"/>
          </a:p>
          <a:p>
            <a:endParaRPr lang="en-US" sz="2000" dirty="0"/>
          </a:p>
        </p:txBody>
      </p:sp>
      <p:sp>
        <p:nvSpPr>
          <p:cNvPr id="6" name="Slide Number Placeholder 5"/>
          <p:cNvSpPr>
            <a:spLocks noGrp="1"/>
          </p:cNvSpPr>
          <p:nvPr>
            <p:ph type="sldNum" sz="quarter" idx="4"/>
          </p:nvPr>
        </p:nvSpPr>
        <p:spPr/>
        <p:txBody>
          <a:bodyPr/>
          <a:lstStyle/>
          <a:p>
            <a:fld id="{6B394888-48A7-42F6-AE45-2BD5FD40ED91}" type="slidenum">
              <a:rPr lang="en-US" smtClean="0"/>
              <a:pPr/>
              <a:t>6</a:t>
            </a:fld>
            <a:endParaRPr lang="en-US" dirty="0"/>
          </a:p>
        </p:txBody>
      </p:sp>
    </p:spTree>
    <p:extLst>
      <p:ext uri="{BB962C8B-B14F-4D97-AF65-F5344CB8AC3E}">
        <p14:creationId xmlns:p14="http://schemas.microsoft.com/office/powerpoint/2010/main" val="3588223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MPI_Type_vector</a:t>
            </a:r>
            <a:endParaRPr lang="en-US" dirty="0"/>
          </a:p>
        </p:txBody>
      </p:sp>
      <p:sp>
        <p:nvSpPr>
          <p:cNvPr id="3" name="Content Placeholder 2"/>
          <p:cNvSpPr>
            <a:spLocks noGrp="1"/>
          </p:cNvSpPr>
          <p:nvPr>
            <p:ph idx="1"/>
          </p:nvPr>
        </p:nvSpPr>
        <p:spPr/>
        <p:txBody>
          <a:bodyPr/>
          <a:lstStyle/>
          <a:p>
            <a:pPr lvl="2"/>
            <a:endParaRPr lang="en-US" dirty="0"/>
          </a:p>
          <a:p>
            <a:pPr lvl="3"/>
            <a:endParaRPr lang="en-US" dirty="0"/>
          </a:p>
          <a:p>
            <a:endParaRPr lang="en-US" dirty="0"/>
          </a:p>
          <a:p>
            <a:r>
              <a:rPr lang="en-US" dirty="0"/>
              <a:t>Specify </a:t>
            </a:r>
            <a:r>
              <a:rPr lang="en-US" dirty="0" err="1"/>
              <a:t>strided</a:t>
            </a:r>
            <a:r>
              <a:rPr lang="en-US" dirty="0"/>
              <a:t> blocks of data of </a:t>
            </a:r>
            <a:r>
              <a:rPr lang="en-US" dirty="0" err="1"/>
              <a:t>oldtype</a:t>
            </a:r>
            <a:endParaRPr lang="en-US" dirty="0"/>
          </a:p>
          <a:p>
            <a:r>
              <a:rPr lang="en-US" dirty="0"/>
              <a:t>Very useful for Cartesian arrays</a:t>
            </a:r>
          </a:p>
        </p:txBody>
      </p:sp>
      <p:sp>
        <p:nvSpPr>
          <p:cNvPr id="4" name="TextBox 3"/>
          <p:cNvSpPr txBox="1"/>
          <p:nvPr/>
        </p:nvSpPr>
        <p:spPr>
          <a:xfrm>
            <a:off x="228600" y="1074003"/>
            <a:ext cx="8686800"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MPI_Type_vector</a:t>
            </a:r>
            <a:r>
              <a:rPr lang="en-US" sz="2400" dirty="0">
                <a:solidFill>
                  <a:schemeClr val="bg2">
                    <a:lumMod val="10000"/>
                  </a:schemeClr>
                </a:solidFill>
                <a:latin typeface="Arial" pitchFamily="34" charset="0"/>
                <a:cs typeface="Arial" pitchFamily="34" charset="0"/>
              </a:rPr>
              <a:t>(int count, int </a:t>
            </a:r>
            <a:r>
              <a:rPr lang="en-US" sz="2400" dirty="0" err="1">
                <a:solidFill>
                  <a:schemeClr val="bg2">
                    <a:lumMod val="10000"/>
                  </a:schemeClr>
                </a:solidFill>
                <a:latin typeface="Arial" pitchFamily="34" charset="0"/>
                <a:cs typeface="Arial" pitchFamily="34" charset="0"/>
              </a:rPr>
              <a:t>blocklength</a:t>
            </a:r>
            <a:r>
              <a:rPr lang="en-US" sz="2400" dirty="0">
                <a:solidFill>
                  <a:schemeClr val="bg2">
                    <a:lumMod val="10000"/>
                  </a:schemeClr>
                </a:solidFill>
                <a:latin typeface="Arial" pitchFamily="34" charset="0"/>
                <a:cs typeface="Arial" pitchFamily="34" charset="0"/>
              </a:rPr>
              <a:t>, int stride,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7170" name="Picture 2" descr="X:\mpi-forum\tutorial\pics\Fig7.png"/>
          <p:cNvPicPr>
            <a:picLocks noChangeAspect="1" noChangeArrowheads="1"/>
          </p:cNvPicPr>
          <p:nvPr/>
        </p:nvPicPr>
        <p:blipFill>
          <a:blip r:embed="rId3" cstate="print"/>
          <a:srcRect/>
          <a:stretch>
            <a:fillRect/>
          </a:stretch>
        </p:blipFill>
        <p:spPr bwMode="auto">
          <a:xfrm>
            <a:off x="241858" y="3951288"/>
            <a:ext cx="4330142" cy="1077912"/>
          </a:xfrm>
          <a:prstGeom prst="rect">
            <a:avLst/>
          </a:prstGeom>
          <a:noFill/>
        </p:spPr>
      </p:pic>
      <p:pic>
        <p:nvPicPr>
          <p:cNvPr id="7171" name="Picture 3" descr="X:\mpi-forum\tutorial\pics\Fig8.png"/>
          <p:cNvPicPr>
            <a:picLocks noChangeAspect="1" noChangeArrowheads="1"/>
          </p:cNvPicPr>
          <p:nvPr/>
        </p:nvPicPr>
        <p:blipFill>
          <a:blip r:embed="rId4" cstate="print"/>
          <a:srcRect/>
          <a:stretch>
            <a:fillRect/>
          </a:stretch>
        </p:blipFill>
        <p:spPr bwMode="auto">
          <a:xfrm>
            <a:off x="4754947" y="3984625"/>
            <a:ext cx="4160453" cy="1120775"/>
          </a:xfrm>
          <a:prstGeom prst="rect">
            <a:avLst/>
          </a:prstGeom>
          <a:noFill/>
        </p:spPr>
      </p:pic>
      <p:sp>
        <p:nvSpPr>
          <p:cNvPr id="7" name="Slide Number Placeholder 6"/>
          <p:cNvSpPr>
            <a:spLocks noGrp="1"/>
          </p:cNvSpPr>
          <p:nvPr>
            <p:ph type="sldNum" sz="quarter" idx="4"/>
          </p:nvPr>
        </p:nvSpPr>
        <p:spPr/>
        <p:txBody>
          <a:bodyPr/>
          <a:lstStyle/>
          <a:p>
            <a:fld id="{6B394888-48A7-42F6-AE45-2BD5FD40ED91}" type="slidenum">
              <a:rPr lang="en-US" smtClean="0"/>
              <a:pPr/>
              <a:t>60</a:t>
            </a:fld>
            <a:endParaRPr lang="en-US" dirty="0"/>
          </a:p>
        </p:txBody>
      </p:sp>
    </p:spTree>
    <p:extLst>
      <p:ext uri="{BB962C8B-B14F-4D97-AF65-F5344CB8AC3E}">
        <p14:creationId xmlns:p14="http://schemas.microsoft.com/office/powerpoint/2010/main" val="3324094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MPI_Type_create_hvector</a:t>
            </a:r>
            <a:endParaRPr lang="en-US" dirty="0"/>
          </a:p>
        </p:txBody>
      </p:sp>
      <p:sp>
        <p:nvSpPr>
          <p:cNvPr id="3" name="Content Placeholder 2"/>
          <p:cNvSpPr>
            <a:spLocks noGrp="1"/>
          </p:cNvSpPr>
          <p:nvPr>
            <p:ph idx="1"/>
          </p:nvPr>
        </p:nvSpPr>
        <p:spPr/>
        <p:txBody>
          <a:bodyPr/>
          <a:lstStyle/>
          <a:p>
            <a:pPr lvl="8"/>
            <a:endParaRPr lang="en-US" dirty="0"/>
          </a:p>
          <a:p>
            <a:pPr lvl="6"/>
            <a:endParaRPr lang="en-US" dirty="0"/>
          </a:p>
          <a:p>
            <a:endParaRPr lang="en-US" dirty="0"/>
          </a:p>
          <a:p>
            <a:endParaRPr lang="en-US" dirty="0"/>
          </a:p>
          <a:p>
            <a:r>
              <a:rPr lang="en-US" dirty="0"/>
              <a:t>Create non-unit </a:t>
            </a:r>
            <a:r>
              <a:rPr lang="en-US" dirty="0" err="1"/>
              <a:t>strided</a:t>
            </a:r>
            <a:r>
              <a:rPr lang="en-US" dirty="0"/>
              <a:t> vectors</a:t>
            </a:r>
          </a:p>
          <a:p>
            <a:r>
              <a:rPr lang="en-US" dirty="0"/>
              <a:t>Useful for composition, e.g., vector of </a:t>
            </a:r>
            <a:r>
              <a:rPr lang="en-US" dirty="0" err="1"/>
              <a:t>structs</a:t>
            </a:r>
            <a:endParaRPr lang="en-US" dirty="0"/>
          </a:p>
        </p:txBody>
      </p:sp>
      <p:sp>
        <p:nvSpPr>
          <p:cNvPr id="4" name="TextBox 3"/>
          <p:cNvSpPr txBox="1"/>
          <p:nvPr/>
        </p:nvSpPr>
        <p:spPr>
          <a:xfrm>
            <a:off x="228600" y="1302603"/>
            <a:ext cx="8686800"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MPI_Type_create_hvector</a:t>
            </a:r>
            <a:r>
              <a:rPr lang="en-US" sz="2400" dirty="0">
                <a:solidFill>
                  <a:schemeClr val="bg2">
                    <a:lumMod val="10000"/>
                  </a:schemeClr>
                </a:solidFill>
                <a:latin typeface="Arial" pitchFamily="34" charset="0"/>
                <a:cs typeface="Arial" pitchFamily="34" charset="0"/>
              </a:rPr>
              <a:t>(int count, int </a:t>
            </a:r>
            <a:r>
              <a:rPr lang="en-US" sz="2400" dirty="0" err="1">
                <a:solidFill>
                  <a:schemeClr val="bg2">
                    <a:lumMod val="10000"/>
                  </a:schemeClr>
                </a:solidFill>
                <a:latin typeface="Arial" pitchFamily="34" charset="0"/>
                <a:cs typeface="Arial" pitchFamily="34" charset="0"/>
              </a:rPr>
              <a:t>blocklength</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MPI_Aint</a:t>
            </a:r>
            <a:r>
              <a:rPr lang="en-US" sz="2400" dirty="0">
                <a:solidFill>
                  <a:schemeClr val="bg2">
                    <a:lumMod val="10000"/>
                  </a:schemeClr>
                </a:solidFill>
                <a:latin typeface="Arial" pitchFamily="34" charset="0"/>
                <a:cs typeface="Arial" pitchFamily="34" charset="0"/>
              </a:rPr>
              <a:t> stride,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60418" name="Picture 2" descr="X:\mpi-forum\tutorial\pics\Hvector.png"/>
          <p:cNvPicPr>
            <a:picLocks noChangeAspect="1" noChangeArrowheads="1"/>
          </p:cNvPicPr>
          <p:nvPr/>
        </p:nvPicPr>
        <p:blipFill>
          <a:blip r:embed="rId3" cstate="print"/>
          <a:srcRect/>
          <a:stretch>
            <a:fillRect/>
          </a:stretch>
        </p:blipFill>
        <p:spPr bwMode="auto">
          <a:xfrm>
            <a:off x="1905000" y="4052888"/>
            <a:ext cx="5189297" cy="1585912"/>
          </a:xfrm>
          <a:prstGeom prst="rect">
            <a:avLst/>
          </a:prstGeom>
          <a:noFill/>
        </p:spPr>
      </p:pic>
      <p:sp>
        <p:nvSpPr>
          <p:cNvPr id="6" name="Slide Number Placeholder 5"/>
          <p:cNvSpPr>
            <a:spLocks noGrp="1"/>
          </p:cNvSpPr>
          <p:nvPr>
            <p:ph type="sldNum" sz="quarter" idx="4"/>
          </p:nvPr>
        </p:nvSpPr>
        <p:spPr/>
        <p:txBody>
          <a:bodyPr/>
          <a:lstStyle/>
          <a:p>
            <a:fld id="{6B394888-48A7-42F6-AE45-2BD5FD40ED91}" type="slidenum">
              <a:rPr lang="en-US" smtClean="0"/>
              <a:pPr/>
              <a:t>61</a:t>
            </a:fld>
            <a:endParaRPr lang="en-US" dirty="0"/>
          </a:p>
        </p:txBody>
      </p:sp>
    </p:spTree>
    <p:extLst>
      <p:ext uri="{BB962C8B-B14F-4D97-AF65-F5344CB8AC3E}">
        <p14:creationId xmlns:p14="http://schemas.microsoft.com/office/powerpoint/2010/main" val="2403061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MPI_Type_create_indexed_block</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Like </a:t>
            </a:r>
            <a:r>
              <a:rPr lang="en-US" dirty="0" err="1"/>
              <a:t>MPI_Type_indexed</a:t>
            </a:r>
            <a:r>
              <a:rPr lang="en-US" dirty="0"/>
              <a:t> but </a:t>
            </a:r>
            <a:r>
              <a:rPr lang="en-US" dirty="0" err="1"/>
              <a:t>blocklength</a:t>
            </a:r>
            <a:r>
              <a:rPr lang="en-US" dirty="0"/>
              <a:t> is the same</a:t>
            </a:r>
          </a:p>
          <a:p>
            <a:endParaRPr lang="en-US" dirty="0"/>
          </a:p>
          <a:p>
            <a:pPr lvl="1"/>
            <a:endParaRPr lang="en-US" dirty="0"/>
          </a:p>
          <a:p>
            <a:pPr lvl="1"/>
            <a:r>
              <a:rPr lang="en-US" dirty="0" err="1"/>
              <a:t>blen</a:t>
            </a:r>
            <a:r>
              <a:rPr lang="en-US" dirty="0"/>
              <a:t>=2</a:t>
            </a:r>
          </a:p>
          <a:p>
            <a:pPr lvl="1"/>
            <a:r>
              <a:rPr lang="en-US" dirty="0" err="1"/>
              <a:t>displs</a:t>
            </a:r>
            <a:r>
              <a:rPr lang="en-US" dirty="0"/>
              <a:t>={0,5,9,13,18}</a:t>
            </a:r>
          </a:p>
          <a:p>
            <a:endParaRPr lang="en-US" dirty="0"/>
          </a:p>
        </p:txBody>
      </p:sp>
      <p:sp>
        <p:nvSpPr>
          <p:cNvPr id="4" name="TextBox 3"/>
          <p:cNvSpPr txBox="1"/>
          <p:nvPr/>
        </p:nvSpPr>
        <p:spPr>
          <a:xfrm>
            <a:off x="228600" y="1371600"/>
            <a:ext cx="868680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MPI_Type_create_indexed_block</a:t>
            </a:r>
            <a:r>
              <a:rPr lang="en-US" sz="2400" dirty="0">
                <a:solidFill>
                  <a:schemeClr val="bg2">
                    <a:lumMod val="10000"/>
                  </a:schemeClr>
                </a:solidFill>
                <a:latin typeface="Arial" pitchFamily="34" charset="0"/>
                <a:cs typeface="Arial" pitchFamily="34" charset="0"/>
              </a:rPr>
              <a:t>(int count, int </a:t>
            </a:r>
            <a:r>
              <a:rPr lang="en-US" sz="2400" dirty="0" err="1">
                <a:solidFill>
                  <a:schemeClr val="bg2">
                    <a:lumMod val="10000"/>
                  </a:schemeClr>
                </a:solidFill>
                <a:latin typeface="Arial" pitchFamily="34" charset="0"/>
                <a:cs typeface="Arial" pitchFamily="34" charset="0"/>
              </a:rPr>
              <a:t>blocklength</a:t>
            </a:r>
            <a:r>
              <a:rPr lang="en-US" sz="2400" dirty="0">
                <a:solidFill>
                  <a:schemeClr val="bg2">
                    <a:lumMod val="10000"/>
                  </a:schemeClr>
                </a:solidFill>
                <a:latin typeface="Arial" pitchFamily="34" charset="0"/>
                <a:cs typeface="Arial" pitchFamily="34" charset="0"/>
              </a:rPr>
              <a:t>,</a:t>
            </a:r>
          </a:p>
          <a:p>
            <a:pPr>
              <a:buNone/>
            </a:pPr>
            <a:r>
              <a:rPr lang="en-US" sz="2400" dirty="0">
                <a:solidFill>
                  <a:schemeClr val="bg2">
                    <a:lumMod val="10000"/>
                  </a:schemeClr>
                </a:solidFill>
                <a:latin typeface="Arial" pitchFamily="34" charset="0"/>
                <a:cs typeface="Arial" pitchFamily="34" charset="0"/>
              </a:rPr>
              <a:t>int *</a:t>
            </a:r>
            <a:r>
              <a:rPr lang="en-US" sz="2400" dirty="0" err="1">
                <a:solidFill>
                  <a:schemeClr val="bg2">
                    <a:lumMod val="10000"/>
                  </a:schemeClr>
                </a:solidFill>
                <a:latin typeface="Arial" pitchFamily="34" charset="0"/>
                <a:cs typeface="Arial" pitchFamily="34" charset="0"/>
              </a:rPr>
              <a:t>array_of_displacements</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a:t>
            </a:r>
          </a:p>
          <a:p>
            <a:pPr>
              <a:buNone/>
            </a:pP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63490" name="Picture 2" descr="X:\mpi-forum\tutorial\pics\indexed_block.png"/>
          <p:cNvPicPr>
            <a:picLocks noChangeAspect="1" noChangeArrowheads="1"/>
          </p:cNvPicPr>
          <p:nvPr/>
        </p:nvPicPr>
        <p:blipFill>
          <a:blip r:embed="rId3" cstate="print"/>
          <a:srcRect/>
          <a:stretch>
            <a:fillRect/>
          </a:stretch>
        </p:blipFill>
        <p:spPr bwMode="auto">
          <a:xfrm>
            <a:off x="2133600" y="3962400"/>
            <a:ext cx="4814169" cy="608012"/>
          </a:xfrm>
          <a:prstGeom prst="rect">
            <a:avLst/>
          </a:prstGeom>
          <a:noFill/>
        </p:spPr>
      </p:pic>
      <p:sp>
        <p:nvSpPr>
          <p:cNvPr id="6" name="Slide Number Placeholder 5"/>
          <p:cNvSpPr>
            <a:spLocks noGrp="1"/>
          </p:cNvSpPr>
          <p:nvPr>
            <p:ph type="sldNum" sz="quarter" idx="4"/>
          </p:nvPr>
        </p:nvSpPr>
        <p:spPr/>
        <p:txBody>
          <a:bodyPr/>
          <a:lstStyle/>
          <a:p>
            <a:fld id="{6B394888-48A7-42F6-AE45-2BD5FD40ED91}" type="slidenum">
              <a:rPr lang="en-US" smtClean="0"/>
              <a:pPr/>
              <a:t>62</a:t>
            </a:fld>
            <a:endParaRPr lang="en-US" dirty="0"/>
          </a:p>
        </p:txBody>
      </p:sp>
    </p:spTree>
    <p:extLst>
      <p:ext uri="{BB962C8B-B14F-4D97-AF65-F5344CB8AC3E}">
        <p14:creationId xmlns:p14="http://schemas.microsoft.com/office/powerpoint/2010/main" val="2238003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MPI_Type_indexed</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Pulling irregular subsets of data from a single array (cf. vector collectives)</a:t>
            </a:r>
          </a:p>
          <a:p>
            <a:pPr lvl="1"/>
            <a:r>
              <a:rPr lang="en-US" dirty="0"/>
              <a:t>Dynamic codes with index lists, expensive though!</a:t>
            </a:r>
          </a:p>
          <a:p>
            <a:pPr lvl="1"/>
            <a:endParaRPr lang="en-US" dirty="0"/>
          </a:p>
          <a:p>
            <a:pPr lvl="1"/>
            <a:endParaRPr lang="en-US" dirty="0"/>
          </a:p>
          <a:p>
            <a:pPr lvl="1"/>
            <a:r>
              <a:rPr lang="en-US" dirty="0" err="1"/>
              <a:t>blen</a:t>
            </a:r>
            <a:r>
              <a:rPr lang="en-US" dirty="0"/>
              <a:t>={1,1,2,1,2,1}</a:t>
            </a:r>
          </a:p>
          <a:p>
            <a:pPr lvl="1"/>
            <a:r>
              <a:rPr lang="en-US" dirty="0" err="1"/>
              <a:t>displs</a:t>
            </a:r>
            <a:r>
              <a:rPr lang="en-US" dirty="0"/>
              <a:t>={0,3,5,9,13,17}</a:t>
            </a:r>
          </a:p>
        </p:txBody>
      </p:sp>
      <p:sp>
        <p:nvSpPr>
          <p:cNvPr id="4" name="TextBox 3"/>
          <p:cNvSpPr txBox="1"/>
          <p:nvPr/>
        </p:nvSpPr>
        <p:spPr>
          <a:xfrm>
            <a:off x="228600" y="1143000"/>
            <a:ext cx="868680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MPI_Type_indexed</a:t>
            </a:r>
            <a:r>
              <a:rPr lang="en-US" sz="2400" dirty="0">
                <a:solidFill>
                  <a:schemeClr val="bg2">
                    <a:lumMod val="10000"/>
                  </a:schemeClr>
                </a:solidFill>
                <a:latin typeface="Arial" pitchFamily="34" charset="0"/>
                <a:cs typeface="Arial" pitchFamily="34" charset="0"/>
              </a:rPr>
              <a:t>(int count, int *</a:t>
            </a:r>
            <a:r>
              <a:rPr lang="en-US" sz="2400" dirty="0" err="1">
                <a:solidFill>
                  <a:schemeClr val="bg2">
                    <a:lumMod val="10000"/>
                  </a:schemeClr>
                </a:solidFill>
                <a:latin typeface="Arial" pitchFamily="34" charset="0"/>
                <a:cs typeface="Arial" pitchFamily="34" charset="0"/>
              </a:rPr>
              <a:t>array_of_blocklengths</a:t>
            </a:r>
            <a:r>
              <a:rPr lang="en-US" sz="2400" dirty="0">
                <a:solidFill>
                  <a:schemeClr val="bg2">
                    <a:lumMod val="10000"/>
                  </a:schemeClr>
                </a:solidFill>
                <a:latin typeface="Arial" pitchFamily="34" charset="0"/>
                <a:cs typeface="Arial" pitchFamily="34" charset="0"/>
              </a:rPr>
              <a:t>,</a:t>
            </a:r>
          </a:p>
          <a:p>
            <a:pPr>
              <a:buNone/>
            </a:pPr>
            <a:r>
              <a:rPr lang="en-US" sz="2400" dirty="0">
                <a:solidFill>
                  <a:schemeClr val="bg2">
                    <a:lumMod val="10000"/>
                  </a:schemeClr>
                </a:solidFill>
                <a:latin typeface="Arial" pitchFamily="34" charset="0"/>
                <a:cs typeface="Arial" pitchFamily="34" charset="0"/>
              </a:rPr>
              <a:t>int *</a:t>
            </a:r>
            <a:r>
              <a:rPr lang="en-US" sz="2400" dirty="0" err="1">
                <a:solidFill>
                  <a:schemeClr val="bg2">
                    <a:lumMod val="10000"/>
                  </a:schemeClr>
                </a:solidFill>
                <a:latin typeface="Arial" pitchFamily="34" charset="0"/>
                <a:cs typeface="Arial" pitchFamily="34" charset="0"/>
              </a:rPr>
              <a:t>array_of_displacements</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a:t>
            </a:r>
          </a:p>
          <a:p>
            <a:pPr>
              <a:buNone/>
            </a:pP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61442" name="Picture 2" descr="X:\mpi-forum\tutorial\pics\indexed.png"/>
          <p:cNvPicPr>
            <a:picLocks noChangeAspect="1" noChangeArrowheads="1"/>
          </p:cNvPicPr>
          <p:nvPr/>
        </p:nvPicPr>
        <p:blipFill>
          <a:blip r:embed="rId3" cstate="print"/>
          <a:srcRect/>
          <a:stretch>
            <a:fillRect/>
          </a:stretch>
        </p:blipFill>
        <p:spPr bwMode="auto">
          <a:xfrm>
            <a:off x="2020261" y="4191000"/>
            <a:ext cx="4990139" cy="630238"/>
          </a:xfrm>
          <a:prstGeom prst="rect">
            <a:avLst/>
          </a:prstGeom>
          <a:noFill/>
        </p:spPr>
      </p:pic>
      <p:sp>
        <p:nvSpPr>
          <p:cNvPr id="6" name="Slide Number Placeholder 5"/>
          <p:cNvSpPr>
            <a:spLocks noGrp="1"/>
          </p:cNvSpPr>
          <p:nvPr>
            <p:ph type="sldNum" sz="quarter" idx="4"/>
          </p:nvPr>
        </p:nvSpPr>
        <p:spPr/>
        <p:txBody>
          <a:bodyPr/>
          <a:lstStyle/>
          <a:p>
            <a:fld id="{6B394888-48A7-42F6-AE45-2BD5FD40ED91}" type="slidenum">
              <a:rPr lang="en-US" smtClean="0"/>
              <a:pPr/>
              <a:t>63</a:t>
            </a:fld>
            <a:endParaRPr lang="en-US" dirty="0"/>
          </a:p>
        </p:txBody>
      </p:sp>
    </p:spTree>
    <p:extLst>
      <p:ext uri="{BB962C8B-B14F-4D97-AF65-F5344CB8AC3E}">
        <p14:creationId xmlns:p14="http://schemas.microsoft.com/office/powerpoint/2010/main" val="2279380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MPI_Type_create_hindexed</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Indexed with non-unit displacements, e.g., pulling types out of different arrays</a:t>
            </a:r>
          </a:p>
        </p:txBody>
      </p:sp>
      <p:sp>
        <p:nvSpPr>
          <p:cNvPr id="4" name="TextBox 3"/>
          <p:cNvSpPr txBox="1"/>
          <p:nvPr/>
        </p:nvSpPr>
        <p:spPr>
          <a:xfrm>
            <a:off x="228600" y="1371600"/>
            <a:ext cx="868680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MPI_Type_create_hindexed</a:t>
            </a:r>
            <a:r>
              <a:rPr lang="en-US" sz="2400" dirty="0">
                <a:solidFill>
                  <a:schemeClr val="bg2">
                    <a:lumMod val="10000"/>
                  </a:schemeClr>
                </a:solidFill>
                <a:latin typeface="Arial" pitchFamily="34" charset="0"/>
                <a:cs typeface="Arial" pitchFamily="34" charset="0"/>
              </a:rPr>
              <a:t>(int count, int *</a:t>
            </a:r>
            <a:r>
              <a:rPr lang="en-US" sz="2400" dirty="0" err="1">
                <a:solidFill>
                  <a:schemeClr val="bg2">
                    <a:lumMod val="10000"/>
                  </a:schemeClr>
                </a:solidFill>
                <a:latin typeface="Arial" pitchFamily="34" charset="0"/>
                <a:cs typeface="Arial" pitchFamily="34" charset="0"/>
              </a:rPr>
              <a:t>arr_of_blocklengths</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MPI_Aint</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arr_of_displacements</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62466" name="Picture 2" descr="X:\mpi-forum\tutorial\pics\Hindexed_struct.png"/>
          <p:cNvPicPr>
            <a:picLocks noChangeAspect="1" noChangeArrowheads="1"/>
          </p:cNvPicPr>
          <p:nvPr/>
        </p:nvPicPr>
        <p:blipFill>
          <a:blip r:embed="rId3" cstate="print"/>
          <a:srcRect/>
          <a:stretch>
            <a:fillRect/>
          </a:stretch>
        </p:blipFill>
        <p:spPr bwMode="auto">
          <a:xfrm>
            <a:off x="1746697" y="4378325"/>
            <a:ext cx="5187503" cy="1184275"/>
          </a:xfrm>
          <a:prstGeom prst="rect">
            <a:avLst/>
          </a:prstGeom>
          <a:noFill/>
        </p:spPr>
      </p:pic>
      <p:sp>
        <p:nvSpPr>
          <p:cNvPr id="6" name="Slide Number Placeholder 5"/>
          <p:cNvSpPr>
            <a:spLocks noGrp="1"/>
          </p:cNvSpPr>
          <p:nvPr>
            <p:ph type="sldNum" sz="quarter" idx="4"/>
          </p:nvPr>
        </p:nvSpPr>
        <p:spPr/>
        <p:txBody>
          <a:bodyPr/>
          <a:lstStyle/>
          <a:p>
            <a:fld id="{6B394888-48A7-42F6-AE45-2BD5FD40ED91}" type="slidenum">
              <a:rPr lang="en-US" smtClean="0"/>
              <a:pPr/>
              <a:t>64</a:t>
            </a:fld>
            <a:endParaRPr lang="en-US" dirty="0"/>
          </a:p>
        </p:txBody>
      </p:sp>
    </p:spTree>
    <p:extLst>
      <p:ext uri="{BB962C8B-B14F-4D97-AF65-F5344CB8AC3E}">
        <p14:creationId xmlns:p14="http://schemas.microsoft.com/office/powerpoint/2010/main" val="102063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MPI_Type_create_struct</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Most general constructor, allows different types and arbitrary arrays (also most costly)</a:t>
            </a:r>
          </a:p>
        </p:txBody>
      </p:sp>
      <p:sp>
        <p:nvSpPr>
          <p:cNvPr id="4" name="TextBox 3"/>
          <p:cNvSpPr txBox="1"/>
          <p:nvPr/>
        </p:nvSpPr>
        <p:spPr>
          <a:xfrm>
            <a:off x="228600" y="1371600"/>
            <a:ext cx="868680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MPI_Type_create_struct</a:t>
            </a:r>
            <a:r>
              <a:rPr lang="en-US" sz="2400" dirty="0">
                <a:solidFill>
                  <a:schemeClr val="bg2">
                    <a:lumMod val="10000"/>
                  </a:schemeClr>
                </a:solidFill>
                <a:latin typeface="Arial" pitchFamily="34" charset="0"/>
                <a:cs typeface="Arial" pitchFamily="34" charset="0"/>
              </a:rPr>
              <a:t>(int count, int </a:t>
            </a:r>
            <a:r>
              <a:rPr lang="en-US" sz="2400" dirty="0" err="1">
                <a:solidFill>
                  <a:schemeClr val="bg2">
                    <a:lumMod val="10000"/>
                  </a:schemeClr>
                </a:solidFill>
                <a:latin typeface="Arial" pitchFamily="34" charset="0"/>
                <a:cs typeface="Arial" pitchFamily="34" charset="0"/>
              </a:rPr>
              <a:t>array_of_blocklengths</a:t>
            </a:r>
            <a:r>
              <a:rPr lang="en-US" sz="2400" dirty="0">
                <a:solidFill>
                  <a:schemeClr val="bg2">
                    <a:lumMod val="10000"/>
                  </a:schemeClr>
                </a:solidFill>
                <a:latin typeface="Arial" pitchFamily="34" charset="0"/>
                <a:cs typeface="Arial" pitchFamily="34" charset="0"/>
              </a:rPr>
              <a:t>[],</a:t>
            </a:r>
          </a:p>
          <a:p>
            <a:pPr>
              <a:buNone/>
            </a:pPr>
            <a:r>
              <a:rPr lang="en-US" sz="2400" dirty="0" err="1">
                <a:solidFill>
                  <a:schemeClr val="bg2">
                    <a:lumMod val="10000"/>
                  </a:schemeClr>
                </a:solidFill>
                <a:latin typeface="Arial" pitchFamily="34" charset="0"/>
                <a:cs typeface="Arial" pitchFamily="34" charset="0"/>
              </a:rPr>
              <a:t>MPI_Aint</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array_of_displacements</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array_of_types</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10" name="Picture 3" descr="X:\mpi-forum\tutorial\pics\Fig8.png"/>
          <p:cNvPicPr>
            <a:picLocks noChangeAspect="1" noChangeArrowheads="1"/>
          </p:cNvPicPr>
          <p:nvPr/>
        </p:nvPicPr>
        <p:blipFill rotWithShape="1">
          <a:blip r:embed="rId3" cstate="print"/>
          <a:srcRect r="82890" b="19779"/>
          <a:stretch/>
        </p:blipFill>
        <p:spPr bwMode="auto">
          <a:xfrm>
            <a:off x="3124200" y="4128930"/>
            <a:ext cx="2133600" cy="2694832"/>
          </a:xfrm>
          <a:prstGeom prst="rect">
            <a:avLst/>
          </a:prstGeom>
          <a:noFill/>
        </p:spPr>
      </p:pic>
      <p:sp>
        <p:nvSpPr>
          <p:cNvPr id="6" name="Slide Number Placeholder 5"/>
          <p:cNvSpPr>
            <a:spLocks noGrp="1"/>
          </p:cNvSpPr>
          <p:nvPr>
            <p:ph type="sldNum" sz="quarter" idx="4"/>
          </p:nvPr>
        </p:nvSpPr>
        <p:spPr/>
        <p:txBody>
          <a:bodyPr/>
          <a:lstStyle/>
          <a:p>
            <a:fld id="{6B394888-48A7-42F6-AE45-2BD5FD40ED91}" type="slidenum">
              <a:rPr lang="en-US" smtClean="0"/>
              <a:pPr/>
              <a:t>65</a:t>
            </a:fld>
            <a:endParaRPr lang="en-US" dirty="0"/>
          </a:p>
        </p:txBody>
      </p:sp>
    </p:spTree>
    <p:extLst>
      <p:ext uri="{BB962C8B-B14F-4D97-AF65-F5344CB8AC3E}">
        <p14:creationId xmlns:p14="http://schemas.microsoft.com/office/powerpoint/2010/main" val="42297761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MPI_Type_create_subarray</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Specify </a:t>
            </a:r>
            <a:r>
              <a:rPr lang="en-US" dirty="0" err="1"/>
              <a:t>subarray</a:t>
            </a:r>
            <a:r>
              <a:rPr lang="en-US" dirty="0"/>
              <a:t> of n-dimensional array (sizes) by start (starts) and size (</a:t>
            </a:r>
            <a:r>
              <a:rPr lang="en-US" dirty="0" err="1"/>
              <a:t>subsize</a:t>
            </a:r>
            <a:r>
              <a:rPr lang="en-US" dirty="0"/>
              <a:t>)</a:t>
            </a:r>
          </a:p>
        </p:txBody>
      </p:sp>
      <p:sp>
        <p:nvSpPr>
          <p:cNvPr id="4" name="TextBox 3"/>
          <p:cNvSpPr txBox="1"/>
          <p:nvPr/>
        </p:nvSpPr>
        <p:spPr>
          <a:xfrm>
            <a:off x="228600" y="1371600"/>
            <a:ext cx="868680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MPI_Type_create_subarray</a:t>
            </a:r>
            <a:r>
              <a:rPr lang="en-US" sz="2400" dirty="0">
                <a:solidFill>
                  <a:schemeClr val="bg2">
                    <a:lumMod val="10000"/>
                  </a:schemeClr>
                </a:solidFill>
                <a:latin typeface="Arial" pitchFamily="34" charset="0"/>
                <a:cs typeface="Arial" pitchFamily="34" charset="0"/>
              </a:rPr>
              <a:t>(int </a:t>
            </a:r>
            <a:r>
              <a:rPr lang="en-US" sz="2400" dirty="0" err="1">
                <a:solidFill>
                  <a:schemeClr val="bg2">
                    <a:lumMod val="10000"/>
                  </a:schemeClr>
                </a:solidFill>
                <a:latin typeface="Arial" pitchFamily="34" charset="0"/>
                <a:cs typeface="Arial" pitchFamily="34" charset="0"/>
              </a:rPr>
              <a:t>ndims</a:t>
            </a:r>
            <a:r>
              <a:rPr lang="en-US" sz="2400" dirty="0">
                <a:solidFill>
                  <a:schemeClr val="bg2">
                    <a:lumMod val="10000"/>
                  </a:schemeClr>
                </a:solidFill>
                <a:latin typeface="Arial" pitchFamily="34" charset="0"/>
                <a:cs typeface="Arial" pitchFamily="34" charset="0"/>
              </a:rPr>
              <a:t>, int </a:t>
            </a:r>
            <a:r>
              <a:rPr lang="en-US" sz="2400" dirty="0" err="1">
                <a:solidFill>
                  <a:schemeClr val="bg2">
                    <a:lumMod val="10000"/>
                  </a:schemeClr>
                </a:solidFill>
                <a:latin typeface="Arial" pitchFamily="34" charset="0"/>
                <a:cs typeface="Arial" pitchFamily="34" charset="0"/>
              </a:rPr>
              <a:t>array_of_sizes</a:t>
            </a:r>
            <a:r>
              <a:rPr lang="en-US" sz="2400" dirty="0">
                <a:solidFill>
                  <a:schemeClr val="bg2">
                    <a:lumMod val="10000"/>
                  </a:schemeClr>
                </a:solidFill>
                <a:latin typeface="Arial" pitchFamily="34" charset="0"/>
                <a:cs typeface="Arial" pitchFamily="34" charset="0"/>
              </a:rPr>
              <a:t>[],</a:t>
            </a:r>
          </a:p>
          <a:p>
            <a:pPr>
              <a:buNone/>
            </a:pPr>
            <a:r>
              <a:rPr lang="en-US" sz="2400" dirty="0">
                <a:solidFill>
                  <a:schemeClr val="bg2">
                    <a:lumMod val="10000"/>
                  </a:schemeClr>
                </a:solidFill>
                <a:latin typeface="Arial" pitchFamily="34" charset="0"/>
                <a:cs typeface="Arial" pitchFamily="34" charset="0"/>
              </a:rPr>
              <a:t>int </a:t>
            </a:r>
            <a:r>
              <a:rPr lang="en-US" sz="2400" dirty="0" err="1">
                <a:solidFill>
                  <a:schemeClr val="bg2">
                    <a:lumMod val="10000"/>
                  </a:schemeClr>
                </a:solidFill>
                <a:latin typeface="Arial" pitchFamily="34" charset="0"/>
                <a:cs typeface="Arial" pitchFamily="34" charset="0"/>
              </a:rPr>
              <a:t>array_of_subsizes</a:t>
            </a:r>
            <a:r>
              <a:rPr lang="en-US" sz="2400" dirty="0">
                <a:solidFill>
                  <a:schemeClr val="bg2">
                    <a:lumMod val="10000"/>
                  </a:schemeClr>
                </a:solidFill>
                <a:latin typeface="Arial" pitchFamily="34" charset="0"/>
                <a:cs typeface="Arial" pitchFamily="34" charset="0"/>
              </a:rPr>
              <a:t>[], int </a:t>
            </a:r>
            <a:r>
              <a:rPr lang="en-US" sz="2400" dirty="0" err="1">
                <a:solidFill>
                  <a:schemeClr val="bg2">
                    <a:lumMod val="10000"/>
                  </a:schemeClr>
                </a:solidFill>
                <a:latin typeface="Arial" pitchFamily="34" charset="0"/>
                <a:cs typeface="Arial" pitchFamily="34" charset="0"/>
              </a:rPr>
              <a:t>array_of_starts</a:t>
            </a:r>
            <a:r>
              <a:rPr lang="en-US" sz="2400" dirty="0">
                <a:solidFill>
                  <a:schemeClr val="bg2">
                    <a:lumMod val="10000"/>
                  </a:schemeClr>
                </a:solidFill>
                <a:latin typeface="Arial" pitchFamily="34" charset="0"/>
                <a:cs typeface="Arial" pitchFamily="34" charset="0"/>
              </a:rPr>
              <a:t>[], int order,</a:t>
            </a:r>
          </a:p>
          <a:p>
            <a:pPr>
              <a:buNone/>
            </a:pP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64514" name="Picture 2" descr="X:\mpi-forum\tutorial\pics\subarray.png"/>
          <p:cNvPicPr>
            <a:picLocks noChangeAspect="1" noChangeArrowheads="1"/>
          </p:cNvPicPr>
          <p:nvPr/>
        </p:nvPicPr>
        <p:blipFill>
          <a:blip r:embed="rId3" cstate="print"/>
          <a:srcRect/>
          <a:stretch>
            <a:fillRect/>
          </a:stretch>
        </p:blipFill>
        <p:spPr bwMode="auto">
          <a:xfrm>
            <a:off x="2819400" y="4241850"/>
            <a:ext cx="3101975" cy="2158950"/>
          </a:xfrm>
          <a:prstGeom prst="rect">
            <a:avLst/>
          </a:prstGeom>
          <a:noFill/>
        </p:spPr>
      </p:pic>
      <p:sp>
        <p:nvSpPr>
          <p:cNvPr id="6" name="Slide Number Placeholder 5"/>
          <p:cNvSpPr>
            <a:spLocks noGrp="1"/>
          </p:cNvSpPr>
          <p:nvPr>
            <p:ph type="sldNum" sz="quarter" idx="4"/>
          </p:nvPr>
        </p:nvSpPr>
        <p:spPr/>
        <p:txBody>
          <a:bodyPr/>
          <a:lstStyle/>
          <a:p>
            <a:fld id="{6B394888-48A7-42F6-AE45-2BD5FD40ED91}" type="slidenum">
              <a:rPr lang="en-US" smtClean="0"/>
              <a:pPr/>
              <a:t>66</a:t>
            </a:fld>
            <a:endParaRPr lang="en-US" dirty="0"/>
          </a:p>
        </p:txBody>
      </p:sp>
    </p:spTree>
    <p:extLst>
      <p:ext uri="{BB962C8B-B14F-4D97-AF65-F5344CB8AC3E}">
        <p14:creationId xmlns:p14="http://schemas.microsoft.com/office/powerpoint/2010/main" val="20405346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MPI_Type_create_darray</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lvl="2"/>
            <a:endParaRPr lang="en-US" dirty="0"/>
          </a:p>
          <a:p>
            <a:pPr lvl="3"/>
            <a:endParaRPr lang="en-US" dirty="0"/>
          </a:p>
          <a:p>
            <a:r>
              <a:rPr lang="en-US" dirty="0"/>
              <a:t>Create distributed array, supports block, cyclic and no distribution for each dimension</a:t>
            </a:r>
          </a:p>
          <a:p>
            <a:pPr lvl="1"/>
            <a:r>
              <a:rPr lang="en-US" dirty="0"/>
              <a:t>Very useful for I/O</a:t>
            </a:r>
          </a:p>
        </p:txBody>
      </p:sp>
      <p:sp>
        <p:nvSpPr>
          <p:cNvPr id="4" name="TextBox 3"/>
          <p:cNvSpPr txBox="1"/>
          <p:nvPr/>
        </p:nvSpPr>
        <p:spPr>
          <a:xfrm>
            <a:off x="228600" y="1371600"/>
            <a:ext cx="8686800" cy="156966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buNone/>
            </a:pPr>
            <a:r>
              <a:rPr lang="en-US" sz="2400" dirty="0" err="1">
                <a:solidFill>
                  <a:schemeClr val="bg2">
                    <a:lumMod val="10000"/>
                  </a:schemeClr>
                </a:solidFill>
                <a:latin typeface="Arial" pitchFamily="34" charset="0"/>
                <a:cs typeface="Arial" pitchFamily="34" charset="0"/>
              </a:rPr>
              <a:t>MPI_Type_create_darray</a:t>
            </a:r>
            <a:r>
              <a:rPr lang="en-US" sz="2400" dirty="0">
                <a:solidFill>
                  <a:schemeClr val="bg2">
                    <a:lumMod val="10000"/>
                  </a:schemeClr>
                </a:solidFill>
                <a:latin typeface="Arial" pitchFamily="34" charset="0"/>
                <a:cs typeface="Arial" pitchFamily="34" charset="0"/>
              </a:rPr>
              <a:t>(int size, int rank, int </a:t>
            </a:r>
            <a:r>
              <a:rPr lang="en-US" sz="2400" dirty="0" err="1">
                <a:solidFill>
                  <a:schemeClr val="bg2">
                    <a:lumMod val="10000"/>
                  </a:schemeClr>
                </a:solidFill>
                <a:latin typeface="Arial" pitchFamily="34" charset="0"/>
                <a:cs typeface="Arial" pitchFamily="34" charset="0"/>
              </a:rPr>
              <a:t>ndims</a:t>
            </a:r>
            <a:r>
              <a:rPr lang="en-US" sz="2400" dirty="0">
                <a:solidFill>
                  <a:schemeClr val="bg2">
                    <a:lumMod val="10000"/>
                  </a:schemeClr>
                </a:solidFill>
                <a:latin typeface="Arial" pitchFamily="34" charset="0"/>
                <a:cs typeface="Arial" pitchFamily="34" charset="0"/>
              </a:rPr>
              <a:t>,</a:t>
            </a:r>
          </a:p>
          <a:p>
            <a:pPr>
              <a:buNone/>
            </a:pPr>
            <a:r>
              <a:rPr lang="en-US" sz="2400" dirty="0">
                <a:solidFill>
                  <a:schemeClr val="bg2">
                    <a:lumMod val="10000"/>
                  </a:schemeClr>
                </a:solidFill>
                <a:latin typeface="Arial" pitchFamily="34" charset="0"/>
                <a:cs typeface="Arial" pitchFamily="34" charset="0"/>
              </a:rPr>
              <a:t>int </a:t>
            </a:r>
            <a:r>
              <a:rPr lang="en-US" sz="2400" dirty="0" err="1">
                <a:solidFill>
                  <a:schemeClr val="bg2">
                    <a:lumMod val="10000"/>
                  </a:schemeClr>
                </a:solidFill>
                <a:latin typeface="Arial" pitchFamily="34" charset="0"/>
                <a:cs typeface="Arial" pitchFamily="34" charset="0"/>
              </a:rPr>
              <a:t>array_of_gsizes</a:t>
            </a:r>
            <a:r>
              <a:rPr lang="en-US" sz="2400" dirty="0">
                <a:solidFill>
                  <a:schemeClr val="bg2">
                    <a:lumMod val="10000"/>
                  </a:schemeClr>
                </a:solidFill>
                <a:latin typeface="Arial" pitchFamily="34" charset="0"/>
                <a:cs typeface="Arial" pitchFamily="34" charset="0"/>
              </a:rPr>
              <a:t>[], int </a:t>
            </a:r>
            <a:r>
              <a:rPr lang="en-US" sz="2400" dirty="0" err="1">
                <a:solidFill>
                  <a:schemeClr val="bg2">
                    <a:lumMod val="10000"/>
                  </a:schemeClr>
                </a:solidFill>
                <a:latin typeface="Arial" pitchFamily="34" charset="0"/>
                <a:cs typeface="Arial" pitchFamily="34" charset="0"/>
              </a:rPr>
              <a:t>array_of_distribs</a:t>
            </a:r>
            <a:r>
              <a:rPr lang="en-US" sz="2400" dirty="0">
                <a:solidFill>
                  <a:schemeClr val="bg2">
                    <a:lumMod val="10000"/>
                  </a:schemeClr>
                </a:solidFill>
                <a:latin typeface="Arial" pitchFamily="34" charset="0"/>
                <a:cs typeface="Arial" pitchFamily="34" charset="0"/>
              </a:rPr>
              <a:t>[], int</a:t>
            </a:r>
          </a:p>
          <a:p>
            <a:pPr>
              <a:buNone/>
            </a:pPr>
            <a:r>
              <a:rPr lang="en-US" sz="2400" dirty="0" err="1">
                <a:solidFill>
                  <a:schemeClr val="bg2">
                    <a:lumMod val="10000"/>
                  </a:schemeClr>
                </a:solidFill>
                <a:latin typeface="Arial" pitchFamily="34" charset="0"/>
                <a:cs typeface="Arial" pitchFamily="34" charset="0"/>
              </a:rPr>
              <a:t>array_of_dargs</a:t>
            </a:r>
            <a:r>
              <a:rPr lang="en-US" sz="2400" dirty="0">
                <a:solidFill>
                  <a:schemeClr val="bg2">
                    <a:lumMod val="10000"/>
                  </a:schemeClr>
                </a:solidFill>
                <a:latin typeface="Arial" pitchFamily="34" charset="0"/>
                <a:cs typeface="Arial" pitchFamily="34" charset="0"/>
              </a:rPr>
              <a:t>[], int </a:t>
            </a:r>
            <a:r>
              <a:rPr lang="en-US" sz="2400" dirty="0" err="1">
                <a:solidFill>
                  <a:schemeClr val="bg2">
                    <a:lumMod val="10000"/>
                  </a:schemeClr>
                </a:solidFill>
                <a:latin typeface="Arial" pitchFamily="34" charset="0"/>
                <a:cs typeface="Arial" pitchFamily="34" charset="0"/>
              </a:rPr>
              <a:t>array_of_psizes</a:t>
            </a:r>
            <a:r>
              <a:rPr lang="en-US" sz="2400" dirty="0">
                <a:solidFill>
                  <a:schemeClr val="bg2">
                    <a:lumMod val="10000"/>
                  </a:schemeClr>
                </a:solidFill>
                <a:latin typeface="Arial" pitchFamily="34" charset="0"/>
                <a:cs typeface="Arial" pitchFamily="34" charset="0"/>
              </a:rPr>
              <a:t>[], int order,</a:t>
            </a:r>
          </a:p>
          <a:p>
            <a:pPr>
              <a:buNone/>
            </a:pP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oldtype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MPI_Datatype</a:t>
            </a:r>
            <a:r>
              <a:rPr lang="en-US" sz="2400" dirty="0">
                <a:solidFill>
                  <a:schemeClr val="bg2">
                    <a:lumMod val="10000"/>
                  </a:schemeClr>
                </a:solidFill>
                <a:latin typeface="Arial" pitchFamily="34" charset="0"/>
                <a:cs typeface="Arial" pitchFamily="34" charset="0"/>
              </a:rPr>
              <a:t> *</a:t>
            </a:r>
            <a:r>
              <a:rPr lang="en-US" sz="2400" dirty="0" err="1">
                <a:solidFill>
                  <a:schemeClr val="bg2">
                    <a:lumMod val="10000"/>
                  </a:schemeClr>
                </a:solidFill>
                <a:latin typeface="Arial" pitchFamily="34" charset="0"/>
                <a:cs typeface="Arial" pitchFamily="34" charset="0"/>
              </a:rPr>
              <a:t>newtype</a:t>
            </a:r>
            <a:r>
              <a:rPr lang="en-US" sz="2400" dirty="0">
                <a:solidFill>
                  <a:schemeClr val="bg2">
                    <a:lumMod val="10000"/>
                  </a:schemeClr>
                </a:solidFill>
                <a:latin typeface="Arial" pitchFamily="34" charset="0"/>
                <a:cs typeface="Arial" pitchFamily="34" charset="0"/>
              </a:rPr>
              <a:t>)</a:t>
            </a:r>
          </a:p>
        </p:txBody>
      </p:sp>
      <p:pic>
        <p:nvPicPr>
          <p:cNvPr id="7" name="Picture 2" descr="X:\mpi-forum\tutorial\pics\subarray.png"/>
          <p:cNvPicPr>
            <a:picLocks noChangeAspect="1" noChangeArrowheads="1"/>
          </p:cNvPicPr>
          <p:nvPr/>
        </p:nvPicPr>
        <p:blipFill>
          <a:blip r:embed="rId3" cstate="print"/>
          <a:srcRect/>
          <a:stretch>
            <a:fillRect/>
          </a:stretch>
        </p:blipFill>
        <p:spPr bwMode="auto">
          <a:xfrm>
            <a:off x="4572000" y="4419600"/>
            <a:ext cx="3101975" cy="2158950"/>
          </a:xfrm>
          <a:prstGeom prst="rect">
            <a:avLst/>
          </a:prstGeom>
          <a:noFill/>
        </p:spPr>
      </p:pic>
      <p:sp>
        <p:nvSpPr>
          <p:cNvPr id="6" name="Slide Number Placeholder 5"/>
          <p:cNvSpPr>
            <a:spLocks noGrp="1"/>
          </p:cNvSpPr>
          <p:nvPr>
            <p:ph type="sldNum" sz="quarter" idx="4"/>
          </p:nvPr>
        </p:nvSpPr>
        <p:spPr/>
        <p:txBody>
          <a:bodyPr/>
          <a:lstStyle/>
          <a:p>
            <a:fld id="{6B394888-48A7-42F6-AE45-2BD5FD40ED91}" type="slidenum">
              <a:rPr lang="en-US" smtClean="0"/>
              <a:pPr/>
              <a:t>67</a:t>
            </a:fld>
            <a:endParaRPr lang="en-US" dirty="0"/>
          </a:p>
        </p:txBody>
      </p:sp>
    </p:spTree>
    <p:extLst>
      <p:ext uri="{BB962C8B-B14F-4D97-AF65-F5344CB8AC3E}">
        <p14:creationId xmlns:p14="http://schemas.microsoft.com/office/powerpoint/2010/main" val="391504131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Free, and Dup</a:t>
            </a:r>
          </a:p>
        </p:txBody>
      </p:sp>
      <p:sp>
        <p:nvSpPr>
          <p:cNvPr id="3" name="Content Placeholder 2"/>
          <p:cNvSpPr>
            <a:spLocks noGrp="1"/>
          </p:cNvSpPr>
          <p:nvPr>
            <p:ph idx="1"/>
          </p:nvPr>
        </p:nvSpPr>
        <p:spPr>
          <a:xfrm>
            <a:off x="457200" y="1219200"/>
            <a:ext cx="8229600" cy="4525963"/>
          </a:xfrm>
        </p:spPr>
        <p:txBody>
          <a:bodyPr>
            <a:normAutofit/>
          </a:bodyPr>
          <a:lstStyle/>
          <a:p>
            <a:r>
              <a:rPr lang="en-US" dirty="0"/>
              <a:t>Types must be committed before use</a:t>
            </a:r>
          </a:p>
          <a:p>
            <a:pPr lvl="1"/>
            <a:r>
              <a:rPr lang="en-US" dirty="0"/>
              <a:t>Only the ones that are used explicitly in a call!</a:t>
            </a:r>
          </a:p>
          <a:p>
            <a:pPr lvl="1"/>
            <a:r>
              <a:rPr lang="en-US" dirty="0" err="1"/>
              <a:t>MPI_Type_commit</a:t>
            </a:r>
            <a:r>
              <a:rPr lang="en-US" dirty="0"/>
              <a:t> may perform time-consuming optimizations (but few implementations currently exploit this feature)</a:t>
            </a:r>
          </a:p>
          <a:p>
            <a:r>
              <a:rPr lang="en-US" dirty="0" err="1"/>
              <a:t>MPI_Type_free</a:t>
            </a:r>
            <a:endParaRPr lang="en-US" dirty="0"/>
          </a:p>
          <a:p>
            <a:pPr lvl="1"/>
            <a:r>
              <a:rPr lang="en-US" dirty="0"/>
              <a:t>Free MPI resources of </a:t>
            </a:r>
            <a:r>
              <a:rPr lang="en-US" dirty="0" err="1"/>
              <a:t>datatypes</a:t>
            </a:r>
            <a:endParaRPr lang="en-US" dirty="0"/>
          </a:p>
          <a:p>
            <a:pPr lvl="1"/>
            <a:r>
              <a:rPr lang="en-US" dirty="0"/>
              <a:t>Does not affect types built from it</a:t>
            </a:r>
          </a:p>
          <a:p>
            <a:r>
              <a:rPr lang="en-US" dirty="0" err="1"/>
              <a:t>MPI_Type_dup</a:t>
            </a:r>
            <a:endParaRPr lang="en-US" dirty="0"/>
          </a:p>
          <a:p>
            <a:pPr lvl="1"/>
            <a:r>
              <a:rPr lang="en-US" dirty="0"/>
              <a:t>Duplicates a type</a:t>
            </a:r>
          </a:p>
          <a:p>
            <a:pPr lvl="1"/>
            <a:r>
              <a:rPr lang="en-US" dirty="0"/>
              <a:t>Library abstraction (</a:t>
            </a:r>
            <a:r>
              <a:rPr lang="en-US" dirty="0" err="1"/>
              <a:t>composability</a:t>
            </a:r>
            <a:r>
              <a:rPr lang="en-US" dirty="0"/>
              <a:t>)</a:t>
            </a:r>
          </a:p>
        </p:txBody>
      </p:sp>
      <p:sp>
        <p:nvSpPr>
          <p:cNvPr id="4" name="Slide Number Placeholder 3"/>
          <p:cNvSpPr>
            <a:spLocks noGrp="1"/>
          </p:cNvSpPr>
          <p:nvPr>
            <p:ph type="sldNum" sz="quarter" idx="4"/>
          </p:nvPr>
        </p:nvSpPr>
        <p:spPr/>
        <p:txBody>
          <a:bodyPr/>
          <a:lstStyle/>
          <a:p>
            <a:fld id="{6B394888-48A7-42F6-AE45-2BD5FD40ED91}" type="slidenum">
              <a:rPr lang="en-US" smtClean="0"/>
              <a:pPr/>
              <a:t>68</a:t>
            </a:fld>
            <a:endParaRPr lang="en-US" dirty="0"/>
          </a:p>
        </p:txBody>
      </p:sp>
    </p:spTree>
    <p:extLst>
      <p:ext uri="{BB962C8B-B14F-4D97-AF65-F5344CB8AC3E}">
        <p14:creationId xmlns:p14="http://schemas.microsoft.com/office/powerpoint/2010/main" val="386328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Performance in Practice</a:t>
            </a:r>
          </a:p>
        </p:txBody>
      </p:sp>
      <p:sp>
        <p:nvSpPr>
          <p:cNvPr id="3" name="Content Placeholder 2"/>
          <p:cNvSpPr>
            <a:spLocks noGrp="1"/>
          </p:cNvSpPr>
          <p:nvPr>
            <p:ph idx="1"/>
          </p:nvPr>
        </p:nvSpPr>
        <p:spPr/>
        <p:txBody>
          <a:bodyPr/>
          <a:lstStyle/>
          <a:p>
            <a:r>
              <a:rPr lang="en-US" dirty="0" err="1"/>
              <a:t>Datatypes</a:t>
            </a:r>
            <a:r>
              <a:rPr lang="en-US" dirty="0"/>
              <a:t> </a:t>
            </a:r>
            <a:r>
              <a:rPr lang="en-US" i="1" dirty="0"/>
              <a:t>can</a:t>
            </a:r>
            <a:r>
              <a:rPr lang="en-US" dirty="0"/>
              <a:t> provide performance benefits, particularly for certain regular patterns</a:t>
            </a:r>
          </a:p>
          <a:p>
            <a:pPr lvl="1"/>
            <a:r>
              <a:rPr lang="en-US" dirty="0"/>
              <a:t>However, many implementations do not optimize </a:t>
            </a:r>
            <a:r>
              <a:rPr lang="en-US" dirty="0" err="1"/>
              <a:t>datatype</a:t>
            </a:r>
            <a:r>
              <a:rPr lang="en-US" dirty="0"/>
              <a:t> operations</a:t>
            </a:r>
          </a:p>
          <a:p>
            <a:pPr lvl="1"/>
            <a:r>
              <a:rPr lang="en-US" dirty="0"/>
              <a:t>If performance is critical, you will need to test</a:t>
            </a:r>
          </a:p>
          <a:p>
            <a:pPr lvl="2"/>
            <a:r>
              <a:rPr lang="en-US" dirty="0"/>
              <a:t>Even manual packing/unpacking can be slow if not properly optimized by the compiler </a:t>
            </a:r>
            <a:r>
              <a:rPr lang="mr-IN" dirty="0"/>
              <a:t>–</a:t>
            </a:r>
            <a:r>
              <a:rPr lang="en-US" dirty="0"/>
              <a:t> make sure to check optimization reports or if the compiler doesn’t provide good reports, inspect the assembly code</a:t>
            </a:r>
          </a:p>
          <a:p>
            <a:r>
              <a:rPr lang="en-US" dirty="0"/>
              <a:t>For parallel I/O, </a:t>
            </a:r>
            <a:r>
              <a:rPr lang="en-US" dirty="0" err="1"/>
              <a:t>datatypes</a:t>
            </a:r>
            <a:r>
              <a:rPr lang="en-US" dirty="0"/>
              <a:t> </a:t>
            </a:r>
            <a:r>
              <a:rPr lang="en-US" i="1" dirty="0"/>
              <a:t>do</a:t>
            </a:r>
            <a:r>
              <a:rPr lang="en-US" dirty="0"/>
              <a:t> provide large performance benefits in many cases</a:t>
            </a:r>
          </a:p>
        </p:txBody>
      </p:sp>
      <p:sp>
        <p:nvSpPr>
          <p:cNvPr id="4" name="Slide Number Placeholder 3"/>
          <p:cNvSpPr>
            <a:spLocks noGrp="1"/>
          </p:cNvSpPr>
          <p:nvPr>
            <p:ph type="sldNum" sz="quarter" idx="4"/>
          </p:nvPr>
        </p:nvSpPr>
        <p:spPr/>
        <p:txBody>
          <a:bodyPr/>
          <a:lstStyle/>
          <a:p>
            <a:fld id="{6B394888-48A7-42F6-AE45-2BD5FD40ED91}" type="slidenum">
              <a:rPr lang="en-US" smtClean="0"/>
              <a:pPr/>
              <a:t>69</a:t>
            </a:fld>
            <a:endParaRPr lang="en-US" dirty="0"/>
          </a:p>
        </p:txBody>
      </p:sp>
    </p:spTree>
    <p:extLst>
      <p:ext uri="{BB962C8B-B14F-4D97-AF65-F5344CB8AC3E}">
        <p14:creationId xmlns:p14="http://schemas.microsoft.com/office/powerpoint/2010/main" val="193700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Books on MPI  (November 2014)</a:t>
            </a:r>
          </a:p>
        </p:txBody>
      </p:sp>
      <p:pic>
        <p:nvPicPr>
          <p:cNvPr id="6" name="Picture 5" descr="UsingM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90600"/>
            <a:ext cx="4114800" cy="4809596"/>
          </a:xfrm>
          <a:prstGeom prst="rect">
            <a:avLst/>
          </a:prstGeom>
        </p:spPr>
      </p:pic>
      <p:pic>
        <p:nvPicPr>
          <p:cNvPr id="7" name="Picture 6" descr="UsingAdvancedM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990600"/>
            <a:ext cx="4301159" cy="4800600"/>
          </a:xfrm>
          <a:prstGeom prst="rect">
            <a:avLst/>
          </a:prstGeom>
        </p:spPr>
      </p:pic>
      <p:sp>
        <p:nvSpPr>
          <p:cNvPr id="8" name="TextBox 7"/>
          <p:cNvSpPr txBox="1"/>
          <p:nvPr/>
        </p:nvSpPr>
        <p:spPr>
          <a:xfrm>
            <a:off x="1730791" y="5802868"/>
            <a:ext cx="1100118" cy="369332"/>
          </a:xfrm>
          <a:prstGeom prst="rect">
            <a:avLst/>
          </a:prstGeom>
          <a:noFill/>
        </p:spPr>
        <p:txBody>
          <a:bodyPr wrap="none" rtlCol="0">
            <a:spAutoFit/>
          </a:bodyPr>
          <a:lstStyle/>
          <a:p>
            <a:r>
              <a:rPr lang="en-US" b="1" dirty="0">
                <a:solidFill>
                  <a:schemeClr val="bg2">
                    <a:lumMod val="10000"/>
                  </a:schemeClr>
                </a:solidFill>
              </a:rPr>
              <a:t>Basic</a:t>
            </a:r>
            <a:r>
              <a:rPr lang="en-US" sz="1400" b="1" dirty="0"/>
              <a:t> </a:t>
            </a:r>
            <a:r>
              <a:rPr lang="en-US" b="1" dirty="0">
                <a:solidFill>
                  <a:schemeClr val="bg2">
                    <a:lumMod val="10000"/>
                  </a:schemeClr>
                </a:solidFill>
              </a:rPr>
              <a:t>MPI</a:t>
            </a:r>
          </a:p>
        </p:txBody>
      </p:sp>
      <p:sp>
        <p:nvSpPr>
          <p:cNvPr id="9" name="TextBox 8"/>
          <p:cNvSpPr txBox="1"/>
          <p:nvPr/>
        </p:nvSpPr>
        <p:spPr>
          <a:xfrm>
            <a:off x="4800600" y="5802868"/>
            <a:ext cx="4076244" cy="369332"/>
          </a:xfrm>
          <a:prstGeom prst="rect">
            <a:avLst/>
          </a:prstGeom>
          <a:noFill/>
        </p:spPr>
        <p:txBody>
          <a:bodyPr wrap="none" rtlCol="0">
            <a:spAutoFit/>
          </a:bodyPr>
          <a:lstStyle/>
          <a:p>
            <a:r>
              <a:rPr lang="en-US" b="1" dirty="0">
                <a:solidFill>
                  <a:schemeClr val="bg2">
                    <a:lumMod val="10000"/>
                  </a:schemeClr>
                </a:solidFill>
              </a:rPr>
              <a:t>Advanced</a:t>
            </a:r>
            <a:r>
              <a:rPr lang="en-US" sz="1400" b="1" dirty="0"/>
              <a:t> </a:t>
            </a:r>
            <a:r>
              <a:rPr lang="en-US" b="1" dirty="0">
                <a:solidFill>
                  <a:schemeClr val="bg2">
                    <a:lumMod val="10000"/>
                  </a:schemeClr>
                </a:solidFill>
              </a:rPr>
              <a:t>MPI</a:t>
            </a:r>
            <a:r>
              <a:rPr lang="en-US" sz="1400" b="1" dirty="0"/>
              <a:t>, </a:t>
            </a:r>
            <a:r>
              <a:rPr lang="en-US" b="1" dirty="0">
                <a:solidFill>
                  <a:schemeClr val="bg2">
                    <a:lumMod val="10000"/>
                  </a:schemeClr>
                </a:solidFill>
              </a:rPr>
              <a:t>including</a:t>
            </a:r>
            <a:r>
              <a:rPr lang="en-US" sz="1400" b="1" dirty="0"/>
              <a:t> </a:t>
            </a:r>
            <a:r>
              <a:rPr lang="en-US" b="1" dirty="0">
                <a:solidFill>
                  <a:srgbClr val="303030"/>
                </a:solidFill>
              </a:rPr>
              <a:t>MPI-2 </a:t>
            </a:r>
            <a:r>
              <a:rPr lang="en-US" sz="1400" b="1" dirty="0"/>
              <a:t>and </a:t>
            </a:r>
            <a:r>
              <a:rPr lang="en-US" b="1" dirty="0">
                <a:solidFill>
                  <a:schemeClr val="bg2">
                    <a:lumMod val="10000"/>
                  </a:schemeClr>
                </a:solidFill>
              </a:rPr>
              <a:t>MPI-3</a:t>
            </a:r>
          </a:p>
        </p:txBody>
      </p:sp>
      <p:sp>
        <p:nvSpPr>
          <p:cNvPr id="3" name="Slide Number Placeholder 2"/>
          <p:cNvSpPr>
            <a:spLocks noGrp="1"/>
          </p:cNvSpPr>
          <p:nvPr>
            <p:ph type="sldNum" sz="quarter" idx="4"/>
          </p:nvPr>
        </p:nvSpPr>
        <p:spPr/>
        <p:txBody>
          <a:bodyPr/>
          <a:lstStyle/>
          <a:p>
            <a:fld id="{6B394888-48A7-42F6-AE45-2BD5FD40ED91}" type="slidenum">
              <a:rPr lang="en-US" smtClean="0"/>
              <a:pPr/>
              <a:t>7</a:t>
            </a:fld>
            <a:endParaRPr lang="en-US" dirty="0"/>
          </a:p>
        </p:txBody>
      </p:sp>
    </p:spTree>
    <p:extLst>
      <p:ext uri="{BB962C8B-B14F-4D97-AF65-F5344CB8AC3E}">
        <p14:creationId xmlns:p14="http://schemas.microsoft.com/office/powerpoint/2010/main" val="685435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a:xfrm>
            <a:off x="457200" y="274638"/>
            <a:ext cx="8229600" cy="568689"/>
          </a:xfrm>
        </p:spPr>
        <p:txBody>
          <a:bodyPr/>
          <a:lstStyle/>
          <a:p>
            <a:r>
              <a:rPr lang="en-US" dirty="0"/>
              <a:t>Exercise: Stencil with Derived Datatypes (1)</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6246" y="967881"/>
            <a:ext cx="8458200" cy="2504346"/>
          </a:xfrm>
        </p:spPr>
        <p:txBody>
          <a:bodyPr/>
          <a:lstStyle/>
          <a:p>
            <a:r>
              <a:rPr lang="en-US" dirty="0"/>
              <a:t>In the basic version of the stencil code</a:t>
            </a:r>
          </a:p>
          <a:p>
            <a:pPr lvl="1"/>
            <a:r>
              <a:rPr lang="en-US" dirty="0"/>
              <a:t>Used </a:t>
            </a:r>
            <a:r>
              <a:rPr lang="en-US" dirty="0" err="1"/>
              <a:t>nonblocking</a:t>
            </a:r>
            <a:r>
              <a:rPr lang="en-US" dirty="0"/>
              <a:t> communication 👍</a:t>
            </a:r>
          </a:p>
          <a:p>
            <a:pPr lvl="1"/>
            <a:r>
              <a:rPr lang="en-US" dirty="0"/>
              <a:t>Used manual packing/unpacking of data 👎</a:t>
            </a:r>
          </a:p>
          <a:p>
            <a:r>
              <a:rPr lang="en-US" dirty="0"/>
              <a:t>Let’s try to use derived datatypes</a:t>
            </a:r>
          </a:p>
          <a:p>
            <a:pPr lvl="1"/>
            <a:r>
              <a:rPr lang="en-US" dirty="0"/>
              <a:t>Specify the locations of the data instead of manually packing/unpacking</a:t>
            </a:r>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70</a:t>
            </a:fld>
            <a:endParaRPr lang="en-US" dirty="0"/>
          </a:p>
        </p:txBody>
      </p:sp>
      <p:sp>
        <p:nvSpPr>
          <p:cNvPr id="158" name="AutoShape 157">
            <a:extLst>
              <a:ext uri="{FF2B5EF4-FFF2-40B4-BE49-F238E27FC236}">
                <a16:creationId xmlns:a16="http://schemas.microsoft.com/office/drawing/2014/main" id="{2307BBC6-5FFB-8649-8C68-0FF51A820032}"/>
              </a:ext>
            </a:extLst>
          </p:cNvPr>
          <p:cNvSpPr>
            <a:spLocks/>
          </p:cNvSpPr>
          <p:nvPr/>
        </p:nvSpPr>
        <p:spPr bwMode="auto">
          <a:xfrm rot="5393440" flipV="1">
            <a:off x="3770313" y="4734480"/>
            <a:ext cx="381000" cy="2286000"/>
          </a:xfrm>
          <a:prstGeom prst="rightBrace">
            <a:avLst>
              <a:gd name="adj1" fmla="val 50000"/>
              <a:gd name="adj2" fmla="val 50000"/>
            </a:avLst>
          </a:prstGeom>
          <a:noFill/>
          <a:ln w="12700">
            <a:solidFill>
              <a:schemeClr val="tx1"/>
            </a:solidFill>
            <a:round/>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9" name="Text Box 162">
            <a:extLst>
              <a:ext uri="{FF2B5EF4-FFF2-40B4-BE49-F238E27FC236}">
                <a16:creationId xmlns:a16="http://schemas.microsoft.com/office/drawing/2014/main" id="{447170BB-180E-6F46-918D-8A8365EB51E5}"/>
              </a:ext>
            </a:extLst>
          </p:cNvPr>
          <p:cNvSpPr txBox="1">
            <a:spLocks noChangeArrowheads="1"/>
          </p:cNvSpPr>
          <p:nvPr/>
        </p:nvSpPr>
        <p:spPr bwMode="auto">
          <a:xfrm>
            <a:off x="3747446" y="6031468"/>
            <a:ext cx="428323" cy="369332"/>
          </a:xfrm>
          <a:prstGeom prst="rect">
            <a:avLst/>
          </a:prstGeom>
          <a:noFill/>
          <a:ln w="9525">
            <a:noFill/>
            <a:miter lim="800000"/>
            <a:headEnd/>
            <a:tailEnd/>
          </a:ln>
        </p:spPr>
        <p:txBody>
          <a:bodyPr wrap="none">
            <a:prstTxWarp prst="textNoShape">
              <a:avLst/>
            </a:prstTxWarp>
            <a:spAutoFit/>
          </a:bodyPr>
          <a:lstStyle/>
          <a:p>
            <a:pPr algn="ctr"/>
            <a:r>
              <a:rPr lang="en-US" dirty="0" err="1">
                <a:solidFill>
                  <a:schemeClr val="bg2">
                    <a:lumMod val="10000"/>
                  </a:schemeClr>
                </a:solidFill>
                <a:latin typeface="+mn-ea"/>
                <a:cs typeface="Arial" charset="0"/>
              </a:rPr>
              <a:t>bx</a:t>
            </a:r>
            <a:endParaRPr lang="en-US" dirty="0">
              <a:solidFill>
                <a:schemeClr val="bg2">
                  <a:lumMod val="10000"/>
                </a:schemeClr>
              </a:solidFill>
              <a:latin typeface="+mn-ea"/>
              <a:cs typeface="Arial" charset="0"/>
            </a:endParaRPr>
          </a:p>
        </p:txBody>
      </p:sp>
      <p:sp>
        <p:nvSpPr>
          <p:cNvPr id="160" name="Right Brace 159">
            <a:extLst>
              <a:ext uri="{FF2B5EF4-FFF2-40B4-BE49-F238E27FC236}">
                <a16:creationId xmlns:a16="http://schemas.microsoft.com/office/drawing/2014/main" id="{087E2F67-9E8A-4D49-A13C-99EECD740145}"/>
              </a:ext>
            </a:extLst>
          </p:cNvPr>
          <p:cNvSpPr/>
          <p:nvPr/>
        </p:nvSpPr>
        <p:spPr>
          <a:xfrm>
            <a:off x="5373054" y="4472907"/>
            <a:ext cx="551397" cy="990600"/>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10000"/>
                </a:schemeClr>
              </a:solidFill>
              <a:latin typeface="+mn-ea"/>
            </a:endParaRPr>
          </a:p>
        </p:txBody>
      </p:sp>
      <p:sp>
        <p:nvSpPr>
          <p:cNvPr id="161" name="TextBox 160">
            <a:extLst>
              <a:ext uri="{FF2B5EF4-FFF2-40B4-BE49-F238E27FC236}">
                <a16:creationId xmlns:a16="http://schemas.microsoft.com/office/drawing/2014/main" id="{8345BD4E-AA0E-A54F-8995-2724AD63B902}"/>
              </a:ext>
            </a:extLst>
          </p:cNvPr>
          <p:cNvSpPr txBox="1"/>
          <p:nvPr/>
        </p:nvSpPr>
        <p:spPr>
          <a:xfrm>
            <a:off x="5906454" y="4772580"/>
            <a:ext cx="616353" cy="369332"/>
          </a:xfrm>
          <a:prstGeom prst="rect">
            <a:avLst/>
          </a:prstGeom>
          <a:noFill/>
        </p:spPr>
        <p:txBody>
          <a:bodyPr wrap="square" rtlCol="0">
            <a:spAutoFit/>
          </a:bodyPr>
          <a:lstStyle/>
          <a:p>
            <a:pPr algn="ctr"/>
            <a:r>
              <a:rPr lang="en-US" dirty="0">
                <a:solidFill>
                  <a:schemeClr val="bg2">
                    <a:lumMod val="10000"/>
                  </a:schemeClr>
                </a:solidFill>
                <a:latin typeface="+mn-ea"/>
              </a:rPr>
              <a:t>by</a:t>
            </a:r>
          </a:p>
        </p:txBody>
      </p:sp>
      <p:sp>
        <p:nvSpPr>
          <p:cNvPr id="162" name="TextBox 161">
            <a:extLst>
              <a:ext uri="{FF2B5EF4-FFF2-40B4-BE49-F238E27FC236}">
                <a16:creationId xmlns:a16="http://schemas.microsoft.com/office/drawing/2014/main" id="{EEB5829B-DFDB-3643-933C-6FF35CC726BB}"/>
              </a:ext>
            </a:extLst>
          </p:cNvPr>
          <p:cNvSpPr txBox="1"/>
          <p:nvPr/>
        </p:nvSpPr>
        <p:spPr>
          <a:xfrm>
            <a:off x="5830254" y="5622422"/>
            <a:ext cx="1791111" cy="523220"/>
          </a:xfrm>
          <a:prstGeom prst="rect">
            <a:avLst/>
          </a:prstGeom>
          <a:noFill/>
        </p:spPr>
        <p:txBody>
          <a:bodyPr wrap="square" rtlCol="0">
            <a:spAutoFit/>
          </a:bodyPr>
          <a:lstStyle/>
          <a:p>
            <a:pPr algn="ctr"/>
            <a:r>
              <a:rPr lang="en-US" sz="1400" b="1" dirty="0">
                <a:solidFill>
                  <a:srgbClr val="C00000"/>
                </a:solidFill>
                <a:latin typeface="+mn-ea"/>
              </a:rPr>
              <a:t>What datatype do we need here?</a:t>
            </a:r>
          </a:p>
        </p:txBody>
      </p:sp>
      <p:sp>
        <p:nvSpPr>
          <p:cNvPr id="216" name="TextBox 215">
            <a:extLst>
              <a:ext uri="{FF2B5EF4-FFF2-40B4-BE49-F238E27FC236}">
                <a16:creationId xmlns:a16="http://schemas.microsoft.com/office/drawing/2014/main" id="{5190255F-827C-0E42-A054-E9F462739104}"/>
              </a:ext>
            </a:extLst>
          </p:cNvPr>
          <p:cNvSpPr txBox="1"/>
          <p:nvPr/>
        </p:nvSpPr>
        <p:spPr>
          <a:xfrm>
            <a:off x="5346467" y="3713030"/>
            <a:ext cx="1791111" cy="523220"/>
          </a:xfrm>
          <a:prstGeom prst="rect">
            <a:avLst/>
          </a:prstGeom>
          <a:noFill/>
        </p:spPr>
        <p:txBody>
          <a:bodyPr wrap="square" rtlCol="0">
            <a:spAutoFit/>
          </a:bodyPr>
          <a:lstStyle/>
          <a:p>
            <a:pPr algn="ctr"/>
            <a:r>
              <a:rPr lang="en-US" sz="1400" b="1" dirty="0">
                <a:solidFill>
                  <a:srgbClr val="C00000"/>
                </a:solidFill>
                <a:latin typeface="+mn-ea"/>
              </a:rPr>
              <a:t>What datatype do we need here?</a:t>
            </a:r>
          </a:p>
        </p:txBody>
      </p:sp>
      <p:grpSp>
        <p:nvGrpSpPr>
          <p:cNvPr id="214" name="Group 213">
            <a:extLst>
              <a:ext uri="{FF2B5EF4-FFF2-40B4-BE49-F238E27FC236}">
                <a16:creationId xmlns:a16="http://schemas.microsoft.com/office/drawing/2014/main" id="{175CB0D0-6507-D349-B3BB-E9F67952DBE7}"/>
              </a:ext>
            </a:extLst>
          </p:cNvPr>
          <p:cNvGrpSpPr/>
          <p:nvPr/>
        </p:nvGrpSpPr>
        <p:grpSpPr>
          <a:xfrm>
            <a:off x="2667000" y="3974640"/>
            <a:ext cx="3163254" cy="1909392"/>
            <a:chOff x="2667000" y="3974640"/>
            <a:chExt cx="3163254" cy="1909392"/>
          </a:xfrm>
        </p:grpSpPr>
        <p:sp>
          <p:nvSpPr>
            <p:cNvPr id="6" name="Rectangle 4">
              <a:extLst>
                <a:ext uri="{FF2B5EF4-FFF2-40B4-BE49-F238E27FC236}">
                  <a16:creationId xmlns:a16="http://schemas.microsoft.com/office/drawing/2014/main" id="{33CF8D54-F22A-A940-9430-EAA77F90F508}"/>
                </a:ext>
              </a:extLst>
            </p:cNvPr>
            <p:cNvSpPr>
              <a:spLocks noChangeArrowheads="1"/>
            </p:cNvSpPr>
            <p:nvPr/>
          </p:nvSpPr>
          <p:spPr bwMode="auto">
            <a:xfrm>
              <a:off x="2667000" y="43153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 name="Rectangle 5">
              <a:extLst>
                <a:ext uri="{FF2B5EF4-FFF2-40B4-BE49-F238E27FC236}">
                  <a16:creationId xmlns:a16="http://schemas.microsoft.com/office/drawing/2014/main" id="{20E20D6F-2F68-1848-ADE7-78548440BFD7}"/>
                </a:ext>
              </a:extLst>
            </p:cNvPr>
            <p:cNvSpPr>
              <a:spLocks noChangeArrowheads="1"/>
            </p:cNvSpPr>
            <p:nvPr/>
          </p:nvSpPr>
          <p:spPr bwMode="auto">
            <a:xfrm>
              <a:off x="2819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 name="Rectangle 6">
              <a:extLst>
                <a:ext uri="{FF2B5EF4-FFF2-40B4-BE49-F238E27FC236}">
                  <a16:creationId xmlns:a16="http://schemas.microsoft.com/office/drawing/2014/main" id="{EF406B12-16BD-7744-BCFF-BFCF2DA131F6}"/>
                </a:ext>
              </a:extLst>
            </p:cNvPr>
            <p:cNvSpPr>
              <a:spLocks noChangeArrowheads="1"/>
            </p:cNvSpPr>
            <p:nvPr/>
          </p:nvSpPr>
          <p:spPr bwMode="auto">
            <a:xfrm>
              <a:off x="2971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 name="Rectangle 7">
              <a:extLst>
                <a:ext uri="{FF2B5EF4-FFF2-40B4-BE49-F238E27FC236}">
                  <a16:creationId xmlns:a16="http://schemas.microsoft.com/office/drawing/2014/main" id="{251F680A-FE0D-474C-9B67-F9AD11A7ED7F}"/>
                </a:ext>
              </a:extLst>
            </p:cNvPr>
            <p:cNvSpPr>
              <a:spLocks noChangeArrowheads="1"/>
            </p:cNvSpPr>
            <p:nvPr/>
          </p:nvSpPr>
          <p:spPr bwMode="auto">
            <a:xfrm>
              <a:off x="3124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 name="Rectangle 8">
              <a:extLst>
                <a:ext uri="{FF2B5EF4-FFF2-40B4-BE49-F238E27FC236}">
                  <a16:creationId xmlns:a16="http://schemas.microsoft.com/office/drawing/2014/main" id="{8D959BBB-A806-BA4F-9F99-FC308EF3A70B}"/>
                </a:ext>
              </a:extLst>
            </p:cNvPr>
            <p:cNvSpPr>
              <a:spLocks noChangeArrowheads="1"/>
            </p:cNvSpPr>
            <p:nvPr/>
          </p:nvSpPr>
          <p:spPr bwMode="auto">
            <a:xfrm>
              <a:off x="3276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 name="Rectangle 9">
              <a:extLst>
                <a:ext uri="{FF2B5EF4-FFF2-40B4-BE49-F238E27FC236}">
                  <a16:creationId xmlns:a16="http://schemas.microsoft.com/office/drawing/2014/main" id="{41E97A9D-C43E-FC49-A1EE-25C7DA997A0E}"/>
                </a:ext>
              </a:extLst>
            </p:cNvPr>
            <p:cNvSpPr>
              <a:spLocks noChangeArrowheads="1"/>
            </p:cNvSpPr>
            <p:nvPr/>
          </p:nvSpPr>
          <p:spPr bwMode="auto">
            <a:xfrm>
              <a:off x="3429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 name="Rectangle 10">
              <a:extLst>
                <a:ext uri="{FF2B5EF4-FFF2-40B4-BE49-F238E27FC236}">
                  <a16:creationId xmlns:a16="http://schemas.microsoft.com/office/drawing/2014/main" id="{1C79350E-0BDE-A246-B362-CC97D8336561}"/>
                </a:ext>
              </a:extLst>
            </p:cNvPr>
            <p:cNvSpPr>
              <a:spLocks noChangeArrowheads="1"/>
            </p:cNvSpPr>
            <p:nvPr/>
          </p:nvSpPr>
          <p:spPr bwMode="auto">
            <a:xfrm>
              <a:off x="3581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 name="Rectangle 11">
              <a:extLst>
                <a:ext uri="{FF2B5EF4-FFF2-40B4-BE49-F238E27FC236}">
                  <a16:creationId xmlns:a16="http://schemas.microsoft.com/office/drawing/2014/main" id="{51885150-8709-A14D-A891-7D3938EC1C62}"/>
                </a:ext>
              </a:extLst>
            </p:cNvPr>
            <p:cNvSpPr>
              <a:spLocks noChangeArrowheads="1"/>
            </p:cNvSpPr>
            <p:nvPr/>
          </p:nvSpPr>
          <p:spPr bwMode="auto">
            <a:xfrm>
              <a:off x="3733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 name="Rectangle 12">
              <a:extLst>
                <a:ext uri="{FF2B5EF4-FFF2-40B4-BE49-F238E27FC236}">
                  <a16:creationId xmlns:a16="http://schemas.microsoft.com/office/drawing/2014/main" id="{C3DB7D8E-6966-B84A-A428-3514C9B2A9BD}"/>
                </a:ext>
              </a:extLst>
            </p:cNvPr>
            <p:cNvSpPr>
              <a:spLocks noChangeArrowheads="1"/>
            </p:cNvSpPr>
            <p:nvPr/>
          </p:nvSpPr>
          <p:spPr bwMode="auto">
            <a:xfrm>
              <a:off x="3886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 name="Rectangle 13">
              <a:extLst>
                <a:ext uri="{FF2B5EF4-FFF2-40B4-BE49-F238E27FC236}">
                  <a16:creationId xmlns:a16="http://schemas.microsoft.com/office/drawing/2014/main" id="{AC9DEC83-F196-6248-B341-AA57957BC76C}"/>
                </a:ext>
              </a:extLst>
            </p:cNvPr>
            <p:cNvSpPr>
              <a:spLocks noChangeArrowheads="1"/>
            </p:cNvSpPr>
            <p:nvPr/>
          </p:nvSpPr>
          <p:spPr bwMode="auto">
            <a:xfrm>
              <a:off x="4038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 name="Rectangle 14">
              <a:extLst>
                <a:ext uri="{FF2B5EF4-FFF2-40B4-BE49-F238E27FC236}">
                  <a16:creationId xmlns:a16="http://schemas.microsoft.com/office/drawing/2014/main" id="{AE8AA08F-F11C-2148-AA0D-87F90DD271B4}"/>
                </a:ext>
              </a:extLst>
            </p:cNvPr>
            <p:cNvSpPr>
              <a:spLocks noChangeArrowheads="1"/>
            </p:cNvSpPr>
            <p:nvPr/>
          </p:nvSpPr>
          <p:spPr bwMode="auto">
            <a:xfrm>
              <a:off x="4191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 name="Rectangle 15">
              <a:extLst>
                <a:ext uri="{FF2B5EF4-FFF2-40B4-BE49-F238E27FC236}">
                  <a16:creationId xmlns:a16="http://schemas.microsoft.com/office/drawing/2014/main" id="{4D8BE77F-719D-264D-B1EC-280D0CFFC2B5}"/>
                </a:ext>
              </a:extLst>
            </p:cNvPr>
            <p:cNvSpPr>
              <a:spLocks noChangeArrowheads="1"/>
            </p:cNvSpPr>
            <p:nvPr/>
          </p:nvSpPr>
          <p:spPr bwMode="auto">
            <a:xfrm>
              <a:off x="4343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 name="Rectangle 16">
              <a:extLst>
                <a:ext uri="{FF2B5EF4-FFF2-40B4-BE49-F238E27FC236}">
                  <a16:creationId xmlns:a16="http://schemas.microsoft.com/office/drawing/2014/main" id="{EEBBFBA9-DAC6-F140-AA69-5B257D37B792}"/>
                </a:ext>
              </a:extLst>
            </p:cNvPr>
            <p:cNvSpPr>
              <a:spLocks noChangeArrowheads="1"/>
            </p:cNvSpPr>
            <p:nvPr/>
          </p:nvSpPr>
          <p:spPr bwMode="auto">
            <a:xfrm>
              <a:off x="4495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 name="Rectangle 17">
              <a:extLst>
                <a:ext uri="{FF2B5EF4-FFF2-40B4-BE49-F238E27FC236}">
                  <a16:creationId xmlns:a16="http://schemas.microsoft.com/office/drawing/2014/main" id="{DE5D56AA-0FBF-B149-9854-F7B16BBB9284}"/>
                </a:ext>
              </a:extLst>
            </p:cNvPr>
            <p:cNvSpPr>
              <a:spLocks noChangeArrowheads="1"/>
            </p:cNvSpPr>
            <p:nvPr/>
          </p:nvSpPr>
          <p:spPr bwMode="auto">
            <a:xfrm>
              <a:off x="4648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 name="Rectangle 18">
              <a:extLst>
                <a:ext uri="{FF2B5EF4-FFF2-40B4-BE49-F238E27FC236}">
                  <a16:creationId xmlns:a16="http://schemas.microsoft.com/office/drawing/2014/main" id="{C2C4C2A8-8213-D44E-8263-6106D60A11FE}"/>
                </a:ext>
              </a:extLst>
            </p:cNvPr>
            <p:cNvSpPr>
              <a:spLocks noChangeArrowheads="1"/>
            </p:cNvSpPr>
            <p:nvPr/>
          </p:nvSpPr>
          <p:spPr bwMode="auto">
            <a:xfrm>
              <a:off x="4800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 name="Rectangle 19">
              <a:extLst>
                <a:ext uri="{FF2B5EF4-FFF2-40B4-BE49-F238E27FC236}">
                  <a16:creationId xmlns:a16="http://schemas.microsoft.com/office/drawing/2014/main" id="{DF8ED5B5-735C-5445-B3F2-453199D17B3A}"/>
                </a:ext>
              </a:extLst>
            </p:cNvPr>
            <p:cNvSpPr>
              <a:spLocks noChangeArrowheads="1"/>
            </p:cNvSpPr>
            <p:nvPr/>
          </p:nvSpPr>
          <p:spPr bwMode="auto">
            <a:xfrm>
              <a:off x="4953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2" name="Rectangle 20">
              <a:extLst>
                <a:ext uri="{FF2B5EF4-FFF2-40B4-BE49-F238E27FC236}">
                  <a16:creationId xmlns:a16="http://schemas.microsoft.com/office/drawing/2014/main" id="{2A4715D1-F861-0F45-83FF-0B7B44A63617}"/>
                </a:ext>
              </a:extLst>
            </p:cNvPr>
            <p:cNvSpPr>
              <a:spLocks noChangeArrowheads="1"/>
            </p:cNvSpPr>
            <p:nvPr/>
          </p:nvSpPr>
          <p:spPr bwMode="auto">
            <a:xfrm>
              <a:off x="5105400" y="43153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3" name="Rectangle 21">
              <a:extLst>
                <a:ext uri="{FF2B5EF4-FFF2-40B4-BE49-F238E27FC236}">
                  <a16:creationId xmlns:a16="http://schemas.microsoft.com/office/drawing/2014/main" id="{E3748E6C-E623-7449-9A8E-E5176F68EE36}"/>
                </a:ext>
              </a:extLst>
            </p:cNvPr>
            <p:cNvSpPr>
              <a:spLocks noChangeArrowheads="1"/>
            </p:cNvSpPr>
            <p:nvPr/>
          </p:nvSpPr>
          <p:spPr bwMode="auto">
            <a:xfrm>
              <a:off x="2667000" y="4467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4" name="Rectangle 22">
              <a:extLst>
                <a:ext uri="{FF2B5EF4-FFF2-40B4-BE49-F238E27FC236}">
                  <a16:creationId xmlns:a16="http://schemas.microsoft.com/office/drawing/2014/main" id="{FADA3A37-DF29-9F4F-B321-0045DD0F9E1F}"/>
                </a:ext>
              </a:extLst>
            </p:cNvPr>
            <p:cNvSpPr>
              <a:spLocks noChangeArrowheads="1"/>
            </p:cNvSpPr>
            <p:nvPr/>
          </p:nvSpPr>
          <p:spPr bwMode="auto">
            <a:xfrm>
              <a:off x="2819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5" name="Rectangle 23">
              <a:extLst>
                <a:ext uri="{FF2B5EF4-FFF2-40B4-BE49-F238E27FC236}">
                  <a16:creationId xmlns:a16="http://schemas.microsoft.com/office/drawing/2014/main" id="{A73C4942-EE81-B942-929E-2769ADAC6176}"/>
                </a:ext>
              </a:extLst>
            </p:cNvPr>
            <p:cNvSpPr>
              <a:spLocks noChangeArrowheads="1"/>
            </p:cNvSpPr>
            <p:nvPr/>
          </p:nvSpPr>
          <p:spPr bwMode="auto">
            <a:xfrm>
              <a:off x="2971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6" name="Rectangle 24">
              <a:extLst>
                <a:ext uri="{FF2B5EF4-FFF2-40B4-BE49-F238E27FC236}">
                  <a16:creationId xmlns:a16="http://schemas.microsoft.com/office/drawing/2014/main" id="{D5AD7C8F-A075-F54B-BDEA-0506DDBB6E46}"/>
                </a:ext>
              </a:extLst>
            </p:cNvPr>
            <p:cNvSpPr>
              <a:spLocks noChangeArrowheads="1"/>
            </p:cNvSpPr>
            <p:nvPr/>
          </p:nvSpPr>
          <p:spPr bwMode="auto">
            <a:xfrm>
              <a:off x="3124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7" name="Rectangle 25">
              <a:extLst>
                <a:ext uri="{FF2B5EF4-FFF2-40B4-BE49-F238E27FC236}">
                  <a16:creationId xmlns:a16="http://schemas.microsoft.com/office/drawing/2014/main" id="{2FC8B9DD-A0AA-EF4B-91FC-DC3E952E6697}"/>
                </a:ext>
              </a:extLst>
            </p:cNvPr>
            <p:cNvSpPr>
              <a:spLocks noChangeArrowheads="1"/>
            </p:cNvSpPr>
            <p:nvPr/>
          </p:nvSpPr>
          <p:spPr bwMode="auto">
            <a:xfrm>
              <a:off x="3276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8" name="Rectangle 26">
              <a:extLst>
                <a:ext uri="{FF2B5EF4-FFF2-40B4-BE49-F238E27FC236}">
                  <a16:creationId xmlns:a16="http://schemas.microsoft.com/office/drawing/2014/main" id="{9B1394AE-6FAB-2D49-8D63-8E888D109135}"/>
                </a:ext>
              </a:extLst>
            </p:cNvPr>
            <p:cNvSpPr>
              <a:spLocks noChangeArrowheads="1"/>
            </p:cNvSpPr>
            <p:nvPr/>
          </p:nvSpPr>
          <p:spPr bwMode="auto">
            <a:xfrm>
              <a:off x="34290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9" name="Rectangle 27">
              <a:extLst>
                <a:ext uri="{FF2B5EF4-FFF2-40B4-BE49-F238E27FC236}">
                  <a16:creationId xmlns:a16="http://schemas.microsoft.com/office/drawing/2014/main" id="{CEB57F94-7411-5047-8D79-7F557750FA46}"/>
                </a:ext>
              </a:extLst>
            </p:cNvPr>
            <p:cNvSpPr>
              <a:spLocks noChangeArrowheads="1"/>
            </p:cNvSpPr>
            <p:nvPr/>
          </p:nvSpPr>
          <p:spPr bwMode="auto">
            <a:xfrm>
              <a:off x="3581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0" name="Rectangle 28">
              <a:extLst>
                <a:ext uri="{FF2B5EF4-FFF2-40B4-BE49-F238E27FC236}">
                  <a16:creationId xmlns:a16="http://schemas.microsoft.com/office/drawing/2014/main" id="{20E3EA7A-37DC-8745-A5A7-9D25A4E4D301}"/>
                </a:ext>
              </a:extLst>
            </p:cNvPr>
            <p:cNvSpPr>
              <a:spLocks noChangeArrowheads="1"/>
            </p:cNvSpPr>
            <p:nvPr/>
          </p:nvSpPr>
          <p:spPr bwMode="auto">
            <a:xfrm>
              <a:off x="3733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1" name="Rectangle 29">
              <a:extLst>
                <a:ext uri="{FF2B5EF4-FFF2-40B4-BE49-F238E27FC236}">
                  <a16:creationId xmlns:a16="http://schemas.microsoft.com/office/drawing/2014/main" id="{BDEC4864-94DE-1644-801E-783F2A3DD2A8}"/>
                </a:ext>
              </a:extLst>
            </p:cNvPr>
            <p:cNvSpPr>
              <a:spLocks noChangeArrowheads="1"/>
            </p:cNvSpPr>
            <p:nvPr/>
          </p:nvSpPr>
          <p:spPr bwMode="auto">
            <a:xfrm>
              <a:off x="3886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2" name="Rectangle 30">
              <a:extLst>
                <a:ext uri="{FF2B5EF4-FFF2-40B4-BE49-F238E27FC236}">
                  <a16:creationId xmlns:a16="http://schemas.microsoft.com/office/drawing/2014/main" id="{AC572E16-52C5-724C-BEB6-CA6CB1EF71D8}"/>
                </a:ext>
              </a:extLst>
            </p:cNvPr>
            <p:cNvSpPr>
              <a:spLocks noChangeArrowheads="1"/>
            </p:cNvSpPr>
            <p:nvPr/>
          </p:nvSpPr>
          <p:spPr bwMode="auto">
            <a:xfrm>
              <a:off x="4038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3" name="Rectangle 31">
              <a:extLst>
                <a:ext uri="{FF2B5EF4-FFF2-40B4-BE49-F238E27FC236}">
                  <a16:creationId xmlns:a16="http://schemas.microsoft.com/office/drawing/2014/main" id="{7138536D-09EA-7748-8217-6396B1402560}"/>
                </a:ext>
              </a:extLst>
            </p:cNvPr>
            <p:cNvSpPr>
              <a:spLocks noChangeArrowheads="1"/>
            </p:cNvSpPr>
            <p:nvPr/>
          </p:nvSpPr>
          <p:spPr bwMode="auto">
            <a:xfrm>
              <a:off x="41910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4" name="Rectangle 32">
              <a:extLst>
                <a:ext uri="{FF2B5EF4-FFF2-40B4-BE49-F238E27FC236}">
                  <a16:creationId xmlns:a16="http://schemas.microsoft.com/office/drawing/2014/main" id="{A77F45E2-A12D-8148-BF90-0D875A5B3899}"/>
                </a:ext>
              </a:extLst>
            </p:cNvPr>
            <p:cNvSpPr>
              <a:spLocks noChangeArrowheads="1"/>
            </p:cNvSpPr>
            <p:nvPr/>
          </p:nvSpPr>
          <p:spPr bwMode="auto">
            <a:xfrm>
              <a:off x="4343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5" name="Rectangle 33">
              <a:extLst>
                <a:ext uri="{FF2B5EF4-FFF2-40B4-BE49-F238E27FC236}">
                  <a16:creationId xmlns:a16="http://schemas.microsoft.com/office/drawing/2014/main" id="{D1A3676A-F9C8-724C-B6F9-1FAE09746B84}"/>
                </a:ext>
              </a:extLst>
            </p:cNvPr>
            <p:cNvSpPr>
              <a:spLocks noChangeArrowheads="1"/>
            </p:cNvSpPr>
            <p:nvPr/>
          </p:nvSpPr>
          <p:spPr bwMode="auto">
            <a:xfrm>
              <a:off x="4495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6" name="Rectangle 34">
              <a:extLst>
                <a:ext uri="{FF2B5EF4-FFF2-40B4-BE49-F238E27FC236}">
                  <a16:creationId xmlns:a16="http://schemas.microsoft.com/office/drawing/2014/main" id="{99DACCAD-363C-5C4B-B6B4-B6DE335DC35D}"/>
                </a:ext>
              </a:extLst>
            </p:cNvPr>
            <p:cNvSpPr>
              <a:spLocks noChangeArrowheads="1"/>
            </p:cNvSpPr>
            <p:nvPr/>
          </p:nvSpPr>
          <p:spPr bwMode="auto">
            <a:xfrm>
              <a:off x="4648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7" name="Rectangle 35">
              <a:extLst>
                <a:ext uri="{FF2B5EF4-FFF2-40B4-BE49-F238E27FC236}">
                  <a16:creationId xmlns:a16="http://schemas.microsoft.com/office/drawing/2014/main" id="{09EC3DE3-73A7-A042-A838-630DF01BC87F}"/>
                </a:ext>
              </a:extLst>
            </p:cNvPr>
            <p:cNvSpPr>
              <a:spLocks noChangeArrowheads="1"/>
            </p:cNvSpPr>
            <p:nvPr/>
          </p:nvSpPr>
          <p:spPr bwMode="auto">
            <a:xfrm>
              <a:off x="4800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8" name="Rectangle 37">
              <a:extLst>
                <a:ext uri="{FF2B5EF4-FFF2-40B4-BE49-F238E27FC236}">
                  <a16:creationId xmlns:a16="http://schemas.microsoft.com/office/drawing/2014/main" id="{13FC36E2-EF7A-D742-A577-3B1A75E1D51F}"/>
                </a:ext>
              </a:extLst>
            </p:cNvPr>
            <p:cNvSpPr>
              <a:spLocks noChangeArrowheads="1"/>
            </p:cNvSpPr>
            <p:nvPr/>
          </p:nvSpPr>
          <p:spPr bwMode="auto">
            <a:xfrm>
              <a:off x="5105400" y="4467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9" name="Rectangle 38">
              <a:extLst>
                <a:ext uri="{FF2B5EF4-FFF2-40B4-BE49-F238E27FC236}">
                  <a16:creationId xmlns:a16="http://schemas.microsoft.com/office/drawing/2014/main" id="{77ED3D00-B764-544B-A5BD-845193A74258}"/>
                </a:ext>
              </a:extLst>
            </p:cNvPr>
            <p:cNvSpPr>
              <a:spLocks noChangeArrowheads="1"/>
            </p:cNvSpPr>
            <p:nvPr/>
          </p:nvSpPr>
          <p:spPr bwMode="auto">
            <a:xfrm>
              <a:off x="2667000" y="4620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0" name="Rectangle 39">
              <a:extLst>
                <a:ext uri="{FF2B5EF4-FFF2-40B4-BE49-F238E27FC236}">
                  <a16:creationId xmlns:a16="http://schemas.microsoft.com/office/drawing/2014/main" id="{139EE047-3DD4-D743-89D4-8257069A1C45}"/>
                </a:ext>
              </a:extLst>
            </p:cNvPr>
            <p:cNvSpPr>
              <a:spLocks noChangeArrowheads="1"/>
            </p:cNvSpPr>
            <p:nvPr/>
          </p:nvSpPr>
          <p:spPr bwMode="auto">
            <a:xfrm>
              <a:off x="2819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1" name="Rectangle 40">
              <a:extLst>
                <a:ext uri="{FF2B5EF4-FFF2-40B4-BE49-F238E27FC236}">
                  <a16:creationId xmlns:a16="http://schemas.microsoft.com/office/drawing/2014/main" id="{F687471B-8ED0-B145-96ED-84A94BD4A9BA}"/>
                </a:ext>
              </a:extLst>
            </p:cNvPr>
            <p:cNvSpPr>
              <a:spLocks noChangeArrowheads="1"/>
            </p:cNvSpPr>
            <p:nvPr/>
          </p:nvSpPr>
          <p:spPr bwMode="auto">
            <a:xfrm>
              <a:off x="2971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2" name="Rectangle 41">
              <a:extLst>
                <a:ext uri="{FF2B5EF4-FFF2-40B4-BE49-F238E27FC236}">
                  <a16:creationId xmlns:a16="http://schemas.microsoft.com/office/drawing/2014/main" id="{11F67B7A-F946-024E-9B3D-21DFE7B0B8A6}"/>
                </a:ext>
              </a:extLst>
            </p:cNvPr>
            <p:cNvSpPr>
              <a:spLocks noChangeArrowheads="1"/>
            </p:cNvSpPr>
            <p:nvPr/>
          </p:nvSpPr>
          <p:spPr bwMode="auto">
            <a:xfrm>
              <a:off x="3124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3" name="Rectangle 42">
              <a:extLst>
                <a:ext uri="{FF2B5EF4-FFF2-40B4-BE49-F238E27FC236}">
                  <a16:creationId xmlns:a16="http://schemas.microsoft.com/office/drawing/2014/main" id="{61021FC8-155B-0D4A-81ED-486C7FBFB70E}"/>
                </a:ext>
              </a:extLst>
            </p:cNvPr>
            <p:cNvSpPr>
              <a:spLocks noChangeArrowheads="1"/>
            </p:cNvSpPr>
            <p:nvPr/>
          </p:nvSpPr>
          <p:spPr bwMode="auto">
            <a:xfrm>
              <a:off x="3276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4" name="Rectangle 43">
              <a:extLst>
                <a:ext uri="{FF2B5EF4-FFF2-40B4-BE49-F238E27FC236}">
                  <a16:creationId xmlns:a16="http://schemas.microsoft.com/office/drawing/2014/main" id="{3BE08150-82F6-B24F-ADB7-B5BFD4B6BA20}"/>
                </a:ext>
              </a:extLst>
            </p:cNvPr>
            <p:cNvSpPr>
              <a:spLocks noChangeArrowheads="1"/>
            </p:cNvSpPr>
            <p:nvPr/>
          </p:nvSpPr>
          <p:spPr bwMode="auto">
            <a:xfrm>
              <a:off x="3429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5" name="Rectangle 44">
              <a:extLst>
                <a:ext uri="{FF2B5EF4-FFF2-40B4-BE49-F238E27FC236}">
                  <a16:creationId xmlns:a16="http://schemas.microsoft.com/office/drawing/2014/main" id="{9B404B2F-A64E-024F-AEE9-7A421DC98251}"/>
                </a:ext>
              </a:extLst>
            </p:cNvPr>
            <p:cNvSpPr>
              <a:spLocks noChangeArrowheads="1"/>
            </p:cNvSpPr>
            <p:nvPr/>
          </p:nvSpPr>
          <p:spPr bwMode="auto">
            <a:xfrm>
              <a:off x="3581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6" name="Rectangle 45">
              <a:extLst>
                <a:ext uri="{FF2B5EF4-FFF2-40B4-BE49-F238E27FC236}">
                  <a16:creationId xmlns:a16="http://schemas.microsoft.com/office/drawing/2014/main" id="{4C9C8D50-A82D-F847-BFC0-0F3A3D962F1C}"/>
                </a:ext>
              </a:extLst>
            </p:cNvPr>
            <p:cNvSpPr>
              <a:spLocks noChangeArrowheads="1"/>
            </p:cNvSpPr>
            <p:nvPr/>
          </p:nvSpPr>
          <p:spPr bwMode="auto">
            <a:xfrm>
              <a:off x="3733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7" name="Rectangle 46">
              <a:extLst>
                <a:ext uri="{FF2B5EF4-FFF2-40B4-BE49-F238E27FC236}">
                  <a16:creationId xmlns:a16="http://schemas.microsoft.com/office/drawing/2014/main" id="{B6093404-F59F-1E40-AFCB-916FBB5ABAD8}"/>
                </a:ext>
              </a:extLst>
            </p:cNvPr>
            <p:cNvSpPr>
              <a:spLocks noChangeArrowheads="1"/>
            </p:cNvSpPr>
            <p:nvPr/>
          </p:nvSpPr>
          <p:spPr bwMode="auto">
            <a:xfrm>
              <a:off x="3886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8" name="Rectangle 47">
              <a:extLst>
                <a:ext uri="{FF2B5EF4-FFF2-40B4-BE49-F238E27FC236}">
                  <a16:creationId xmlns:a16="http://schemas.microsoft.com/office/drawing/2014/main" id="{50BCC47E-F1D0-6B43-A92B-B8F58222C89E}"/>
                </a:ext>
              </a:extLst>
            </p:cNvPr>
            <p:cNvSpPr>
              <a:spLocks noChangeArrowheads="1"/>
            </p:cNvSpPr>
            <p:nvPr/>
          </p:nvSpPr>
          <p:spPr bwMode="auto">
            <a:xfrm>
              <a:off x="4038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9" name="Rectangle 48">
              <a:extLst>
                <a:ext uri="{FF2B5EF4-FFF2-40B4-BE49-F238E27FC236}">
                  <a16:creationId xmlns:a16="http://schemas.microsoft.com/office/drawing/2014/main" id="{8147CE6F-D018-9948-9E31-F305E494B68D}"/>
                </a:ext>
              </a:extLst>
            </p:cNvPr>
            <p:cNvSpPr>
              <a:spLocks noChangeArrowheads="1"/>
            </p:cNvSpPr>
            <p:nvPr/>
          </p:nvSpPr>
          <p:spPr bwMode="auto">
            <a:xfrm>
              <a:off x="4191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0" name="Rectangle 49">
              <a:extLst>
                <a:ext uri="{FF2B5EF4-FFF2-40B4-BE49-F238E27FC236}">
                  <a16:creationId xmlns:a16="http://schemas.microsoft.com/office/drawing/2014/main" id="{9973DF1D-9A87-184E-939E-4EA6706C1F72}"/>
                </a:ext>
              </a:extLst>
            </p:cNvPr>
            <p:cNvSpPr>
              <a:spLocks noChangeArrowheads="1"/>
            </p:cNvSpPr>
            <p:nvPr/>
          </p:nvSpPr>
          <p:spPr bwMode="auto">
            <a:xfrm>
              <a:off x="4343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1" name="Rectangle 50">
              <a:extLst>
                <a:ext uri="{FF2B5EF4-FFF2-40B4-BE49-F238E27FC236}">
                  <a16:creationId xmlns:a16="http://schemas.microsoft.com/office/drawing/2014/main" id="{E6108887-CE76-5D4F-BF3C-2E4156618156}"/>
                </a:ext>
              </a:extLst>
            </p:cNvPr>
            <p:cNvSpPr>
              <a:spLocks noChangeArrowheads="1"/>
            </p:cNvSpPr>
            <p:nvPr/>
          </p:nvSpPr>
          <p:spPr bwMode="auto">
            <a:xfrm>
              <a:off x="4495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2" name="Rectangle 51">
              <a:extLst>
                <a:ext uri="{FF2B5EF4-FFF2-40B4-BE49-F238E27FC236}">
                  <a16:creationId xmlns:a16="http://schemas.microsoft.com/office/drawing/2014/main" id="{553CC8F1-56EC-8343-A788-0AE84526D245}"/>
                </a:ext>
              </a:extLst>
            </p:cNvPr>
            <p:cNvSpPr>
              <a:spLocks noChangeArrowheads="1"/>
            </p:cNvSpPr>
            <p:nvPr/>
          </p:nvSpPr>
          <p:spPr bwMode="auto">
            <a:xfrm>
              <a:off x="4648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3" name="Rectangle 52">
              <a:extLst>
                <a:ext uri="{FF2B5EF4-FFF2-40B4-BE49-F238E27FC236}">
                  <a16:creationId xmlns:a16="http://schemas.microsoft.com/office/drawing/2014/main" id="{96264702-843C-8A4C-A7FE-0C109DD8524B}"/>
                </a:ext>
              </a:extLst>
            </p:cNvPr>
            <p:cNvSpPr>
              <a:spLocks noChangeArrowheads="1"/>
            </p:cNvSpPr>
            <p:nvPr/>
          </p:nvSpPr>
          <p:spPr bwMode="auto">
            <a:xfrm>
              <a:off x="4800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4" name="Rectangle 53">
              <a:extLst>
                <a:ext uri="{FF2B5EF4-FFF2-40B4-BE49-F238E27FC236}">
                  <a16:creationId xmlns:a16="http://schemas.microsoft.com/office/drawing/2014/main" id="{E13512C7-B8D4-C548-AC87-DAB1CAF47F5C}"/>
                </a:ext>
              </a:extLst>
            </p:cNvPr>
            <p:cNvSpPr>
              <a:spLocks noChangeArrowheads="1"/>
            </p:cNvSpPr>
            <p:nvPr/>
          </p:nvSpPr>
          <p:spPr bwMode="auto">
            <a:xfrm>
              <a:off x="4953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5" name="Rectangle 54">
              <a:extLst>
                <a:ext uri="{FF2B5EF4-FFF2-40B4-BE49-F238E27FC236}">
                  <a16:creationId xmlns:a16="http://schemas.microsoft.com/office/drawing/2014/main" id="{E51AEAFD-D4BA-594B-A29C-B65353E35B4D}"/>
                </a:ext>
              </a:extLst>
            </p:cNvPr>
            <p:cNvSpPr>
              <a:spLocks noChangeArrowheads="1"/>
            </p:cNvSpPr>
            <p:nvPr/>
          </p:nvSpPr>
          <p:spPr bwMode="auto">
            <a:xfrm>
              <a:off x="5105400" y="4620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6" name="Rectangle 55">
              <a:extLst>
                <a:ext uri="{FF2B5EF4-FFF2-40B4-BE49-F238E27FC236}">
                  <a16:creationId xmlns:a16="http://schemas.microsoft.com/office/drawing/2014/main" id="{D9097FA6-ED61-674D-B551-DED63456B6C2}"/>
                </a:ext>
              </a:extLst>
            </p:cNvPr>
            <p:cNvSpPr>
              <a:spLocks noChangeArrowheads="1"/>
            </p:cNvSpPr>
            <p:nvPr/>
          </p:nvSpPr>
          <p:spPr bwMode="auto">
            <a:xfrm>
              <a:off x="2667000" y="4772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7" name="Rectangle 56">
              <a:extLst>
                <a:ext uri="{FF2B5EF4-FFF2-40B4-BE49-F238E27FC236}">
                  <a16:creationId xmlns:a16="http://schemas.microsoft.com/office/drawing/2014/main" id="{7BD704DD-CF9A-6B4A-AB35-A222F1CC5B63}"/>
                </a:ext>
              </a:extLst>
            </p:cNvPr>
            <p:cNvSpPr>
              <a:spLocks noChangeArrowheads="1"/>
            </p:cNvSpPr>
            <p:nvPr/>
          </p:nvSpPr>
          <p:spPr bwMode="auto">
            <a:xfrm>
              <a:off x="2819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8" name="Rectangle 57">
              <a:extLst>
                <a:ext uri="{FF2B5EF4-FFF2-40B4-BE49-F238E27FC236}">
                  <a16:creationId xmlns:a16="http://schemas.microsoft.com/office/drawing/2014/main" id="{5EBBB08A-AA47-1E4B-8470-77B3E1906403}"/>
                </a:ext>
              </a:extLst>
            </p:cNvPr>
            <p:cNvSpPr>
              <a:spLocks noChangeArrowheads="1"/>
            </p:cNvSpPr>
            <p:nvPr/>
          </p:nvSpPr>
          <p:spPr bwMode="auto">
            <a:xfrm>
              <a:off x="2971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9" name="Rectangle 58">
              <a:extLst>
                <a:ext uri="{FF2B5EF4-FFF2-40B4-BE49-F238E27FC236}">
                  <a16:creationId xmlns:a16="http://schemas.microsoft.com/office/drawing/2014/main" id="{3A04C76B-EF39-D948-A6B4-3823A557131B}"/>
                </a:ext>
              </a:extLst>
            </p:cNvPr>
            <p:cNvSpPr>
              <a:spLocks noChangeArrowheads="1"/>
            </p:cNvSpPr>
            <p:nvPr/>
          </p:nvSpPr>
          <p:spPr bwMode="auto">
            <a:xfrm>
              <a:off x="3124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0" name="Rectangle 59">
              <a:extLst>
                <a:ext uri="{FF2B5EF4-FFF2-40B4-BE49-F238E27FC236}">
                  <a16:creationId xmlns:a16="http://schemas.microsoft.com/office/drawing/2014/main" id="{B23F63F5-16DD-4C4B-ADB2-35F7EE5481F3}"/>
                </a:ext>
              </a:extLst>
            </p:cNvPr>
            <p:cNvSpPr>
              <a:spLocks noChangeArrowheads="1"/>
            </p:cNvSpPr>
            <p:nvPr/>
          </p:nvSpPr>
          <p:spPr bwMode="auto">
            <a:xfrm>
              <a:off x="3276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1" name="Rectangle 60">
              <a:extLst>
                <a:ext uri="{FF2B5EF4-FFF2-40B4-BE49-F238E27FC236}">
                  <a16:creationId xmlns:a16="http://schemas.microsoft.com/office/drawing/2014/main" id="{7C592EDB-76E6-3B4C-9260-96A1D135676E}"/>
                </a:ext>
              </a:extLst>
            </p:cNvPr>
            <p:cNvSpPr>
              <a:spLocks noChangeArrowheads="1"/>
            </p:cNvSpPr>
            <p:nvPr/>
          </p:nvSpPr>
          <p:spPr bwMode="auto">
            <a:xfrm>
              <a:off x="3429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2" name="Rectangle 61">
              <a:extLst>
                <a:ext uri="{FF2B5EF4-FFF2-40B4-BE49-F238E27FC236}">
                  <a16:creationId xmlns:a16="http://schemas.microsoft.com/office/drawing/2014/main" id="{E8184232-1B5A-0545-A370-D41575362C8E}"/>
                </a:ext>
              </a:extLst>
            </p:cNvPr>
            <p:cNvSpPr>
              <a:spLocks noChangeArrowheads="1"/>
            </p:cNvSpPr>
            <p:nvPr/>
          </p:nvSpPr>
          <p:spPr bwMode="auto">
            <a:xfrm>
              <a:off x="3581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3" name="Rectangle 62">
              <a:extLst>
                <a:ext uri="{FF2B5EF4-FFF2-40B4-BE49-F238E27FC236}">
                  <a16:creationId xmlns:a16="http://schemas.microsoft.com/office/drawing/2014/main" id="{B3BE9828-B0B1-7641-A71D-8ED6FC537B02}"/>
                </a:ext>
              </a:extLst>
            </p:cNvPr>
            <p:cNvSpPr>
              <a:spLocks noChangeArrowheads="1"/>
            </p:cNvSpPr>
            <p:nvPr/>
          </p:nvSpPr>
          <p:spPr bwMode="auto">
            <a:xfrm>
              <a:off x="3733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4" name="Rectangle 63">
              <a:extLst>
                <a:ext uri="{FF2B5EF4-FFF2-40B4-BE49-F238E27FC236}">
                  <a16:creationId xmlns:a16="http://schemas.microsoft.com/office/drawing/2014/main" id="{B5934909-74FE-7540-88C0-18FD110B3534}"/>
                </a:ext>
              </a:extLst>
            </p:cNvPr>
            <p:cNvSpPr>
              <a:spLocks noChangeArrowheads="1"/>
            </p:cNvSpPr>
            <p:nvPr/>
          </p:nvSpPr>
          <p:spPr bwMode="auto">
            <a:xfrm>
              <a:off x="3886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5" name="Rectangle 64">
              <a:extLst>
                <a:ext uri="{FF2B5EF4-FFF2-40B4-BE49-F238E27FC236}">
                  <a16:creationId xmlns:a16="http://schemas.microsoft.com/office/drawing/2014/main" id="{45BF4B21-E1AB-614F-B11F-C10319DEB982}"/>
                </a:ext>
              </a:extLst>
            </p:cNvPr>
            <p:cNvSpPr>
              <a:spLocks noChangeArrowheads="1"/>
            </p:cNvSpPr>
            <p:nvPr/>
          </p:nvSpPr>
          <p:spPr bwMode="auto">
            <a:xfrm>
              <a:off x="4038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6" name="Rectangle 65">
              <a:extLst>
                <a:ext uri="{FF2B5EF4-FFF2-40B4-BE49-F238E27FC236}">
                  <a16:creationId xmlns:a16="http://schemas.microsoft.com/office/drawing/2014/main" id="{056C3A11-245E-7445-9F33-8C736A4ACC72}"/>
                </a:ext>
              </a:extLst>
            </p:cNvPr>
            <p:cNvSpPr>
              <a:spLocks noChangeArrowheads="1"/>
            </p:cNvSpPr>
            <p:nvPr/>
          </p:nvSpPr>
          <p:spPr bwMode="auto">
            <a:xfrm>
              <a:off x="4191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7" name="Rectangle 66">
              <a:extLst>
                <a:ext uri="{FF2B5EF4-FFF2-40B4-BE49-F238E27FC236}">
                  <a16:creationId xmlns:a16="http://schemas.microsoft.com/office/drawing/2014/main" id="{0A919C72-BA3C-1549-A25E-A8407129390B}"/>
                </a:ext>
              </a:extLst>
            </p:cNvPr>
            <p:cNvSpPr>
              <a:spLocks noChangeArrowheads="1"/>
            </p:cNvSpPr>
            <p:nvPr/>
          </p:nvSpPr>
          <p:spPr bwMode="auto">
            <a:xfrm>
              <a:off x="4343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8" name="Rectangle 67">
              <a:extLst>
                <a:ext uri="{FF2B5EF4-FFF2-40B4-BE49-F238E27FC236}">
                  <a16:creationId xmlns:a16="http://schemas.microsoft.com/office/drawing/2014/main" id="{C57410D9-CA6E-C747-AE4E-284E4394F592}"/>
                </a:ext>
              </a:extLst>
            </p:cNvPr>
            <p:cNvSpPr>
              <a:spLocks noChangeArrowheads="1"/>
            </p:cNvSpPr>
            <p:nvPr/>
          </p:nvSpPr>
          <p:spPr bwMode="auto">
            <a:xfrm>
              <a:off x="4495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9" name="Rectangle 68">
              <a:extLst>
                <a:ext uri="{FF2B5EF4-FFF2-40B4-BE49-F238E27FC236}">
                  <a16:creationId xmlns:a16="http://schemas.microsoft.com/office/drawing/2014/main" id="{7B09AB6B-85A6-C148-ABDC-226443BE0974}"/>
                </a:ext>
              </a:extLst>
            </p:cNvPr>
            <p:cNvSpPr>
              <a:spLocks noChangeArrowheads="1"/>
            </p:cNvSpPr>
            <p:nvPr/>
          </p:nvSpPr>
          <p:spPr bwMode="auto">
            <a:xfrm>
              <a:off x="4648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0" name="Rectangle 69">
              <a:extLst>
                <a:ext uri="{FF2B5EF4-FFF2-40B4-BE49-F238E27FC236}">
                  <a16:creationId xmlns:a16="http://schemas.microsoft.com/office/drawing/2014/main" id="{B62A4820-6CE8-584A-9004-C076A002CD1D}"/>
                </a:ext>
              </a:extLst>
            </p:cNvPr>
            <p:cNvSpPr>
              <a:spLocks noChangeArrowheads="1"/>
            </p:cNvSpPr>
            <p:nvPr/>
          </p:nvSpPr>
          <p:spPr bwMode="auto">
            <a:xfrm>
              <a:off x="4800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1" name="Rectangle 70">
              <a:extLst>
                <a:ext uri="{FF2B5EF4-FFF2-40B4-BE49-F238E27FC236}">
                  <a16:creationId xmlns:a16="http://schemas.microsoft.com/office/drawing/2014/main" id="{381FD698-98F2-9940-A61A-05897CDC9262}"/>
                </a:ext>
              </a:extLst>
            </p:cNvPr>
            <p:cNvSpPr>
              <a:spLocks noChangeArrowheads="1"/>
            </p:cNvSpPr>
            <p:nvPr/>
          </p:nvSpPr>
          <p:spPr bwMode="auto">
            <a:xfrm>
              <a:off x="4953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2" name="Rectangle 71">
              <a:extLst>
                <a:ext uri="{FF2B5EF4-FFF2-40B4-BE49-F238E27FC236}">
                  <a16:creationId xmlns:a16="http://schemas.microsoft.com/office/drawing/2014/main" id="{B82DBA7C-ADF8-2741-AABF-0352414726B1}"/>
                </a:ext>
              </a:extLst>
            </p:cNvPr>
            <p:cNvSpPr>
              <a:spLocks noChangeArrowheads="1"/>
            </p:cNvSpPr>
            <p:nvPr/>
          </p:nvSpPr>
          <p:spPr bwMode="auto">
            <a:xfrm>
              <a:off x="5105400" y="4772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3" name="Rectangle 72">
              <a:extLst>
                <a:ext uri="{FF2B5EF4-FFF2-40B4-BE49-F238E27FC236}">
                  <a16:creationId xmlns:a16="http://schemas.microsoft.com/office/drawing/2014/main" id="{EBFE0B30-97AD-5F41-92C5-3A0DAFE14AA8}"/>
                </a:ext>
              </a:extLst>
            </p:cNvPr>
            <p:cNvSpPr>
              <a:spLocks noChangeArrowheads="1"/>
            </p:cNvSpPr>
            <p:nvPr/>
          </p:nvSpPr>
          <p:spPr bwMode="auto">
            <a:xfrm>
              <a:off x="2667000" y="49249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4" name="Rectangle 73">
              <a:extLst>
                <a:ext uri="{FF2B5EF4-FFF2-40B4-BE49-F238E27FC236}">
                  <a16:creationId xmlns:a16="http://schemas.microsoft.com/office/drawing/2014/main" id="{D3CC7D8C-DA09-224B-A220-68D7215679F1}"/>
                </a:ext>
              </a:extLst>
            </p:cNvPr>
            <p:cNvSpPr>
              <a:spLocks noChangeArrowheads="1"/>
            </p:cNvSpPr>
            <p:nvPr/>
          </p:nvSpPr>
          <p:spPr bwMode="auto">
            <a:xfrm>
              <a:off x="2819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5" name="Rectangle 74">
              <a:extLst>
                <a:ext uri="{FF2B5EF4-FFF2-40B4-BE49-F238E27FC236}">
                  <a16:creationId xmlns:a16="http://schemas.microsoft.com/office/drawing/2014/main" id="{FCCED077-06D1-7B46-8756-D6663076E6D5}"/>
                </a:ext>
              </a:extLst>
            </p:cNvPr>
            <p:cNvSpPr>
              <a:spLocks noChangeArrowheads="1"/>
            </p:cNvSpPr>
            <p:nvPr/>
          </p:nvSpPr>
          <p:spPr bwMode="auto">
            <a:xfrm>
              <a:off x="2971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6" name="Rectangle 75">
              <a:extLst>
                <a:ext uri="{FF2B5EF4-FFF2-40B4-BE49-F238E27FC236}">
                  <a16:creationId xmlns:a16="http://schemas.microsoft.com/office/drawing/2014/main" id="{AFB23AB6-6605-BE48-B1CD-1D31EBB675A0}"/>
                </a:ext>
              </a:extLst>
            </p:cNvPr>
            <p:cNvSpPr>
              <a:spLocks noChangeArrowheads="1"/>
            </p:cNvSpPr>
            <p:nvPr/>
          </p:nvSpPr>
          <p:spPr bwMode="auto">
            <a:xfrm>
              <a:off x="3124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7" name="Rectangle 76">
              <a:extLst>
                <a:ext uri="{FF2B5EF4-FFF2-40B4-BE49-F238E27FC236}">
                  <a16:creationId xmlns:a16="http://schemas.microsoft.com/office/drawing/2014/main" id="{3BA6497E-8C27-7B4C-9345-A50EADF658B8}"/>
                </a:ext>
              </a:extLst>
            </p:cNvPr>
            <p:cNvSpPr>
              <a:spLocks noChangeArrowheads="1"/>
            </p:cNvSpPr>
            <p:nvPr/>
          </p:nvSpPr>
          <p:spPr bwMode="auto">
            <a:xfrm>
              <a:off x="3276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8" name="Rectangle 77">
              <a:extLst>
                <a:ext uri="{FF2B5EF4-FFF2-40B4-BE49-F238E27FC236}">
                  <a16:creationId xmlns:a16="http://schemas.microsoft.com/office/drawing/2014/main" id="{BECAC363-B46C-E449-B518-23338B4DA808}"/>
                </a:ext>
              </a:extLst>
            </p:cNvPr>
            <p:cNvSpPr>
              <a:spLocks noChangeArrowheads="1"/>
            </p:cNvSpPr>
            <p:nvPr/>
          </p:nvSpPr>
          <p:spPr bwMode="auto">
            <a:xfrm>
              <a:off x="3429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9" name="Rectangle 78">
              <a:extLst>
                <a:ext uri="{FF2B5EF4-FFF2-40B4-BE49-F238E27FC236}">
                  <a16:creationId xmlns:a16="http://schemas.microsoft.com/office/drawing/2014/main" id="{B277D856-9B58-BC43-8025-24E6E37EB504}"/>
                </a:ext>
              </a:extLst>
            </p:cNvPr>
            <p:cNvSpPr>
              <a:spLocks noChangeArrowheads="1"/>
            </p:cNvSpPr>
            <p:nvPr/>
          </p:nvSpPr>
          <p:spPr bwMode="auto">
            <a:xfrm>
              <a:off x="3581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0" name="Rectangle 79">
              <a:extLst>
                <a:ext uri="{FF2B5EF4-FFF2-40B4-BE49-F238E27FC236}">
                  <a16:creationId xmlns:a16="http://schemas.microsoft.com/office/drawing/2014/main" id="{2EDADE9C-C07F-544B-AD27-C3443356AC82}"/>
                </a:ext>
              </a:extLst>
            </p:cNvPr>
            <p:cNvSpPr>
              <a:spLocks noChangeArrowheads="1"/>
            </p:cNvSpPr>
            <p:nvPr/>
          </p:nvSpPr>
          <p:spPr bwMode="auto">
            <a:xfrm>
              <a:off x="3733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1" name="Rectangle 80">
              <a:extLst>
                <a:ext uri="{FF2B5EF4-FFF2-40B4-BE49-F238E27FC236}">
                  <a16:creationId xmlns:a16="http://schemas.microsoft.com/office/drawing/2014/main" id="{ED06DE8B-746A-5244-802D-8D09D60D7221}"/>
                </a:ext>
              </a:extLst>
            </p:cNvPr>
            <p:cNvSpPr>
              <a:spLocks noChangeArrowheads="1"/>
            </p:cNvSpPr>
            <p:nvPr/>
          </p:nvSpPr>
          <p:spPr bwMode="auto">
            <a:xfrm>
              <a:off x="3886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2" name="Rectangle 81">
              <a:extLst>
                <a:ext uri="{FF2B5EF4-FFF2-40B4-BE49-F238E27FC236}">
                  <a16:creationId xmlns:a16="http://schemas.microsoft.com/office/drawing/2014/main" id="{950C9AF0-46E2-1C48-8D3F-F873ACA4E3A9}"/>
                </a:ext>
              </a:extLst>
            </p:cNvPr>
            <p:cNvSpPr>
              <a:spLocks noChangeArrowheads="1"/>
            </p:cNvSpPr>
            <p:nvPr/>
          </p:nvSpPr>
          <p:spPr bwMode="auto">
            <a:xfrm>
              <a:off x="4038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3" name="Rectangle 82">
              <a:extLst>
                <a:ext uri="{FF2B5EF4-FFF2-40B4-BE49-F238E27FC236}">
                  <a16:creationId xmlns:a16="http://schemas.microsoft.com/office/drawing/2014/main" id="{0B5A2E5D-1A62-334A-B104-C03CA680B859}"/>
                </a:ext>
              </a:extLst>
            </p:cNvPr>
            <p:cNvSpPr>
              <a:spLocks noChangeArrowheads="1"/>
            </p:cNvSpPr>
            <p:nvPr/>
          </p:nvSpPr>
          <p:spPr bwMode="auto">
            <a:xfrm>
              <a:off x="4191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4" name="Rectangle 83">
              <a:extLst>
                <a:ext uri="{FF2B5EF4-FFF2-40B4-BE49-F238E27FC236}">
                  <a16:creationId xmlns:a16="http://schemas.microsoft.com/office/drawing/2014/main" id="{CA4753E1-F399-C447-B8C0-CE6048EC63D7}"/>
                </a:ext>
              </a:extLst>
            </p:cNvPr>
            <p:cNvSpPr>
              <a:spLocks noChangeArrowheads="1"/>
            </p:cNvSpPr>
            <p:nvPr/>
          </p:nvSpPr>
          <p:spPr bwMode="auto">
            <a:xfrm>
              <a:off x="4343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5" name="Rectangle 84">
              <a:extLst>
                <a:ext uri="{FF2B5EF4-FFF2-40B4-BE49-F238E27FC236}">
                  <a16:creationId xmlns:a16="http://schemas.microsoft.com/office/drawing/2014/main" id="{F89426D9-EA9D-9F4F-9A09-2914B032BC8A}"/>
                </a:ext>
              </a:extLst>
            </p:cNvPr>
            <p:cNvSpPr>
              <a:spLocks noChangeArrowheads="1"/>
            </p:cNvSpPr>
            <p:nvPr/>
          </p:nvSpPr>
          <p:spPr bwMode="auto">
            <a:xfrm>
              <a:off x="4495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6" name="Rectangle 85">
              <a:extLst>
                <a:ext uri="{FF2B5EF4-FFF2-40B4-BE49-F238E27FC236}">
                  <a16:creationId xmlns:a16="http://schemas.microsoft.com/office/drawing/2014/main" id="{E9F8971D-DD67-3C47-9362-933292F5EE1E}"/>
                </a:ext>
              </a:extLst>
            </p:cNvPr>
            <p:cNvSpPr>
              <a:spLocks noChangeArrowheads="1"/>
            </p:cNvSpPr>
            <p:nvPr/>
          </p:nvSpPr>
          <p:spPr bwMode="auto">
            <a:xfrm>
              <a:off x="4648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7" name="Rectangle 86">
              <a:extLst>
                <a:ext uri="{FF2B5EF4-FFF2-40B4-BE49-F238E27FC236}">
                  <a16:creationId xmlns:a16="http://schemas.microsoft.com/office/drawing/2014/main" id="{2E558E31-D9C6-584D-920E-08135E6B7AB5}"/>
                </a:ext>
              </a:extLst>
            </p:cNvPr>
            <p:cNvSpPr>
              <a:spLocks noChangeArrowheads="1"/>
            </p:cNvSpPr>
            <p:nvPr/>
          </p:nvSpPr>
          <p:spPr bwMode="auto">
            <a:xfrm>
              <a:off x="4800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8" name="Rectangle 87">
              <a:extLst>
                <a:ext uri="{FF2B5EF4-FFF2-40B4-BE49-F238E27FC236}">
                  <a16:creationId xmlns:a16="http://schemas.microsoft.com/office/drawing/2014/main" id="{5156FEFC-C8B2-C743-9C63-78269A26BA21}"/>
                </a:ext>
              </a:extLst>
            </p:cNvPr>
            <p:cNvSpPr>
              <a:spLocks noChangeArrowheads="1"/>
            </p:cNvSpPr>
            <p:nvPr/>
          </p:nvSpPr>
          <p:spPr bwMode="auto">
            <a:xfrm>
              <a:off x="4953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9" name="Rectangle 88">
              <a:extLst>
                <a:ext uri="{FF2B5EF4-FFF2-40B4-BE49-F238E27FC236}">
                  <a16:creationId xmlns:a16="http://schemas.microsoft.com/office/drawing/2014/main" id="{897D444C-7795-EA45-8ECE-883759569BB0}"/>
                </a:ext>
              </a:extLst>
            </p:cNvPr>
            <p:cNvSpPr>
              <a:spLocks noChangeArrowheads="1"/>
            </p:cNvSpPr>
            <p:nvPr/>
          </p:nvSpPr>
          <p:spPr bwMode="auto">
            <a:xfrm>
              <a:off x="5105400" y="49249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0" name="Rectangle 89">
              <a:extLst>
                <a:ext uri="{FF2B5EF4-FFF2-40B4-BE49-F238E27FC236}">
                  <a16:creationId xmlns:a16="http://schemas.microsoft.com/office/drawing/2014/main" id="{1923F665-4BE1-A943-8107-F65AED8D1668}"/>
                </a:ext>
              </a:extLst>
            </p:cNvPr>
            <p:cNvSpPr>
              <a:spLocks noChangeArrowheads="1"/>
            </p:cNvSpPr>
            <p:nvPr/>
          </p:nvSpPr>
          <p:spPr bwMode="auto">
            <a:xfrm>
              <a:off x="2667000" y="5077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1" name="Rectangle 90">
              <a:extLst>
                <a:ext uri="{FF2B5EF4-FFF2-40B4-BE49-F238E27FC236}">
                  <a16:creationId xmlns:a16="http://schemas.microsoft.com/office/drawing/2014/main" id="{E36115DA-2EE3-4D40-98AF-F9E43F19EE7D}"/>
                </a:ext>
              </a:extLst>
            </p:cNvPr>
            <p:cNvSpPr>
              <a:spLocks noChangeArrowheads="1"/>
            </p:cNvSpPr>
            <p:nvPr/>
          </p:nvSpPr>
          <p:spPr bwMode="auto">
            <a:xfrm>
              <a:off x="2819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2" name="Rectangle 91">
              <a:extLst>
                <a:ext uri="{FF2B5EF4-FFF2-40B4-BE49-F238E27FC236}">
                  <a16:creationId xmlns:a16="http://schemas.microsoft.com/office/drawing/2014/main" id="{82D8F10E-EC06-1C48-AADE-EBAA747E685A}"/>
                </a:ext>
              </a:extLst>
            </p:cNvPr>
            <p:cNvSpPr>
              <a:spLocks noChangeArrowheads="1"/>
            </p:cNvSpPr>
            <p:nvPr/>
          </p:nvSpPr>
          <p:spPr bwMode="auto">
            <a:xfrm>
              <a:off x="2971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3" name="Rectangle 92">
              <a:extLst>
                <a:ext uri="{FF2B5EF4-FFF2-40B4-BE49-F238E27FC236}">
                  <a16:creationId xmlns:a16="http://schemas.microsoft.com/office/drawing/2014/main" id="{61A0A290-E661-6347-B2F9-F5F4B5E84095}"/>
                </a:ext>
              </a:extLst>
            </p:cNvPr>
            <p:cNvSpPr>
              <a:spLocks noChangeArrowheads="1"/>
            </p:cNvSpPr>
            <p:nvPr/>
          </p:nvSpPr>
          <p:spPr bwMode="auto">
            <a:xfrm>
              <a:off x="3124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4" name="Rectangle 93">
              <a:extLst>
                <a:ext uri="{FF2B5EF4-FFF2-40B4-BE49-F238E27FC236}">
                  <a16:creationId xmlns:a16="http://schemas.microsoft.com/office/drawing/2014/main" id="{EA75EF1F-DD9A-3E4E-BC22-50EECBA28621}"/>
                </a:ext>
              </a:extLst>
            </p:cNvPr>
            <p:cNvSpPr>
              <a:spLocks noChangeArrowheads="1"/>
            </p:cNvSpPr>
            <p:nvPr/>
          </p:nvSpPr>
          <p:spPr bwMode="auto">
            <a:xfrm>
              <a:off x="3276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5" name="Rectangle 94">
              <a:extLst>
                <a:ext uri="{FF2B5EF4-FFF2-40B4-BE49-F238E27FC236}">
                  <a16:creationId xmlns:a16="http://schemas.microsoft.com/office/drawing/2014/main" id="{0F18DB63-3E1B-3B4D-A1C6-F5F218F053E3}"/>
                </a:ext>
              </a:extLst>
            </p:cNvPr>
            <p:cNvSpPr>
              <a:spLocks noChangeArrowheads="1"/>
            </p:cNvSpPr>
            <p:nvPr/>
          </p:nvSpPr>
          <p:spPr bwMode="auto">
            <a:xfrm>
              <a:off x="3429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6" name="Rectangle 95">
              <a:extLst>
                <a:ext uri="{FF2B5EF4-FFF2-40B4-BE49-F238E27FC236}">
                  <a16:creationId xmlns:a16="http://schemas.microsoft.com/office/drawing/2014/main" id="{1635DA27-302B-0241-8521-DDD86A9DFDA6}"/>
                </a:ext>
              </a:extLst>
            </p:cNvPr>
            <p:cNvSpPr>
              <a:spLocks noChangeArrowheads="1"/>
            </p:cNvSpPr>
            <p:nvPr/>
          </p:nvSpPr>
          <p:spPr bwMode="auto">
            <a:xfrm>
              <a:off x="3581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7" name="Rectangle 96">
              <a:extLst>
                <a:ext uri="{FF2B5EF4-FFF2-40B4-BE49-F238E27FC236}">
                  <a16:creationId xmlns:a16="http://schemas.microsoft.com/office/drawing/2014/main" id="{C1B86429-B1FD-9443-B344-B61095C72A0B}"/>
                </a:ext>
              </a:extLst>
            </p:cNvPr>
            <p:cNvSpPr>
              <a:spLocks noChangeArrowheads="1"/>
            </p:cNvSpPr>
            <p:nvPr/>
          </p:nvSpPr>
          <p:spPr bwMode="auto">
            <a:xfrm>
              <a:off x="3733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8" name="Rectangle 97">
              <a:extLst>
                <a:ext uri="{FF2B5EF4-FFF2-40B4-BE49-F238E27FC236}">
                  <a16:creationId xmlns:a16="http://schemas.microsoft.com/office/drawing/2014/main" id="{65077600-8D14-7648-9304-AAD53C48EDB7}"/>
                </a:ext>
              </a:extLst>
            </p:cNvPr>
            <p:cNvSpPr>
              <a:spLocks noChangeArrowheads="1"/>
            </p:cNvSpPr>
            <p:nvPr/>
          </p:nvSpPr>
          <p:spPr bwMode="auto">
            <a:xfrm>
              <a:off x="3886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9" name="Rectangle 98">
              <a:extLst>
                <a:ext uri="{FF2B5EF4-FFF2-40B4-BE49-F238E27FC236}">
                  <a16:creationId xmlns:a16="http://schemas.microsoft.com/office/drawing/2014/main" id="{6344E623-BCE5-B844-8973-753718E5E5BE}"/>
                </a:ext>
              </a:extLst>
            </p:cNvPr>
            <p:cNvSpPr>
              <a:spLocks noChangeArrowheads="1"/>
            </p:cNvSpPr>
            <p:nvPr/>
          </p:nvSpPr>
          <p:spPr bwMode="auto">
            <a:xfrm>
              <a:off x="4038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0" name="Rectangle 99">
              <a:extLst>
                <a:ext uri="{FF2B5EF4-FFF2-40B4-BE49-F238E27FC236}">
                  <a16:creationId xmlns:a16="http://schemas.microsoft.com/office/drawing/2014/main" id="{AEB76C22-BE0D-224D-8707-84636C7046D1}"/>
                </a:ext>
              </a:extLst>
            </p:cNvPr>
            <p:cNvSpPr>
              <a:spLocks noChangeArrowheads="1"/>
            </p:cNvSpPr>
            <p:nvPr/>
          </p:nvSpPr>
          <p:spPr bwMode="auto">
            <a:xfrm>
              <a:off x="4191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1" name="Rectangle 100">
              <a:extLst>
                <a:ext uri="{FF2B5EF4-FFF2-40B4-BE49-F238E27FC236}">
                  <a16:creationId xmlns:a16="http://schemas.microsoft.com/office/drawing/2014/main" id="{51921348-7CD5-D542-87A3-20000F78EA70}"/>
                </a:ext>
              </a:extLst>
            </p:cNvPr>
            <p:cNvSpPr>
              <a:spLocks noChangeArrowheads="1"/>
            </p:cNvSpPr>
            <p:nvPr/>
          </p:nvSpPr>
          <p:spPr bwMode="auto">
            <a:xfrm>
              <a:off x="4343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2" name="Rectangle 101">
              <a:extLst>
                <a:ext uri="{FF2B5EF4-FFF2-40B4-BE49-F238E27FC236}">
                  <a16:creationId xmlns:a16="http://schemas.microsoft.com/office/drawing/2014/main" id="{B5921352-4247-5D48-BC4E-257A3E8EB192}"/>
                </a:ext>
              </a:extLst>
            </p:cNvPr>
            <p:cNvSpPr>
              <a:spLocks noChangeArrowheads="1"/>
            </p:cNvSpPr>
            <p:nvPr/>
          </p:nvSpPr>
          <p:spPr bwMode="auto">
            <a:xfrm>
              <a:off x="4495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3" name="Rectangle 102">
              <a:extLst>
                <a:ext uri="{FF2B5EF4-FFF2-40B4-BE49-F238E27FC236}">
                  <a16:creationId xmlns:a16="http://schemas.microsoft.com/office/drawing/2014/main" id="{D08E000C-BC49-0548-8F9E-A72312DFDCC7}"/>
                </a:ext>
              </a:extLst>
            </p:cNvPr>
            <p:cNvSpPr>
              <a:spLocks noChangeArrowheads="1"/>
            </p:cNvSpPr>
            <p:nvPr/>
          </p:nvSpPr>
          <p:spPr bwMode="auto">
            <a:xfrm>
              <a:off x="4648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4" name="Rectangle 103">
              <a:extLst>
                <a:ext uri="{FF2B5EF4-FFF2-40B4-BE49-F238E27FC236}">
                  <a16:creationId xmlns:a16="http://schemas.microsoft.com/office/drawing/2014/main" id="{027E18A1-5EF3-0143-B975-A8550FBD136A}"/>
                </a:ext>
              </a:extLst>
            </p:cNvPr>
            <p:cNvSpPr>
              <a:spLocks noChangeArrowheads="1"/>
            </p:cNvSpPr>
            <p:nvPr/>
          </p:nvSpPr>
          <p:spPr bwMode="auto">
            <a:xfrm>
              <a:off x="4800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5" name="Rectangle 104">
              <a:extLst>
                <a:ext uri="{FF2B5EF4-FFF2-40B4-BE49-F238E27FC236}">
                  <a16:creationId xmlns:a16="http://schemas.microsoft.com/office/drawing/2014/main" id="{63C20A0A-CDDA-2946-9EB3-54C4ED378EF4}"/>
                </a:ext>
              </a:extLst>
            </p:cNvPr>
            <p:cNvSpPr>
              <a:spLocks noChangeArrowheads="1"/>
            </p:cNvSpPr>
            <p:nvPr/>
          </p:nvSpPr>
          <p:spPr bwMode="auto">
            <a:xfrm>
              <a:off x="4953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6" name="Rectangle 105">
              <a:extLst>
                <a:ext uri="{FF2B5EF4-FFF2-40B4-BE49-F238E27FC236}">
                  <a16:creationId xmlns:a16="http://schemas.microsoft.com/office/drawing/2014/main" id="{178C2CB9-D3AB-2C49-A9B9-57A7A75E5367}"/>
                </a:ext>
              </a:extLst>
            </p:cNvPr>
            <p:cNvSpPr>
              <a:spLocks noChangeArrowheads="1"/>
            </p:cNvSpPr>
            <p:nvPr/>
          </p:nvSpPr>
          <p:spPr bwMode="auto">
            <a:xfrm>
              <a:off x="5105400" y="5077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7" name="Rectangle 106">
              <a:extLst>
                <a:ext uri="{FF2B5EF4-FFF2-40B4-BE49-F238E27FC236}">
                  <a16:creationId xmlns:a16="http://schemas.microsoft.com/office/drawing/2014/main" id="{E931EDA7-3A6C-714A-8D60-C5C63638FC6D}"/>
                </a:ext>
              </a:extLst>
            </p:cNvPr>
            <p:cNvSpPr>
              <a:spLocks noChangeArrowheads="1"/>
            </p:cNvSpPr>
            <p:nvPr/>
          </p:nvSpPr>
          <p:spPr bwMode="auto">
            <a:xfrm>
              <a:off x="2667000" y="5229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8" name="Rectangle 107">
              <a:extLst>
                <a:ext uri="{FF2B5EF4-FFF2-40B4-BE49-F238E27FC236}">
                  <a16:creationId xmlns:a16="http://schemas.microsoft.com/office/drawing/2014/main" id="{A92C83E8-F9C2-FA4A-B287-4A58CF794911}"/>
                </a:ext>
              </a:extLst>
            </p:cNvPr>
            <p:cNvSpPr>
              <a:spLocks noChangeArrowheads="1"/>
            </p:cNvSpPr>
            <p:nvPr/>
          </p:nvSpPr>
          <p:spPr bwMode="auto">
            <a:xfrm>
              <a:off x="2819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9" name="Rectangle 108">
              <a:extLst>
                <a:ext uri="{FF2B5EF4-FFF2-40B4-BE49-F238E27FC236}">
                  <a16:creationId xmlns:a16="http://schemas.microsoft.com/office/drawing/2014/main" id="{C934005C-808B-D94A-A995-3C48FFB4B500}"/>
                </a:ext>
              </a:extLst>
            </p:cNvPr>
            <p:cNvSpPr>
              <a:spLocks noChangeArrowheads="1"/>
            </p:cNvSpPr>
            <p:nvPr/>
          </p:nvSpPr>
          <p:spPr bwMode="auto">
            <a:xfrm>
              <a:off x="2971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0" name="Rectangle 109">
              <a:extLst>
                <a:ext uri="{FF2B5EF4-FFF2-40B4-BE49-F238E27FC236}">
                  <a16:creationId xmlns:a16="http://schemas.microsoft.com/office/drawing/2014/main" id="{E5E0D897-9CFA-704D-9326-C419E19C34F5}"/>
                </a:ext>
              </a:extLst>
            </p:cNvPr>
            <p:cNvSpPr>
              <a:spLocks noChangeArrowheads="1"/>
            </p:cNvSpPr>
            <p:nvPr/>
          </p:nvSpPr>
          <p:spPr bwMode="auto">
            <a:xfrm>
              <a:off x="3124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1" name="Rectangle 110">
              <a:extLst>
                <a:ext uri="{FF2B5EF4-FFF2-40B4-BE49-F238E27FC236}">
                  <a16:creationId xmlns:a16="http://schemas.microsoft.com/office/drawing/2014/main" id="{E520AF2E-D1D2-3549-B84D-959D38E00721}"/>
                </a:ext>
              </a:extLst>
            </p:cNvPr>
            <p:cNvSpPr>
              <a:spLocks noChangeArrowheads="1"/>
            </p:cNvSpPr>
            <p:nvPr/>
          </p:nvSpPr>
          <p:spPr bwMode="auto">
            <a:xfrm>
              <a:off x="3276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2" name="Rectangle 111">
              <a:extLst>
                <a:ext uri="{FF2B5EF4-FFF2-40B4-BE49-F238E27FC236}">
                  <a16:creationId xmlns:a16="http://schemas.microsoft.com/office/drawing/2014/main" id="{E9DA993D-83B6-954E-BF3C-DA414FB9A6E8}"/>
                </a:ext>
              </a:extLst>
            </p:cNvPr>
            <p:cNvSpPr>
              <a:spLocks noChangeArrowheads="1"/>
            </p:cNvSpPr>
            <p:nvPr/>
          </p:nvSpPr>
          <p:spPr bwMode="auto">
            <a:xfrm>
              <a:off x="3429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3" name="Rectangle 112">
              <a:extLst>
                <a:ext uri="{FF2B5EF4-FFF2-40B4-BE49-F238E27FC236}">
                  <a16:creationId xmlns:a16="http://schemas.microsoft.com/office/drawing/2014/main" id="{85CB9C89-45C9-3F40-950A-9698A901A22C}"/>
                </a:ext>
              </a:extLst>
            </p:cNvPr>
            <p:cNvSpPr>
              <a:spLocks noChangeArrowheads="1"/>
            </p:cNvSpPr>
            <p:nvPr/>
          </p:nvSpPr>
          <p:spPr bwMode="auto">
            <a:xfrm>
              <a:off x="3581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4" name="Rectangle 113">
              <a:extLst>
                <a:ext uri="{FF2B5EF4-FFF2-40B4-BE49-F238E27FC236}">
                  <a16:creationId xmlns:a16="http://schemas.microsoft.com/office/drawing/2014/main" id="{96DDDC98-0819-264F-968C-E0CFFBD711C2}"/>
                </a:ext>
              </a:extLst>
            </p:cNvPr>
            <p:cNvSpPr>
              <a:spLocks noChangeArrowheads="1"/>
            </p:cNvSpPr>
            <p:nvPr/>
          </p:nvSpPr>
          <p:spPr bwMode="auto">
            <a:xfrm>
              <a:off x="3733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5" name="Rectangle 114">
              <a:extLst>
                <a:ext uri="{FF2B5EF4-FFF2-40B4-BE49-F238E27FC236}">
                  <a16:creationId xmlns:a16="http://schemas.microsoft.com/office/drawing/2014/main" id="{FEBDEEBC-FFBD-D84D-AB10-B0A8DD0BD693}"/>
                </a:ext>
              </a:extLst>
            </p:cNvPr>
            <p:cNvSpPr>
              <a:spLocks noChangeArrowheads="1"/>
            </p:cNvSpPr>
            <p:nvPr/>
          </p:nvSpPr>
          <p:spPr bwMode="auto">
            <a:xfrm>
              <a:off x="3886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6" name="Rectangle 115">
              <a:extLst>
                <a:ext uri="{FF2B5EF4-FFF2-40B4-BE49-F238E27FC236}">
                  <a16:creationId xmlns:a16="http://schemas.microsoft.com/office/drawing/2014/main" id="{EA949069-7880-E448-89FE-711425171B52}"/>
                </a:ext>
              </a:extLst>
            </p:cNvPr>
            <p:cNvSpPr>
              <a:spLocks noChangeArrowheads="1"/>
            </p:cNvSpPr>
            <p:nvPr/>
          </p:nvSpPr>
          <p:spPr bwMode="auto">
            <a:xfrm>
              <a:off x="4038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7" name="Rectangle 116">
              <a:extLst>
                <a:ext uri="{FF2B5EF4-FFF2-40B4-BE49-F238E27FC236}">
                  <a16:creationId xmlns:a16="http://schemas.microsoft.com/office/drawing/2014/main" id="{C22A581B-BEFC-AF4D-875D-F7E04DE2C648}"/>
                </a:ext>
              </a:extLst>
            </p:cNvPr>
            <p:cNvSpPr>
              <a:spLocks noChangeArrowheads="1"/>
            </p:cNvSpPr>
            <p:nvPr/>
          </p:nvSpPr>
          <p:spPr bwMode="auto">
            <a:xfrm>
              <a:off x="4191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8" name="Rectangle 117">
              <a:extLst>
                <a:ext uri="{FF2B5EF4-FFF2-40B4-BE49-F238E27FC236}">
                  <a16:creationId xmlns:a16="http://schemas.microsoft.com/office/drawing/2014/main" id="{5DF1DC1A-A7CD-0643-AA7F-005E04D0141B}"/>
                </a:ext>
              </a:extLst>
            </p:cNvPr>
            <p:cNvSpPr>
              <a:spLocks noChangeArrowheads="1"/>
            </p:cNvSpPr>
            <p:nvPr/>
          </p:nvSpPr>
          <p:spPr bwMode="auto">
            <a:xfrm>
              <a:off x="4343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9" name="Rectangle 118">
              <a:extLst>
                <a:ext uri="{FF2B5EF4-FFF2-40B4-BE49-F238E27FC236}">
                  <a16:creationId xmlns:a16="http://schemas.microsoft.com/office/drawing/2014/main" id="{8809C831-57E7-F448-B6EE-D43C4BBB0728}"/>
                </a:ext>
              </a:extLst>
            </p:cNvPr>
            <p:cNvSpPr>
              <a:spLocks noChangeArrowheads="1"/>
            </p:cNvSpPr>
            <p:nvPr/>
          </p:nvSpPr>
          <p:spPr bwMode="auto">
            <a:xfrm>
              <a:off x="4495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0" name="Rectangle 119">
              <a:extLst>
                <a:ext uri="{FF2B5EF4-FFF2-40B4-BE49-F238E27FC236}">
                  <a16:creationId xmlns:a16="http://schemas.microsoft.com/office/drawing/2014/main" id="{899E2FE3-C278-7F46-902F-1CB7DFA8B964}"/>
                </a:ext>
              </a:extLst>
            </p:cNvPr>
            <p:cNvSpPr>
              <a:spLocks noChangeArrowheads="1"/>
            </p:cNvSpPr>
            <p:nvPr/>
          </p:nvSpPr>
          <p:spPr bwMode="auto">
            <a:xfrm>
              <a:off x="4648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1" name="Rectangle 120">
              <a:extLst>
                <a:ext uri="{FF2B5EF4-FFF2-40B4-BE49-F238E27FC236}">
                  <a16:creationId xmlns:a16="http://schemas.microsoft.com/office/drawing/2014/main" id="{196357E1-E728-644F-BF66-5C18367C6747}"/>
                </a:ext>
              </a:extLst>
            </p:cNvPr>
            <p:cNvSpPr>
              <a:spLocks noChangeArrowheads="1"/>
            </p:cNvSpPr>
            <p:nvPr/>
          </p:nvSpPr>
          <p:spPr bwMode="auto">
            <a:xfrm>
              <a:off x="4800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2" name="Rectangle 121">
              <a:extLst>
                <a:ext uri="{FF2B5EF4-FFF2-40B4-BE49-F238E27FC236}">
                  <a16:creationId xmlns:a16="http://schemas.microsoft.com/office/drawing/2014/main" id="{1668251C-6733-8647-B133-2ABFF666DDC8}"/>
                </a:ext>
              </a:extLst>
            </p:cNvPr>
            <p:cNvSpPr>
              <a:spLocks noChangeArrowheads="1"/>
            </p:cNvSpPr>
            <p:nvPr/>
          </p:nvSpPr>
          <p:spPr bwMode="auto">
            <a:xfrm>
              <a:off x="4953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3" name="Rectangle 122">
              <a:extLst>
                <a:ext uri="{FF2B5EF4-FFF2-40B4-BE49-F238E27FC236}">
                  <a16:creationId xmlns:a16="http://schemas.microsoft.com/office/drawing/2014/main" id="{D8037EB6-D29D-7A49-8E07-30621B89AD93}"/>
                </a:ext>
              </a:extLst>
            </p:cNvPr>
            <p:cNvSpPr>
              <a:spLocks noChangeArrowheads="1"/>
            </p:cNvSpPr>
            <p:nvPr/>
          </p:nvSpPr>
          <p:spPr bwMode="auto">
            <a:xfrm>
              <a:off x="5105400" y="5229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4" name="Rectangle 123">
              <a:extLst>
                <a:ext uri="{FF2B5EF4-FFF2-40B4-BE49-F238E27FC236}">
                  <a16:creationId xmlns:a16="http://schemas.microsoft.com/office/drawing/2014/main" id="{2FB063A8-2F73-9D4E-BA4F-056CDDC48BD1}"/>
                </a:ext>
              </a:extLst>
            </p:cNvPr>
            <p:cNvSpPr>
              <a:spLocks noChangeArrowheads="1"/>
            </p:cNvSpPr>
            <p:nvPr/>
          </p:nvSpPr>
          <p:spPr bwMode="auto">
            <a:xfrm>
              <a:off x="2667000" y="5382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5" name="Rectangle 124">
              <a:extLst>
                <a:ext uri="{FF2B5EF4-FFF2-40B4-BE49-F238E27FC236}">
                  <a16:creationId xmlns:a16="http://schemas.microsoft.com/office/drawing/2014/main" id="{A99401FD-56D3-E14A-9ADB-8B5B94303FEF}"/>
                </a:ext>
              </a:extLst>
            </p:cNvPr>
            <p:cNvSpPr>
              <a:spLocks noChangeArrowheads="1"/>
            </p:cNvSpPr>
            <p:nvPr/>
          </p:nvSpPr>
          <p:spPr bwMode="auto">
            <a:xfrm>
              <a:off x="2819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6" name="Rectangle 125">
              <a:extLst>
                <a:ext uri="{FF2B5EF4-FFF2-40B4-BE49-F238E27FC236}">
                  <a16:creationId xmlns:a16="http://schemas.microsoft.com/office/drawing/2014/main" id="{0E44CA72-6EAE-C849-AFBE-B967007FCB81}"/>
                </a:ext>
              </a:extLst>
            </p:cNvPr>
            <p:cNvSpPr>
              <a:spLocks noChangeArrowheads="1"/>
            </p:cNvSpPr>
            <p:nvPr/>
          </p:nvSpPr>
          <p:spPr bwMode="auto">
            <a:xfrm>
              <a:off x="2971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7" name="Rectangle 126">
              <a:extLst>
                <a:ext uri="{FF2B5EF4-FFF2-40B4-BE49-F238E27FC236}">
                  <a16:creationId xmlns:a16="http://schemas.microsoft.com/office/drawing/2014/main" id="{B3C0F767-52DC-5148-A9E9-A23590A988DB}"/>
                </a:ext>
              </a:extLst>
            </p:cNvPr>
            <p:cNvSpPr>
              <a:spLocks noChangeArrowheads="1"/>
            </p:cNvSpPr>
            <p:nvPr/>
          </p:nvSpPr>
          <p:spPr bwMode="auto">
            <a:xfrm>
              <a:off x="3124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8" name="Rectangle 127">
              <a:extLst>
                <a:ext uri="{FF2B5EF4-FFF2-40B4-BE49-F238E27FC236}">
                  <a16:creationId xmlns:a16="http://schemas.microsoft.com/office/drawing/2014/main" id="{233B0147-E962-2C40-9629-A10E0540818F}"/>
                </a:ext>
              </a:extLst>
            </p:cNvPr>
            <p:cNvSpPr>
              <a:spLocks noChangeArrowheads="1"/>
            </p:cNvSpPr>
            <p:nvPr/>
          </p:nvSpPr>
          <p:spPr bwMode="auto">
            <a:xfrm>
              <a:off x="3276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9" name="Rectangle 128">
              <a:extLst>
                <a:ext uri="{FF2B5EF4-FFF2-40B4-BE49-F238E27FC236}">
                  <a16:creationId xmlns:a16="http://schemas.microsoft.com/office/drawing/2014/main" id="{78590C53-50EA-1A4A-8C9A-785C0F1707C0}"/>
                </a:ext>
              </a:extLst>
            </p:cNvPr>
            <p:cNvSpPr>
              <a:spLocks noChangeArrowheads="1"/>
            </p:cNvSpPr>
            <p:nvPr/>
          </p:nvSpPr>
          <p:spPr bwMode="auto">
            <a:xfrm>
              <a:off x="3429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0" name="Rectangle 129">
              <a:extLst>
                <a:ext uri="{FF2B5EF4-FFF2-40B4-BE49-F238E27FC236}">
                  <a16:creationId xmlns:a16="http://schemas.microsoft.com/office/drawing/2014/main" id="{E8987445-7C8C-BF44-BDD4-3EDC61DB7709}"/>
                </a:ext>
              </a:extLst>
            </p:cNvPr>
            <p:cNvSpPr>
              <a:spLocks noChangeArrowheads="1"/>
            </p:cNvSpPr>
            <p:nvPr/>
          </p:nvSpPr>
          <p:spPr bwMode="auto">
            <a:xfrm>
              <a:off x="3581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1" name="Rectangle 130">
              <a:extLst>
                <a:ext uri="{FF2B5EF4-FFF2-40B4-BE49-F238E27FC236}">
                  <a16:creationId xmlns:a16="http://schemas.microsoft.com/office/drawing/2014/main" id="{A0828B1B-330A-DC4E-8919-E3529D5A23E4}"/>
                </a:ext>
              </a:extLst>
            </p:cNvPr>
            <p:cNvSpPr>
              <a:spLocks noChangeArrowheads="1"/>
            </p:cNvSpPr>
            <p:nvPr/>
          </p:nvSpPr>
          <p:spPr bwMode="auto">
            <a:xfrm>
              <a:off x="3733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2" name="Rectangle 131">
              <a:extLst>
                <a:ext uri="{FF2B5EF4-FFF2-40B4-BE49-F238E27FC236}">
                  <a16:creationId xmlns:a16="http://schemas.microsoft.com/office/drawing/2014/main" id="{309BF797-0021-7843-A6BA-D1D39967E449}"/>
                </a:ext>
              </a:extLst>
            </p:cNvPr>
            <p:cNvSpPr>
              <a:spLocks noChangeArrowheads="1"/>
            </p:cNvSpPr>
            <p:nvPr/>
          </p:nvSpPr>
          <p:spPr bwMode="auto">
            <a:xfrm>
              <a:off x="3886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3" name="Rectangle 132">
              <a:extLst>
                <a:ext uri="{FF2B5EF4-FFF2-40B4-BE49-F238E27FC236}">
                  <a16:creationId xmlns:a16="http://schemas.microsoft.com/office/drawing/2014/main" id="{CD4AB363-55E2-AB4C-BB8B-EFEA66DF53E8}"/>
                </a:ext>
              </a:extLst>
            </p:cNvPr>
            <p:cNvSpPr>
              <a:spLocks noChangeArrowheads="1"/>
            </p:cNvSpPr>
            <p:nvPr/>
          </p:nvSpPr>
          <p:spPr bwMode="auto">
            <a:xfrm>
              <a:off x="4038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4" name="Rectangle 133">
              <a:extLst>
                <a:ext uri="{FF2B5EF4-FFF2-40B4-BE49-F238E27FC236}">
                  <a16:creationId xmlns:a16="http://schemas.microsoft.com/office/drawing/2014/main" id="{BC9E9606-9018-2544-88F7-E8003C90CC77}"/>
                </a:ext>
              </a:extLst>
            </p:cNvPr>
            <p:cNvSpPr>
              <a:spLocks noChangeArrowheads="1"/>
            </p:cNvSpPr>
            <p:nvPr/>
          </p:nvSpPr>
          <p:spPr bwMode="auto">
            <a:xfrm>
              <a:off x="4191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5" name="Rectangle 134">
              <a:extLst>
                <a:ext uri="{FF2B5EF4-FFF2-40B4-BE49-F238E27FC236}">
                  <a16:creationId xmlns:a16="http://schemas.microsoft.com/office/drawing/2014/main" id="{658F1512-21A8-D14F-9763-73F320B036E3}"/>
                </a:ext>
              </a:extLst>
            </p:cNvPr>
            <p:cNvSpPr>
              <a:spLocks noChangeArrowheads="1"/>
            </p:cNvSpPr>
            <p:nvPr/>
          </p:nvSpPr>
          <p:spPr bwMode="auto">
            <a:xfrm>
              <a:off x="4343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6" name="Rectangle 135">
              <a:extLst>
                <a:ext uri="{FF2B5EF4-FFF2-40B4-BE49-F238E27FC236}">
                  <a16:creationId xmlns:a16="http://schemas.microsoft.com/office/drawing/2014/main" id="{A301394E-848D-1746-BA92-184AAC21A510}"/>
                </a:ext>
              </a:extLst>
            </p:cNvPr>
            <p:cNvSpPr>
              <a:spLocks noChangeArrowheads="1"/>
            </p:cNvSpPr>
            <p:nvPr/>
          </p:nvSpPr>
          <p:spPr bwMode="auto">
            <a:xfrm>
              <a:off x="4495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7" name="Rectangle 136">
              <a:extLst>
                <a:ext uri="{FF2B5EF4-FFF2-40B4-BE49-F238E27FC236}">
                  <a16:creationId xmlns:a16="http://schemas.microsoft.com/office/drawing/2014/main" id="{19FA1167-9FA6-F145-A04E-6B86EFEB9A53}"/>
                </a:ext>
              </a:extLst>
            </p:cNvPr>
            <p:cNvSpPr>
              <a:spLocks noChangeArrowheads="1"/>
            </p:cNvSpPr>
            <p:nvPr/>
          </p:nvSpPr>
          <p:spPr bwMode="auto">
            <a:xfrm>
              <a:off x="4648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8" name="Rectangle 137">
              <a:extLst>
                <a:ext uri="{FF2B5EF4-FFF2-40B4-BE49-F238E27FC236}">
                  <a16:creationId xmlns:a16="http://schemas.microsoft.com/office/drawing/2014/main" id="{D48F62BE-9BBD-5147-B015-8F02EA6E088B}"/>
                </a:ext>
              </a:extLst>
            </p:cNvPr>
            <p:cNvSpPr>
              <a:spLocks noChangeArrowheads="1"/>
            </p:cNvSpPr>
            <p:nvPr/>
          </p:nvSpPr>
          <p:spPr bwMode="auto">
            <a:xfrm>
              <a:off x="4800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9" name="Rectangle 138">
              <a:extLst>
                <a:ext uri="{FF2B5EF4-FFF2-40B4-BE49-F238E27FC236}">
                  <a16:creationId xmlns:a16="http://schemas.microsoft.com/office/drawing/2014/main" id="{4529F934-6A5F-6146-BE81-F5C8D56D90AD}"/>
                </a:ext>
              </a:extLst>
            </p:cNvPr>
            <p:cNvSpPr>
              <a:spLocks noChangeArrowheads="1"/>
            </p:cNvSpPr>
            <p:nvPr/>
          </p:nvSpPr>
          <p:spPr bwMode="auto">
            <a:xfrm>
              <a:off x="4953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0" name="Rectangle 139">
              <a:extLst>
                <a:ext uri="{FF2B5EF4-FFF2-40B4-BE49-F238E27FC236}">
                  <a16:creationId xmlns:a16="http://schemas.microsoft.com/office/drawing/2014/main" id="{BE3AF99E-F9E4-7745-A524-8518CDB086CE}"/>
                </a:ext>
              </a:extLst>
            </p:cNvPr>
            <p:cNvSpPr>
              <a:spLocks noChangeArrowheads="1"/>
            </p:cNvSpPr>
            <p:nvPr/>
          </p:nvSpPr>
          <p:spPr bwMode="auto">
            <a:xfrm>
              <a:off x="5105400" y="5382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1" name="Rectangle 140">
              <a:extLst>
                <a:ext uri="{FF2B5EF4-FFF2-40B4-BE49-F238E27FC236}">
                  <a16:creationId xmlns:a16="http://schemas.microsoft.com/office/drawing/2014/main" id="{A195B2BF-EEB6-1840-9FD4-E100AE620F1D}"/>
                </a:ext>
              </a:extLst>
            </p:cNvPr>
            <p:cNvSpPr>
              <a:spLocks noChangeArrowheads="1"/>
            </p:cNvSpPr>
            <p:nvPr/>
          </p:nvSpPr>
          <p:spPr bwMode="auto">
            <a:xfrm>
              <a:off x="2667000" y="55345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2" name="Rectangle 141">
              <a:extLst>
                <a:ext uri="{FF2B5EF4-FFF2-40B4-BE49-F238E27FC236}">
                  <a16:creationId xmlns:a16="http://schemas.microsoft.com/office/drawing/2014/main" id="{93170BC8-83EE-934A-AB05-5ECEDEC346DF}"/>
                </a:ext>
              </a:extLst>
            </p:cNvPr>
            <p:cNvSpPr>
              <a:spLocks noChangeArrowheads="1"/>
            </p:cNvSpPr>
            <p:nvPr/>
          </p:nvSpPr>
          <p:spPr bwMode="auto">
            <a:xfrm>
              <a:off x="2819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3" name="Rectangle 142">
              <a:extLst>
                <a:ext uri="{FF2B5EF4-FFF2-40B4-BE49-F238E27FC236}">
                  <a16:creationId xmlns:a16="http://schemas.microsoft.com/office/drawing/2014/main" id="{709F1F50-9C96-8043-9333-B0BD3DC52D28}"/>
                </a:ext>
              </a:extLst>
            </p:cNvPr>
            <p:cNvSpPr>
              <a:spLocks noChangeArrowheads="1"/>
            </p:cNvSpPr>
            <p:nvPr/>
          </p:nvSpPr>
          <p:spPr bwMode="auto">
            <a:xfrm>
              <a:off x="2971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4" name="Rectangle 143">
              <a:extLst>
                <a:ext uri="{FF2B5EF4-FFF2-40B4-BE49-F238E27FC236}">
                  <a16:creationId xmlns:a16="http://schemas.microsoft.com/office/drawing/2014/main" id="{CD50AA13-B110-2E4B-9292-7635379A5B92}"/>
                </a:ext>
              </a:extLst>
            </p:cNvPr>
            <p:cNvSpPr>
              <a:spLocks noChangeArrowheads="1"/>
            </p:cNvSpPr>
            <p:nvPr/>
          </p:nvSpPr>
          <p:spPr bwMode="auto">
            <a:xfrm>
              <a:off x="3124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5" name="Rectangle 144">
              <a:extLst>
                <a:ext uri="{FF2B5EF4-FFF2-40B4-BE49-F238E27FC236}">
                  <a16:creationId xmlns:a16="http://schemas.microsoft.com/office/drawing/2014/main" id="{A870D49B-B673-0644-AC58-C955DA9F414F}"/>
                </a:ext>
              </a:extLst>
            </p:cNvPr>
            <p:cNvSpPr>
              <a:spLocks noChangeArrowheads="1"/>
            </p:cNvSpPr>
            <p:nvPr/>
          </p:nvSpPr>
          <p:spPr bwMode="auto">
            <a:xfrm>
              <a:off x="3276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6" name="Rectangle 145">
              <a:extLst>
                <a:ext uri="{FF2B5EF4-FFF2-40B4-BE49-F238E27FC236}">
                  <a16:creationId xmlns:a16="http://schemas.microsoft.com/office/drawing/2014/main" id="{0988C1AE-2F21-834E-88AB-D2CF47D35064}"/>
                </a:ext>
              </a:extLst>
            </p:cNvPr>
            <p:cNvSpPr>
              <a:spLocks noChangeArrowheads="1"/>
            </p:cNvSpPr>
            <p:nvPr/>
          </p:nvSpPr>
          <p:spPr bwMode="auto">
            <a:xfrm>
              <a:off x="3429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7" name="Rectangle 146">
              <a:extLst>
                <a:ext uri="{FF2B5EF4-FFF2-40B4-BE49-F238E27FC236}">
                  <a16:creationId xmlns:a16="http://schemas.microsoft.com/office/drawing/2014/main" id="{ACB5F9B2-E668-754D-98AE-824B956DFE6B}"/>
                </a:ext>
              </a:extLst>
            </p:cNvPr>
            <p:cNvSpPr>
              <a:spLocks noChangeArrowheads="1"/>
            </p:cNvSpPr>
            <p:nvPr/>
          </p:nvSpPr>
          <p:spPr bwMode="auto">
            <a:xfrm>
              <a:off x="3581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8" name="Rectangle 147">
              <a:extLst>
                <a:ext uri="{FF2B5EF4-FFF2-40B4-BE49-F238E27FC236}">
                  <a16:creationId xmlns:a16="http://schemas.microsoft.com/office/drawing/2014/main" id="{3B60FC5D-A3CE-B24D-AD5F-8AB075CFDD6B}"/>
                </a:ext>
              </a:extLst>
            </p:cNvPr>
            <p:cNvSpPr>
              <a:spLocks noChangeArrowheads="1"/>
            </p:cNvSpPr>
            <p:nvPr/>
          </p:nvSpPr>
          <p:spPr bwMode="auto">
            <a:xfrm>
              <a:off x="3733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9" name="Rectangle 148">
              <a:extLst>
                <a:ext uri="{FF2B5EF4-FFF2-40B4-BE49-F238E27FC236}">
                  <a16:creationId xmlns:a16="http://schemas.microsoft.com/office/drawing/2014/main" id="{99F095AD-E3D2-D34A-B6A2-1EBE1FAA2BE1}"/>
                </a:ext>
              </a:extLst>
            </p:cNvPr>
            <p:cNvSpPr>
              <a:spLocks noChangeArrowheads="1"/>
            </p:cNvSpPr>
            <p:nvPr/>
          </p:nvSpPr>
          <p:spPr bwMode="auto">
            <a:xfrm>
              <a:off x="3886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0" name="Rectangle 149">
              <a:extLst>
                <a:ext uri="{FF2B5EF4-FFF2-40B4-BE49-F238E27FC236}">
                  <a16:creationId xmlns:a16="http://schemas.microsoft.com/office/drawing/2014/main" id="{6D7C27AE-8343-E949-A66F-818A2953CE0B}"/>
                </a:ext>
              </a:extLst>
            </p:cNvPr>
            <p:cNvSpPr>
              <a:spLocks noChangeArrowheads="1"/>
            </p:cNvSpPr>
            <p:nvPr/>
          </p:nvSpPr>
          <p:spPr bwMode="auto">
            <a:xfrm>
              <a:off x="4038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1" name="Rectangle 150">
              <a:extLst>
                <a:ext uri="{FF2B5EF4-FFF2-40B4-BE49-F238E27FC236}">
                  <a16:creationId xmlns:a16="http://schemas.microsoft.com/office/drawing/2014/main" id="{87045CAB-C591-CA44-9A13-CB055BAC9A94}"/>
                </a:ext>
              </a:extLst>
            </p:cNvPr>
            <p:cNvSpPr>
              <a:spLocks noChangeArrowheads="1"/>
            </p:cNvSpPr>
            <p:nvPr/>
          </p:nvSpPr>
          <p:spPr bwMode="auto">
            <a:xfrm>
              <a:off x="4191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2" name="Rectangle 151">
              <a:extLst>
                <a:ext uri="{FF2B5EF4-FFF2-40B4-BE49-F238E27FC236}">
                  <a16:creationId xmlns:a16="http://schemas.microsoft.com/office/drawing/2014/main" id="{7D420CFF-DFC8-FF47-A66F-CABF93E08D3D}"/>
                </a:ext>
              </a:extLst>
            </p:cNvPr>
            <p:cNvSpPr>
              <a:spLocks noChangeArrowheads="1"/>
            </p:cNvSpPr>
            <p:nvPr/>
          </p:nvSpPr>
          <p:spPr bwMode="auto">
            <a:xfrm>
              <a:off x="4343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3" name="Rectangle 152">
              <a:extLst>
                <a:ext uri="{FF2B5EF4-FFF2-40B4-BE49-F238E27FC236}">
                  <a16:creationId xmlns:a16="http://schemas.microsoft.com/office/drawing/2014/main" id="{0D7ECDBF-0EAB-1A48-AC87-303F2B3B5169}"/>
                </a:ext>
              </a:extLst>
            </p:cNvPr>
            <p:cNvSpPr>
              <a:spLocks noChangeArrowheads="1"/>
            </p:cNvSpPr>
            <p:nvPr/>
          </p:nvSpPr>
          <p:spPr bwMode="auto">
            <a:xfrm>
              <a:off x="4495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4" name="Rectangle 153">
              <a:extLst>
                <a:ext uri="{FF2B5EF4-FFF2-40B4-BE49-F238E27FC236}">
                  <a16:creationId xmlns:a16="http://schemas.microsoft.com/office/drawing/2014/main" id="{5950F8A1-A301-E941-B7CB-AB7DEC381FAA}"/>
                </a:ext>
              </a:extLst>
            </p:cNvPr>
            <p:cNvSpPr>
              <a:spLocks noChangeArrowheads="1"/>
            </p:cNvSpPr>
            <p:nvPr/>
          </p:nvSpPr>
          <p:spPr bwMode="auto">
            <a:xfrm>
              <a:off x="4648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5" name="Rectangle 154">
              <a:extLst>
                <a:ext uri="{FF2B5EF4-FFF2-40B4-BE49-F238E27FC236}">
                  <a16:creationId xmlns:a16="http://schemas.microsoft.com/office/drawing/2014/main" id="{50B7F1BE-ED77-4A4D-92C4-8F9A611C5567}"/>
                </a:ext>
              </a:extLst>
            </p:cNvPr>
            <p:cNvSpPr>
              <a:spLocks noChangeArrowheads="1"/>
            </p:cNvSpPr>
            <p:nvPr/>
          </p:nvSpPr>
          <p:spPr bwMode="auto">
            <a:xfrm>
              <a:off x="4800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6" name="Rectangle 155">
              <a:extLst>
                <a:ext uri="{FF2B5EF4-FFF2-40B4-BE49-F238E27FC236}">
                  <a16:creationId xmlns:a16="http://schemas.microsoft.com/office/drawing/2014/main" id="{0115F238-CE1F-D947-B99F-EAE51B9EBD26}"/>
                </a:ext>
              </a:extLst>
            </p:cNvPr>
            <p:cNvSpPr>
              <a:spLocks noChangeArrowheads="1"/>
            </p:cNvSpPr>
            <p:nvPr/>
          </p:nvSpPr>
          <p:spPr bwMode="auto">
            <a:xfrm>
              <a:off x="4953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7" name="Rectangle 156">
              <a:extLst>
                <a:ext uri="{FF2B5EF4-FFF2-40B4-BE49-F238E27FC236}">
                  <a16:creationId xmlns:a16="http://schemas.microsoft.com/office/drawing/2014/main" id="{29647181-17A2-F842-A227-3CB0AA25BFE9}"/>
                </a:ext>
              </a:extLst>
            </p:cNvPr>
            <p:cNvSpPr>
              <a:spLocks noChangeArrowheads="1"/>
            </p:cNvSpPr>
            <p:nvPr/>
          </p:nvSpPr>
          <p:spPr bwMode="auto">
            <a:xfrm>
              <a:off x="5105400" y="55345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cxnSp>
          <p:nvCxnSpPr>
            <p:cNvPr id="163" name="Straight Arrow Connector 162">
              <a:extLst>
                <a:ext uri="{FF2B5EF4-FFF2-40B4-BE49-F238E27FC236}">
                  <a16:creationId xmlns:a16="http://schemas.microsoft.com/office/drawing/2014/main" id="{B610F9AC-DB39-FE4A-9AEE-D0DF66557A1A}"/>
                </a:ext>
              </a:extLst>
            </p:cNvPr>
            <p:cNvCxnSpPr>
              <a:cxnSpLocks/>
              <a:stCxn id="171" idx="3"/>
              <a:endCxn id="162" idx="1"/>
            </p:cNvCxnSpPr>
            <p:nvPr/>
          </p:nvCxnSpPr>
          <p:spPr bwMode="auto">
            <a:xfrm>
              <a:off x="5105610" y="5463507"/>
              <a:ext cx="724644" cy="420525"/>
            </a:xfrm>
            <a:prstGeom prst="straightConnector1">
              <a:avLst/>
            </a:prstGeom>
            <a:noFill/>
            <a:ln w="28575" cap="flat" cmpd="sng" algn="ctr">
              <a:solidFill>
                <a:srgbClr val="151515"/>
              </a:solidFill>
              <a:prstDash val="solid"/>
              <a:round/>
              <a:headEnd type="none" w="med" len="med"/>
              <a:tailEnd type="none"/>
            </a:ln>
            <a:effectLst/>
          </p:spPr>
        </p:cxnSp>
        <p:grpSp>
          <p:nvGrpSpPr>
            <p:cNvPr id="164" name="组 164">
              <a:extLst>
                <a:ext uri="{FF2B5EF4-FFF2-40B4-BE49-F238E27FC236}">
                  <a16:creationId xmlns:a16="http://schemas.microsoft.com/office/drawing/2014/main" id="{63E3E580-2853-F749-ABFE-673C5616E572}"/>
                </a:ext>
              </a:extLst>
            </p:cNvPr>
            <p:cNvGrpSpPr/>
            <p:nvPr/>
          </p:nvGrpSpPr>
          <p:grpSpPr>
            <a:xfrm>
              <a:off x="4953210" y="4472907"/>
              <a:ext cx="152400" cy="1066800"/>
              <a:chOff x="4913946" y="4109673"/>
              <a:chExt cx="152400" cy="1066800"/>
            </a:xfrm>
          </p:grpSpPr>
          <p:sp>
            <p:nvSpPr>
              <p:cNvPr id="165" name="Rectangle 37">
                <a:extLst>
                  <a:ext uri="{FF2B5EF4-FFF2-40B4-BE49-F238E27FC236}">
                    <a16:creationId xmlns:a16="http://schemas.microsoft.com/office/drawing/2014/main" id="{104826E4-2C7E-3848-9279-A6049F102E8F}"/>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6" name="Rectangle 54">
                <a:extLst>
                  <a:ext uri="{FF2B5EF4-FFF2-40B4-BE49-F238E27FC236}">
                    <a16:creationId xmlns:a16="http://schemas.microsoft.com/office/drawing/2014/main" id="{1EA2B311-A195-E947-B9D4-F7ECB95531F2}"/>
                  </a:ext>
                </a:extLst>
              </p:cNvPr>
              <p:cNvSpPr>
                <a:spLocks noChangeArrowheads="1"/>
              </p:cNvSpPr>
              <p:nvPr/>
            </p:nvSpPr>
            <p:spPr bwMode="auto">
              <a:xfrm>
                <a:off x="4913946" y="4262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7" name="Rectangle 71">
                <a:extLst>
                  <a:ext uri="{FF2B5EF4-FFF2-40B4-BE49-F238E27FC236}">
                    <a16:creationId xmlns:a16="http://schemas.microsoft.com/office/drawing/2014/main" id="{F86E1B72-C2BC-2247-B579-B503182B22AD}"/>
                  </a:ext>
                </a:extLst>
              </p:cNvPr>
              <p:cNvSpPr>
                <a:spLocks noChangeArrowheads="1"/>
              </p:cNvSpPr>
              <p:nvPr/>
            </p:nvSpPr>
            <p:spPr bwMode="auto">
              <a:xfrm>
                <a:off x="4913946" y="44144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8" name="Rectangle 88">
                <a:extLst>
                  <a:ext uri="{FF2B5EF4-FFF2-40B4-BE49-F238E27FC236}">
                    <a16:creationId xmlns:a16="http://schemas.microsoft.com/office/drawing/2014/main" id="{AA64BC4C-6B7B-7045-9206-27A60551548C}"/>
                  </a:ext>
                </a:extLst>
              </p:cNvPr>
              <p:cNvSpPr>
                <a:spLocks noChangeArrowheads="1"/>
              </p:cNvSpPr>
              <p:nvPr/>
            </p:nvSpPr>
            <p:spPr bwMode="auto">
              <a:xfrm>
                <a:off x="4913946" y="45668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9" name="Rectangle 105">
                <a:extLst>
                  <a:ext uri="{FF2B5EF4-FFF2-40B4-BE49-F238E27FC236}">
                    <a16:creationId xmlns:a16="http://schemas.microsoft.com/office/drawing/2014/main" id="{6861999D-592F-B348-9D1C-A6700A687A70}"/>
                  </a:ext>
                </a:extLst>
              </p:cNvPr>
              <p:cNvSpPr>
                <a:spLocks noChangeArrowheads="1"/>
              </p:cNvSpPr>
              <p:nvPr/>
            </p:nvSpPr>
            <p:spPr bwMode="auto">
              <a:xfrm>
                <a:off x="4913946" y="47192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0" name="Rectangle 122">
                <a:extLst>
                  <a:ext uri="{FF2B5EF4-FFF2-40B4-BE49-F238E27FC236}">
                    <a16:creationId xmlns:a16="http://schemas.microsoft.com/office/drawing/2014/main" id="{5F65300B-9385-B044-91B4-9E6F98F901E0}"/>
                  </a:ext>
                </a:extLst>
              </p:cNvPr>
              <p:cNvSpPr>
                <a:spLocks noChangeArrowheads="1"/>
              </p:cNvSpPr>
              <p:nvPr/>
            </p:nvSpPr>
            <p:spPr bwMode="auto">
              <a:xfrm>
                <a:off x="4913946" y="4871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1" name="Rectangle 139">
                <a:extLst>
                  <a:ext uri="{FF2B5EF4-FFF2-40B4-BE49-F238E27FC236}">
                    <a16:creationId xmlns:a16="http://schemas.microsoft.com/office/drawing/2014/main" id="{F0DA9797-1C89-A04E-8FA9-3B79884D9FD2}"/>
                  </a:ext>
                </a:extLst>
              </p:cNvPr>
              <p:cNvSpPr>
                <a:spLocks noChangeArrowheads="1"/>
              </p:cNvSpPr>
              <p:nvPr/>
            </p:nvSpPr>
            <p:spPr bwMode="auto">
              <a:xfrm>
                <a:off x="4913946" y="5024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72" name="组 182">
              <a:extLst>
                <a:ext uri="{FF2B5EF4-FFF2-40B4-BE49-F238E27FC236}">
                  <a16:creationId xmlns:a16="http://schemas.microsoft.com/office/drawing/2014/main" id="{E0D29079-AFA3-FF48-B4CD-899F0471B9DA}"/>
                </a:ext>
              </a:extLst>
            </p:cNvPr>
            <p:cNvGrpSpPr/>
            <p:nvPr/>
          </p:nvGrpSpPr>
          <p:grpSpPr>
            <a:xfrm>
              <a:off x="2821098" y="4466682"/>
              <a:ext cx="152400" cy="1066800"/>
              <a:chOff x="4913946" y="4109673"/>
              <a:chExt cx="152400" cy="1066800"/>
            </a:xfrm>
          </p:grpSpPr>
          <p:sp>
            <p:nvSpPr>
              <p:cNvPr id="173" name="Rectangle 37">
                <a:extLst>
                  <a:ext uri="{FF2B5EF4-FFF2-40B4-BE49-F238E27FC236}">
                    <a16:creationId xmlns:a16="http://schemas.microsoft.com/office/drawing/2014/main" id="{FF054471-F380-FB4A-BE5F-E08DF0AB03B6}"/>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4" name="Rectangle 54">
                <a:extLst>
                  <a:ext uri="{FF2B5EF4-FFF2-40B4-BE49-F238E27FC236}">
                    <a16:creationId xmlns:a16="http://schemas.microsoft.com/office/drawing/2014/main" id="{218FA78A-C140-FD4F-8F77-7F84146BF9CD}"/>
                  </a:ext>
                </a:extLst>
              </p:cNvPr>
              <p:cNvSpPr>
                <a:spLocks noChangeArrowheads="1"/>
              </p:cNvSpPr>
              <p:nvPr/>
            </p:nvSpPr>
            <p:spPr bwMode="auto">
              <a:xfrm>
                <a:off x="4913946" y="4262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5" name="Rectangle 71">
                <a:extLst>
                  <a:ext uri="{FF2B5EF4-FFF2-40B4-BE49-F238E27FC236}">
                    <a16:creationId xmlns:a16="http://schemas.microsoft.com/office/drawing/2014/main" id="{C881A3DD-73B6-5C44-B503-4DECD83FF2F6}"/>
                  </a:ext>
                </a:extLst>
              </p:cNvPr>
              <p:cNvSpPr>
                <a:spLocks noChangeArrowheads="1"/>
              </p:cNvSpPr>
              <p:nvPr/>
            </p:nvSpPr>
            <p:spPr bwMode="auto">
              <a:xfrm>
                <a:off x="4913946" y="44144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6" name="Rectangle 88">
                <a:extLst>
                  <a:ext uri="{FF2B5EF4-FFF2-40B4-BE49-F238E27FC236}">
                    <a16:creationId xmlns:a16="http://schemas.microsoft.com/office/drawing/2014/main" id="{592DB5B1-3330-F949-ADB6-0D3F6BB44896}"/>
                  </a:ext>
                </a:extLst>
              </p:cNvPr>
              <p:cNvSpPr>
                <a:spLocks noChangeArrowheads="1"/>
              </p:cNvSpPr>
              <p:nvPr/>
            </p:nvSpPr>
            <p:spPr bwMode="auto">
              <a:xfrm>
                <a:off x="4913946" y="45668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7" name="Rectangle 105">
                <a:extLst>
                  <a:ext uri="{FF2B5EF4-FFF2-40B4-BE49-F238E27FC236}">
                    <a16:creationId xmlns:a16="http://schemas.microsoft.com/office/drawing/2014/main" id="{6110D965-685F-D04C-BFAB-ED3C4F6567CA}"/>
                  </a:ext>
                </a:extLst>
              </p:cNvPr>
              <p:cNvSpPr>
                <a:spLocks noChangeArrowheads="1"/>
              </p:cNvSpPr>
              <p:nvPr/>
            </p:nvSpPr>
            <p:spPr bwMode="auto">
              <a:xfrm>
                <a:off x="4913946" y="47192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8" name="Rectangle 122">
                <a:extLst>
                  <a:ext uri="{FF2B5EF4-FFF2-40B4-BE49-F238E27FC236}">
                    <a16:creationId xmlns:a16="http://schemas.microsoft.com/office/drawing/2014/main" id="{1EE8707C-A231-F843-8C44-BBFB399FA8F6}"/>
                  </a:ext>
                </a:extLst>
              </p:cNvPr>
              <p:cNvSpPr>
                <a:spLocks noChangeArrowheads="1"/>
              </p:cNvSpPr>
              <p:nvPr/>
            </p:nvSpPr>
            <p:spPr bwMode="auto">
              <a:xfrm>
                <a:off x="4913946" y="4871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9" name="Rectangle 139">
                <a:extLst>
                  <a:ext uri="{FF2B5EF4-FFF2-40B4-BE49-F238E27FC236}">
                    <a16:creationId xmlns:a16="http://schemas.microsoft.com/office/drawing/2014/main" id="{7CE07BCE-F204-CE46-A31A-50EE5FF2E971}"/>
                  </a:ext>
                </a:extLst>
              </p:cNvPr>
              <p:cNvSpPr>
                <a:spLocks noChangeArrowheads="1"/>
              </p:cNvSpPr>
              <p:nvPr/>
            </p:nvSpPr>
            <p:spPr bwMode="auto">
              <a:xfrm>
                <a:off x="4913946" y="5024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80" name="组 5">
              <a:extLst>
                <a:ext uri="{FF2B5EF4-FFF2-40B4-BE49-F238E27FC236}">
                  <a16:creationId xmlns:a16="http://schemas.microsoft.com/office/drawing/2014/main" id="{4CA4EA32-731A-1245-B6E9-F9F18B93A9B6}"/>
                </a:ext>
              </a:extLst>
            </p:cNvPr>
            <p:cNvGrpSpPr/>
            <p:nvPr/>
          </p:nvGrpSpPr>
          <p:grpSpPr>
            <a:xfrm>
              <a:off x="2822169" y="4472907"/>
              <a:ext cx="2286000" cy="152400"/>
              <a:chOff x="2780346" y="4109673"/>
              <a:chExt cx="2286000" cy="152400"/>
            </a:xfrm>
          </p:grpSpPr>
          <p:sp>
            <p:nvSpPr>
              <p:cNvPr id="181" name="Rectangle 5">
                <a:extLst>
                  <a:ext uri="{FF2B5EF4-FFF2-40B4-BE49-F238E27FC236}">
                    <a16:creationId xmlns:a16="http://schemas.microsoft.com/office/drawing/2014/main" id="{6E4F8EF6-AC8D-F24E-A8FB-E72418530BA8}"/>
                  </a:ext>
                </a:extLst>
              </p:cNvPr>
              <p:cNvSpPr>
                <a:spLocks noChangeArrowheads="1"/>
              </p:cNvSpPr>
              <p:nvPr/>
            </p:nvSpPr>
            <p:spPr bwMode="auto">
              <a:xfrm>
                <a:off x="2780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2" name="Rectangle 6">
                <a:extLst>
                  <a:ext uri="{FF2B5EF4-FFF2-40B4-BE49-F238E27FC236}">
                    <a16:creationId xmlns:a16="http://schemas.microsoft.com/office/drawing/2014/main" id="{182933E5-E361-B646-A7E7-7DE717B3C446}"/>
                  </a:ext>
                </a:extLst>
              </p:cNvPr>
              <p:cNvSpPr>
                <a:spLocks noChangeArrowheads="1"/>
              </p:cNvSpPr>
              <p:nvPr/>
            </p:nvSpPr>
            <p:spPr bwMode="auto">
              <a:xfrm>
                <a:off x="2932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3" name="Rectangle 7">
                <a:extLst>
                  <a:ext uri="{FF2B5EF4-FFF2-40B4-BE49-F238E27FC236}">
                    <a16:creationId xmlns:a16="http://schemas.microsoft.com/office/drawing/2014/main" id="{FBC840EE-9B90-F040-86B4-2669AAB64C24}"/>
                  </a:ext>
                </a:extLst>
              </p:cNvPr>
              <p:cNvSpPr>
                <a:spLocks noChangeArrowheads="1"/>
              </p:cNvSpPr>
              <p:nvPr/>
            </p:nvSpPr>
            <p:spPr bwMode="auto">
              <a:xfrm>
                <a:off x="3085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4" name="Rectangle 8">
                <a:extLst>
                  <a:ext uri="{FF2B5EF4-FFF2-40B4-BE49-F238E27FC236}">
                    <a16:creationId xmlns:a16="http://schemas.microsoft.com/office/drawing/2014/main" id="{038A1E7B-F0DF-2548-AD34-7C54DFB1C84A}"/>
                  </a:ext>
                </a:extLst>
              </p:cNvPr>
              <p:cNvSpPr>
                <a:spLocks noChangeArrowheads="1"/>
              </p:cNvSpPr>
              <p:nvPr/>
            </p:nvSpPr>
            <p:spPr bwMode="auto">
              <a:xfrm>
                <a:off x="3237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5" name="Rectangle 9">
                <a:extLst>
                  <a:ext uri="{FF2B5EF4-FFF2-40B4-BE49-F238E27FC236}">
                    <a16:creationId xmlns:a16="http://schemas.microsoft.com/office/drawing/2014/main" id="{60CD0119-0999-7548-8EAF-429153DA8F72}"/>
                  </a:ext>
                </a:extLst>
              </p:cNvPr>
              <p:cNvSpPr>
                <a:spLocks noChangeArrowheads="1"/>
              </p:cNvSpPr>
              <p:nvPr/>
            </p:nvSpPr>
            <p:spPr bwMode="auto">
              <a:xfrm>
                <a:off x="3389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6" name="Rectangle 10">
                <a:extLst>
                  <a:ext uri="{FF2B5EF4-FFF2-40B4-BE49-F238E27FC236}">
                    <a16:creationId xmlns:a16="http://schemas.microsoft.com/office/drawing/2014/main" id="{7B26957B-4A1C-9D44-B931-7316D6399513}"/>
                  </a:ext>
                </a:extLst>
              </p:cNvPr>
              <p:cNvSpPr>
                <a:spLocks noChangeArrowheads="1"/>
              </p:cNvSpPr>
              <p:nvPr/>
            </p:nvSpPr>
            <p:spPr bwMode="auto">
              <a:xfrm>
                <a:off x="3542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7" name="Rectangle 11">
                <a:extLst>
                  <a:ext uri="{FF2B5EF4-FFF2-40B4-BE49-F238E27FC236}">
                    <a16:creationId xmlns:a16="http://schemas.microsoft.com/office/drawing/2014/main" id="{6176711D-79A2-684C-8538-570C6B47104C}"/>
                  </a:ext>
                </a:extLst>
              </p:cNvPr>
              <p:cNvSpPr>
                <a:spLocks noChangeArrowheads="1"/>
              </p:cNvSpPr>
              <p:nvPr/>
            </p:nvSpPr>
            <p:spPr bwMode="auto">
              <a:xfrm>
                <a:off x="3694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8" name="Rectangle 12">
                <a:extLst>
                  <a:ext uri="{FF2B5EF4-FFF2-40B4-BE49-F238E27FC236}">
                    <a16:creationId xmlns:a16="http://schemas.microsoft.com/office/drawing/2014/main" id="{7C315EBA-6AC6-4E4E-A207-B60B59F3CC94}"/>
                  </a:ext>
                </a:extLst>
              </p:cNvPr>
              <p:cNvSpPr>
                <a:spLocks noChangeArrowheads="1"/>
              </p:cNvSpPr>
              <p:nvPr/>
            </p:nvSpPr>
            <p:spPr bwMode="auto">
              <a:xfrm>
                <a:off x="3847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9" name="Rectangle 13">
                <a:extLst>
                  <a:ext uri="{FF2B5EF4-FFF2-40B4-BE49-F238E27FC236}">
                    <a16:creationId xmlns:a16="http://schemas.microsoft.com/office/drawing/2014/main" id="{5C9E19AD-FD40-AC41-A5A8-94DDF8620708}"/>
                  </a:ext>
                </a:extLst>
              </p:cNvPr>
              <p:cNvSpPr>
                <a:spLocks noChangeArrowheads="1"/>
              </p:cNvSpPr>
              <p:nvPr/>
            </p:nvSpPr>
            <p:spPr bwMode="auto">
              <a:xfrm>
                <a:off x="3999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0" name="Rectangle 14">
                <a:extLst>
                  <a:ext uri="{FF2B5EF4-FFF2-40B4-BE49-F238E27FC236}">
                    <a16:creationId xmlns:a16="http://schemas.microsoft.com/office/drawing/2014/main" id="{2F3D9DB9-D0F0-2C4F-9895-1A0F7F1F2644}"/>
                  </a:ext>
                </a:extLst>
              </p:cNvPr>
              <p:cNvSpPr>
                <a:spLocks noChangeArrowheads="1"/>
              </p:cNvSpPr>
              <p:nvPr/>
            </p:nvSpPr>
            <p:spPr bwMode="auto">
              <a:xfrm>
                <a:off x="4151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1" name="Rectangle 15">
                <a:extLst>
                  <a:ext uri="{FF2B5EF4-FFF2-40B4-BE49-F238E27FC236}">
                    <a16:creationId xmlns:a16="http://schemas.microsoft.com/office/drawing/2014/main" id="{0B280F62-72A5-3B48-815B-6FD8454AE2F7}"/>
                  </a:ext>
                </a:extLst>
              </p:cNvPr>
              <p:cNvSpPr>
                <a:spLocks noChangeArrowheads="1"/>
              </p:cNvSpPr>
              <p:nvPr/>
            </p:nvSpPr>
            <p:spPr bwMode="auto">
              <a:xfrm>
                <a:off x="4304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2" name="Rectangle 16">
                <a:extLst>
                  <a:ext uri="{FF2B5EF4-FFF2-40B4-BE49-F238E27FC236}">
                    <a16:creationId xmlns:a16="http://schemas.microsoft.com/office/drawing/2014/main" id="{F916982E-7D5B-B54F-9086-167EF08B2854}"/>
                  </a:ext>
                </a:extLst>
              </p:cNvPr>
              <p:cNvSpPr>
                <a:spLocks noChangeArrowheads="1"/>
              </p:cNvSpPr>
              <p:nvPr/>
            </p:nvSpPr>
            <p:spPr bwMode="auto">
              <a:xfrm>
                <a:off x="4456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3" name="Rectangle 17">
                <a:extLst>
                  <a:ext uri="{FF2B5EF4-FFF2-40B4-BE49-F238E27FC236}">
                    <a16:creationId xmlns:a16="http://schemas.microsoft.com/office/drawing/2014/main" id="{5731195C-DE22-1247-8072-64AF197E8AD6}"/>
                  </a:ext>
                </a:extLst>
              </p:cNvPr>
              <p:cNvSpPr>
                <a:spLocks noChangeArrowheads="1"/>
              </p:cNvSpPr>
              <p:nvPr/>
            </p:nvSpPr>
            <p:spPr bwMode="auto">
              <a:xfrm>
                <a:off x="4609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4" name="Rectangle 18">
                <a:extLst>
                  <a:ext uri="{FF2B5EF4-FFF2-40B4-BE49-F238E27FC236}">
                    <a16:creationId xmlns:a16="http://schemas.microsoft.com/office/drawing/2014/main" id="{6419043A-6ABE-AC45-85DB-20F5411EE43C}"/>
                  </a:ext>
                </a:extLst>
              </p:cNvPr>
              <p:cNvSpPr>
                <a:spLocks noChangeArrowheads="1"/>
              </p:cNvSpPr>
              <p:nvPr/>
            </p:nvSpPr>
            <p:spPr bwMode="auto">
              <a:xfrm>
                <a:off x="4761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5" name="Rectangle 19">
                <a:extLst>
                  <a:ext uri="{FF2B5EF4-FFF2-40B4-BE49-F238E27FC236}">
                    <a16:creationId xmlns:a16="http://schemas.microsoft.com/office/drawing/2014/main" id="{B20DC592-3B95-5848-BAC8-0EDEE61268DF}"/>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96" name="组 204">
              <a:extLst>
                <a:ext uri="{FF2B5EF4-FFF2-40B4-BE49-F238E27FC236}">
                  <a16:creationId xmlns:a16="http://schemas.microsoft.com/office/drawing/2014/main" id="{4A48DA36-A42A-8344-8FC1-24051915FBCA}"/>
                </a:ext>
              </a:extLst>
            </p:cNvPr>
            <p:cNvGrpSpPr/>
            <p:nvPr/>
          </p:nvGrpSpPr>
          <p:grpSpPr>
            <a:xfrm>
              <a:off x="2822169" y="5380050"/>
              <a:ext cx="2286000" cy="152400"/>
              <a:chOff x="2780346" y="4109673"/>
              <a:chExt cx="2286000" cy="152400"/>
            </a:xfrm>
          </p:grpSpPr>
          <p:sp>
            <p:nvSpPr>
              <p:cNvPr id="197" name="Rectangle 5">
                <a:extLst>
                  <a:ext uri="{FF2B5EF4-FFF2-40B4-BE49-F238E27FC236}">
                    <a16:creationId xmlns:a16="http://schemas.microsoft.com/office/drawing/2014/main" id="{6197D134-4F13-8541-8CFA-9B46239A2E5B}"/>
                  </a:ext>
                </a:extLst>
              </p:cNvPr>
              <p:cNvSpPr>
                <a:spLocks noChangeArrowheads="1"/>
              </p:cNvSpPr>
              <p:nvPr/>
            </p:nvSpPr>
            <p:spPr bwMode="auto">
              <a:xfrm>
                <a:off x="2780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8" name="Rectangle 6">
                <a:extLst>
                  <a:ext uri="{FF2B5EF4-FFF2-40B4-BE49-F238E27FC236}">
                    <a16:creationId xmlns:a16="http://schemas.microsoft.com/office/drawing/2014/main" id="{1C18FDF5-1796-9A45-B064-A50DC1B4B2FB}"/>
                  </a:ext>
                </a:extLst>
              </p:cNvPr>
              <p:cNvSpPr>
                <a:spLocks noChangeArrowheads="1"/>
              </p:cNvSpPr>
              <p:nvPr/>
            </p:nvSpPr>
            <p:spPr bwMode="auto">
              <a:xfrm>
                <a:off x="2932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9" name="Rectangle 7">
                <a:extLst>
                  <a:ext uri="{FF2B5EF4-FFF2-40B4-BE49-F238E27FC236}">
                    <a16:creationId xmlns:a16="http://schemas.microsoft.com/office/drawing/2014/main" id="{0C1C925F-C6DF-A443-962D-FB44DD314AF3}"/>
                  </a:ext>
                </a:extLst>
              </p:cNvPr>
              <p:cNvSpPr>
                <a:spLocks noChangeArrowheads="1"/>
              </p:cNvSpPr>
              <p:nvPr/>
            </p:nvSpPr>
            <p:spPr bwMode="auto">
              <a:xfrm>
                <a:off x="3085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0" name="Rectangle 8">
                <a:extLst>
                  <a:ext uri="{FF2B5EF4-FFF2-40B4-BE49-F238E27FC236}">
                    <a16:creationId xmlns:a16="http://schemas.microsoft.com/office/drawing/2014/main" id="{3BC34E16-3B81-8D4D-AC97-96D716640A8C}"/>
                  </a:ext>
                </a:extLst>
              </p:cNvPr>
              <p:cNvSpPr>
                <a:spLocks noChangeArrowheads="1"/>
              </p:cNvSpPr>
              <p:nvPr/>
            </p:nvSpPr>
            <p:spPr bwMode="auto">
              <a:xfrm>
                <a:off x="3237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1" name="Rectangle 9">
                <a:extLst>
                  <a:ext uri="{FF2B5EF4-FFF2-40B4-BE49-F238E27FC236}">
                    <a16:creationId xmlns:a16="http://schemas.microsoft.com/office/drawing/2014/main" id="{923E0263-CDFE-2F4A-BC53-6044E31320E0}"/>
                  </a:ext>
                </a:extLst>
              </p:cNvPr>
              <p:cNvSpPr>
                <a:spLocks noChangeArrowheads="1"/>
              </p:cNvSpPr>
              <p:nvPr/>
            </p:nvSpPr>
            <p:spPr bwMode="auto">
              <a:xfrm>
                <a:off x="3389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2" name="Rectangle 10">
                <a:extLst>
                  <a:ext uri="{FF2B5EF4-FFF2-40B4-BE49-F238E27FC236}">
                    <a16:creationId xmlns:a16="http://schemas.microsoft.com/office/drawing/2014/main" id="{2832CDAB-D5FF-E94A-9038-F6FA1164CBF0}"/>
                  </a:ext>
                </a:extLst>
              </p:cNvPr>
              <p:cNvSpPr>
                <a:spLocks noChangeArrowheads="1"/>
              </p:cNvSpPr>
              <p:nvPr/>
            </p:nvSpPr>
            <p:spPr bwMode="auto">
              <a:xfrm>
                <a:off x="3542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3" name="Rectangle 11">
                <a:extLst>
                  <a:ext uri="{FF2B5EF4-FFF2-40B4-BE49-F238E27FC236}">
                    <a16:creationId xmlns:a16="http://schemas.microsoft.com/office/drawing/2014/main" id="{ADAF6695-7ECC-6842-82C6-4ABB58D39894}"/>
                  </a:ext>
                </a:extLst>
              </p:cNvPr>
              <p:cNvSpPr>
                <a:spLocks noChangeArrowheads="1"/>
              </p:cNvSpPr>
              <p:nvPr/>
            </p:nvSpPr>
            <p:spPr bwMode="auto">
              <a:xfrm>
                <a:off x="3694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4" name="Rectangle 12">
                <a:extLst>
                  <a:ext uri="{FF2B5EF4-FFF2-40B4-BE49-F238E27FC236}">
                    <a16:creationId xmlns:a16="http://schemas.microsoft.com/office/drawing/2014/main" id="{5517B205-70E5-3346-8A20-E52FF990B01B}"/>
                  </a:ext>
                </a:extLst>
              </p:cNvPr>
              <p:cNvSpPr>
                <a:spLocks noChangeArrowheads="1"/>
              </p:cNvSpPr>
              <p:nvPr/>
            </p:nvSpPr>
            <p:spPr bwMode="auto">
              <a:xfrm>
                <a:off x="3847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5" name="Rectangle 13">
                <a:extLst>
                  <a:ext uri="{FF2B5EF4-FFF2-40B4-BE49-F238E27FC236}">
                    <a16:creationId xmlns:a16="http://schemas.microsoft.com/office/drawing/2014/main" id="{AF1CC6B3-0EAA-3745-8E76-CA0BAC1E6858}"/>
                  </a:ext>
                </a:extLst>
              </p:cNvPr>
              <p:cNvSpPr>
                <a:spLocks noChangeArrowheads="1"/>
              </p:cNvSpPr>
              <p:nvPr/>
            </p:nvSpPr>
            <p:spPr bwMode="auto">
              <a:xfrm>
                <a:off x="3999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6" name="Rectangle 14">
                <a:extLst>
                  <a:ext uri="{FF2B5EF4-FFF2-40B4-BE49-F238E27FC236}">
                    <a16:creationId xmlns:a16="http://schemas.microsoft.com/office/drawing/2014/main" id="{46142C83-BA30-904F-AF5A-EBFAF9FA56BF}"/>
                  </a:ext>
                </a:extLst>
              </p:cNvPr>
              <p:cNvSpPr>
                <a:spLocks noChangeArrowheads="1"/>
              </p:cNvSpPr>
              <p:nvPr/>
            </p:nvSpPr>
            <p:spPr bwMode="auto">
              <a:xfrm>
                <a:off x="4151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7" name="Rectangle 15">
                <a:extLst>
                  <a:ext uri="{FF2B5EF4-FFF2-40B4-BE49-F238E27FC236}">
                    <a16:creationId xmlns:a16="http://schemas.microsoft.com/office/drawing/2014/main" id="{BC8700A5-A622-0E41-A68A-797F5D4461D5}"/>
                  </a:ext>
                </a:extLst>
              </p:cNvPr>
              <p:cNvSpPr>
                <a:spLocks noChangeArrowheads="1"/>
              </p:cNvSpPr>
              <p:nvPr/>
            </p:nvSpPr>
            <p:spPr bwMode="auto">
              <a:xfrm>
                <a:off x="4304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8" name="Rectangle 16">
                <a:extLst>
                  <a:ext uri="{FF2B5EF4-FFF2-40B4-BE49-F238E27FC236}">
                    <a16:creationId xmlns:a16="http://schemas.microsoft.com/office/drawing/2014/main" id="{F6C8A0A5-37F7-714A-AF33-D4796F907550}"/>
                  </a:ext>
                </a:extLst>
              </p:cNvPr>
              <p:cNvSpPr>
                <a:spLocks noChangeArrowheads="1"/>
              </p:cNvSpPr>
              <p:nvPr/>
            </p:nvSpPr>
            <p:spPr bwMode="auto">
              <a:xfrm>
                <a:off x="4456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9" name="Rectangle 17">
                <a:extLst>
                  <a:ext uri="{FF2B5EF4-FFF2-40B4-BE49-F238E27FC236}">
                    <a16:creationId xmlns:a16="http://schemas.microsoft.com/office/drawing/2014/main" id="{F4F1F5EA-B8B0-094E-BFA6-227B24AA3D5F}"/>
                  </a:ext>
                </a:extLst>
              </p:cNvPr>
              <p:cNvSpPr>
                <a:spLocks noChangeArrowheads="1"/>
              </p:cNvSpPr>
              <p:nvPr/>
            </p:nvSpPr>
            <p:spPr bwMode="auto">
              <a:xfrm>
                <a:off x="4609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0" name="Rectangle 18">
                <a:extLst>
                  <a:ext uri="{FF2B5EF4-FFF2-40B4-BE49-F238E27FC236}">
                    <a16:creationId xmlns:a16="http://schemas.microsoft.com/office/drawing/2014/main" id="{4FBAF1F0-C0C5-1742-87D7-BB6BBFDCFF97}"/>
                  </a:ext>
                </a:extLst>
              </p:cNvPr>
              <p:cNvSpPr>
                <a:spLocks noChangeArrowheads="1"/>
              </p:cNvSpPr>
              <p:nvPr/>
            </p:nvSpPr>
            <p:spPr bwMode="auto">
              <a:xfrm>
                <a:off x="4761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1" name="Rectangle 19">
                <a:extLst>
                  <a:ext uri="{FF2B5EF4-FFF2-40B4-BE49-F238E27FC236}">
                    <a16:creationId xmlns:a16="http://schemas.microsoft.com/office/drawing/2014/main" id="{CCDF7469-EAAC-8746-BB91-9749FAC50F86}"/>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sp>
          <p:nvSpPr>
            <p:cNvPr id="212" name="矩形 220">
              <a:extLst>
                <a:ext uri="{FF2B5EF4-FFF2-40B4-BE49-F238E27FC236}">
                  <a16:creationId xmlns:a16="http://schemas.microsoft.com/office/drawing/2014/main" id="{71511791-0F09-6049-8DE3-A3F0932CA7BA}"/>
                </a:ext>
              </a:extLst>
            </p:cNvPr>
            <p:cNvSpPr/>
            <p:nvPr/>
          </p:nvSpPr>
          <p:spPr bwMode="auto">
            <a:xfrm>
              <a:off x="4935711" y="4472907"/>
              <a:ext cx="180000" cy="1080000"/>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bg2">
                    <a:lumMod val="10000"/>
                  </a:schemeClr>
                </a:solidFill>
                <a:effectLst/>
                <a:latin typeface="+mn-ea"/>
              </a:endParaRPr>
            </a:p>
          </p:txBody>
        </p:sp>
        <p:sp>
          <p:nvSpPr>
            <p:cNvPr id="213" name="矩形 221">
              <a:extLst>
                <a:ext uri="{FF2B5EF4-FFF2-40B4-BE49-F238E27FC236}">
                  <a16:creationId xmlns:a16="http://schemas.microsoft.com/office/drawing/2014/main" id="{8029CA65-20D1-404E-91BF-DCD3CAADC9D1}"/>
                </a:ext>
              </a:extLst>
            </p:cNvPr>
            <p:cNvSpPr/>
            <p:nvPr/>
          </p:nvSpPr>
          <p:spPr bwMode="auto">
            <a:xfrm>
              <a:off x="2804025" y="4472907"/>
              <a:ext cx="180000" cy="1080000"/>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bg2">
                    <a:lumMod val="10000"/>
                  </a:schemeClr>
                </a:solidFill>
                <a:effectLst/>
                <a:latin typeface="+mn-ea"/>
              </a:endParaRPr>
            </a:p>
          </p:txBody>
        </p:sp>
        <p:cxnSp>
          <p:nvCxnSpPr>
            <p:cNvPr id="217" name="Straight Arrow Connector 216">
              <a:extLst>
                <a:ext uri="{FF2B5EF4-FFF2-40B4-BE49-F238E27FC236}">
                  <a16:creationId xmlns:a16="http://schemas.microsoft.com/office/drawing/2014/main" id="{597591A6-3FF5-B94C-A523-D335354036BB}"/>
                </a:ext>
              </a:extLst>
            </p:cNvPr>
            <p:cNvCxnSpPr>
              <a:cxnSpLocks/>
              <a:stCxn id="15" idx="0"/>
              <a:endCxn id="216" idx="1"/>
            </p:cNvCxnSpPr>
            <p:nvPr/>
          </p:nvCxnSpPr>
          <p:spPr bwMode="auto">
            <a:xfrm flipV="1">
              <a:off x="4114800" y="3974640"/>
              <a:ext cx="1231667" cy="340740"/>
            </a:xfrm>
            <a:prstGeom prst="straightConnector1">
              <a:avLst/>
            </a:prstGeom>
            <a:noFill/>
            <a:ln w="28575" cap="flat" cmpd="sng" algn="ctr">
              <a:solidFill>
                <a:srgbClr val="151515"/>
              </a:solidFill>
              <a:prstDash val="solid"/>
              <a:round/>
              <a:headEnd type="none" w="med" len="med"/>
              <a:tailEnd type="none"/>
            </a:ln>
            <a:effectLst/>
          </p:spPr>
        </p:cxnSp>
      </p:grpSp>
    </p:spTree>
    <p:extLst>
      <p:ext uri="{BB962C8B-B14F-4D97-AF65-F5344CB8AC3E}">
        <p14:creationId xmlns:p14="http://schemas.microsoft.com/office/powerpoint/2010/main" val="42374427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Stencil with Derived Datatypes (2)</a:t>
            </a:r>
          </a:p>
        </p:txBody>
      </p:sp>
      <p:sp>
        <p:nvSpPr>
          <p:cNvPr id="3" name="Content Placeholder 2"/>
          <p:cNvSpPr>
            <a:spLocks noGrp="1"/>
          </p:cNvSpPr>
          <p:nvPr>
            <p:ph idx="1"/>
          </p:nvPr>
        </p:nvSpPr>
        <p:spPr>
          <a:xfrm>
            <a:off x="457200" y="1143000"/>
            <a:ext cx="8229600" cy="2514600"/>
          </a:xfrm>
        </p:spPr>
        <p:txBody>
          <a:bodyPr/>
          <a:lstStyle/>
          <a:p>
            <a:r>
              <a:rPr lang="en-US" dirty="0"/>
              <a:t>Nonblocking sends and receives</a:t>
            </a:r>
          </a:p>
          <a:p>
            <a:r>
              <a:rPr lang="en-US" dirty="0"/>
              <a:t>Data location specified by MPI datatypes</a:t>
            </a:r>
          </a:p>
          <a:p>
            <a:r>
              <a:rPr lang="en-US" dirty="0"/>
              <a:t>Manual packing of data no longer required</a:t>
            </a:r>
          </a:p>
          <a:p>
            <a:r>
              <a:rPr lang="en-US" i="1" dirty="0"/>
              <a:t>Start from nonblocking_p2p/</a:t>
            </a:r>
            <a:r>
              <a:rPr lang="en-US" i="1" dirty="0" err="1"/>
              <a:t>stencil.c</a:t>
            </a:r>
            <a:endParaRPr lang="en-US" i="1" dirty="0"/>
          </a:p>
          <a:p>
            <a:r>
              <a:rPr lang="en-US" i="1" dirty="0"/>
              <a:t>Solution in </a:t>
            </a:r>
            <a:r>
              <a:rPr lang="en-US" i="1" dirty="0" err="1"/>
              <a:t>derived_datatype</a:t>
            </a:r>
            <a:r>
              <a:rPr lang="en-US" i="1" dirty="0"/>
              <a:t>/</a:t>
            </a:r>
            <a:r>
              <a:rPr lang="en-US" i="1" dirty="0" err="1"/>
              <a:t>stencil.c</a:t>
            </a:r>
            <a:endParaRPr lang="en-US" i="1"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71</a:t>
            </a:fld>
            <a:endParaRPr lang="en-US" dirty="0"/>
          </a:p>
        </p:txBody>
      </p:sp>
    </p:spTree>
    <p:extLst>
      <p:ext uri="{BB962C8B-B14F-4D97-AF65-F5344CB8AC3E}">
        <p14:creationId xmlns:p14="http://schemas.microsoft.com/office/powerpoint/2010/main" val="32659216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Basic Send/Receive</a:t>
            </a:r>
          </a:p>
        </p:txBody>
      </p:sp>
      <p:sp>
        <p:nvSpPr>
          <p:cNvPr id="5" name="Content Placeholder 4"/>
          <p:cNvSpPr>
            <a:spLocks noGrp="1"/>
          </p:cNvSpPr>
          <p:nvPr>
            <p:ph idx="1"/>
          </p:nvPr>
        </p:nvSpPr>
        <p:spPr/>
        <p:txBody>
          <a:bodyPr/>
          <a:lstStyle/>
          <a:p>
            <a:r>
              <a:rPr lang="en-US" i="1" dirty="0"/>
              <a:t>blocking_p2p/</a:t>
            </a:r>
            <a:r>
              <a:rPr lang="en-US" i="1" dirty="0" err="1"/>
              <a:t>sendrecv.c</a:t>
            </a:r>
            <a:endParaRPr lang="en-US" i="1" dirty="0"/>
          </a:p>
          <a:p>
            <a:r>
              <a:rPr lang="en-US" dirty="0"/>
              <a:t>Simple send/receive program to show basic data transfer</a:t>
            </a:r>
          </a:p>
        </p:txBody>
      </p:sp>
      <p:sp>
        <p:nvSpPr>
          <p:cNvPr id="4" name="Slide Number Placeholder 3"/>
          <p:cNvSpPr>
            <a:spLocks noGrp="1"/>
          </p:cNvSpPr>
          <p:nvPr>
            <p:ph type="sldNum" sz="quarter" idx="4"/>
          </p:nvPr>
        </p:nvSpPr>
        <p:spPr/>
        <p:txBody>
          <a:bodyPr/>
          <a:lstStyle/>
          <a:p>
            <a:fld id="{6B394888-48A7-42F6-AE45-2BD5FD40ED91}" type="slidenum">
              <a:rPr lang="en-US" smtClean="0"/>
              <a:pPr/>
              <a:t>72</a:t>
            </a:fld>
            <a:endParaRPr lang="en-US" dirty="0"/>
          </a:p>
        </p:txBody>
      </p:sp>
    </p:spTree>
    <p:extLst>
      <p:ext uri="{BB962C8B-B14F-4D97-AF65-F5344CB8AC3E}">
        <p14:creationId xmlns:p14="http://schemas.microsoft.com/office/powerpoint/2010/main" val="1390083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a:xfrm>
            <a:off x="457200" y="274638"/>
            <a:ext cx="8229600" cy="568689"/>
          </a:xfrm>
        </p:spPr>
        <p:txBody>
          <a:bodyPr/>
          <a:lstStyle/>
          <a:p>
            <a:r>
              <a:rPr lang="en-US" dirty="0"/>
              <a:t>Exercise: Stencil with Derived Datatypes (1)</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6246" y="967881"/>
            <a:ext cx="8458200" cy="2504346"/>
          </a:xfrm>
        </p:spPr>
        <p:txBody>
          <a:bodyPr/>
          <a:lstStyle/>
          <a:p>
            <a:r>
              <a:rPr lang="en-US" dirty="0"/>
              <a:t>In the basic version of the stencil code</a:t>
            </a:r>
          </a:p>
          <a:p>
            <a:pPr lvl="1"/>
            <a:r>
              <a:rPr lang="en-US" dirty="0"/>
              <a:t>Used </a:t>
            </a:r>
            <a:r>
              <a:rPr lang="en-US" dirty="0" err="1"/>
              <a:t>nonblocking</a:t>
            </a:r>
            <a:r>
              <a:rPr lang="en-US" dirty="0"/>
              <a:t> communication 👍</a:t>
            </a:r>
          </a:p>
          <a:p>
            <a:pPr lvl="1"/>
            <a:r>
              <a:rPr lang="en-US" dirty="0"/>
              <a:t>Used manual packing/unpacking of data 👎</a:t>
            </a:r>
          </a:p>
          <a:p>
            <a:r>
              <a:rPr lang="en-US" dirty="0"/>
              <a:t>Let’s try to use derived datatypes</a:t>
            </a:r>
          </a:p>
          <a:p>
            <a:pPr lvl="1"/>
            <a:r>
              <a:rPr lang="en-US" dirty="0"/>
              <a:t>Specify the locations of the data instead of manually packing/unpacking</a:t>
            </a:r>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73</a:t>
            </a:fld>
            <a:endParaRPr lang="en-US" dirty="0"/>
          </a:p>
        </p:txBody>
      </p:sp>
      <p:sp>
        <p:nvSpPr>
          <p:cNvPr id="158" name="AutoShape 157">
            <a:extLst>
              <a:ext uri="{FF2B5EF4-FFF2-40B4-BE49-F238E27FC236}">
                <a16:creationId xmlns:a16="http://schemas.microsoft.com/office/drawing/2014/main" id="{2307BBC6-5FFB-8649-8C68-0FF51A820032}"/>
              </a:ext>
            </a:extLst>
          </p:cNvPr>
          <p:cNvSpPr>
            <a:spLocks/>
          </p:cNvSpPr>
          <p:nvPr/>
        </p:nvSpPr>
        <p:spPr bwMode="auto">
          <a:xfrm rot="5393440" flipV="1">
            <a:off x="3770313" y="4734480"/>
            <a:ext cx="381000" cy="2286000"/>
          </a:xfrm>
          <a:prstGeom prst="rightBrace">
            <a:avLst>
              <a:gd name="adj1" fmla="val 50000"/>
              <a:gd name="adj2" fmla="val 50000"/>
            </a:avLst>
          </a:prstGeom>
          <a:noFill/>
          <a:ln w="12700">
            <a:solidFill>
              <a:schemeClr val="tx1"/>
            </a:solidFill>
            <a:round/>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9" name="Text Box 162">
            <a:extLst>
              <a:ext uri="{FF2B5EF4-FFF2-40B4-BE49-F238E27FC236}">
                <a16:creationId xmlns:a16="http://schemas.microsoft.com/office/drawing/2014/main" id="{447170BB-180E-6F46-918D-8A8365EB51E5}"/>
              </a:ext>
            </a:extLst>
          </p:cNvPr>
          <p:cNvSpPr txBox="1">
            <a:spLocks noChangeArrowheads="1"/>
          </p:cNvSpPr>
          <p:nvPr/>
        </p:nvSpPr>
        <p:spPr bwMode="auto">
          <a:xfrm>
            <a:off x="3747446" y="6031468"/>
            <a:ext cx="428323" cy="369332"/>
          </a:xfrm>
          <a:prstGeom prst="rect">
            <a:avLst/>
          </a:prstGeom>
          <a:noFill/>
          <a:ln w="9525">
            <a:noFill/>
            <a:miter lim="800000"/>
            <a:headEnd/>
            <a:tailEnd/>
          </a:ln>
        </p:spPr>
        <p:txBody>
          <a:bodyPr wrap="none">
            <a:prstTxWarp prst="textNoShape">
              <a:avLst/>
            </a:prstTxWarp>
            <a:spAutoFit/>
          </a:bodyPr>
          <a:lstStyle/>
          <a:p>
            <a:pPr algn="ctr"/>
            <a:r>
              <a:rPr lang="en-US" dirty="0" err="1">
                <a:solidFill>
                  <a:schemeClr val="bg2">
                    <a:lumMod val="10000"/>
                  </a:schemeClr>
                </a:solidFill>
                <a:latin typeface="+mn-ea"/>
                <a:cs typeface="Arial" charset="0"/>
              </a:rPr>
              <a:t>bx</a:t>
            </a:r>
            <a:endParaRPr lang="en-US" dirty="0">
              <a:solidFill>
                <a:schemeClr val="bg2">
                  <a:lumMod val="10000"/>
                </a:schemeClr>
              </a:solidFill>
              <a:latin typeface="+mn-ea"/>
              <a:cs typeface="Arial" charset="0"/>
            </a:endParaRPr>
          </a:p>
        </p:txBody>
      </p:sp>
      <p:sp>
        <p:nvSpPr>
          <p:cNvPr id="160" name="Right Brace 159">
            <a:extLst>
              <a:ext uri="{FF2B5EF4-FFF2-40B4-BE49-F238E27FC236}">
                <a16:creationId xmlns:a16="http://schemas.microsoft.com/office/drawing/2014/main" id="{087E2F67-9E8A-4D49-A13C-99EECD740145}"/>
              </a:ext>
            </a:extLst>
          </p:cNvPr>
          <p:cNvSpPr/>
          <p:nvPr/>
        </p:nvSpPr>
        <p:spPr>
          <a:xfrm>
            <a:off x="5373054" y="4472907"/>
            <a:ext cx="551397" cy="990600"/>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10000"/>
                </a:schemeClr>
              </a:solidFill>
              <a:latin typeface="+mn-ea"/>
            </a:endParaRPr>
          </a:p>
        </p:txBody>
      </p:sp>
      <p:sp>
        <p:nvSpPr>
          <p:cNvPr id="161" name="TextBox 160">
            <a:extLst>
              <a:ext uri="{FF2B5EF4-FFF2-40B4-BE49-F238E27FC236}">
                <a16:creationId xmlns:a16="http://schemas.microsoft.com/office/drawing/2014/main" id="{8345BD4E-AA0E-A54F-8995-2724AD63B902}"/>
              </a:ext>
            </a:extLst>
          </p:cNvPr>
          <p:cNvSpPr txBox="1"/>
          <p:nvPr/>
        </p:nvSpPr>
        <p:spPr>
          <a:xfrm>
            <a:off x="5906454" y="4772580"/>
            <a:ext cx="616353" cy="369332"/>
          </a:xfrm>
          <a:prstGeom prst="rect">
            <a:avLst/>
          </a:prstGeom>
          <a:noFill/>
        </p:spPr>
        <p:txBody>
          <a:bodyPr wrap="square" rtlCol="0">
            <a:spAutoFit/>
          </a:bodyPr>
          <a:lstStyle/>
          <a:p>
            <a:pPr algn="ctr"/>
            <a:r>
              <a:rPr lang="en-US" dirty="0">
                <a:solidFill>
                  <a:schemeClr val="bg2">
                    <a:lumMod val="10000"/>
                  </a:schemeClr>
                </a:solidFill>
                <a:latin typeface="+mn-ea"/>
              </a:rPr>
              <a:t>by</a:t>
            </a:r>
          </a:p>
        </p:txBody>
      </p:sp>
      <p:sp>
        <p:nvSpPr>
          <p:cNvPr id="162" name="TextBox 161">
            <a:extLst>
              <a:ext uri="{FF2B5EF4-FFF2-40B4-BE49-F238E27FC236}">
                <a16:creationId xmlns:a16="http://schemas.microsoft.com/office/drawing/2014/main" id="{EEB5829B-DFDB-3643-933C-6FF35CC726BB}"/>
              </a:ext>
            </a:extLst>
          </p:cNvPr>
          <p:cNvSpPr txBox="1"/>
          <p:nvPr/>
        </p:nvSpPr>
        <p:spPr>
          <a:xfrm>
            <a:off x="5830254" y="5622422"/>
            <a:ext cx="1791111" cy="523220"/>
          </a:xfrm>
          <a:prstGeom prst="rect">
            <a:avLst/>
          </a:prstGeom>
          <a:noFill/>
        </p:spPr>
        <p:txBody>
          <a:bodyPr wrap="square" rtlCol="0">
            <a:spAutoFit/>
          </a:bodyPr>
          <a:lstStyle/>
          <a:p>
            <a:pPr algn="ctr"/>
            <a:r>
              <a:rPr lang="en-US" sz="1400" b="1" dirty="0">
                <a:solidFill>
                  <a:srgbClr val="C00000"/>
                </a:solidFill>
                <a:latin typeface="+mn-ea"/>
              </a:rPr>
              <a:t>What datatype do we need here?</a:t>
            </a:r>
          </a:p>
        </p:txBody>
      </p:sp>
      <p:sp>
        <p:nvSpPr>
          <p:cNvPr id="216" name="TextBox 215">
            <a:extLst>
              <a:ext uri="{FF2B5EF4-FFF2-40B4-BE49-F238E27FC236}">
                <a16:creationId xmlns:a16="http://schemas.microsoft.com/office/drawing/2014/main" id="{5190255F-827C-0E42-A054-E9F462739104}"/>
              </a:ext>
            </a:extLst>
          </p:cNvPr>
          <p:cNvSpPr txBox="1"/>
          <p:nvPr/>
        </p:nvSpPr>
        <p:spPr>
          <a:xfrm>
            <a:off x="5346467" y="3713030"/>
            <a:ext cx="1791111" cy="523220"/>
          </a:xfrm>
          <a:prstGeom prst="rect">
            <a:avLst/>
          </a:prstGeom>
          <a:noFill/>
        </p:spPr>
        <p:txBody>
          <a:bodyPr wrap="square" rtlCol="0">
            <a:spAutoFit/>
          </a:bodyPr>
          <a:lstStyle/>
          <a:p>
            <a:pPr algn="ctr"/>
            <a:r>
              <a:rPr lang="en-US" sz="1400" b="1" dirty="0">
                <a:solidFill>
                  <a:srgbClr val="C00000"/>
                </a:solidFill>
                <a:latin typeface="+mn-ea"/>
              </a:rPr>
              <a:t>What datatype do we need here?</a:t>
            </a:r>
          </a:p>
        </p:txBody>
      </p:sp>
      <p:grpSp>
        <p:nvGrpSpPr>
          <p:cNvPr id="214" name="Group 213">
            <a:extLst>
              <a:ext uri="{FF2B5EF4-FFF2-40B4-BE49-F238E27FC236}">
                <a16:creationId xmlns:a16="http://schemas.microsoft.com/office/drawing/2014/main" id="{175CB0D0-6507-D349-B3BB-E9F67952DBE7}"/>
              </a:ext>
            </a:extLst>
          </p:cNvPr>
          <p:cNvGrpSpPr/>
          <p:nvPr/>
        </p:nvGrpSpPr>
        <p:grpSpPr>
          <a:xfrm>
            <a:off x="2667000" y="3974640"/>
            <a:ext cx="3163254" cy="1909392"/>
            <a:chOff x="2667000" y="3974640"/>
            <a:chExt cx="3163254" cy="1909392"/>
          </a:xfrm>
        </p:grpSpPr>
        <p:sp>
          <p:nvSpPr>
            <p:cNvPr id="6" name="Rectangle 4">
              <a:extLst>
                <a:ext uri="{FF2B5EF4-FFF2-40B4-BE49-F238E27FC236}">
                  <a16:creationId xmlns:a16="http://schemas.microsoft.com/office/drawing/2014/main" id="{33CF8D54-F22A-A940-9430-EAA77F90F508}"/>
                </a:ext>
              </a:extLst>
            </p:cNvPr>
            <p:cNvSpPr>
              <a:spLocks noChangeArrowheads="1"/>
            </p:cNvSpPr>
            <p:nvPr/>
          </p:nvSpPr>
          <p:spPr bwMode="auto">
            <a:xfrm>
              <a:off x="2667000" y="43153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 name="Rectangle 5">
              <a:extLst>
                <a:ext uri="{FF2B5EF4-FFF2-40B4-BE49-F238E27FC236}">
                  <a16:creationId xmlns:a16="http://schemas.microsoft.com/office/drawing/2014/main" id="{20E20D6F-2F68-1848-ADE7-78548440BFD7}"/>
                </a:ext>
              </a:extLst>
            </p:cNvPr>
            <p:cNvSpPr>
              <a:spLocks noChangeArrowheads="1"/>
            </p:cNvSpPr>
            <p:nvPr/>
          </p:nvSpPr>
          <p:spPr bwMode="auto">
            <a:xfrm>
              <a:off x="2819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 name="Rectangle 6">
              <a:extLst>
                <a:ext uri="{FF2B5EF4-FFF2-40B4-BE49-F238E27FC236}">
                  <a16:creationId xmlns:a16="http://schemas.microsoft.com/office/drawing/2014/main" id="{EF406B12-16BD-7744-BCFF-BFCF2DA131F6}"/>
                </a:ext>
              </a:extLst>
            </p:cNvPr>
            <p:cNvSpPr>
              <a:spLocks noChangeArrowheads="1"/>
            </p:cNvSpPr>
            <p:nvPr/>
          </p:nvSpPr>
          <p:spPr bwMode="auto">
            <a:xfrm>
              <a:off x="2971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 name="Rectangle 7">
              <a:extLst>
                <a:ext uri="{FF2B5EF4-FFF2-40B4-BE49-F238E27FC236}">
                  <a16:creationId xmlns:a16="http://schemas.microsoft.com/office/drawing/2014/main" id="{251F680A-FE0D-474C-9B67-F9AD11A7ED7F}"/>
                </a:ext>
              </a:extLst>
            </p:cNvPr>
            <p:cNvSpPr>
              <a:spLocks noChangeArrowheads="1"/>
            </p:cNvSpPr>
            <p:nvPr/>
          </p:nvSpPr>
          <p:spPr bwMode="auto">
            <a:xfrm>
              <a:off x="3124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 name="Rectangle 8">
              <a:extLst>
                <a:ext uri="{FF2B5EF4-FFF2-40B4-BE49-F238E27FC236}">
                  <a16:creationId xmlns:a16="http://schemas.microsoft.com/office/drawing/2014/main" id="{8D959BBB-A806-BA4F-9F99-FC308EF3A70B}"/>
                </a:ext>
              </a:extLst>
            </p:cNvPr>
            <p:cNvSpPr>
              <a:spLocks noChangeArrowheads="1"/>
            </p:cNvSpPr>
            <p:nvPr/>
          </p:nvSpPr>
          <p:spPr bwMode="auto">
            <a:xfrm>
              <a:off x="3276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 name="Rectangle 9">
              <a:extLst>
                <a:ext uri="{FF2B5EF4-FFF2-40B4-BE49-F238E27FC236}">
                  <a16:creationId xmlns:a16="http://schemas.microsoft.com/office/drawing/2014/main" id="{41E97A9D-C43E-FC49-A1EE-25C7DA997A0E}"/>
                </a:ext>
              </a:extLst>
            </p:cNvPr>
            <p:cNvSpPr>
              <a:spLocks noChangeArrowheads="1"/>
            </p:cNvSpPr>
            <p:nvPr/>
          </p:nvSpPr>
          <p:spPr bwMode="auto">
            <a:xfrm>
              <a:off x="3429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 name="Rectangle 10">
              <a:extLst>
                <a:ext uri="{FF2B5EF4-FFF2-40B4-BE49-F238E27FC236}">
                  <a16:creationId xmlns:a16="http://schemas.microsoft.com/office/drawing/2014/main" id="{1C79350E-0BDE-A246-B362-CC97D8336561}"/>
                </a:ext>
              </a:extLst>
            </p:cNvPr>
            <p:cNvSpPr>
              <a:spLocks noChangeArrowheads="1"/>
            </p:cNvSpPr>
            <p:nvPr/>
          </p:nvSpPr>
          <p:spPr bwMode="auto">
            <a:xfrm>
              <a:off x="3581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 name="Rectangle 11">
              <a:extLst>
                <a:ext uri="{FF2B5EF4-FFF2-40B4-BE49-F238E27FC236}">
                  <a16:creationId xmlns:a16="http://schemas.microsoft.com/office/drawing/2014/main" id="{51885150-8709-A14D-A891-7D3938EC1C62}"/>
                </a:ext>
              </a:extLst>
            </p:cNvPr>
            <p:cNvSpPr>
              <a:spLocks noChangeArrowheads="1"/>
            </p:cNvSpPr>
            <p:nvPr/>
          </p:nvSpPr>
          <p:spPr bwMode="auto">
            <a:xfrm>
              <a:off x="3733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 name="Rectangle 12">
              <a:extLst>
                <a:ext uri="{FF2B5EF4-FFF2-40B4-BE49-F238E27FC236}">
                  <a16:creationId xmlns:a16="http://schemas.microsoft.com/office/drawing/2014/main" id="{C3DB7D8E-6966-B84A-A428-3514C9B2A9BD}"/>
                </a:ext>
              </a:extLst>
            </p:cNvPr>
            <p:cNvSpPr>
              <a:spLocks noChangeArrowheads="1"/>
            </p:cNvSpPr>
            <p:nvPr/>
          </p:nvSpPr>
          <p:spPr bwMode="auto">
            <a:xfrm>
              <a:off x="3886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 name="Rectangle 13">
              <a:extLst>
                <a:ext uri="{FF2B5EF4-FFF2-40B4-BE49-F238E27FC236}">
                  <a16:creationId xmlns:a16="http://schemas.microsoft.com/office/drawing/2014/main" id="{AC9DEC83-F196-6248-B341-AA57957BC76C}"/>
                </a:ext>
              </a:extLst>
            </p:cNvPr>
            <p:cNvSpPr>
              <a:spLocks noChangeArrowheads="1"/>
            </p:cNvSpPr>
            <p:nvPr/>
          </p:nvSpPr>
          <p:spPr bwMode="auto">
            <a:xfrm>
              <a:off x="4038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 name="Rectangle 14">
              <a:extLst>
                <a:ext uri="{FF2B5EF4-FFF2-40B4-BE49-F238E27FC236}">
                  <a16:creationId xmlns:a16="http://schemas.microsoft.com/office/drawing/2014/main" id="{AE8AA08F-F11C-2148-AA0D-87F90DD271B4}"/>
                </a:ext>
              </a:extLst>
            </p:cNvPr>
            <p:cNvSpPr>
              <a:spLocks noChangeArrowheads="1"/>
            </p:cNvSpPr>
            <p:nvPr/>
          </p:nvSpPr>
          <p:spPr bwMode="auto">
            <a:xfrm>
              <a:off x="4191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 name="Rectangle 15">
              <a:extLst>
                <a:ext uri="{FF2B5EF4-FFF2-40B4-BE49-F238E27FC236}">
                  <a16:creationId xmlns:a16="http://schemas.microsoft.com/office/drawing/2014/main" id="{4D8BE77F-719D-264D-B1EC-280D0CFFC2B5}"/>
                </a:ext>
              </a:extLst>
            </p:cNvPr>
            <p:cNvSpPr>
              <a:spLocks noChangeArrowheads="1"/>
            </p:cNvSpPr>
            <p:nvPr/>
          </p:nvSpPr>
          <p:spPr bwMode="auto">
            <a:xfrm>
              <a:off x="4343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 name="Rectangle 16">
              <a:extLst>
                <a:ext uri="{FF2B5EF4-FFF2-40B4-BE49-F238E27FC236}">
                  <a16:creationId xmlns:a16="http://schemas.microsoft.com/office/drawing/2014/main" id="{EEBBFBA9-DAC6-F140-AA69-5B257D37B792}"/>
                </a:ext>
              </a:extLst>
            </p:cNvPr>
            <p:cNvSpPr>
              <a:spLocks noChangeArrowheads="1"/>
            </p:cNvSpPr>
            <p:nvPr/>
          </p:nvSpPr>
          <p:spPr bwMode="auto">
            <a:xfrm>
              <a:off x="4495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 name="Rectangle 17">
              <a:extLst>
                <a:ext uri="{FF2B5EF4-FFF2-40B4-BE49-F238E27FC236}">
                  <a16:creationId xmlns:a16="http://schemas.microsoft.com/office/drawing/2014/main" id="{DE5D56AA-0FBF-B149-9854-F7B16BBB9284}"/>
                </a:ext>
              </a:extLst>
            </p:cNvPr>
            <p:cNvSpPr>
              <a:spLocks noChangeArrowheads="1"/>
            </p:cNvSpPr>
            <p:nvPr/>
          </p:nvSpPr>
          <p:spPr bwMode="auto">
            <a:xfrm>
              <a:off x="4648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 name="Rectangle 18">
              <a:extLst>
                <a:ext uri="{FF2B5EF4-FFF2-40B4-BE49-F238E27FC236}">
                  <a16:creationId xmlns:a16="http://schemas.microsoft.com/office/drawing/2014/main" id="{C2C4C2A8-8213-D44E-8263-6106D60A11FE}"/>
                </a:ext>
              </a:extLst>
            </p:cNvPr>
            <p:cNvSpPr>
              <a:spLocks noChangeArrowheads="1"/>
            </p:cNvSpPr>
            <p:nvPr/>
          </p:nvSpPr>
          <p:spPr bwMode="auto">
            <a:xfrm>
              <a:off x="4800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 name="Rectangle 19">
              <a:extLst>
                <a:ext uri="{FF2B5EF4-FFF2-40B4-BE49-F238E27FC236}">
                  <a16:creationId xmlns:a16="http://schemas.microsoft.com/office/drawing/2014/main" id="{DF8ED5B5-735C-5445-B3F2-453199D17B3A}"/>
                </a:ext>
              </a:extLst>
            </p:cNvPr>
            <p:cNvSpPr>
              <a:spLocks noChangeArrowheads="1"/>
            </p:cNvSpPr>
            <p:nvPr/>
          </p:nvSpPr>
          <p:spPr bwMode="auto">
            <a:xfrm>
              <a:off x="4953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2" name="Rectangle 20">
              <a:extLst>
                <a:ext uri="{FF2B5EF4-FFF2-40B4-BE49-F238E27FC236}">
                  <a16:creationId xmlns:a16="http://schemas.microsoft.com/office/drawing/2014/main" id="{2A4715D1-F861-0F45-83FF-0B7B44A63617}"/>
                </a:ext>
              </a:extLst>
            </p:cNvPr>
            <p:cNvSpPr>
              <a:spLocks noChangeArrowheads="1"/>
            </p:cNvSpPr>
            <p:nvPr/>
          </p:nvSpPr>
          <p:spPr bwMode="auto">
            <a:xfrm>
              <a:off x="5105400" y="43153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3" name="Rectangle 21">
              <a:extLst>
                <a:ext uri="{FF2B5EF4-FFF2-40B4-BE49-F238E27FC236}">
                  <a16:creationId xmlns:a16="http://schemas.microsoft.com/office/drawing/2014/main" id="{E3748E6C-E623-7449-9A8E-E5176F68EE36}"/>
                </a:ext>
              </a:extLst>
            </p:cNvPr>
            <p:cNvSpPr>
              <a:spLocks noChangeArrowheads="1"/>
            </p:cNvSpPr>
            <p:nvPr/>
          </p:nvSpPr>
          <p:spPr bwMode="auto">
            <a:xfrm>
              <a:off x="2667000" y="4467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4" name="Rectangle 22">
              <a:extLst>
                <a:ext uri="{FF2B5EF4-FFF2-40B4-BE49-F238E27FC236}">
                  <a16:creationId xmlns:a16="http://schemas.microsoft.com/office/drawing/2014/main" id="{FADA3A37-DF29-9F4F-B321-0045DD0F9E1F}"/>
                </a:ext>
              </a:extLst>
            </p:cNvPr>
            <p:cNvSpPr>
              <a:spLocks noChangeArrowheads="1"/>
            </p:cNvSpPr>
            <p:nvPr/>
          </p:nvSpPr>
          <p:spPr bwMode="auto">
            <a:xfrm>
              <a:off x="2819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5" name="Rectangle 23">
              <a:extLst>
                <a:ext uri="{FF2B5EF4-FFF2-40B4-BE49-F238E27FC236}">
                  <a16:creationId xmlns:a16="http://schemas.microsoft.com/office/drawing/2014/main" id="{A73C4942-EE81-B942-929E-2769ADAC6176}"/>
                </a:ext>
              </a:extLst>
            </p:cNvPr>
            <p:cNvSpPr>
              <a:spLocks noChangeArrowheads="1"/>
            </p:cNvSpPr>
            <p:nvPr/>
          </p:nvSpPr>
          <p:spPr bwMode="auto">
            <a:xfrm>
              <a:off x="2971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6" name="Rectangle 24">
              <a:extLst>
                <a:ext uri="{FF2B5EF4-FFF2-40B4-BE49-F238E27FC236}">
                  <a16:creationId xmlns:a16="http://schemas.microsoft.com/office/drawing/2014/main" id="{D5AD7C8F-A075-F54B-BDEA-0506DDBB6E46}"/>
                </a:ext>
              </a:extLst>
            </p:cNvPr>
            <p:cNvSpPr>
              <a:spLocks noChangeArrowheads="1"/>
            </p:cNvSpPr>
            <p:nvPr/>
          </p:nvSpPr>
          <p:spPr bwMode="auto">
            <a:xfrm>
              <a:off x="3124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7" name="Rectangle 25">
              <a:extLst>
                <a:ext uri="{FF2B5EF4-FFF2-40B4-BE49-F238E27FC236}">
                  <a16:creationId xmlns:a16="http://schemas.microsoft.com/office/drawing/2014/main" id="{2FC8B9DD-A0AA-EF4B-91FC-DC3E952E6697}"/>
                </a:ext>
              </a:extLst>
            </p:cNvPr>
            <p:cNvSpPr>
              <a:spLocks noChangeArrowheads="1"/>
            </p:cNvSpPr>
            <p:nvPr/>
          </p:nvSpPr>
          <p:spPr bwMode="auto">
            <a:xfrm>
              <a:off x="3276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8" name="Rectangle 26">
              <a:extLst>
                <a:ext uri="{FF2B5EF4-FFF2-40B4-BE49-F238E27FC236}">
                  <a16:creationId xmlns:a16="http://schemas.microsoft.com/office/drawing/2014/main" id="{9B1394AE-6FAB-2D49-8D63-8E888D109135}"/>
                </a:ext>
              </a:extLst>
            </p:cNvPr>
            <p:cNvSpPr>
              <a:spLocks noChangeArrowheads="1"/>
            </p:cNvSpPr>
            <p:nvPr/>
          </p:nvSpPr>
          <p:spPr bwMode="auto">
            <a:xfrm>
              <a:off x="34290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9" name="Rectangle 27">
              <a:extLst>
                <a:ext uri="{FF2B5EF4-FFF2-40B4-BE49-F238E27FC236}">
                  <a16:creationId xmlns:a16="http://schemas.microsoft.com/office/drawing/2014/main" id="{CEB57F94-7411-5047-8D79-7F557750FA46}"/>
                </a:ext>
              </a:extLst>
            </p:cNvPr>
            <p:cNvSpPr>
              <a:spLocks noChangeArrowheads="1"/>
            </p:cNvSpPr>
            <p:nvPr/>
          </p:nvSpPr>
          <p:spPr bwMode="auto">
            <a:xfrm>
              <a:off x="3581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0" name="Rectangle 28">
              <a:extLst>
                <a:ext uri="{FF2B5EF4-FFF2-40B4-BE49-F238E27FC236}">
                  <a16:creationId xmlns:a16="http://schemas.microsoft.com/office/drawing/2014/main" id="{20E3EA7A-37DC-8745-A5A7-9D25A4E4D301}"/>
                </a:ext>
              </a:extLst>
            </p:cNvPr>
            <p:cNvSpPr>
              <a:spLocks noChangeArrowheads="1"/>
            </p:cNvSpPr>
            <p:nvPr/>
          </p:nvSpPr>
          <p:spPr bwMode="auto">
            <a:xfrm>
              <a:off x="3733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1" name="Rectangle 29">
              <a:extLst>
                <a:ext uri="{FF2B5EF4-FFF2-40B4-BE49-F238E27FC236}">
                  <a16:creationId xmlns:a16="http://schemas.microsoft.com/office/drawing/2014/main" id="{BDEC4864-94DE-1644-801E-783F2A3DD2A8}"/>
                </a:ext>
              </a:extLst>
            </p:cNvPr>
            <p:cNvSpPr>
              <a:spLocks noChangeArrowheads="1"/>
            </p:cNvSpPr>
            <p:nvPr/>
          </p:nvSpPr>
          <p:spPr bwMode="auto">
            <a:xfrm>
              <a:off x="3886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2" name="Rectangle 30">
              <a:extLst>
                <a:ext uri="{FF2B5EF4-FFF2-40B4-BE49-F238E27FC236}">
                  <a16:creationId xmlns:a16="http://schemas.microsoft.com/office/drawing/2014/main" id="{AC572E16-52C5-724C-BEB6-CA6CB1EF71D8}"/>
                </a:ext>
              </a:extLst>
            </p:cNvPr>
            <p:cNvSpPr>
              <a:spLocks noChangeArrowheads="1"/>
            </p:cNvSpPr>
            <p:nvPr/>
          </p:nvSpPr>
          <p:spPr bwMode="auto">
            <a:xfrm>
              <a:off x="4038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3" name="Rectangle 31">
              <a:extLst>
                <a:ext uri="{FF2B5EF4-FFF2-40B4-BE49-F238E27FC236}">
                  <a16:creationId xmlns:a16="http://schemas.microsoft.com/office/drawing/2014/main" id="{7138536D-09EA-7748-8217-6396B1402560}"/>
                </a:ext>
              </a:extLst>
            </p:cNvPr>
            <p:cNvSpPr>
              <a:spLocks noChangeArrowheads="1"/>
            </p:cNvSpPr>
            <p:nvPr/>
          </p:nvSpPr>
          <p:spPr bwMode="auto">
            <a:xfrm>
              <a:off x="41910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4" name="Rectangle 32">
              <a:extLst>
                <a:ext uri="{FF2B5EF4-FFF2-40B4-BE49-F238E27FC236}">
                  <a16:creationId xmlns:a16="http://schemas.microsoft.com/office/drawing/2014/main" id="{A77F45E2-A12D-8148-BF90-0D875A5B3899}"/>
                </a:ext>
              </a:extLst>
            </p:cNvPr>
            <p:cNvSpPr>
              <a:spLocks noChangeArrowheads="1"/>
            </p:cNvSpPr>
            <p:nvPr/>
          </p:nvSpPr>
          <p:spPr bwMode="auto">
            <a:xfrm>
              <a:off x="4343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5" name="Rectangle 33">
              <a:extLst>
                <a:ext uri="{FF2B5EF4-FFF2-40B4-BE49-F238E27FC236}">
                  <a16:creationId xmlns:a16="http://schemas.microsoft.com/office/drawing/2014/main" id="{D1A3676A-F9C8-724C-B6F9-1FAE09746B84}"/>
                </a:ext>
              </a:extLst>
            </p:cNvPr>
            <p:cNvSpPr>
              <a:spLocks noChangeArrowheads="1"/>
            </p:cNvSpPr>
            <p:nvPr/>
          </p:nvSpPr>
          <p:spPr bwMode="auto">
            <a:xfrm>
              <a:off x="4495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6" name="Rectangle 34">
              <a:extLst>
                <a:ext uri="{FF2B5EF4-FFF2-40B4-BE49-F238E27FC236}">
                  <a16:creationId xmlns:a16="http://schemas.microsoft.com/office/drawing/2014/main" id="{99DACCAD-363C-5C4B-B6B4-B6DE335DC35D}"/>
                </a:ext>
              </a:extLst>
            </p:cNvPr>
            <p:cNvSpPr>
              <a:spLocks noChangeArrowheads="1"/>
            </p:cNvSpPr>
            <p:nvPr/>
          </p:nvSpPr>
          <p:spPr bwMode="auto">
            <a:xfrm>
              <a:off x="4648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7" name="Rectangle 35">
              <a:extLst>
                <a:ext uri="{FF2B5EF4-FFF2-40B4-BE49-F238E27FC236}">
                  <a16:creationId xmlns:a16="http://schemas.microsoft.com/office/drawing/2014/main" id="{09EC3DE3-73A7-A042-A838-630DF01BC87F}"/>
                </a:ext>
              </a:extLst>
            </p:cNvPr>
            <p:cNvSpPr>
              <a:spLocks noChangeArrowheads="1"/>
            </p:cNvSpPr>
            <p:nvPr/>
          </p:nvSpPr>
          <p:spPr bwMode="auto">
            <a:xfrm>
              <a:off x="4800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8" name="Rectangle 37">
              <a:extLst>
                <a:ext uri="{FF2B5EF4-FFF2-40B4-BE49-F238E27FC236}">
                  <a16:creationId xmlns:a16="http://schemas.microsoft.com/office/drawing/2014/main" id="{13FC36E2-EF7A-D742-A577-3B1A75E1D51F}"/>
                </a:ext>
              </a:extLst>
            </p:cNvPr>
            <p:cNvSpPr>
              <a:spLocks noChangeArrowheads="1"/>
            </p:cNvSpPr>
            <p:nvPr/>
          </p:nvSpPr>
          <p:spPr bwMode="auto">
            <a:xfrm>
              <a:off x="5105400" y="4467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9" name="Rectangle 38">
              <a:extLst>
                <a:ext uri="{FF2B5EF4-FFF2-40B4-BE49-F238E27FC236}">
                  <a16:creationId xmlns:a16="http://schemas.microsoft.com/office/drawing/2014/main" id="{77ED3D00-B764-544B-A5BD-845193A74258}"/>
                </a:ext>
              </a:extLst>
            </p:cNvPr>
            <p:cNvSpPr>
              <a:spLocks noChangeArrowheads="1"/>
            </p:cNvSpPr>
            <p:nvPr/>
          </p:nvSpPr>
          <p:spPr bwMode="auto">
            <a:xfrm>
              <a:off x="2667000" y="4620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0" name="Rectangle 39">
              <a:extLst>
                <a:ext uri="{FF2B5EF4-FFF2-40B4-BE49-F238E27FC236}">
                  <a16:creationId xmlns:a16="http://schemas.microsoft.com/office/drawing/2014/main" id="{139EE047-3DD4-D743-89D4-8257069A1C45}"/>
                </a:ext>
              </a:extLst>
            </p:cNvPr>
            <p:cNvSpPr>
              <a:spLocks noChangeArrowheads="1"/>
            </p:cNvSpPr>
            <p:nvPr/>
          </p:nvSpPr>
          <p:spPr bwMode="auto">
            <a:xfrm>
              <a:off x="2819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1" name="Rectangle 40">
              <a:extLst>
                <a:ext uri="{FF2B5EF4-FFF2-40B4-BE49-F238E27FC236}">
                  <a16:creationId xmlns:a16="http://schemas.microsoft.com/office/drawing/2014/main" id="{F687471B-8ED0-B145-96ED-84A94BD4A9BA}"/>
                </a:ext>
              </a:extLst>
            </p:cNvPr>
            <p:cNvSpPr>
              <a:spLocks noChangeArrowheads="1"/>
            </p:cNvSpPr>
            <p:nvPr/>
          </p:nvSpPr>
          <p:spPr bwMode="auto">
            <a:xfrm>
              <a:off x="2971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2" name="Rectangle 41">
              <a:extLst>
                <a:ext uri="{FF2B5EF4-FFF2-40B4-BE49-F238E27FC236}">
                  <a16:creationId xmlns:a16="http://schemas.microsoft.com/office/drawing/2014/main" id="{11F67B7A-F946-024E-9B3D-21DFE7B0B8A6}"/>
                </a:ext>
              </a:extLst>
            </p:cNvPr>
            <p:cNvSpPr>
              <a:spLocks noChangeArrowheads="1"/>
            </p:cNvSpPr>
            <p:nvPr/>
          </p:nvSpPr>
          <p:spPr bwMode="auto">
            <a:xfrm>
              <a:off x="3124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3" name="Rectangle 42">
              <a:extLst>
                <a:ext uri="{FF2B5EF4-FFF2-40B4-BE49-F238E27FC236}">
                  <a16:creationId xmlns:a16="http://schemas.microsoft.com/office/drawing/2014/main" id="{61021FC8-155B-0D4A-81ED-486C7FBFB70E}"/>
                </a:ext>
              </a:extLst>
            </p:cNvPr>
            <p:cNvSpPr>
              <a:spLocks noChangeArrowheads="1"/>
            </p:cNvSpPr>
            <p:nvPr/>
          </p:nvSpPr>
          <p:spPr bwMode="auto">
            <a:xfrm>
              <a:off x="3276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4" name="Rectangle 43">
              <a:extLst>
                <a:ext uri="{FF2B5EF4-FFF2-40B4-BE49-F238E27FC236}">
                  <a16:creationId xmlns:a16="http://schemas.microsoft.com/office/drawing/2014/main" id="{3BE08150-82F6-B24F-ADB7-B5BFD4B6BA20}"/>
                </a:ext>
              </a:extLst>
            </p:cNvPr>
            <p:cNvSpPr>
              <a:spLocks noChangeArrowheads="1"/>
            </p:cNvSpPr>
            <p:nvPr/>
          </p:nvSpPr>
          <p:spPr bwMode="auto">
            <a:xfrm>
              <a:off x="3429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5" name="Rectangle 44">
              <a:extLst>
                <a:ext uri="{FF2B5EF4-FFF2-40B4-BE49-F238E27FC236}">
                  <a16:creationId xmlns:a16="http://schemas.microsoft.com/office/drawing/2014/main" id="{9B404B2F-A64E-024F-AEE9-7A421DC98251}"/>
                </a:ext>
              </a:extLst>
            </p:cNvPr>
            <p:cNvSpPr>
              <a:spLocks noChangeArrowheads="1"/>
            </p:cNvSpPr>
            <p:nvPr/>
          </p:nvSpPr>
          <p:spPr bwMode="auto">
            <a:xfrm>
              <a:off x="3581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6" name="Rectangle 45">
              <a:extLst>
                <a:ext uri="{FF2B5EF4-FFF2-40B4-BE49-F238E27FC236}">
                  <a16:creationId xmlns:a16="http://schemas.microsoft.com/office/drawing/2014/main" id="{4C9C8D50-A82D-F847-BFC0-0F3A3D962F1C}"/>
                </a:ext>
              </a:extLst>
            </p:cNvPr>
            <p:cNvSpPr>
              <a:spLocks noChangeArrowheads="1"/>
            </p:cNvSpPr>
            <p:nvPr/>
          </p:nvSpPr>
          <p:spPr bwMode="auto">
            <a:xfrm>
              <a:off x="3733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7" name="Rectangle 46">
              <a:extLst>
                <a:ext uri="{FF2B5EF4-FFF2-40B4-BE49-F238E27FC236}">
                  <a16:creationId xmlns:a16="http://schemas.microsoft.com/office/drawing/2014/main" id="{B6093404-F59F-1E40-AFCB-916FBB5ABAD8}"/>
                </a:ext>
              </a:extLst>
            </p:cNvPr>
            <p:cNvSpPr>
              <a:spLocks noChangeArrowheads="1"/>
            </p:cNvSpPr>
            <p:nvPr/>
          </p:nvSpPr>
          <p:spPr bwMode="auto">
            <a:xfrm>
              <a:off x="3886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8" name="Rectangle 47">
              <a:extLst>
                <a:ext uri="{FF2B5EF4-FFF2-40B4-BE49-F238E27FC236}">
                  <a16:creationId xmlns:a16="http://schemas.microsoft.com/office/drawing/2014/main" id="{50BCC47E-F1D0-6B43-A92B-B8F58222C89E}"/>
                </a:ext>
              </a:extLst>
            </p:cNvPr>
            <p:cNvSpPr>
              <a:spLocks noChangeArrowheads="1"/>
            </p:cNvSpPr>
            <p:nvPr/>
          </p:nvSpPr>
          <p:spPr bwMode="auto">
            <a:xfrm>
              <a:off x="4038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9" name="Rectangle 48">
              <a:extLst>
                <a:ext uri="{FF2B5EF4-FFF2-40B4-BE49-F238E27FC236}">
                  <a16:creationId xmlns:a16="http://schemas.microsoft.com/office/drawing/2014/main" id="{8147CE6F-D018-9948-9E31-F305E494B68D}"/>
                </a:ext>
              </a:extLst>
            </p:cNvPr>
            <p:cNvSpPr>
              <a:spLocks noChangeArrowheads="1"/>
            </p:cNvSpPr>
            <p:nvPr/>
          </p:nvSpPr>
          <p:spPr bwMode="auto">
            <a:xfrm>
              <a:off x="4191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0" name="Rectangle 49">
              <a:extLst>
                <a:ext uri="{FF2B5EF4-FFF2-40B4-BE49-F238E27FC236}">
                  <a16:creationId xmlns:a16="http://schemas.microsoft.com/office/drawing/2014/main" id="{9973DF1D-9A87-184E-939E-4EA6706C1F72}"/>
                </a:ext>
              </a:extLst>
            </p:cNvPr>
            <p:cNvSpPr>
              <a:spLocks noChangeArrowheads="1"/>
            </p:cNvSpPr>
            <p:nvPr/>
          </p:nvSpPr>
          <p:spPr bwMode="auto">
            <a:xfrm>
              <a:off x="4343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1" name="Rectangle 50">
              <a:extLst>
                <a:ext uri="{FF2B5EF4-FFF2-40B4-BE49-F238E27FC236}">
                  <a16:creationId xmlns:a16="http://schemas.microsoft.com/office/drawing/2014/main" id="{E6108887-CE76-5D4F-BF3C-2E4156618156}"/>
                </a:ext>
              </a:extLst>
            </p:cNvPr>
            <p:cNvSpPr>
              <a:spLocks noChangeArrowheads="1"/>
            </p:cNvSpPr>
            <p:nvPr/>
          </p:nvSpPr>
          <p:spPr bwMode="auto">
            <a:xfrm>
              <a:off x="4495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2" name="Rectangle 51">
              <a:extLst>
                <a:ext uri="{FF2B5EF4-FFF2-40B4-BE49-F238E27FC236}">
                  <a16:creationId xmlns:a16="http://schemas.microsoft.com/office/drawing/2014/main" id="{553CC8F1-56EC-8343-A788-0AE84526D245}"/>
                </a:ext>
              </a:extLst>
            </p:cNvPr>
            <p:cNvSpPr>
              <a:spLocks noChangeArrowheads="1"/>
            </p:cNvSpPr>
            <p:nvPr/>
          </p:nvSpPr>
          <p:spPr bwMode="auto">
            <a:xfrm>
              <a:off x="4648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3" name="Rectangle 52">
              <a:extLst>
                <a:ext uri="{FF2B5EF4-FFF2-40B4-BE49-F238E27FC236}">
                  <a16:creationId xmlns:a16="http://schemas.microsoft.com/office/drawing/2014/main" id="{96264702-843C-8A4C-A7FE-0C109DD8524B}"/>
                </a:ext>
              </a:extLst>
            </p:cNvPr>
            <p:cNvSpPr>
              <a:spLocks noChangeArrowheads="1"/>
            </p:cNvSpPr>
            <p:nvPr/>
          </p:nvSpPr>
          <p:spPr bwMode="auto">
            <a:xfrm>
              <a:off x="4800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4" name="Rectangle 53">
              <a:extLst>
                <a:ext uri="{FF2B5EF4-FFF2-40B4-BE49-F238E27FC236}">
                  <a16:creationId xmlns:a16="http://schemas.microsoft.com/office/drawing/2014/main" id="{E13512C7-B8D4-C548-AC87-DAB1CAF47F5C}"/>
                </a:ext>
              </a:extLst>
            </p:cNvPr>
            <p:cNvSpPr>
              <a:spLocks noChangeArrowheads="1"/>
            </p:cNvSpPr>
            <p:nvPr/>
          </p:nvSpPr>
          <p:spPr bwMode="auto">
            <a:xfrm>
              <a:off x="4953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5" name="Rectangle 54">
              <a:extLst>
                <a:ext uri="{FF2B5EF4-FFF2-40B4-BE49-F238E27FC236}">
                  <a16:creationId xmlns:a16="http://schemas.microsoft.com/office/drawing/2014/main" id="{E51AEAFD-D4BA-594B-A29C-B65353E35B4D}"/>
                </a:ext>
              </a:extLst>
            </p:cNvPr>
            <p:cNvSpPr>
              <a:spLocks noChangeArrowheads="1"/>
            </p:cNvSpPr>
            <p:nvPr/>
          </p:nvSpPr>
          <p:spPr bwMode="auto">
            <a:xfrm>
              <a:off x="5105400" y="4620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6" name="Rectangle 55">
              <a:extLst>
                <a:ext uri="{FF2B5EF4-FFF2-40B4-BE49-F238E27FC236}">
                  <a16:creationId xmlns:a16="http://schemas.microsoft.com/office/drawing/2014/main" id="{D9097FA6-ED61-674D-B551-DED63456B6C2}"/>
                </a:ext>
              </a:extLst>
            </p:cNvPr>
            <p:cNvSpPr>
              <a:spLocks noChangeArrowheads="1"/>
            </p:cNvSpPr>
            <p:nvPr/>
          </p:nvSpPr>
          <p:spPr bwMode="auto">
            <a:xfrm>
              <a:off x="2667000" y="4772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7" name="Rectangle 56">
              <a:extLst>
                <a:ext uri="{FF2B5EF4-FFF2-40B4-BE49-F238E27FC236}">
                  <a16:creationId xmlns:a16="http://schemas.microsoft.com/office/drawing/2014/main" id="{7BD704DD-CF9A-6B4A-AB35-A222F1CC5B63}"/>
                </a:ext>
              </a:extLst>
            </p:cNvPr>
            <p:cNvSpPr>
              <a:spLocks noChangeArrowheads="1"/>
            </p:cNvSpPr>
            <p:nvPr/>
          </p:nvSpPr>
          <p:spPr bwMode="auto">
            <a:xfrm>
              <a:off x="2819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8" name="Rectangle 57">
              <a:extLst>
                <a:ext uri="{FF2B5EF4-FFF2-40B4-BE49-F238E27FC236}">
                  <a16:creationId xmlns:a16="http://schemas.microsoft.com/office/drawing/2014/main" id="{5EBBB08A-AA47-1E4B-8470-77B3E1906403}"/>
                </a:ext>
              </a:extLst>
            </p:cNvPr>
            <p:cNvSpPr>
              <a:spLocks noChangeArrowheads="1"/>
            </p:cNvSpPr>
            <p:nvPr/>
          </p:nvSpPr>
          <p:spPr bwMode="auto">
            <a:xfrm>
              <a:off x="2971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9" name="Rectangle 58">
              <a:extLst>
                <a:ext uri="{FF2B5EF4-FFF2-40B4-BE49-F238E27FC236}">
                  <a16:creationId xmlns:a16="http://schemas.microsoft.com/office/drawing/2014/main" id="{3A04C76B-EF39-D948-A6B4-3823A557131B}"/>
                </a:ext>
              </a:extLst>
            </p:cNvPr>
            <p:cNvSpPr>
              <a:spLocks noChangeArrowheads="1"/>
            </p:cNvSpPr>
            <p:nvPr/>
          </p:nvSpPr>
          <p:spPr bwMode="auto">
            <a:xfrm>
              <a:off x="3124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0" name="Rectangle 59">
              <a:extLst>
                <a:ext uri="{FF2B5EF4-FFF2-40B4-BE49-F238E27FC236}">
                  <a16:creationId xmlns:a16="http://schemas.microsoft.com/office/drawing/2014/main" id="{B23F63F5-16DD-4C4B-ADB2-35F7EE5481F3}"/>
                </a:ext>
              </a:extLst>
            </p:cNvPr>
            <p:cNvSpPr>
              <a:spLocks noChangeArrowheads="1"/>
            </p:cNvSpPr>
            <p:nvPr/>
          </p:nvSpPr>
          <p:spPr bwMode="auto">
            <a:xfrm>
              <a:off x="3276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1" name="Rectangle 60">
              <a:extLst>
                <a:ext uri="{FF2B5EF4-FFF2-40B4-BE49-F238E27FC236}">
                  <a16:creationId xmlns:a16="http://schemas.microsoft.com/office/drawing/2014/main" id="{7C592EDB-76E6-3B4C-9260-96A1D135676E}"/>
                </a:ext>
              </a:extLst>
            </p:cNvPr>
            <p:cNvSpPr>
              <a:spLocks noChangeArrowheads="1"/>
            </p:cNvSpPr>
            <p:nvPr/>
          </p:nvSpPr>
          <p:spPr bwMode="auto">
            <a:xfrm>
              <a:off x="3429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2" name="Rectangle 61">
              <a:extLst>
                <a:ext uri="{FF2B5EF4-FFF2-40B4-BE49-F238E27FC236}">
                  <a16:creationId xmlns:a16="http://schemas.microsoft.com/office/drawing/2014/main" id="{E8184232-1B5A-0545-A370-D41575362C8E}"/>
                </a:ext>
              </a:extLst>
            </p:cNvPr>
            <p:cNvSpPr>
              <a:spLocks noChangeArrowheads="1"/>
            </p:cNvSpPr>
            <p:nvPr/>
          </p:nvSpPr>
          <p:spPr bwMode="auto">
            <a:xfrm>
              <a:off x="3581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3" name="Rectangle 62">
              <a:extLst>
                <a:ext uri="{FF2B5EF4-FFF2-40B4-BE49-F238E27FC236}">
                  <a16:creationId xmlns:a16="http://schemas.microsoft.com/office/drawing/2014/main" id="{B3BE9828-B0B1-7641-A71D-8ED6FC537B02}"/>
                </a:ext>
              </a:extLst>
            </p:cNvPr>
            <p:cNvSpPr>
              <a:spLocks noChangeArrowheads="1"/>
            </p:cNvSpPr>
            <p:nvPr/>
          </p:nvSpPr>
          <p:spPr bwMode="auto">
            <a:xfrm>
              <a:off x="3733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4" name="Rectangle 63">
              <a:extLst>
                <a:ext uri="{FF2B5EF4-FFF2-40B4-BE49-F238E27FC236}">
                  <a16:creationId xmlns:a16="http://schemas.microsoft.com/office/drawing/2014/main" id="{B5934909-74FE-7540-88C0-18FD110B3534}"/>
                </a:ext>
              </a:extLst>
            </p:cNvPr>
            <p:cNvSpPr>
              <a:spLocks noChangeArrowheads="1"/>
            </p:cNvSpPr>
            <p:nvPr/>
          </p:nvSpPr>
          <p:spPr bwMode="auto">
            <a:xfrm>
              <a:off x="3886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5" name="Rectangle 64">
              <a:extLst>
                <a:ext uri="{FF2B5EF4-FFF2-40B4-BE49-F238E27FC236}">
                  <a16:creationId xmlns:a16="http://schemas.microsoft.com/office/drawing/2014/main" id="{45BF4B21-E1AB-614F-B11F-C10319DEB982}"/>
                </a:ext>
              </a:extLst>
            </p:cNvPr>
            <p:cNvSpPr>
              <a:spLocks noChangeArrowheads="1"/>
            </p:cNvSpPr>
            <p:nvPr/>
          </p:nvSpPr>
          <p:spPr bwMode="auto">
            <a:xfrm>
              <a:off x="4038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6" name="Rectangle 65">
              <a:extLst>
                <a:ext uri="{FF2B5EF4-FFF2-40B4-BE49-F238E27FC236}">
                  <a16:creationId xmlns:a16="http://schemas.microsoft.com/office/drawing/2014/main" id="{056C3A11-245E-7445-9F33-8C736A4ACC72}"/>
                </a:ext>
              </a:extLst>
            </p:cNvPr>
            <p:cNvSpPr>
              <a:spLocks noChangeArrowheads="1"/>
            </p:cNvSpPr>
            <p:nvPr/>
          </p:nvSpPr>
          <p:spPr bwMode="auto">
            <a:xfrm>
              <a:off x="4191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7" name="Rectangle 66">
              <a:extLst>
                <a:ext uri="{FF2B5EF4-FFF2-40B4-BE49-F238E27FC236}">
                  <a16:creationId xmlns:a16="http://schemas.microsoft.com/office/drawing/2014/main" id="{0A919C72-BA3C-1549-A25E-A8407129390B}"/>
                </a:ext>
              </a:extLst>
            </p:cNvPr>
            <p:cNvSpPr>
              <a:spLocks noChangeArrowheads="1"/>
            </p:cNvSpPr>
            <p:nvPr/>
          </p:nvSpPr>
          <p:spPr bwMode="auto">
            <a:xfrm>
              <a:off x="4343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8" name="Rectangle 67">
              <a:extLst>
                <a:ext uri="{FF2B5EF4-FFF2-40B4-BE49-F238E27FC236}">
                  <a16:creationId xmlns:a16="http://schemas.microsoft.com/office/drawing/2014/main" id="{C57410D9-CA6E-C747-AE4E-284E4394F592}"/>
                </a:ext>
              </a:extLst>
            </p:cNvPr>
            <p:cNvSpPr>
              <a:spLocks noChangeArrowheads="1"/>
            </p:cNvSpPr>
            <p:nvPr/>
          </p:nvSpPr>
          <p:spPr bwMode="auto">
            <a:xfrm>
              <a:off x="4495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9" name="Rectangle 68">
              <a:extLst>
                <a:ext uri="{FF2B5EF4-FFF2-40B4-BE49-F238E27FC236}">
                  <a16:creationId xmlns:a16="http://schemas.microsoft.com/office/drawing/2014/main" id="{7B09AB6B-85A6-C148-ABDC-226443BE0974}"/>
                </a:ext>
              </a:extLst>
            </p:cNvPr>
            <p:cNvSpPr>
              <a:spLocks noChangeArrowheads="1"/>
            </p:cNvSpPr>
            <p:nvPr/>
          </p:nvSpPr>
          <p:spPr bwMode="auto">
            <a:xfrm>
              <a:off x="4648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0" name="Rectangle 69">
              <a:extLst>
                <a:ext uri="{FF2B5EF4-FFF2-40B4-BE49-F238E27FC236}">
                  <a16:creationId xmlns:a16="http://schemas.microsoft.com/office/drawing/2014/main" id="{B62A4820-6CE8-584A-9004-C076A002CD1D}"/>
                </a:ext>
              </a:extLst>
            </p:cNvPr>
            <p:cNvSpPr>
              <a:spLocks noChangeArrowheads="1"/>
            </p:cNvSpPr>
            <p:nvPr/>
          </p:nvSpPr>
          <p:spPr bwMode="auto">
            <a:xfrm>
              <a:off x="4800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1" name="Rectangle 70">
              <a:extLst>
                <a:ext uri="{FF2B5EF4-FFF2-40B4-BE49-F238E27FC236}">
                  <a16:creationId xmlns:a16="http://schemas.microsoft.com/office/drawing/2014/main" id="{381FD698-98F2-9940-A61A-05897CDC9262}"/>
                </a:ext>
              </a:extLst>
            </p:cNvPr>
            <p:cNvSpPr>
              <a:spLocks noChangeArrowheads="1"/>
            </p:cNvSpPr>
            <p:nvPr/>
          </p:nvSpPr>
          <p:spPr bwMode="auto">
            <a:xfrm>
              <a:off x="4953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2" name="Rectangle 71">
              <a:extLst>
                <a:ext uri="{FF2B5EF4-FFF2-40B4-BE49-F238E27FC236}">
                  <a16:creationId xmlns:a16="http://schemas.microsoft.com/office/drawing/2014/main" id="{B82DBA7C-ADF8-2741-AABF-0352414726B1}"/>
                </a:ext>
              </a:extLst>
            </p:cNvPr>
            <p:cNvSpPr>
              <a:spLocks noChangeArrowheads="1"/>
            </p:cNvSpPr>
            <p:nvPr/>
          </p:nvSpPr>
          <p:spPr bwMode="auto">
            <a:xfrm>
              <a:off x="5105400" y="4772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3" name="Rectangle 72">
              <a:extLst>
                <a:ext uri="{FF2B5EF4-FFF2-40B4-BE49-F238E27FC236}">
                  <a16:creationId xmlns:a16="http://schemas.microsoft.com/office/drawing/2014/main" id="{EBFE0B30-97AD-5F41-92C5-3A0DAFE14AA8}"/>
                </a:ext>
              </a:extLst>
            </p:cNvPr>
            <p:cNvSpPr>
              <a:spLocks noChangeArrowheads="1"/>
            </p:cNvSpPr>
            <p:nvPr/>
          </p:nvSpPr>
          <p:spPr bwMode="auto">
            <a:xfrm>
              <a:off x="2667000" y="49249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4" name="Rectangle 73">
              <a:extLst>
                <a:ext uri="{FF2B5EF4-FFF2-40B4-BE49-F238E27FC236}">
                  <a16:creationId xmlns:a16="http://schemas.microsoft.com/office/drawing/2014/main" id="{D3CC7D8C-DA09-224B-A220-68D7215679F1}"/>
                </a:ext>
              </a:extLst>
            </p:cNvPr>
            <p:cNvSpPr>
              <a:spLocks noChangeArrowheads="1"/>
            </p:cNvSpPr>
            <p:nvPr/>
          </p:nvSpPr>
          <p:spPr bwMode="auto">
            <a:xfrm>
              <a:off x="2819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5" name="Rectangle 74">
              <a:extLst>
                <a:ext uri="{FF2B5EF4-FFF2-40B4-BE49-F238E27FC236}">
                  <a16:creationId xmlns:a16="http://schemas.microsoft.com/office/drawing/2014/main" id="{FCCED077-06D1-7B46-8756-D6663076E6D5}"/>
                </a:ext>
              </a:extLst>
            </p:cNvPr>
            <p:cNvSpPr>
              <a:spLocks noChangeArrowheads="1"/>
            </p:cNvSpPr>
            <p:nvPr/>
          </p:nvSpPr>
          <p:spPr bwMode="auto">
            <a:xfrm>
              <a:off x="2971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6" name="Rectangle 75">
              <a:extLst>
                <a:ext uri="{FF2B5EF4-FFF2-40B4-BE49-F238E27FC236}">
                  <a16:creationId xmlns:a16="http://schemas.microsoft.com/office/drawing/2014/main" id="{AFB23AB6-6605-BE48-B1CD-1D31EBB675A0}"/>
                </a:ext>
              </a:extLst>
            </p:cNvPr>
            <p:cNvSpPr>
              <a:spLocks noChangeArrowheads="1"/>
            </p:cNvSpPr>
            <p:nvPr/>
          </p:nvSpPr>
          <p:spPr bwMode="auto">
            <a:xfrm>
              <a:off x="3124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7" name="Rectangle 76">
              <a:extLst>
                <a:ext uri="{FF2B5EF4-FFF2-40B4-BE49-F238E27FC236}">
                  <a16:creationId xmlns:a16="http://schemas.microsoft.com/office/drawing/2014/main" id="{3BA6497E-8C27-7B4C-9345-A50EADF658B8}"/>
                </a:ext>
              </a:extLst>
            </p:cNvPr>
            <p:cNvSpPr>
              <a:spLocks noChangeArrowheads="1"/>
            </p:cNvSpPr>
            <p:nvPr/>
          </p:nvSpPr>
          <p:spPr bwMode="auto">
            <a:xfrm>
              <a:off x="3276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8" name="Rectangle 77">
              <a:extLst>
                <a:ext uri="{FF2B5EF4-FFF2-40B4-BE49-F238E27FC236}">
                  <a16:creationId xmlns:a16="http://schemas.microsoft.com/office/drawing/2014/main" id="{BECAC363-B46C-E449-B518-23338B4DA808}"/>
                </a:ext>
              </a:extLst>
            </p:cNvPr>
            <p:cNvSpPr>
              <a:spLocks noChangeArrowheads="1"/>
            </p:cNvSpPr>
            <p:nvPr/>
          </p:nvSpPr>
          <p:spPr bwMode="auto">
            <a:xfrm>
              <a:off x="3429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9" name="Rectangle 78">
              <a:extLst>
                <a:ext uri="{FF2B5EF4-FFF2-40B4-BE49-F238E27FC236}">
                  <a16:creationId xmlns:a16="http://schemas.microsoft.com/office/drawing/2014/main" id="{B277D856-9B58-BC43-8025-24E6E37EB504}"/>
                </a:ext>
              </a:extLst>
            </p:cNvPr>
            <p:cNvSpPr>
              <a:spLocks noChangeArrowheads="1"/>
            </p:cNvSpPr>
            <p:nvPr/>
          </p:nvSpPr>
          <p:spPr bwMode="auto">
            <a:xfrm>
              <a:off x="3581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0" name="Rectangle 79">
              <a:extLst>
                <a:ext uri="{FF2B5EF4-FFF2-40B4-BE49-F238E27FC236}">
                  <a16:creationId xmlns:a16="http://schemas.microsoft.com/office/drawing/2014/main" id="{2EDADE9C-C07F-544B-AD27-C3443356AC82}"/>
                </a:ext>
              </a:extLst>
            </p:cNvPr>
            <p:cNvSpPr>
              <a:spLocks noChangeArrowheads="1"/>
            </p:cNvSpPr>
            <p:nvPr/>
          </p:nvSpPr>
          <p:spPr bwMode="auto">
            <a:xfrm>
              <a:off x="3733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1" name="Rectangle 80">
              <a:extLst>
                <a:ext uri="{FF2B5EF4-FFF2-40B4-BE49-F238E27FC236}">
                  <a16:creationId xmlns:a16="http://schemas.microsoft.com/office/drawing/2014/main" id="{ED06DE8B-746A-5244-802D-8D09D60D7221}"/>
                </a:ext>
              </a:extLst>
            </p:cNvPr>
            <p:cNvSpPr>
              <a:spLocks noChangeArrowheads="1"/>
            </p:cNvSpPr>
            <p:nvPr/>
          </p:nvSpPr>
          <p:spPr bwMode="auto">
            <a:xfrm>
              <a:off x="3886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2" name="Rectangle 81">
              <a:extLst>
                <a:ext uri="{FF2B5EF4-FFF2-40B4-BE49-F238E27FC236}">
                  <a16:creationId xmlns:a16="http://schemas.microsoft.com/office/drawing/2014/main" id="{950C9AF0-46E2-1C48-8D3F-F873ACA4E3A9}"/>
                </a:ext>
              </a:extLst>
            </p:cNvPr>
            <p:cNvSpPr>
              <a:spLocks noChangeArrowheads="1"/>
            </p:cNvSpPr>
            <p:nvPr/>
          </p:nvSpPr>
          <p:spPr bwMode="auto">
            <a:xfrm>
              <a:off x="4038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3" name="Rectangle 82">
              <a:extLst>
                <a:ext uri="{FF2B5EF4-FFF2-40B4-BE49-F238E27FC236}">
                  <a16:creationId xmlns:a16="http://schemas.microsoft.com/office/drawing/2014/main" id="{0B5A2E5D-1A62-334A-B104-C03CA680B859}"/>
                </a:ext>
              </a:extLst>
            </p:cNvPr>
            <p:cNvSpPr>
              <a:spLocks noChangeArrowheads="1"/>
            </p:cNvSpPr>
            <p:nvPr/>
          </p:nvSpPr>
          <p:spPr bwMode="auto">
            <a:xfrm>
              <a:off x="4191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4" name="Rectangle 83">
              <a:extLst>
                <a:ext uri="{FF2B5EF4-FFF2-40B4-BE49-F238E27FC236}">
                  <a16:creationId xmlns:a16="http://schemas.microsoft.com/office/drawing/2014/main" id="{CA4753E1-F399-C447-B8C0-CE6048EC63D7}"/>
                </a:ext>
              </a:extLst>
            </p:cNvPr>
            <p:cNvSpPr>
              <a:spLocks noChangeArrowheads="1"/>
            </p:cNvSpPr>
            <p:nvPr/>
          </p:nvSpPr>
          <p:spPr bwMode="auto">
            <a:xfrm>
              <a:off x="4343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5" name="Rectangle 84">
              <a:extLst>
                <a:ext uri="{FF2B5EF4-FFF2-40B4-BE49-F238E27FC236}">
                  <a16:creationId xmlns:a16="http://schemas.microsoft.com/office/drawing/2014/main" id="{F89426D9-EA9D-9F4F-9A09-2914B032BC8A}"/>
                </a:ext>
              </a:extLst>
            </p:cNvPr>
            <p:cNvSpPr>
              <a:spLocks noChangeArrowheads="1"/>
            </p:cNvSpPr>
            <p:nvPr/>
          </p:nvSpPr>
          <p:spPr bwMode="auto">
            <a:xfrm>
              <a:off x="4495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6" name="Rectangle 85">
              <a:extLst>
                <a:ext uri="{FF2B5EF4-FFF2-40B4-BE49-F238E27FC236}">
                  <a16:creationId xmlns:a16="http://schemas.microsoft.com/office/drawing/2014/main" id="{E9F8971D-DD67-3C47-9362-933292F5EE1E}"/>
                </a:ext>
              </a:extLst>
            </p:cNvPr>
            <p:cNvSpPr>
              <a:spLocks noChangeArrowheads="1"/>
            </p:cNvSpPr>
            <p:nvPr/>
          </p:nvSpPr>
          <p:spPr bwMode="auto">
            <a:xfrm>
              <a:off x="4648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7" name="Rectangle 86">
              <a:extLst>
                <a:ext uri="{FF2B5EF4-FFF2-40B4-BE49-F238E27FC236}">
                  <a16:creationId xmlns:a16="http://schemas.microsoft.com/office/drawing/2014/main" id="{2E558E31-D9C6-584D-920E-08135E6B7AB5}"/>
                </a:ext>
              </a:extLst>
            </p:cNvPr>
            <p:cNvSpPr>
              <a:spLocks noChangeArrowheads="1"/>
            </p:cNvSpPr>
            <p:nvPr/>
          </p:nvSpPr>
          <p:spPr bwMode="auto">
            <a:xfrm>
              <a:off x="4800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8" name="Rectangle 87">
              <a:extLst>
                <a:ext uri="{FF2B5EF4-FFF2-40B4-BE49-F238E27FC236}">
                  <a16:creationId xmlns:a16="http://schemas.microsoft.com/office/drawing/2014/main" id="{5156FEFC-C8B2-C743-9C63-78269A26BA21}"/>
                </a:ext>
              </a:extLst>
            </p:cNvPr>
            <p:cNvSpPr>
              <a:spLocks noChangeArrowheads="1"/>
            </p:cNvSpPr>
            <p:nvPr/>
          </p:nvSpPr>
          <p:spPr bwMode="auto">
            <a:xfrm>
              <a:off x="4953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9" name="Rectangle 88">
              <a:extLst>
                <a:ext uri="{FF2B5EF4-FFF2-40B4-BE49-F238E27FC236}">
                  <a16:creationId xmlns:a16="http://schemas.microsoft.com/office/drawing/2014/main" id="{897D444C-7795-EA45-8ECE-883759569BB0}"/>
                </a:ext>
              </a:extLst>
            </p:cNvPr>
            <p:cNvSpPr>
              <a:spLocks noChangeArrowheads="1"/>
            </p:cNvSpPr>
            <p:nvPr/>
          </p:nvSpPr>
          <p:spPr bwMode="auto">
            <a:xfrm>
              <a:off x="5105400" y="49249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0" name="Rectangle 89">
              <a:extLst>
                <a:ext uri="{FF2B5EF4-FFF2-40B4-BE49-F238E27FC236}">
                  <a16:creationId xmlns:a16="http://schemas.microsoft.com/office/drawing/2014/main" id="{1923F665-4BE1-A943-8107-F65AED8D1668}"/>
                </a:ext>
              </a:extLst>
            </p:cNvPr>
            <p:cNvSpPr>
              <a:spLocks noChangeArrowheads="1"/>
            </p:cNvSpPr>
            <p:nvPr/>
          </p:nvSpPr>
          <p:spPr bwMode="auto">
            <a:xfrm>
              <a:off x="2667000" y="5077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1" name="Rectangle 90">
              <a:extLst>
                <a:ext uri="{FF2B5EF4-FFF2-40B4-BE49-F238E27FC236}">
                  <a16:creationId xmlns:a16="http://schemas.microsoft.com/office/drawing/2014/main" id="{E36115DA-2EE3-4D40-98AF-F9E43F19EE7D}"/>
                </a:ext>
              </a:extLst>
            </p:cNvPr>
            <p:cNvSpPr>
              <a:spLocks noChangeArrowheads="1"/>
            </p:cNvSpPr>
            <p:nvPr/>
          </p:nvSpPr>
          <p:spPr bwMode="auto">
            <a:xfrm>
              <a:off x="2819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2" name="Rectangle 91">
              <a:extLst>
                <a:ext uri="{FF2B5EF4-FFF2-40B4-BE49-F238E27FC236}">
                  <a16:creationId xmlns:a16="http://schemas.microsoft.com/office/drawing/2014/main" id="{82D8F10E-EC06-1C48-AADE-EBAA747E685A}"/>
                </a:ext>
              </a:extLst>
            </p:cNvPr>
            <p:cNvSpPr>
              <a:spLocks noChangeArrowheads="1"/>
            </p:cNvSpPr>
            <p:nvPr/>
          </p:nvSpPr>
          <p:spPr bwMode="auto">
            <a:xfrm>
              <a:off x="2971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3" name="Rectangle 92">
              <a:extLst>
                <a:ext uri="{FF2B5EF4-FFF2-40B4-BE49-F238E27FC236}">
                  <a16:creationId xmlns:a16="http://schemas.microsoft.com/office/drawing/2014/main" id="{61A0A290-E661-6347-B2F9-F5F4B5E84095}"/>
                </a:ext>
              </a:extLst>
            </p:cNvPr>
            <p:cNvSpPr>
              <a:spLocks noChangeArrowheads="1"/>
            </p:cNvSpPr>
            <p:nvPr/>
          </p:nvSpPr>
          <p:spPr bwMode="auto">
            <a:xfrm>
              <a:off x="3124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4" name="Rectangle 93">
              <a:extLst>
                <a:ext uri="{FF2B5EF4-FFF2-40B4-BE49-F238E27FC236}">
                  <a16:creationId xmlns:a16="http://schemas.microsoft.com/office/drawing/2014/main" id="{EA75EF1F-DD9A-3E4E-BC22-50EECBA28621}"/>
                </a:ext>
              </a:extLst>
            </p:cNvPr>
            <p:cNvSpPr>
              <a:spLocks noChangeArrowheads="1"/>
            </p:cNvSpPr>
            <p:nvPr/>
          </p:nvSpPr>
          <p:spPr bwMode="auto">
            <a:xfrm>
              <a:off x="3276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5" name="Rectangle 94">
              <a:extLst>
                <a:ext uri="{FF2B5EF4-FFF2-40B4-BE49-F238E27FC236}">
                  <a16:creationId xmlns:a16="http://schemas.microsoft.com/office/drawing/2014/main" id="{0F18DB63-3E1B-3B4D-A1C6-F5F218F053E3}"/>
                </a:ext>
              </a:extLst>
            </p:cNvPr>
            <p:cNvSpPr>
              <a:spLocks noChangeArrowheads="1"/>
            </p:cNvSpPr>
            <p:nvPr/>
          </p:nvSpPr>
          <p:spPr bwMode="auto">
            <a:xfrm>
              <a:off x="3429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6" name="Rectangle 95">
              <a:extLst>
                <a:ext uri="{FF2B5EF4-FFF2-40B4-BE49-F238E27FC236}">
                  <a16:creationId xmlns:a16="http://schemas.microsoft.com/office/drawing/2014/main" id="{1635DA27-302B-0241-8521-DDD86A9DFDA6}"/>
                </a:ext>
              </a:extLst>
            </p:cNvPr>
            <p:cNvSpPr>
              <a:spLocks noChangeArrowheads="1"/>
            </p:cNvSpPr>
            <p:nvPr/>
          </p:nvSpPr>
          <p:spPr bwMode="auto">
            <a:xfrm>
              <a:off x="3581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7" name="Rectangle 96">
              <a:extLst>
                <a:ext uri="{FF2B5EF4-FFF2-40B4-BE49-F238E27FC236}">
                  <a16:creationId xmlns:a16="http://schemas.microsoft.com/office/drawing/2014/main" id="{C1B86429-B1FD-9443-B344-B61095C72A0B}"/>
                </a:ext>
              </a:extLst>
            </p:cNvPr>
            <p:cNvSpPr>
              <a:spLocks noChangeArrowheads="1"/>
            </p:cNvSpPr>
            <p:nvPr/>
          </p:nvSpPr>
          <p:spPr bwMode="auto">
            <a:xfrm>
              <a:off x="3733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8" name="Rectangle 97">
              <a:extLst>
                <a:ext uri="{FF2B5EF4-FFF2-40B4-BE49-F238E27FC236}">
                  <a16:creationId xmlns:a16="http://schemas.microsoft.com/office/drawing/2014/main" id="{65077600-8D14-7648-9304-AAD53C48EDB7}"/>
                </a:ext>
              </a:extLst>
            </p:cNvPr>
            <p:cNvSpPr>
              <a:spLocks noChangeArrowheads="1"/>
            </p:cNvSpPr>
            <p:nvPr/>
          </p:nvSpPr>
          <p:spPr bwMode="auto">
            <a:xfrm>
              <a:off x="3886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9" name="Rectangle 98">
              <a:extLst>
                <a:ext uri="{FF2B5EF4-FFF2-40B4-BE49-F238E27FC236}">
                  <a16:creationId xmlns:a16="http://schemas.microsoft.com/office/drawing/2014/main" id="{6344E623-BCE5-B844-8973-753718E5E5BE}"/>
                </a:ext>
              </a:extLst>
            </p:cNvPr>
            <p:cNvSpPr>
              <a:spLocks noChangeArrowheads="1"/>
            </p:cNvSpPr>
            <p:nvPr/>
          </p:nvSpPr>
          <p:spPr bwMode="auto">
            <a:xfrm>
              <a:off x="4038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0" name="Rectangle 99">
              <a:extLst>
                <a:ext uri="{FF2B5EF4-FFF2-40B4-BE49-F238E27FC236}">
                  <a16:creationId xmlns:a16="http://schemas.microsoft.com/office/drawing/2014/main" id="{AEB76C22-BE0D-224D-8707-84636C7046D1}"/>
                </a:ext>
              </a:extLst>
            </p:cNvPr>
            <p:cNvSpPr>
              <a:spLocks noChangeArrowheads="1"/>
            </p:cNvSpPr>
            <p:nvPr/>
          </p:nvSpPr>
          <p:spPr bwMode="auto">
            <a:xfrm>
              <a:off x="4191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1" name="Rectangle 100">
              <a:extLst>
                <a:ext uri="{FF2B5EF4-FFF2-40B4-BE49-F238E27FC236}">
                  <a16:creationId xmlns:a16="http://schemas.microsoft.com/office/drawing/2014/main" id="{51921348-7CD5-D542-87A3-20000F78EA70}"/>
                </a:ext>
              </a:extLst>
            </p:cNvPr>
            <p:cNvSpPr>
              <a:spLocks noChangeArrowheads="1"/>
            </p:cNvSpPr>
            <p:nvPr/>
          </p:nvSpPr>
          <p:spPr bwMode="auto">
            <a:xfrm>
              <a:off x="4343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2" name="Rectangle 101">
              <a:extLst>
                <a:ext uri="{FF2B5EF4-FFF2-40B4-BE49-F238E27FC236}">
                  <a16:creationId xmlns:a16="http://schemas.microsoft.com/office/drawing/2014/main" id="{B5921352-4247-5D48-BC4E-257A3E8EB192}"/>
                </a:ext>
              </a:extLst>
            </p:cNvPr>
            <p:cNvSpPr>
              <a:spLocks noChangeArrowheads="1"/>
            </p:cNvSpPr>
            <p:nvPr/>
          </p:nvSpPr>
          <p:spPr bwMode="auto">
            <a:xfrm>
              <a:off x="4495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3" name="Rectangle 102">
              <a:extLst>
                <a:ext uri="{FF2B5EF4-FFF2-40B4-BE49-F238E27FC236}">
                  <a16:creationId xmlns:a16="http://schemas.microsoft.com/office/drawing/2014/main" id="{D08E000C-BC49-0548-8F9E-A72312DFDCC7}"/>
                </a:ext>
              </a:extLst>
            </p:cNvPr>
            <p:cNvSpPr>
              <a:spLocks noChangeArrowheads="1"/>
            </p:cNvSpPr>
            <p:nvPr/>
          </p:nvSpPr>
          <p:spPr bwMode="auto">
            <a:xfrm>
              <a:off x="4648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4" name="Rectangle 103">
              <a:extLst>
                <a:ext uri="{FF2B5EF4-FFF2-40B4-BE49-F238E27FC236}">
                  <a16:creationId xmlns:a16="http://schemas.microsoft.com/office/drawing/2014/main" id="{027E18A1-5EF3-0143-B975-A8550FBD136A}"/>
                </a:ext>
              </a:extLst>
            </p:cNvPr>
            <p:cNvSpPr>
              <a:spLocks noChangeArrowheads="1"/>
            </p:cNvSpPr>
            <p:nvPr/>
          </p:nvSpPr>
          <p:spPr bwMode="auto">
            <a:xfrm>
              <a:off x="4800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5" name="Rectangle 104">
              <a:extLst>
                <a:ext uri="{FF2B5EF4-FFF2-40B4-BE49-F238E27FC236}">
                  <a16:creationId xmlns:a16="http://schemas.microsoft.com/office/drawing/2014/main" id="{63C20A0A-CDDA-2946-9EB3-54C4ED378EF4}"/>
                </a:ext>
              </a:extLst>
            </p:cNvPr>
            <p:cNvSpPr>
              <a:spLocks noChangeArrowheads="1"/>
            </p:cNvSpPr>
            <p:nvPr/>
          </p:nvSpPr>
          <p:spPr bwMode="auto">
            <a:xfrm>
              <a:off x="4953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6" name="Rectangle 105">
              <a:extLst>
                <a:ext uri="{FF2B5EF4-FFF2-40B4-BE49-F238E27FC236}">
                  <a16:creationId xmlns:a16="http://schemas.microsoft.com/office/drawing/2014/main" id="{178C2CB9-D3AB-2C49-A9B9-57A7A75E5367}"/>
                </a:ext>
              </a:extLst>
            </p:cNvPr>
            <p:cNvSpPr>
              <a:spLocks noChangeArrowheads="1"/>
            </p:cNvSpPr>
            <p:nvPr/>
          </p:nvSpPr>
          <p:spPr bwMode="auto">
            <a:xfrm>
              <a:off x="5105400" y="5077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7" name="Rectangle 106">
              <a:extLst>
                <a:ext uri="{FF2B5EF4-FFF2-40B4-BE49-F238E27FC236}">
                  <a16:creationId xmlns:a16="http://schemas.microsoft.com/office/drawing/2014/main" id="{E931EDA7-3A6C-714A-8D60-C5C63638FC6D}"/>
                </a:ext>
              </a:extLst>
            </p:cNvPr>
            <p:cNvSpPr>
              <a:spLocks noChangeArrowheads="1"/>
            </p:cNvSpPr>
            <p:nvPr/>
          </p:nvSpPr>
          <p:spPr bwMode="auto">
            <a:xfrm>
              <a:off x="2667000" y="5229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8" name="Rectangle 107">
              <a:extLst>
                <a:ext uri="{FF2B5EF4-FFF2-40B4-BE49-F238E27FC236}">
                  <a16:creationId xmlns:a16="http://schemas.microsoft.com/office/drawing/2014/main" id="{A92C83E8-F9C2-FA4A-B287-4A58CF794911}"/>
                </a:ext>
              </a:extLst>
            </p:cNvPr>
            <p:cNvSpPr>
              <a:spLocks noChangeArrowheads="1"/>
            </p:cNvSpPr>
            <p:nvPr/>
          </p:nvSpPr>
          <p:spPr bwMode="auto">
            <a:xfrm>
              <a:off x="2819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9" name="Rectangle 108">
              <a:extLst>
                <a:ext uri="{FF2B5EF4-FFF2-40B4-BE49-F238E27FC236}">
                  <a16:creationId xmlns:a16="http://schemas.microsoft.com/office/drawing/2014/main" id="{C934005C-808B-D94A-A995-3C48FFB4B500}"/>
                </a:ext>
              </a:extLst>
            </p:cNvPr>
            <p:cNvSpPr>
              <a:spLocks noChangeArrowheads="1"/>
            </p:cNvSpPr>
            <p:nvPr/>
          </p:nvSpPr>
          <p:spPr bwMode="auto">
            <a:xfrm>
              <a:off x="2971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0" name="Rectangle 109">
              <a:extLst>
                <a:ext uri="{FF2B5EF4-FFF2-40B4-BE49-F238E27FC236}">
                  <a16:creationId xmlns:a16="http://schemas.microsoft.com/office/drawing/2014/main" id="{E5E0D897-9CFA-704D-9326-C419E19C34F5}"/>
                </a:ext>
              </a:extLst>
            </p:cNvPr>
            <p:cNvSpPr>
              <a:spLocks noChangeArrowheads="1"/>
            </p:cNvSpPr>
            <p:nvPr/>
          </p:nvSpPr>
          <p:spPr bwMode="auto">
            <a:xfrm>
              <a:off x="3124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1" name="Rectangle 110">
              <a:extLst>
                <a:ext uri="{FF2B5EF4-FFF2-40B4-BE49-F238E27FC236}">
                  <a16:creationId xmlns:a16="http://schemas.microsoft.com/office/drawing/2014/main" id="{E520AF2E-D1D2-3549-B84D-959D38E00721}"/>
                </a:ext>
              </a:extLst>
            </p:cNvPr>
            <p:cNvSpPr>
              <a:spLocks noChangeArrowheads="1"/>
            </p:cNvSpPr>
            <p:nvPr/>
          </p:nvSpPr>
          <p:spPr bwMode="auto">
            <a:xfrm>
              <a:off x="3276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2" name="Rectangle 111">
              <a:extLst>
                <a:ext uri="{FF2B5EF4-FFF2-40B4-BE49-F238E27FC236}">
                  <a16:creationId xmlns:a16="http://schemas.microsoft.com/office/drawing/2014/main" id="{E9DA993D-83B6-954E-BF3C-DA414FB9A6E8}"/>
                </a:ext>
              </a:extLst>
            </p:cNvPr>
            <p:cNvSpPr>
              <a:spLocks noChangeArrowheads="1"/>
            </p:cNvSpPr>
            <p:nvPr/>
          </p:nvSpPr>
          <p:spPr bwMode="auto">
            <a:xfrm>
              <a:off x="3429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3" name="Rectangle 112">
              <a:extLst>
                <a:ext uri="{FF2B5EF4-FFF2-40B4-BE49-F238E27FC236}">
                  <a16:creationId xmlns:a16="http://schemas.microsoft.com/office/drawing/2014/main" id="{85CB9C89-45C9-3F40-950A-9698A901A22C}"/>
                </a:ext>
              </a:extLst>
            </p:cNvPr>
            <p:cNvSpPr>
              <a:spLocks noChangeArrowheads="1"/>
            </p:cNvSpPr>
            <p:nvPr/>
          </p:nvSpPr>
          <p:spPr bwMode="auto">
            <a:xfrm>
              <a:off x="3581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4" name="Rectangle 113">
              <a:extLst>
                <a:ext uri="{FF2B5EF4-FFF2-40B4-BE49-F238E27FC236}">
                  <a16:creationId xmlns:a16="http://schemas.microsoft.com/office/drawing/2014/main" id="{96DDDC98-0819-264F-968C-E0CFFBD711C2}"/>
                </a:ext>
              </a:extLst>
            </p:cNvPr>
            <p:cNvSpPr>
              <a:spLocks noChangeArrowheads="1"/>
            </p:cNvSpPr>
            <p:nvPr/>
          </p:nvSpPr>
          <p:spPr bwMode="auto">
            <a:xfrm>
              <a:off x="3733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5" name="Rectangle 114">
              <a:extLst>
                <a:ext uri="{FF2B5EF4-FFF2-40B4-BE49-F238E27FC236}">
                  <a16:creationId xmlns:a16="http://schemas.microsoft.com/office/drawing/2014/main" id="{FEBDEEBC-FFBD-D84D-AB10-B0A8DD0BD693}"/>
                </a:ext>
              </a:extLst>
            </p:cNvPr>
            <p:cNvSpPr>
              <a:spLocks noChangeArrowheads="1"/>
            </p:cNvSpPr>
            <p:nvPr/>
          </p:nvSpPr>
          <p:spPr bwMode="auto">
            <a:xfrm>
              <a:off x="3886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6" name="Rectangle 115">
              <a:extLst>
                <a:ext uri="{FF2B5EF4-FFF2-40B4-BE49-F238E27FC236}">
                  <a16:creationId xmlns:a16="http://schemas.microsoft.com/office/drawing/2014/main" id="{EA949069-7880-E448-89FE-711425171B52}"/>
                </a:ext>
              </a:extLst>
            </p:cNvPr>
            <p:cNvSpPr>
              <a:spLocks noChangeArrowheads="1"/>
            </p:cNvSpPr>
            <p:nvPr/>
          </p:nvSpPr>
          <p:spPr bwMode="auto">
            <a:xfrm>
              <a:off x="4038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7" name="Rectangle 116">
              <a:extLst>
                <a:ext uri="{FF2B5EF4-FFF2-40B4-BE49-F238E27FC236}">
                  <a16:creationId xmlns:a16="http://schemas.microsoft.com/office/drawing/2014/main" id="{C22A581B-BEFC-AF4D-875D-F7E04DE2C648}"/>
                </a:ext>
              </a:extLst>
            </p:cNvPr>
            <p:cNvSpPr>
              <a:spLocks noChangeArrowheads="1"/>
            </p:cNvSpPr>
            <p:nvPr/>
          </p:nvSpPr>
          <p:spPr bwMode="auto">
            <a:xfrm>
              <a:off x="4191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8" name="Rectangle 117">
              <a:extLst>
                <a:ext uri="{FF2B5EF4-FFF2-40B4-BE49-F238E27FC236}">
                  <a16:creationId xmlns:a16="http://schemas.microsoft.com/office/drawing/2014/main" id="{5DF1DC1A-A7CD-0643-AA7F-005E04D0141B}"/>
                </a:ext>
              </a:extLst>
            </p:cNvPr>
            <p:cNvSpPr>
              <a:spLocks noChangeArrowheads="1"/>
            </p:cNvSpPr>
            <p:nvPr/>
          </p:nvSpPr>
          <p:spPr bwMode="auto">
            <a:xfrm>
              <a:off x="4343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9" name="Rectangle 118">
              <a:extLst>
                <a:ext uri="{FF2B5EF4-FFF2-40B4-BE49-F238E27FC236}">
                  <a16:creationId xmlns:a16="http://schemas.microsoft.com/office/drawing/2014/main" id="{8809C831-57E7-F448-B6EE-D43C4BBB0728}"/>
                </a:ext>
              </a:extLst>
            </p:cNvPr>
            <p:cNvSpPr>
              <a:spLocks noChangeArrowheads="1"/>
            </p:cNvSpPr>
            <p:nvPr/>
          </p:nvSpPr>
          <p:spPr bwMode="auto">
            <a:xfrm>
              <a:off x="4495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0" name="Rectangle 119">
              <a:extLst>
                <a:ext uri="{FF2B5EF4-FFF2-40B4-BE49-F238E27FC236}">
                  <a16:creationId xmlns:a16="http://schemas.microsoft.com/office/drawing/2014/main" id="{899E2FE3-C278-7F46-902F-1CB7DFA8B964}"/>
                </a:ext>
              </a:extLst>
            </p:cNvPr>
            <p:cNvSpPr>
              <a:spLocks noChangeArrowheads="1"/>
            </p:cNvSpPr>
            <p:nvPr/>
          </p:nvSpPr>
          <p:spPr bwMode="auto">
            <a:xfrm>
              <a:off x="4648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1" name="Rectangle 120">
              <a:extLst>
                <a:ext uri="{FF2B5EF4-FFF2-40B4-BE49-F238E27FC236}">
                  <a16:creationId xmlns:a16="http://schemas.microsoft.com/office/drawing/2014/main" id="{196357E1-E728-644F-BF66-5C18367C6747}"/>
                </a:ext>
              </a:extLst>
            </p:cNvPr>
            <p:cNvSpPr>
              <a:spLocks noChangeArrowheads="1"/>
            </p:cNvSpPr>
            <p:nvPr/>
          </p:nvSpPr>
          <p:spPr bwMode="auto">
            <a:xfrm>
              <a:off x="4800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2" name="Rectangle 121">
              <a:extLst>
                <a:ext uri="{FF2B5EF4-FFF2-40B4-BE49-F238E27FC236}">
                  <a16:creationId xmlns:a16="http://schemas.microsoft.com/office/drawing/2014/main" id="{1668251C-6733-8647-B133-2ABFF666DDC8}"/>
                </a:ext>
              </a:extLst>
            </p:cNvPr>
            <p:cNvSpPr>
              <a:spLocks noChangeArrowheads="1"/>
            </p:cNvSpPr>
            <p:nvPr/>
          </p:nvSpPr>
          <p:spPr bwMode="auto">
            <a:xfrm>
              <a:off x="4953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3" name="Rectangle 122">
              <a:extLst>
                <a:ext uri="{FF2B5EF4-FFF2-40B4-BE49-F238E27FC236}">
                  <a16:creationId xmlns:a16="http://schemas.microsoft.com/office/drawing/2014/main" id="{D8037EB6-D29D-7A49-8E07-30621B89AD93}"/>
                </a:ext>
              </a:extLst>
            </p:cNvPr>
            <p:cNvSpPr>
              <a:spLocks noChangeArrowheads="1"/>
            </p:cNvSpPr>
            <p:nvPr/>
          </p:nvSpPr>
          <p:spPr bwMode="auto">
            <a:xfrm>
              <a:off x="5105400" y="5229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4" name="Rectangle 123">
              <a:extLst>
                <a:ext uri="{FF2B5EF4-FFF2-40B4-BE49-F238E27FC236}">
                  <a16:creationId xmlns:a16="http://schemas.microsoft.com/office/drawing/2014/main" id="{2FB063A8-2F73-9D4E-BA4F-056CDDC48BD1}"/>
                </a:ext>
              </a:extLst>
            </p:cNvPr>
            <p:cNvSpPr>
              <a:spLocks noChangeArrowheads="1"/>
            </p:cNvSpPr>
            <p:nvPr/>
          </p:nvSpPr>
          <p:spPr bwMode="auto">
            <a:xfrm>
              <a:off x="2667000" y="5382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5" name="Rectangle 124">
              <a:extLst>
                <a:ext uri="{FF2B5EF4-FFF2-40B4-BE49-F238E27FC236}">
                  <a16:creationId xmlns:a16="http://schemas.microsoft.com/office/drawing/2014/main" id="{A99401FD-56D3-E14A-9ADB-8B5B94303FEF}"/>
                </a:ext>
              </a:extLst>
            </p:cNvPr>
            <p:cNvSpPr>
              <a:spLocks noChangeArrowheads="1"/>
            </p:cNvSpPr>
            <p:nvPr/>
          </p:nvSpPr>
          <p:spPr bwMode="auto">
            <a:xfrm>
              <a:off x="2819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6" name="Rectangle 125">
              <a:extLst>
                <a:ext uri="{FF2B5EF4-FFF2-40B4-BE49-F238E27FC236}">
                  <a16:creationId xmlns:a16="http://schemas.microsoft.com/office/drawing/2014/main" id="{0E44CA72-6EAE-C849-AFBE-B967007FCB81}"/>
                </a:ext>
              </a:extLst>
            </p:cNvPr>
            <p:cNvSpPr>
              <a:spLocks noChangeArrowheads="1"/>
            </p:cNvSpPr>
            <p:nvPr/>
          </p:nvSpPr>
          <p:spPr bwMode="auto">
            <a:xfrm>
              <a:off x="2971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7" name="Rectangle 126">
              <a:extLst>
                <a:ext uri="{FF2B5EF4-FFF2-40B4-BE49-F238E27FC236}">
                  <a16:creationId xmlns:a16="http://schemas.microsoft.com/office/drawing/2014/main" id="{B3C0F767-52DC-5148-A9E9-A23590A988DB}"/>
                </a:ext>
              </a:extLst>
            </p:cNvPr>
            <p:cNvSpPr>
              <a:spLocks noChangeArrowheads="1"/>
            </p:cNvSpPr>
            <p:nvPr/>
          </p:nvSpPr>
          <p:spPr bwMode="auto">
            <a:xfrm>
              <a:off x="3124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8" name="Rectangle 127">
              <a:extLst>
                <a:ext uri="{FF2B5EF4-FFF2-40B4-BE49-F238E27FC236}">
                  <a16:creationId xmlns:a16="http://schemas.microsoft.com/office/drawing/2014/main" id="{233B0147-E962-2C40-9629-A10E0540818F}"/>
                </a:ext>
              </a:extLst>
            </p:cNvPr>
            <p:cNvSpPr>
              <a:spLocks noChangeArrowheads="1"/>
            </p:cNvSpPr>
            <p:nvPr/>
          </p:nvSpPr>
          <p:spPr bwMode="auto">
            <a:xfrm>
              <a:off x="3276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9" name="Rectangle 128">
              <a:extLst>
                <a:ext uri="{FF2B5EF4-FFF2-40B4-BE49-F238E27FC236}">
                  <a16:creationId xmlns:a16="http://schemas.microsoft.com/office/drawing/2014/main" id="{78590C53-50EA-1A4A-8C9A-785C0F1707C0}"/>
                </a:ext>
              </a:extLst>
            </p:cNvPr>
            <p:cNvSpPr>
              <a:spLocks noChangeArrowheads="1"/>
            </p:cNvSpPr>
            <p:nvPr/>
          </p:nvSpPr>
          <p:spPr bwMode="auto">
            <a:xfrm>
              <a:off x="3429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0" name="Rectangle 129">
              <a:extLst>
                <a:ext uri="{FF2B5EF4-FFF2-40B4-BE49-F238E27FC236}">
                  <a16:creationId xmlns:a16="http://schemas.microsoft.com/office/drawing/2014/main" id="{E8987445-7C8C-BF44-BDD4-3EDC61DB7709}"/>
                </a:ext>
              </a:extLst>
            </p:cNvPr>
            <p:cNvSpPr>
              <a:spLocks noChangeArrowheads="1"/>
            </p:cNvSpPr>
            <p:nvPr/>
          </p:nvSpPr>
          <p:spPr bwMode="auto">
            <a:xfrm>
              <a:off x="3581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1" name="Rectangle 130">
              <a:extLst>
                <a:ext uri="{FF2B5EF4-FFF2-40B4-BE49-F238E27FC236}">
                  <a16:creationId xmlns:a16="http://schemas.microsoft.com/office/drawing/2014/main" id="{A0828B1B-330A-DC4E-8919-E3529D5A23E4}"/>
                </a:ext>
              </a:extLst>
            </p:cNvPr>
            <p:cNvSpPr>
              <a:spLocks noChangeArrowheads="1"/>
            </p:cNvSpPr>
            <p:nvPr/>
          </p:nvSpPr>
          <p:spPr bwMode="auto">
            <a:xfrm>
              <a:off x="3733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2" name="Rectangle 131">
              <a:extLst>
                <a:ext uri="{FF2B5EF4-FFF2-40B4-BE49-F238E27FC236}">
                  <a16:creationId xmlns:a16="http://schemas.microsoft.com/office/drawing/2014/main" id="{309BF797-0021-7843-A6BA-D1D39967E449}"/>
                </a:ext>
              </a:extLst>
            </p:cNvPr>
            <p:cNvSpPr>
              <a:spLocks noChangeArrowheads="1"/>
            </p:cNvSpPr>
            <p:nvPr/>
          </p:nvSpPr>
          <p:spPr bwMode="auto">
            <a:xfrm>
              <a:off x="3886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3" name="Rectangle 132">
              <a:extLst>
                <a:ext uri="{FF2B5EF4-FFF2-40B4-BE49-F238E27FC236}">
                  <a16:creationId xmlns:a16="http://schemas.microsoft.com/office/drawing/2014/main" id="{CD4AB363-55E2-AB4C-BB8B-EFEA66DF53E8}"/>
                </a:ext>
              </a:extLst>
            </p:cNvPr>
            <p:cNvSpPr>
              <a:spLocks noChangeArrowheads="1"/>
            </p:cNvSpPr>
            <p:nvPr/>
          </p:nvSpPr>
          <p:spPr bwMode="auto">
            <a:xfrm>
              <a:off x="4038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4" name="Rectangle 133">
              <a:extLst>
                <a:ext uri="{FF2B5EF4-FFF2-40B4-BE49-F238E27FC236}">
                  <a16:creationId xmlns:a16="http://schemas.microsoft.com/office/drawing/2014/main" id="{BC9E9606-9018-2544-88F7-E8003C90CC77}"/>
                </a:ext>
              </a:extLst>
            </p:cNvPr>
            <p:cNvSpPr>
              <a:spLocks noChangeArrowheads="1"/>
            </p:cNvSpPr>
            <p:nvPr/>
          </p:nvSpPr>
          <p:spPr bwMode="auto">
            <a:xfrm>
              <a:off x="4191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5" name="Rectangle 134">
              <a:extLst>
                <a:ext uri="{FF2B5EF4-FFF2-40B4-BE49-F238E27FC236}">
                  <a16:creationId xmlns:a16="http://schemas.microsoft.com/office/drawing/2014/main" id="{658F1512-21A8-D14F-9763-73F320B036E3}"/>
                </a:ext>
              </a:extLst>
            </p:cNvPr>
            <p:cNvSpPr>
              <a:spLocks noChangeArrowheads="1"/>
            </p:cNvSpPr>
            <p:nvPr/>
          </p:nvSpPr>
          <p:spPr bwMode="auto">
            <a:xfrm>
              <a:off x="4343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6" name="Rectangle 135">
              <a:extLst>
                <a:ext uri="{FF2B5EF4-FFF2-40B4-BE49-F238E27FC236}">
                  <a16:creationId xmlns:a16="http://schemas.microsoft.com/office/drawing/2014/main" id="{A301394E-848D-1746-BA92-184AAC21A510}"/>
                </a:ext>
              </a:extLst>
            </p:cNvPr>
            <p:cNvSpPr>
              <a:spLocks noChangeArrowheads="1"/>
            </p:cNvSpPr>
            <p:nvPr/>
          </p:nvSpPr>
          <p:spPr bwMode="auto">
            <a:xfrm>
              <a:off x="4495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7" name="Rectangle 136">
              <a:extLst>
                <a:ext uri="{FF2B5EF4-FFF2-40B4-BE49-F238E27FC236}">
                  <a16:creationId xmlns:a16="http://schemas.microsoft.com/office/drawing/2014/main" id="{19FA1167-9FA6-F145-A04E-6B86EFEB9A53}"/>
                </a:ext>
              </a:extLst>
            </p:cNvPr>
            <p:cNvSpPr>
              <a:spLocks noChangeArrowheads="1"/>
            </p:cNvSpPr>
            <p:nvPr/>
          </p:nvSpPr>
          <p:spPr bwMode="auto">
            <a:xfrm>
              <a:off x="4648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8" name="Rectangle 137">
              <a:extLst>
                <a:ext uri="{FF2B5EF4-FFF2-40B4-BE49-F238E27FC236}">
                  <a16:creationId xmlns:a16="http://schemas.microsoft.com/office/drawing/2014/main" id="{D48F62BE-9BBD-5147-B015-8F02EA6E088B}"/>
                </a:ext>
              </a:extLst>
            </p:cNvPr>
            <p:cNvSpPr>
              <a:spLocks noChangeArrowheads="1"/>
            </p:cNvSpPr>
            <p:nvPr/>
          </p:nvSpPr>
          <p:spPr bwMode="auto">
            <a:xfrm>
              <a:off x="4800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9" name="Rectangle 138">
              <a:extLst>
                <a:ext uri="{FF2B5EF4-FFF2-40B4-BE49-F238E27FC236}">
                  <a16:creationId xmlns:a16="http://schemas.microsoft.com/office/drawing/2014/main" id="{4529F934-6A5F-6146-BE81-F5C8D56D90AD}"/>
                </a:ext>
              </a:extLst>
            </p:cNvPr>
            <p:cNvSpPr>
              <a:spLocks noChangeArrowheads="1"/>
            </p:cNvSpPr>
            <p:nvPr/>
          </p:nvSpPr>
          <p:spPr bwMode="auto">
            <a:xfrm>
              <a:off x="4953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0" name="Rectangle 139">
              <a:extLst>
                <a:ext uri="{FF2B5EF4-FFF2-40B4-BE49-F238E27FC236}">
                  <a16:creationId xmlns:a16="http://schemas.microsoft.com/office/drawing/2014/main" id="{BE3AF99E-F9E4-7745-A524-8518CDB086CE}"/>
                </a:ext>
              </a:extLst>
            </p:cNvPr>
            <p:cNvSpPr>
              <a:spLocks noChangeArrowheads="1"/>
            </p:cNvSpPr>
            <p:nvPr/>
          </p:nvSpPr>
          <p:spPr bwMode="auto">
            <a:xfrm>
              <a:off x="5105400" y="5382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1" name="Rectangle 140">
              <a:extLst>
                <a:ext uri="{FF2B5EF4-FFF2-40B4-BE49-F238E27FC236}">
                  <a16:creationId xmlns:a16="http://schemas.microsoft.com/office/drawing/2014/main" id="{A195B2BF-EEB6-1840-9FD4-E100AE620F1D}"/>
                </a:ext>
              </a:extLst>
            </p:cNvPr>
            <p:cNvSpPr>
              <a:spLocks noChangeArrowheads="1"/>
            </p:cNvSpPr>
            <p:nvPr/>
          </p:nvSpPr>
          <p:spPr bwMode="auto">
            <a:xfrm>
              <a:off x="2667000" y="55345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2" name="Rectangle 141">
              <a:extLst>
                <a:ext uri="{FF2B5EF4-FFF2-40B4-BE49-F238E27FC236}">
                  <a16:creationId xmlns:a16="http://schemas.microsoft.com/office/drawing/2014/main" id="{93170BC8-83EE-934A-AB05-5ECEDEC346DF}"/>
                </a:ext>
              </a:extLst>
            </p:cNvPr>
            <p:cNvSpPr>
              <a:spLocks noChangeArrowheads="1"/>
            </p:cNvSpPr>
            <p:nvPr/>
          </p:nvSpPr>
          <p:spPr bwMode="auto">
            <a:xfrm>
              <a:off x="2819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3" name="Rectangle 142">
              <a:extLst>
                <a:ext uri="{FF2B5EF4-FFF2-40B4-BE49-F238E27FC236}">
                  <a16:creationId xmlns:a16="http://schemas.microsoft.com/office/drawing/2014/main" id="{709F1F50-9C96-8043-9333-B0BD3DC52D28}"/>
                </a:ext>
              </a:extLst>
            </p:cNvPr>
            <p:cNvSpPr>
              <a:spLocks noChangeArrowheads="1"/>
            </p:cNvSpPr>
            <p:nvPr/>
          </p:nvSpPr>
          <p:spPr bwMode="auto">
            <a:xfrm>
              <a:off x="2971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4" name="Rectangle 143">
              <a:extLst>
                <a:ext uri="{FF2B5EF4-FFF2-40B4-BE49-F238E27FC236}">
                  <a16:creationId xmlns:a16="http://schemas.microsoft.com/office/drawing/2014/main" id="{CD50AA13-B110-2E4B-9292-7635379A5B92}"/>
                </a:ext>
              </a:extLst>
            </p:cNvPr>
            <p:cNvSpPr>
              <a:spLocks noChangeArrowheads="1"/>
            </p:cNvSpPr>
            <p:nvPr/>
          </p:nvSpPr>
          <p:spPr bwMode="auto">
            <a:xfrm>
              <a:off x="3124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5" name="Rectangle 144">
              <a:extLst>
                <a:ext uri="{FF2B5EF4-FFF2-40B4-BE49-F238E27FC236}">
                  <a16:creationId xmlns:a16="http://schemas.microsoft.com/office/drawing/2014/main" id="{A870D49B-B673-0644-AC58-C955DA9F414F}"/>
                </a:ext>
              </a:extLst>
            </p:cNvPr>
            <p:cNvSpPr>
              <a:spLocks noChangeArrowheads="1"/>
            </p:cNvSpPr>
            <p:nvPr/>
          </p:nvSpPr>
          <p:spPr bwMode="auto">
            <a:xfrm>
              <a:off x="3276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6" name="Rectangle 145">
              <a:extLst>
                <a:ext uri="{FF2B5EF4-FFF2-40B4-BE49-F238E27FC236}">
                  <a16:creationId xmlns:a16="http://schemas.microsoft.com/office/drawing/2014/main" id="{0988C1AE-2F21-834E-88AB-D2CF47D35064}"/>
                </a:ext>
              </a:extLst>
            </p:cNvPr>
            <p:cNvSpPr>
              <a:spLocks noChangeArrowheads="1"/>
            </p:cNvSpPr>
            <p:nvPr/>
          </p:nvSpPr>
          <p:spPr bwMode="auto">
            <a:xfrm>
              <a:off x="3429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7" name="Rectangle 146">
              <a:extLst>
                <a:ext uri="{FF2B5EF4-FFF2-40B4-BE49-F238E27FC236}">
                  <a16:creationId xmlns:a16="http://schemas.microsoft.com/office/drawing/2014/main" id="{ACB5F9B2-E668-754D-98AE-824B956DFE6B}"/>
                </a:ext>
              </a:extLst>
            </p:cNvPr>
            <p:cNvSpPr>
              <a:spLocks noChangeArrowheads="1"/>
            </p:cNvSpPr>
            <p:nvPr/>
          </p:nvSpPr>
          <p:spPr bwMode="auto">
            <a:xfrm>
              <a:off x="3581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8" name="Rectangle 147">
              <a:extLst>
                <a:ext uri="{FF2B5EF4-FFF2-40B4-BE49-F238E27FC236}">
                  <a16:creationId xmlns:a16="http://schemas.microsoft.com/office/drawing/2014/main" id="{3B60FC5D-A3CE-B24D-AD5F-8AB075CFDD6B}"/>
                </a:ext>
              </a:extLst>
            </p:cNvPr>
            <p:cNvSpPr>
              <a:spLocks noChangeArrowheads="1"/>
            </p:cNvSpPr>
            <p:nvPr/>
          </p:nvSpPr>
          <p:spPr bwMode="auto">
            <a:xfrm>
              <a:off x="3733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9" name="Rectangle 148">
              <a:extLst>
                <a:ext uri="{FF2B5EF4-FFF2-40B4-BE49-F238E27FC236}">
                  <a16:creationId xmlns:a16="http://schemas.microsoft.com/office/drawing/2014/main" id="{99F095AD-E3D2-D34A-B6A2-1EBE1FAA2BE1}"/>
                </a:ext>
              </a:extLst>
            </p:cNvPr>
            <p:cNvSpPr>
              <a:spLocks noChangeArrowheads="1"/>
            </p:cNvSpPr>
            <p:nvPr/>
          </p:nvSpPr>
          <p:spPr bwMode="auto">
            <a:xfrm>
              <a:off x="3886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0" name="Rectangle 149">
              <a:extLst>
                <a:ext uri="{FF2B5EF4-FFF2-40B4-BE49-F238E27FC236}">
                  <a16:creationId xmlns:a16="http://schemas.microsoft.com/office/drawing/2014/main" id="{6D7C27AE-8343-E949-A66F-818A2953CE0B}"/>
                </a:ext>
              </a:extLst>
            </p:cNvPr>
            <p:cNvSpPr>
              <a:spLocks noChangeArrowheads="1"/>
            </p:cNvSpPr>
            <p:nvPr/>
          </p:nvSpPr>
          <p:spPr bwMode="auto">
            <a:xfrm>
              <a:off x="4038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1" name="Rectangle 150">
              <a:extLst>
                <a:ext uri="{FF2B5EF4-FFF2-40B4-BE49-F238E27FC236}">
                  <a16:creationId xmlns:a16="http://schemas.microsoft.com/office/drawing/2014/main" id="{87045CAB-C591-CA44-9A13-CB055BAC9A94}"/>
                </a:ext>
              </a:extLst>
            </p:cNvPr>
            <p:cNvSpPr>
              <a:spLocks noChangeArrowheads="1"/>
            </p:cNvSpPr>
            <p:nvPr/>
          </p:nvSpPr>
          <p:spPr bwMode="auto">
            <a:xfrm>
              <a:off x="4191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2" name="Rectangle 151">
              <a:extLst>
                <a:ext uri="{FF2B5EF4-FFF2-40B4-BE49-F238E27FC236}">
                  <a16:creationId xmlns:a16="http://schemas.microsoft.com/office/drawing/2014/main" id="{7D420CFF-DFC8-FF47-A66F-CABF93E08D3D}"/>
                </a:ext>
              </a:extLst>
            </p:cNvPr>
            <p:cNvSpPr>
              <a:spLocks noChangeArrowheads="1"/>
            </p:cNvSpPr>
            <p:nvPr/>
          </p:nvSpPr>
          <p:spPr bwMode="auto">
            <a:xfrm>
              <a:off x="4343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3" name="Rectangle 152">
              <a:extLst>
                <a:ext uri="{FF2B5EF4-FFF2-40B4-BE49-F238E27FC236}">
                  <a16:creationId xmlns:a16="http://schemas.microsoft.com/office/drawing/2014/main" id="{0D7ECDBF-0EAB-1A48-AC87-303F2B3B5169}"/>
                </a:ext>
              </a:extLst>
            </p:cNvPr>
            <p:cNvSpPr>
              <a:spLocks noChangeArrowheads="1"/>
            </p:cNvSpPr>
            <p:nvPr/>
          </p:nvSpPr>
          <p:spPr bwMode="auto">
            <a:xfrm>
              <a:off x="4495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4" name="Rectangle 153">
              <a:extLst>
                <a:ext uri="{FF2B5EF4-FFF2-40B4-BE49-F238E27FC236}">
                  <a16:creationId xmlns:a16="http://schemas.microsoft.com/office/drawing/2014/main" id="{5950F8A1-A301-E941-B7CB-AB7DEC381FAA}"/>
                </a:ext>
              </a:extLst>
            </p:cNvPr>
            <p:cNvSpPr>
              <a:spLocks noChangeArrowheads="1"/>
            </p:cNvSpPr>
            <p:nvPr/>
          </p:nvSpPr>
          <p:spPr bwMode="auto">
            <a:xfrm>
              <a:off x="4648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5" name="Rectangle 154">
              <a:extLst>
                <a:ext uri="{FF2B5EF4-FFF2-40B4-BE49-F238E27FC236}">
                  <a16:creationId xmlns:a16="http://schemas.microsoft.com/office/drawing/2014/main" id="{50B7F1BE-ED77-4A4D-92C4-8F9A611C5567}"/>
                </a:ext>
              </a:extLst>
            </p:cNvPr>
            <p:cNvSpPr>
              <a:spLocks noChangeArrowheads="1"/>
            </p:cNvSpPr>
            <p:nvPr/>
          </p:nvSpPr>
          <p:spPr bwMode="auto">
            <a:xfrm>
              <a:off x="4800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6" name="Rectangle 155">
              <a:extLst>
                <a:ext uri="{FF2B5EF4-FFF2-40B4-BE49-F238E27FC236}">
                  <a16:creationId xmlns:a16="http://schemas.microsoft.com/office/drawing/2014/main" id="{0115F238-CE1F-D947-B99F-EAE51B9EBD26}"/>
                </a:ext>
              </a:extLst>
            </p:cNvPr>
            <p:cNvSpPr>
              <a:spLocks noChangeArrowheads="1"/>
            </p:cNvSpPr>
            <p:nvPr/>
          </p:nvSpPr>
          <p:spPr bwMode="auto">
            <a:xfrm>
              <a:off x="4953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7" name="Rectangle 156">
              <a:extLst>
                <a:ext uri="{FF2B5EF4-FFF2-40B4-BE49-F238E27FC236}">
                  <a16:creationId xmlns:a16="http://schemas.microsoft.com/office/drawing/2014/main" id="{29647181-17A2-F842-A227-3CB0AA25BFE9}"/>
                </a:ext>
              </a:extLst>
            </p:cNvPr>
            <p:cNvSpPr>
              <a:spLocks noChangeArrowheads="1"/>
            </p:cNvSpPr>
            <p:nvPr/>
          </p:nvSpPr>
          <p:spPr bwMode="auto">
            <a:xfrm>
              <a:off x="5105400" y="55345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cxnSp>
          <p:nvCxnSpPr>
            <p:cNvPr id="163" name="Straight Arrow Connector 162">
              <a:extLst>
                <a:ext uri="{FF2B5EF4-FFF2-40B4-BE49-F238E27FC236}">
                  <a16:creationId xmlns:a16="http://schemas.microsoft.com/office/drawing/2014/main" id="{B610F9AC-DB39-FE4A-9AEE-D0DF66557A1A}"/>
                </a:ext>
              </a:extLst>
            </p:cNvPr>
            <p:cNvCxnSpPr>
              <a:cxnSpLocks/>
              <a:stCxn id="171" idx="3"/>
              <a:endCxn id="162" idx="1"/>
            </p:cNvCxnSpPr>
            <p:nvPr/>
          </p:nvCxnSpPr>
          <p:spPr bwMode="auto">
            <a:xfrm>
              <a:off x="5105610" y="5463507"/>
              <a:ext cx="724644" cy="420525"/>
            </a:xfrm>
            <a:prstGeom prst="straightConnector1">
              <a:avLst/>
            </a:prstGeom>
            <a:noFill/>
            <a:ln w="28575" cap="flat" cmpd="sng" algn="ctr">
              <a:solidFill>
                <a:srgbClr val="151515"/>
              </a:solidFill>
              <a:prstDash val="solid"/>
              <a:round/>
              <a:headEnd type="none" w="med" len="med"/>
              <a:tailEnd type="none"/>
            </a:ln>
            <a:effectLst/>
          </p:spPr>
        </p:cxnSp>
        <p:grpSp>
          <p:nvGrpSpPr>
            <p:cNvPr id="164" name="组 164">
              <a:extLst>
                <a:ext uri="{FF2B5EF4-FFF2-40B4-BE49-F238E27FC236}">
                  <a16:creationId xmlns:a16="http://schemas.microsoft.com/office/drawing/2014/main" id="{63E3E580-2853-F749-ABFE-673C5616E572}"/>
                </a:ext>
              </a:extLst>
            </p:cNvPr>
            <p:cNvGrpSpPr/>
            <p:nvPr/>
          </p:nvGrpSpPr>
          <p:grpSpPr>
            <a:xfrm>
              <a:off x="4953210" y="4472907"/>
              <a:ext cx="152400" cy="1066800"/>
              <a:chOff x="4913946" y="4109673"/>
              <a:chExt cx="152400" cy="1066800"/>
            </a:xfrm>
          </p:grpSpPr>
          <p:sp>
            <p:nvSpPr>
              <p:cNvPr id="165" name="Rectangle 37">
                <a:extLst>
                  <a:ext uri="{FF2B5EF4-FFF2-40B4-BE49-F238E27FC236}">
                    <a16:creationId xmlns:a16="http://schemas.microsoft.com/office/drawing/2014/main" id="{104826E4-2C7E-3848-9279-A6049F102E8F}"/>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6" name="Rectangle 54">
                <a:extLst>
                  <a:ext uri="{FF2B5EF4-FFF2-40B4-BE49-F238E27FC236}">
                    <a16:creationId xmlns:a16="http://schemas.microsoft.com/office/drawing/2014/main" id="{1EA2B311-A195-E947-B9D4-F7ECB95531F2}"/>
                  </a:ext>
                </a:extLst>
              </p:cNvPr>
              <p:cNvSpPr>
                <a:spLocks noChangeArrowheads="1"/>
              </p:cNvSpPr>
              <p:nvPr/>
            </p:nvSpPr>
            <p:spPr bwMode="auto">
              <a:xfrm>
                <a:off x="4913946" y="4262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7" name="Rectangle 71">
                <a:extLst>
                  <a:ext uri="{FF2B5EF4-FFF2-40B4-BE49-F238E27FC236}">
                    <a16:creationId xmlns:a16="http://schemas.microsoft.com/office/drawing/2014/main" id="{F86E1B72-C2BC-2247-B579-B503182B22AD}"/>
                  </a:ext>
                </a:extLst>
              </p:cNvPr>
              <p:cNvSpPr>
                <a:spLocks noChangeArrowheads="1"/>
              </p:cNvSpPr>
              <p:nvPr/>
            </p:nvSpPr>
            <p:spPr bwMode="auto">
              <a:xfrm>
                <a:off x="4913946" y="44144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8" name="Rectangle 88">
                <a:extLst>
                  <a:ext uri="{FF2B5EF4-FFF2-40B4-BE49-F238E27FC236}">
                    <a16:creationId xmlns:a16="http://schemas.microsoft.com/office/drawing/2014/main" id="{AA64BC4C-6B7B-7045-9206-27A60551548C}"/>
                  </a:ext>
                </a:extLst>
              </p:cNvPr>
              <p:cNvSpPr>
                <a:spLocks noChangeArrowheads="1"/>
              </p:cNvSpPr>
              <p:nvPr/>
            </p:nvSpPr>
            <p:spPr bwMode="auto">
              <a:xfrm>
                <a:off x="4913946" y="45668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9" name="Rectangle 105">
                <a:extLst>
                  <a:ext uri="{FF2B5EF4-FFF2-40B4-BE49-F238E27FC236}">
                    <a16:creationId xmlns:a16="http://schemas.microsoft.com/office/drawing/2014/main" id="{6861999D-592F-B348-9D1C-A6700A687A70}"/>
                  </a:ext>
                </a:extLst>
              </p:cNvPr>
              <p:cNvSpPr>
                <a:spLocks noChangeArrowheads="1"/>
              </p:cNvSpPr>
              <p:nvPr/>
            </p:nvSpPr>
            <p:spPr bwMode="auto">
              <a:xfrm>
                <a:off x="4913946" y="47192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0" name="Rectangle 122">
                <a:extLst>
                  <a:ext uri="{FF2B5EF4-FFF2-40B4-BE49-F238E27FC236}">
                    <a16:creationId xmlns:a16="http://schemas.microsoft.com/office/drawing/2014/main" id="{5F65300B-9385-B044-91B4-9E6F98F901E0}"/>
                  </a:ext>
                </a:extLst>
              </p:cNvPr>
              <p:cNvSpPr>
                <a:spLocks noChangeArrowheads="1"/>
              </p:cNvSpPr>
              <p:nvPr/>
            </p:nvSpPr>
            <p:spPr bwMode="auto">
              <a:xfrm>
                <a:off x="4913946" y="4871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1" name="Rectangle 139">
                <a:extLst>
                  <a:ext uri="{FF2B5EF4-FFF2-40B4-BE49-F238E27FC236}">
                    <a16:creationId xmlns:a16="http://schemas.microsoft.com/office/drawing/2014/main" id="{F0DA9797-1C89-A04E-8FA9-3B79884D9FD2}"/>
                  </a:ext>
                </a:extLst>
              </p:cNvPr>
              <p:cNvSpPr>
                <a:spLocks noChangeArrowheads="1"/>
              </p:cNvSpPr>
              <p:nvPr/>
            </p:nvSpPr>
            <p:spPr bwMode="auto">
              <a:xfrm>
                <a:off x="4913946" y="5024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72" name="组 182">
              <a:extLst>
                <a:ext uri="{FF2B5EF4-FFF2-40B4-BE49-F238E27FC236}">
                  <a16:creationId xmlns:a16="http://schemas.microsoft.com/office/drawing/2014/main" id="{E0D29079-AFA3-FF48-B4CD-899F0471B9DA}"/>
                </a:ext>
              </a:extLst>
            </p:cNvPr>
            <p:cNvGrpSpPr/>
            <p:nvPr/>
          </p:nvGrpSpPr>
          <p:grpSpPr>
            <a:xfrm>
              <a:off x="2821098" y="4466682"/>
              <a:ext cx="152400" cy="1066800"/>
              <a:chOff x="4913946" y="4109673"/>
              <a:chExt cx="152400" cy="1066800"/>
            </a:xfrm>
          </p:grpSpPr>
          <p:sp>
            <p:nvSpPr>
              <p:cNvPr id="173" name="Rectangle 37">
                <a:extLst>
                  <a:ext uri="{FF2B5EF4-FFF2-40B4-BE49-F238E27FC236}">
                    <a16:creationId xmlns:a16="http://schemas.microsoft.com/office/drawing/2014/main" id="{FF054471-F380-FB4A-BE5F-E08DF0AB03B6}"/>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4" name="Rectangle 54">
                <a:extLst>
                  <a:ext uri="{FF2B5EF4-FFF2-40B4-BE49-F238E27FC236}">
                    <a16:creationId xmlns:a16="http://schemas.microsoft.com/office/drawing/2014/main" id="{218FA78A-C140-FD4F-8F77-7F84146BF9CD}"/>
                  </a:ext>
                </a:extLst>
              </p:cNvPr>
              <p:cNvSpPr>
                <a:spLocks noChangeArrowheads="1"/>
              </p:cNvSpPr>
              <p:nvPr/>
            </p:nvSpPr>
            <p:spPr bwMode="auto">
              <a:xfrm>
                <a:off x="4913946" y="4262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5" name="Rectangle 71">
                <a:extLst>
                  <a:ext uri="{FF2B5EF4-FFF2-40B4-BE49-F238E27FC236}">
                    <a16:creationId xmlns:a16="http://schemas.microsoft.com/office/drawing/2014/main" id="{C881A3DD-73B6-5C44-B503-4DECD83FF2F6}"/>
                  </a:ext>
                </a:extLst>
              </p:cNvPr>
              <p:cNvSpPr>
                <a:spLocks noChangeArrowheads="1"/>
              </p:cNvSpPr>
              <p:nvPr/>
            </p:nvSpPr>
            <p:spPr bwMode="auto">
              <a:xfrm>
                <a:off x="4913946" y="44144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6" name="Rectangle 88">
                <a:extLst>
                  <a:ext uri="{FF2B5EF4-FFF2-40B4-BE49-F238E27FC236}">
                    <a16:creationId xmlns:a16="http://schemas.microsoft.com/office/drawing/2014/main" id="{592DB5B1-3330-F949-ADB6-0D3F6BB44896}"/>
                  </a:ext>
                </a:extLst>
              </p:cNvPr>
              <p:cNvSpPr>
                <a:spLocks noChangeArrowheads="1"/>
              </p:cNvSpPr>
              <p:nvPr/>
            </p:nvSpPr>
            <p:spPr bwMode="auto">
              <a:xfrm>
                <a:off x="4913946" y="45668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7" name="Rectangle 105">
                <a:extLst>
                  <a:ext uri="{FF2B5EF4-FFF2-40B4-BE49-F238E27FC236}">
                    <a16:creationId xmlns:a16="http://schemas.microsoft.com/office/drawing/2014/main" id="{6110D965-685F-D04C-BFAB-ED3C4F6567CA}"/>
                  </a:ext>
                </a:extLst>
              </p:cNvPr>
              <p:cNvSpPr>
                <a:spLocks noChangeArrowheads="1"/>
              </p:cNvSpPr>
              <p:nvPr/>
            </p:nvSpPr>
            <p:spPr bwMode="auto">
              <a:xfrm>
                <a:off x="4913946" y="47192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8" name="Rectangle 122">
                <a:extLst>
                  <a:ext uri="{FF2B5EF4-FFF2-40B4-BE49-F238E27FC236}">
                    <a16:creationId xmlns:a16="http://schemas.microsoft.com/office/drawing/2014/main" id="{1EE8707C-A231-F843-8C44-BBFB399FA8F6}"/>
                  </a:ext>
                </a:extLst>
              </p:cNvPr>
              <p:cNvSpPr>
                <a:spLocks noChangeArrowheads="1"/>
              </p:cNvSpPr>
              <p:nvPr/>
            </p:nvSpPr>
            <p:spPr bwMode="auto">
              <a:xfrm>
                <a:off x="4913946" y="4871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9" name="Rectangle 139">
                <a:extLst>
                  <a:ext uri="{FF2B5EF4-FFF2-40B4-BE49-F238E27FC236}">
                    <a16:creationId xmlns:a16="http://schemas.microsoft.com/office/drawing/2014/main" id="{7CE07BCE-F204-CE46-A31A-50EE5FF2E971}"/>
                  </a:ext>
                </a:extLst>
              </p:cNvPr>
              <p:cNvSpPr>
                <a:spLocks noChangeArrowheads="1"/>
              </p:cNvSpPr>
              <p:nvPr/>
            </p:nvSpPr>
            <p:spPr bwMode="auto">
              <a:xfrm>
                <a:off x="4913946" y="5024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80" name="组 5">
              <a:extLst>
                <a:ext uri="{FF2B5EF4-FFF2-40B4-BE49-F238E27FC236}">
                  <a16:creationId xmlns:a16="http://schemas.microsoft.com/office/drawing/2014/main" id="{4CA4EA32-731A-1245-B6E9-F9F18B93A9B6}"/>
                </a:ext>
              </a:extLst>
            </p:cNvPr>
            <p:cNvGrpSpPr/>
            <p:nvPr/>
          </p:nvGrpSpPr>
          <p:grpSpPr>
            <a:xfrm>
              <a:off x="2822169" y="4472907"/>
              <a:ext cx="2286000" cy="152400"/>
              <a:chOff x="2780346" y="4109673"/>
              <a:chExt cx="2286000" cy="152400"/>
            </a:xfrm>
          </p:grpSpPr>
          <p:sp>
            <p:nvSpPr>
              <p:cNvPr id="181" name="Rectangle 5">
                <a:extLst>
                  <a:ext uri="{FF2B5EF4-FFF2-40B4-BE49-F238E27FC236}">
                    <a16:creationId xmlns:a16="http://schemas.microsoft.com/office/drawing/2014/main" id="{6E4F8EF6-AC8D-F24E-A8FB-E72418530BA8}"/>
                  </a:ext>
                </a:extLst>
              </p:cNvPr>
              <p:cNvSpPr>
                <a:spLocks noChangeArrowheads="1"/>
              </p:cNvSpPr>
              <p:nvPr/>
            </p:nvSpPr>
            <p:spPr bwMode="auto">
              <a:xfrm>
                <a:off x="2780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2" name="Rectangle 6">
                <a:extLst>
                  <a:ext uri="{FF2B5EF4-FFF2-40B4-BE49-F238E27FC236}">
                    <a16:creationId xmlns:a16="http://schemas.microsoft.com/office/drawing/2014/main" id="{182933E5-E361-B646-A7E7-7DE717B3C446}"/>
                  </a:ext>
                </a:extLst>
              </p:cNvPr>
              <p:cNvSpPr>
                <a:spLocks noChangeArrowheads="1"/>
              </p:cNvSpPr>
              <p:nvPr/>
            </p:nvSpPr>
            <p:spPr bwMode="auto">
              <a:xfrm>
                <a:off x="2932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3" name="Rectangle 7">
                <a:extLst>
                  <a:ext uri="{FF2B5EF4-FFF2-40B4-BE49-F238E27FC236}">
                    <a16:creationId xmlns:a16="http://schemas.microsoft.com/office/drawing/2014/main" id="{FBC840EE-9B90-F040-86B4-2669AAB64C24}"/>
                  </a:ext>
                </a:extLst>
              </p:cNvPr>
              <p:cNvSpPr>
                <a:spLocks noChangeArrowheads="1"/>
              </p:cNvSpPr>
              <p:nvPr/>
            </p:nvSpPr>
            <p:spPr bwMode="auto">
              <a:xfrm>
                <a:off x="3085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4" name="Rectangle 8">
                <a:extLst>
                  <a:ext uri="{FF2B5EF4-FFF2-40B4-BE49-F238E27FC236}">
                    <a16:creationId xmlns:a16="http://schemas.microsoft.com/office/drawing/2014/main" id="{038A1E7B-F0DF-2548-AD34-7C54DFB1C84A}"/>
                  </a:ext>
                </a:extLst>
              </p:cNvPr>
              <p:cNvSpPr>
                <a:spLocks noChangeArrowheads="1"/>
              </p:cNvSpPr>
              <p:nvPr/>
            </p:nvSpPr>
            <p:spPr bwMode="auto">
              <a:xfrm>
                <a:off x="3237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5" name="Rectangle 9">
                <a:extLst>
                  <a:ext uri="{FF2B5EF4-FFF2-40B4-BE49-F238E27FC236}">
                    <a16:creationId xmlns:a16="http://schemas.microsoft.com/office/drawing/2014/main" id="{60CD0119-0999-7548-8EAF-429153DA8F72}"/>
                  </a:ext>
                </a:extLst>
              </p:cNvPr>
              <p:cNvSpPr>
                <a:spLocks noChangeArrowheads="1"/>
              </p:cNvSpPr>
              <p:nvPr/>
            </p:nvSpPr>
            <p:spPr bwMode="auto">
              <a:xfrm>
                <a:off x="3389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6" name="Rectangle 10">
                <a:extLst>
                  <a:ext uri="{FF2B5EF4-FFF2-40B4-BE49-F238E27FC236}">
                    <a16:creationId xmlns:a16="http://schemas.microsoft.com/office/drawing/2014/main" id="{7B26957B-4A1C-9D44-B931-7316D6399513}"/>
                  </a:ext>
                </a:extLst>
              </p:cNvPr>
              <p:cNvSpPr>
                <a:spLocks noChangeArrowheads="1"/>
              </p:cNvSpPr>
              <p:nvPr/>
            </p:nvSpPr>
            <p:spPr bwMode="auto">
              <a:xfrm>
                <a:off x="3542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7" name="Rectangle 11">
                <a:extLst>
                  <a:ext uri="{FF2B5EF4-FFF2-40B4-BE49-F238E27FC236}">
                    <a16:creationId xmlns:a16="http://schemas.microsoft.com/office/drawing/2014/main" id="{6176711D-79A2-684C-8538-570C6B47104C}"/>
                  </a:ext>
                </a:extLst>
              </p:cNvPr>
              <p:cNvSpPr>
                <a:spLocks noChangeArrowheads="1"/>
              </p:cNvSpPr>
              <p:nvPr/>
            </p:nvSpPr>
            <p:spPr bwMode="auto">
              <a:xfrm>
                <a:off x="3694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8" name="Rectangle 12">
                <a:extLst>
                  <a:ext uri="{FF2B5EF4-FFF2-40B4-BE49-F238E27FC236}">
                    <a16:creationId xmlns:a16="http://schemas.microsoft.com/office/drawing/2014/main" id="{7C315EBA-6AC6-4E4E-A207-B60B59F3CC94}"/>
                  </a:ext>
                </a:extLst>
              </p:cNvPr>
              <p:cNvSpPr>
                <a:spLocks noChangeArrowheads="1"/>
              </p:cNvSpPr>
              <p:nvPr/>
            </p:nvSpPr>
            <p:spPr bwMode="auto">
              <a:xfrm>
                <a:off x="3847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9" name="Rectangle 13">
                <a:extLst>
                  <a:ext uri="{FF2B5EF4-FFF2-40B4-BE49-F238E27FC236}">
                    <a16:creationId xmlns:a16="http://schemas.microsoft.com/office/drawing/2014/main" id="{5C9E19AD-FD40-AC41-A5A8-94DDF8620708}"/>
                  </a:ext>
                </a:extLst>
              </p:cNvPr>
              <p:cNvSpPr>
                <a:spLocks noChangeArrowheads="1"/>
              </p:cNvSpPr>
              <p:nvPr/>
            </p:nvSpPr>
            <p:spPr bwMode="auto">
              <a:xfrm>
                <a:off x="3999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0" name="Rectangle 14">
                <a:extLst>
                  <a:ext uri="{FF2B5EF4-FFF2-40B4-BE49-F238E27FC236}">
                    <a16:creationId xmlns:a16="http://schemas.microsoft.com/office/drawing/2014/main" id="{2F3D9DB9-D0F0-2C4F-9895-1A0F7F1F2644}"/>
                  </a:ext>
                </a:extLst>
              </p:cNvPr>
              <p:cNvSpPr>
                <a:spLocks noChangeArrowheads="1"/>
              </p:cNvSpPr>
              <p:nvPr/>
            </p:nvSpPr>
            <p:spPr bwMode="auto">
              <a:xfrm>
                <a:off x="4151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1" name="Rectangle 15">
                <a:extLst>
                  <a:ext uri="{FF2B5EF4-FFF2-40B4-BE49-F238E27FC236}">
                    <a16:creationId xmlns:a16="http://schemas.microsoft.com/office/drawing/2014/main" id="{0B280F62-72A5-3B48-815B-6FD8454AE2F7}"/>
                  </a:ext>
                </a:extLst>
              </p:cNvPr>
              <p:cNvSpPr>
                <a:spLocks noChangeArrowheads="1"/>
              </p:cNvSpPr>
              <p:nvPr/>
            </p:nvSpPr>
            <p:spPr bwMode="auto">
              <a:xfrm>
                <a:off x="4304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2" name="Rectangle 16">
                <a:extLst>
                  <a:ext uri="{FF2B5EF4-FFF2-40B4-BE49-F238E27FC236}">
                    <a16:creationId xmlns:a16="http://schemas.microsoft.com/office/drawing/2014/main" id="{F916982E-7D5B-B54F-9086-167EF08B2854}"/>
                  </a:ext>
                </a:extLst>
              </p:cNvPr>
              <p:cNvSpPr>
                <a:spLocks noChangeArrowheads="1"/>
              </p:cNvSpPr>
              <p:nvPr/>
            </p:nvSpPr>
            <p:spPr bwMode="auto">
              <a:xfrm>
                <a:off x="4456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3" name="Rectangle 17">
                <a:extLst>
                  <a:ext uri="{FF2B5EF4-FFF2-40B4-BE49-F238E27FC236}">
                    <a16:creationId xmlns:a16="http://schemas.microsoft.com/office/drawing/2014/main" id="{5731195C-DE22-1247-8072-64AF197E8AD6}"/>
                  </a:ext>
                </a:extLst>
              </p:cNvPr>
              <p:cNvSpPr>
                <a:spLocks noChangeArrowheads="1"/>
              </p:cNvSpPr>
              <p:nvPr/>
            </p:nvSpPr>
            <p:spPr bwMode="auto">
              <a:xfrm>
                <a:off x="4609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4" name="Rectangle 18">
                <a:extLst>
                  <a:ext uri="{FF2B5EF4-FFF2-40B4-BE49-F238E27FC236}">
                    <a16:creationId xmlns:a16="http://schemas.microsoft.com/office/drawing/2014/main" id="{6419043A-6ABE-AC45-85DB-20F5411EE43C}"/>
                  </a:ext>
                </a:extLst>
              </p:cNvPr>
              <p:cNvSpPr>
                <a:spLocks noChangeArrowheads="1"/>
              </p:cNvSpPr>
              <p:nvPr/>
            </p:nvSpPr>
            <p:spPr bwMode="auto">
              <a:xfrm>
                <a:off x="4761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5" name="Rectangle 19">
                <a:extLst>
                  <a:ext uri="{FF2B5EF4-FFF2-40B4-BE49-F238E27FC236}">
                    <a16:creationId xmlns:a16="http://schemas.microsoft.com/office/drawing/2014/main" id="{B20DC592-3B95-5848-BAC8-0EDEE61268DF}"/>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96" name="组 204">
              <a:extLst>
                <a:ext uri="{FF2B5EF4-FFF2-40B4-BE49-F238E27FC236}">
                  <a16:creationId xmlns:a16="http://schemas.microsoft.com/office/drawing/2014/main" id="{4A48DA36-A42A-8344-8FC1-24051915FBCA}"/>
                </a:ext>
              </a:extLst>
            </p:cNvPr>
            <p:cNvGrpSpPr/>
            <p:nvPr/>
          </p:nvGrpSpPr>
          <p:grpSpPr>
            <a:xfrm>
              <a:off x="2822169" y="5380050"/>
              <a:ext cx="2286000" cy="152400"/>
              <a:chOff x="2780346" y="4109673"/>
              <a:chExt cx="2286000" cy="152400"/>
            </a:xfrm>
          </p:grpSpPr>
          <p:sp>
            <p:nvSpPr>
              <p:cNvPr id="197" name="Rectangle 5">
                <a:extLst>
                  <a:ext uri="{FF2B5EF4-FFF2-40B4-BE49-F238E27FC236}">
                    <a16:creationId xmlns:a16="http://schemas.microsoft.com/office/drawing/2014/main" id="{6197D134-4F13-8541-8CFA-9B46239A2E5B}"/>
                  </a:ext>
                </a:extLst>
              </p:cNvPr>
              <p:cNvSpPr>
                <a:spLocks noChangeArrowheads="1"/>
              </p:cNvSpPr>
              <p:nvPr/>
            </p:nvSpPr>
            <p:spPr bwMode="auto">
              <a:xfrm>
                <a:off x="2780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8" name="Rectangle 6">
                <a:extLst>
                  <a:ext uri="{FF2B5EF4-FFF2-40B4-BE49-F238E27FC236}">
                    <a16:creationId xmlns:a16="http://schemas.microsoft.com/office/drawing/2014/main" id="{1C18FDF5-1796-9A45-B064-A50DC1B4B2FB}"/>
                  </a:ext>
                </a:extLst>
              </p:cNvPr>
              <p:cNvSpPr>
                <a:spLocks noChangeArrowheads="1"/>
              </p:cNvSpPr>
              <p:nvPr/>
            </p:nvSpPr>
            <p:spPr bwMode="auto">
              <a:xfrm>
                <a:off x="2932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9" name="Rectangle 7">
                <a:extLst>
                  <a:ext uri="{FF2B5EF4-FFF2-40B4-BE49-F238E27FC236}">
                    <a16:creationId xmlns:a16="http://schemas.microsoft.com/office/drawing/2014/main" id="{0C1C925F-C6DF-A443-962D-FB44DD314AF3}"/>
                  </a:ext>
                </a:extLst>
              </p:cNvPr>
              <p:cNvSpPr>
                <a:spLocks noChangeArrowheads="1"/>
              </p:cNvSpPr>
              <p:nvPr/>
            </p:nvSpPr>
            <p:spPr bwMode="auto">
              <a:xfrm>
                <a:off x="3085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0" name="Rectangle 8">
                <a:extLst>
                  <a:ext uri="{FF2B5EF4-FFF2-40B4-BE49-F238E27FC236}">
                    <a16:creationId xmlns:a16="http://schemas.microsoft.com/office/drawing/2014/main" id="{3BC34E16-3B81-8D4D-AC97-96D716640A8C}"/>
                  </a:ext>
                </a:extLst>
              </p:cNvPr>
              <p:cNvSpPr>
                <a:spLocks noChangeArrowheads="1"/>
              </p:cNvSpPr>
              <p:nvPr/>
            </p:nvSpPr>
            <p:spPr bwMode="auto">
              <a:xfrm>
                <a:off x="3237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1" name="Rectangle 9">
                <a:extLst>
                  <a:ext uri="{FF2B5EF4-FFF2-40B4-BE49-F238E27FC236}">
                    <a16:creationId xmlns:a16="http://schemas.microsoft.com/office/drawing/2014/main" id="{923E0263-CDFE-2F4A-BC53-6044E31320E0}"/>
                  </a:ext>
                </a:extLst>
              </p:cNvPr>
              <p:cNvSpPr>
                <a:spLocks noChangeArrowheads="1"/>
              </p:cNvSpPr>
              <p:nvPr/>
            </p:nvSpPr>
            <p:spPr bwMode="auto">
              <a:xfrm>
                <a:off x="3389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2" name="Rectangle 10">
                <a:extLst>
                  <a:ext uri="{FF2B5EF4-FFF2-40B4-BE49-F238E27FC236}">
                    <a16:creationId xmlns:a16="http://schemas.microsoft.com/office/drawing/2014/main" id="{2832CDAB-D5FF-E94A-9038-F6FA1164CBF0}"/>
                  </a:ext>
                </a:extLst>
              </p:cNvPr>
              <p:cNvSpPr>
                <a:spLocks noChangeArrowheads="1"/>
              </p:cNvSpPr>
              <p:nvPr/>
            </p:nvSpPr>
            <p:spPr bwMode="auto">
              <a:xfrm>
                <a:off x="3542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3" name="Rectangle 11">
                <a:extLst>
                  <a:ext uri="{FF2B5EF4-FFF2-40B4-BE49-F238E27FC236}">
                    <a16:creationId xmlns:a16="http://schemas.microsoft.com/office/drawing/2014/main" id="{ADAF6695-7ECC-6842-82C6-4ABB58D39894}"/>
                  </a:ext>
                </a:extLst>
              </p:cNvPr>
              <p:cNvSpPr>
                <a:spLocks noChangeArrowheads="1"/>
              </p:cNvSpPr>
              <p:nvPr/>
            </p:nvSpPr>
            <p:spPr bwMode="auto">
              <a:xfrm>
                <a:off x="3694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4" name="Rectangle 12">
                <a:extLst>
                  <a:ext uri="{FF2B5EF4-FFF2-40B4-BE49-F238E27FC236}">
                    <a16:creationId xmlns:a16="http://schemas.microsoft.com/office/drawing/2014/main" id="{5517B205-70E5-3346-8A20-E52FF990B01B}"/>
                  </a:ext>
                </a:extLst>
              </p:cNvPr>
              <p:cNvSpPr>
                <a:spLocks noChangeArrowheads="1"/>
              </p:cNvSpPr>
              <p:nvPr/>
            </p:nvSpPr>
            <p:spPr bwMode="auto">
              <a:xfrm>
                <a:off x="3847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5" name="Rectangle 13">
                <a:extLst>
                  <a:ext uri="{FF2B5EF4-FFF2-40B4-BE49-F238E27FC236}">
                    <a16:creationId xmlns:a16="http://schemas.microsoft.com/office/drawing/2014/main" id="{AF1CC6B3-0EAA-3745-8E76-CA0BAC1E6858}"/>
                  </a:ext>
                </a:extLst>
              </p:cNvPr>
              <p:cNvSpPr>
                <a:spLocks noChangeArrowheads="1"/>
              </p:cNvSpPr>
              <p:nvPr/>
            </p:nvSpPr>
            <p:spPr bwMode="auto">
              <a:xfrm>
                <a:off x="3999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6" name="Rectangle 14">
                <a:extLst>
                  <a:ext uri="{FF2B5EF4-FFF2-40B4-BE49-F238E27FC236}">
                    <a16:creationId xmlns:a16="http://schemas.microsoft.com/office/drawing/2014/main" id="{46142C83-BA30-904F-AF5A-EBFAF9FA56BF}"/>
                  </a:ext>
                </a:extLst>
              </p:cNvPr>
              <p:cNvSpPr>
                <a:spLocks noChangeArrowheads="1"/>
              </p:cNvSpPr>
              <p:nvPr/>
            </p:nvSpPr>
            <p:spPr bwMode="auto">
              <a:xfrm>
                <a:off x="4151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7" name="Rectangle 15">
                <a:extLst>
                  <a:ext uri="{FF2B5EF4-FFF2-40B4-BE49-F238E27FC236}">
                    <a16:creationId xmlns:a16="http://schemas.microsoft.com/office/drawing/2014/main" id="{BC8700A5-A622-0E41-A68A-797F5D4461D5}"/>
                  </a:ext>
                </a:extLst>
              </p:cNvPr>
              <p:cNvSpPr>
                <a:spLocks noChangeArrowheads="1"/>
              </p:cNvSpPr>
              <p:nvPr/>
            </p:nvSpPr>
            <p:spPr bwMode="auto">
              <a:xfrm>
                <a:off x="4304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8" name="Rectangle 16">
                <a:extLst>
                  <a:ext uri="{FF2B5EF4-FFF2-40B4-BE49-F238E27FC236}">
                    <a16:creationId xmlns:a16="http://schemas.microsoft.com/office/drawing/2014/main" id="{F6C8A0A5-37F7-714A-AF33-D4796F907550}"/>
                  </a:ext>
                </a:extLst>
              </p:cNvPr>
              <p:cNvSpPr>
                <a:spLocks noChangeArrowheads="1"/>
              </p:cNvSpPr>
              <p:nvPr/>
            </p:nvSpPr>
            <p:spPr bwMode="auto">
              <a:xfrm>
                <a:off x="4456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9" name="Rectangle 17">
                <a:extLst>
                  <a:ext uri="{FF2B5EF4-FFF2-40B4-BE49-F238E27FC236}">
                    <a16:creationId xmlns:a16="http://schemas.microsoft.com/office/drawing/2014/main" id="{F4F1F5EA-B8B0-094E-BFA6-227B24AA3D5F}"/>
                  </a:ext>
                </a:extLst>
              </p:cNvPr>
              <p:cNvSpPr>
                <a:spLocks noChangeArrowheads="1"/>
              </p:cNvSpPr>
              <p:nvPr/>
            </p:nvSpPr>
            <p:spPr bwMode="auto">
              <a:xfrm>
                <a:off x="4609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0" name="Rectangle 18">
                <a:extLst>
                  <a:ext uri="{FF2B5EF4-FFF2-40B4-BE49-F238E27FC236}">
                    <a16:creationId xmlns:a16="http://schemas.microsoft.com/office/drawing/2014/main" id="{4FBAF1F0-C0C5-1742-87D7-BB6BBFDCFF97}"/>
                  </a:ext>
                </a:extLst>
              </p:cNvPr>
              <p:cNvSpPr>
                <a:spLocks noChangeArrowheads="1"/>
              </p:cNvSpPr>
              <p:nvPr/>
            </p:nvSpPr>
            <p:spPr bwMode="auto">
              <a:xfrm>
                <a:off x="4761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1" name="Rectangle 19">
                <a:extLst>
                  <a:ext uri="{FF2B5EF4-FFF2-40B4-BE49-F238E27FC236}">
                    <a16:creationId xmlns:a16="http://schemas.microsoft.com/office/drawing/2014/main" id="{CCDF7469-EAAC-8746-BB91-9749FAC50F86}"/>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sp>
          <p:nvSpPr>
            <p:cNvPr id="212" name="矩形 220">
              <a:extLst>
                <a:ext uri="{FF2B5EF4-FFF2-40B4-BE49-F238E27FC236}">
                  <a16:creationId xmlns:a16="http://schemas.microsoft.com/office/drawing/2014/main" id="{71511791-0F09-6049-8DE3-A3F0932CA7BA}"/>
                </a:ext>
              </a:extLst>
            </p:cNvPr>
            <p:cNvSpPr/>
            <p:nvPr/>
          </p:nvSpPr>
          <p:spPr bwMode="auto">
            <a:xfrm>
              <a:off x="4935711" y="4472907"/>
              <a:ext cx="180000" cy="1080000"/>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bg2">
                    <a:lumMod val="10000"/>
                  </a:schemeClr>
                </a:solidFill>
                <a:effectLst/>
                <a:latin typeface="+mn-ea"/>
              </a:endParaRPr>
            </a:p>
          </p:txBody>
        </p:sp>
        <p:sp>
          <p:nvSpPr>
            <p:cNvPr id="213" name="矩形 221">
              <a:extLst>
                <a:ext uri="{FF2B5EF4-FFF2-40B4-BE49-F238E27FC236}">
                  <a16:creationId xmlns:a16="http://schemas.microsoft.com/office/drawing/2014/main" id="{8029CA65-20D1-404E-91BF-DCD3CAADC9D1}"/>
                </a:ext>
              </a:extLst>
            </p:cNvPr>
            <p:cNvSpPr/>
            <p:nvPr/>
          </p:nvSpPr>
          <p:spPr bwMode="auto">
            <a:xfrm>
              <a:off x="2804025" y="4472907"/>
              <a:ext cx="180000" cy="1080000"/>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bg2">
                    <a:lumMod val="10000"/>
                  </a:schemeClr>
                </a:solidFill>
                <a:effectLst/>
                <a:latin typeface="+mn-ea"/>
              </a:endParaRPr>
            </a:p>
          </p:txBody>
        </p:sp>
        <p:cxnSp>
          <p:nvCxnSpPr>
            <p:cNvPr id="217" name="Straight Arrow Connector 216">
              <a:extLst>
                <a:ext uri="{FF2B5EF4-FFF2-40B4-BE49-F238E27FC236}">
                  <a16:creationId xmlns:a16="http://schemas.microsoft.com/office/drawing/2014/main" id="{597591A6-3FF5-B94C-A523-D335354036BB}"/>
                </a:ext>
              </a:extLst>
            </p:cNvPr>
            <p:cNvCxnSpPr>
              <a:cxnSpLocks/>
              <a:stCxn id="15" idx="0"/>
              <a:endCxn id="216" idx="1"/>
            </p:cNvCxnSpPr>
            <p:nvPr/>
          </p:nvCxnSpPr>
          <p:spPr bwMode="auto">
            <a:xfrm flipV="1">
              <a:off x="4114800" y="3974640"/>
              <a:ext cx="1231667" cy="340740"/>
            </a:xfrm>
            <a:prstGeom prst="straightConnector1">
              <a:avLst/>
            </a:prstGeom>
            <a:noFill/>
            <a:ln w="28575" cap="flat" cmpd="sng" algn="ctr">
              <a:solidFill>
                <a:srgbClr val="151515"/>
              </a:solidFill>
              <a:prstDash val="solid"/>
              <a:round/>
              <a:headEnd type="none" w="med" len="med"/>
              <a:tailEnd type="none"/>
            </a:ln>
            <a:effectLst/>
          </p:spPr>
        </p:cxnSp>
      </p:grpSp>
    </p:spTree>
    <p:extLst>
      <p:ext uri="{BB962C8B-B14F-4D97-AF65-F5344CB8AC3E}">
        <p14:creationId xmlns:p14="http://schemas.microsoft.com/office/powerpoint/2010/main" val="714058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Stencil with Derived Datatypes (2)</a:t>
            </a:r>
          </a:p>
        </p:txBody>
      </p:sp>
      <p:sp>
        <p:nvSpPr>
          <p:cNvPr id="3" name="Content Placeholder 2"/>
          <p:cNvSpPr>
            <a:spLocks noGrp="1"/>
          </p:cNvSpPr>
          <p:nvPr>
            <p:ph idx="1"/>
          </p:nvPr>
        </p:nvSpPr>
        <p:spPr>
          <a:xfrm>
            <a:off x="457200" y="1143000"/>
            <a:ext cx="8229600" cy="2514600"/>
          </a:xfrm>
        </p:spPr>
        <p:txBody>
          <a:bodyPr/>
          <a:lstStyle/>
          <a:p>
            <a:r>
              <a:rPr lang="en-US" dirty="0"/>
              <a:t>Nonblocking sends and receives</a:t>
            </a:r>
          </a:p>
          <a:p>
            <a:r>
              <a:rPr lang="en-US" dirty="0"/>
              <a:t>Data location specified by MPI datatypes</a:t>
            </a:r>
          </a:p>
          <a:p>
            <a:r>
              <a:rPr lang="en-US" dirty="0"/>
              <a:t>Manual packing of data no longer required</a:t>
            </a:r>
          </a:p>
          <a:p>
            <a:r>
              <a:rPr lang="en-US" i="1" dirty="0"/>
              <a:t>Start from nonblocking_p2p/</a:t>
            </a:r>
            <a:r>
              <a:rPr lang="en-US" i="1" dirty="0" err="1"/>
              <a:t>stencil.c</a:t>
            </a:r>
            <a:endParaRPr lang="en-US" i="1" dirty="0"/>
          </a:p>
          <a:p>
            <a:r>
              <a:rPr lang="en-US" i="1" dirty="0"/>
              <a:t>Solution in </a:t>
            </a:r>
            <a:r>
              <a:rPr lang="en-US" i="1" dirty="0" err="1"/>
              <a:t>derived_datatype</a:t>
            </a:r>
            <a:r>
              <a:rPr lang="en-US" i="1" dirty="0"/>
              <a:t>/</a:t>
            </a:r>
            <a:r>
              <a:rPr lang="en-US" i="1" dirty="0" err="1"/>
              <a:t>stencil.c</a:t>
            </a:r>
            <a:endParaRPr lang="en-US" i="1"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74</a:t>
            </a:fld>
            <a:endParaRPr lang="en-US" dirty="0"/>
          </a:p>
        </p:txBody>
      </p:sp>
    </p:spTree>
    <p:extLst>
      <p:ext uri="{BB962C8B-B14F-4D97-AF65-F5344CB8AC3E}">
        <p14:creationId xmlns:p14="http://schemas.microsoft.com/office/powerpoint/2010/main" val="8945164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816352"/>
            <a:ext cx="8229600" cy="792162"/>
          </a:xfrm>
        </p:spPr>
        <p:txBody>
          <a:bodyPr/>
          <a:lstStyle/>
          <a:p>
            <a:pPr algn="ctr"/>
            <a:r>
              <a:rPr lang="en-US" dirty="0"/>
              <a:t>Collectives and </a:t>
            </a:r>
            <a:r>
              <a:rPr lang="en-US" dirty="0" err="1"/>
              <a:t>Nonblocking</a:t>
            </a:r>
            <a:r>
              <a:rPr lang="en-US" dirty="0"/>
              <a:t> Collectives</a:t>
            </a:r>
          </a:p>
        </p:txBody>
      </p:sp>
      <p:sp>
        <p:nvSpPr>
          <p:cNvPr id="3" name="Slide Number Placeholder 2"/>
          <p:cNvSpPr>
            <a:spLocks noGrp="1"/>
          </p:cNvSpPr>
          <p:nvPr>
            <p:ph type="sldNum" sz="quarter" idx="4"/>
          </p:nvPr>
        </p:nvSpPr>
        <p:spPr/>
        <p:txBody>
          <a:bodyPr/>
          <a:lstStyle/>
          <a:p>
            <a:fld id="{6B394888-48A7-42F6-AE45-2BD5FD40ED91}" type="slidenum">
              <a:rPr lang="en-US" smtClean="0"/>
              <a:pPr/>
              <a:t>75</a:t>
            </a:fld>
            <a:endParaRPr lang="en-US" dirty="0"/>
          </a:p>
        </p:txBody>
      </p:sp>
    </p:spTree>
    <p:extLst>
      <p:ext uri="{BB962C8B-B14F-4D97-AF65-F5344CB8AC3E}">
        <p14:creationId xmlns:p14="http://schemas.microsoft.com/office/powerpoint/2010/main" val="29057639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t>Introduction to Collective Operations in MPI</a:t>
            </a:r>
          </a:p>
        </p:txBody>
      </p:sp>
      <p:sp>
        <p:nvSpPr>
          <p:cNvPr id="32772" name="Rectangle 3"/>
          <p:cNvSpPr>
            <a:spLocks noGrp="1" noChangeArrowheads="1"/>
          </p:cNvSpPr>
          <p:nvPr>
            <p:ph type="body" idx="1"/>
          </p:nvPr>
        </p:nvSpPr>
        <p:spPr/>
        <p:txBody>
          <a:bodyPr/>
          <a:lstStyle/>
          <a:p>
            <a:r>
              <a:rPr lang="en-US" dirty="0"/>
              <a:t>Called by all processes in a communicator</a:t>
            </a:r>
          </a:p>
          <a:p>
            <a:r>
              <a:rPr lang="en-US" dirty="0"/>
              <a:t>Share similar syntax and semantics with pt2pt operations but have no tags and have stricter type matching rules</a:t>
            </a:r>
          </a:p>
          <a:p>
            <a:r>
              <a:rPr lang="en-US" dirty="0"/>
              <a:t>May or may not have synchronization effects on the calling processes</a:t>
            </a:r>
          </a:p>
          <a:p>
            <a:r>
              <a:rPr lang="en-US" dirty="0"/>
              <a:t>Three classes of collective operations: </a:t>
            </a:r>
            <a:r>
              <a:rPr lang="en-US" i="1" dirty="0"/>
              <a:t>synchronization</a:t>
            </a:r>
            <a:r>
              <a:rPr lang="en-US" dirty="0"/>
              <a:t>, </a:t>
            </a:r>
            <a:r>
              <a:rPr lang="en-US" i="1" dirty="0"/>
              <a:t>data movement</a:t>
            </a:r>
            <a:r>
              <a:rPr lang="en-US" dirty="0"/>
              <a:t>, </a:t>
            </a:r>
            <a:r>
              <a:rPr lang="en-US" i="1" dirty="0"/>
              <a:t>collective computation</a:t>
            </a:r>
          </a:p>
          <a:p>
            <a:r>
              <a:rPr lang="en-US" dirty="0"/>
              <a:t>Communication and computation is coordinated among a group of processes in a communicator</a:t>
            </a:r>
          </a:p>
          <a:p>
            <a:r>
              <a:rPr lang="en-US" dirty="0"/>
              <a:t>Non-blocking collective operations have been introduced in MPI-3</a:t>
            </a:r>
          </a:p>
          <a:p>
            <a:endParaRPr lang="en-US" dirty="0"/>
          </a:p>
        </p:txBody>
      </p:sp>
      <p:sp>
        <p:nvSpPr>
          <p:cNvPr id="4" name="Slide Number Placeholder 3"/>
          <p:cNvSpPr>
            <a:spLocks noGrp="1"/>
          </p:cNvSpPr>
          <p:nvPr>
            <p:ph type="sldNum" sz="quarter" idx="4"/>
          </p:nvPr>
        </p:nvSpPr>
        <p:spPr/>
        <p:txBody>
          <a:bodyPr/>
          <a:lstStyle/>
          <a:p>
            <a:fld id="{6B394888-48A7-42F6-AE45-2BD5FD40ED91}" type="slidenum">
              <a:rPr lang="en-US" smtClean="0"/>
              <a:pPr/>
              <a:t>76</a:t>
            </a:fld>
            <a:endParaRPr lang="en-US" dirty="0"/>
          </a:p>
        </p:txBody>
      </p:sp>
    </p:spTree>
    <p:extLst>
      <p:ext uri="{BB962C8B-B14F-4D97-AF65-F5344CB8AC3E}">
        <p14:creationId xmlns:p14="http://schemas.microsoft.com/office/powerpoint/2010/main" val="1146544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a:t>MPI Collective Communication Semantics</a:t>
            </a:r>
          </a:p>
        </p:txBody>
      </p:sp>
      <p:sp>
        <p:nvSpPr>
          <p:cNvPr id="4" name="Slide Number Placeholder 3"/>
          <p:cNvSpPr>
            <a:spLocks noGrp="1"/>
          </p:cNvSpPr>
          <p:nvPr>
            <p:ph type="sldNum" sz="quarter" idx="4"/>
          </p:nvPr>
        </p:nvSpPr>
        <p:spPr/>
        <p:txBody>
          <a:bodyPr/>
          <a:lstStyle/>
          <a:p>
            <a:fld id="{6B394888-48A7-42F6-AE45-2BD5FD40ED91}" type="slidenum">
              <a:rPr lang="en-US" smtClean="0"/>
              <a:pPr/>
              <a:t>77</a:t>
            </a:fld>
            <a:endParaRPr lang="en-US" dirty="0"/>
          </a:p>
        </p:txBody>
      </p:sp>
      <p:sp>
        <p:nvSpPr>
          <p:cNvPr id="3" name="Content Placeholder 2">
            <a:extLst>
              <a:ext uri="{FF2B5EF4-FFF2-40B4-BE49-F238E27FC236}">
                <a16:creationId xmlns:a16="http://schemas.microsoft.com/office/drawing/2014/main" id="{629127A8-4417-0744-BD86-F77CAE2454CF}"/>
              </a:ext>
            </a:extLst>
          </p:cNvPr>
          <p:cNvSpPr>
            <a:spLocks noGrp="1"/>
          </p:cNvSpPr>
          <p:nvPr>
            <p:ph idx="1"/>
          </p:nvPr>
        </p:nvSpPr>
        <p:spPr>
          <a:xfrm>
            <a:off x="457200" y="1965230"/>
            <a:ext cx="8229600" cy="931052"/>
          </a:xfrm>
        </p:spPr>
        <p:txBody>
          <a:bodyPr/>
          <a:lstStyle/>
          <a:p>
            <a:r>
              <a:rPr lang="en-US" dirty="0"/>
              <a:t>Distributes data from one process (the root) to all others in a communicator</a:t>
            </a:r>
          </a:p>
          <a:p>
            <a:endParaRPr lang="en-US" dirty="0"/>
          </a:p>
        </p:txBody>
      </p:sp>
      <p:sp>
        <p:nvSpPr>
          <p:cNvPr id="7" name="Rounded Rectangle 6">
            <a:extLst>
              <a:ext uri="{FF2B5EF4-FFF2-40B4-BE49-F238E27FC236}">
                <a16:creationId xmlns:a16="http://schemas.microsoft.com/office/drawing/2014/main" id="{2676BD2D-13E8-0D47-B257-71A8C49CDA57}"/>
              </a:ext>
            </a:extLst>
          </p:cNvPr>
          <p:cNvSpPr/>
          <p:nvPr/>
        </p:nvSpPr>
        <p:spPr bwMode="auto">
          <a:xfrm>
            <a:off x="495300" y="1149810"/>
            <a:ext cx="8153400" cy="742331"/>
          </a:xfrm>
          <a:prstGeom prst="roundRect">
            <a:avLst/>
          </a:prstGeom>
          <a:solidFill>
            <a:schemeClr val="bg1">
              <a:lumMod val="85000"/>
            </a:schemeClr>
          </a:solidFill>
          <a:ln>
            <a:solidFill>
              <a:schemeClr val="tx1">
                <a:lumMod val="5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rgbClr val="D2D2D2">
                    <a:lumMod val="10000"/>
                  </a:srgbClr>
                </a:solidFill>
                <a:latin typeface="Courier New"/>
                <a:cs typeface="Courier New"/>
              </a:rPr>
              <a:t>MPI_Bcast</a:t>
            </a:r>
            <a:r>
              <a:rPr lang="en-US" sz="1600" b="1" dirty="0">
                <a:solidFill>
                  <a:srgbClr val="D2D2D2">
                    <a:lumMod val="10000"/>
                  </a:srgbClr>
                </a:solidFill>
                <a:latin typeface="Courier New"/>
                <a:cs typeface="Courier New"/>
              </a:rPr>
              <a:t>(void *buffer,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count, </a:t>
            </a:r>
            <a:r>
              <a:rPr lang="en-US" sz="1600" b="1" dirty="0" err="1">
                <a:solidFill>
                  <a:srgbClr val="D2D2D2">
                    <a:lumMod val="10000"/>
                  </a:srgbClr>
                </a:solidFill>
                <a:latin typeface="Courier New"/>
                <a:cs typeface="Courier New"/>
              </a:rPr>
              <a:t>MPI_Datatype</a:t>
            </a:r>
            <a:r>
              <a:rPr lang="en-US" sz="1600" b="1" dirty="0">
                <a:solidFill>
                  <a:srgbClr val="D2D2D2">
                    <a:lumMod val="10000"/>
                  </a:srgbClr>
                </a:solidFill>
                <a:latin typeface="Courier New"/>
                <a:cs typeface="Courier New"/>
              </a:rPr>
              <a:t> datatype, </a:t>
            </a:r>
          </a:p>
          <a:p>
            <a:pPr>
              <a:lnSpc>
                <a:spcPct val="120000"/>
              </a:lnSpc>
            </a:pP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root, </a:t>
            </a:r>
            <a:r>
              <a:rPr lang="en-US" sz="1600" b="1" dirty="0" err="1">
                <a:solidFill>
                  <a:srgbClr val="D2D2D2">
                    <a:lumMod val="10000"/>
                  </a:srgbClr>
                </a:solidFill>
                <a:latin typeface="Courier New"/>
                <a:cs typeface="Courier New"/>
              </a:rPr>
              <a:t>MPI_Comm</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comm</a:t>
            </a:r>
            <a:r>
              <a:rPr lang="en-US" sz="1600" b="1" dirty="0">
                <a:solidFill>
                  <a:srgbClr val="D2D2D2">
                    <a:lumMod val="10000"/>
                  </a:srgbClr>
                </a:solidFill>
                <a:latin typeface="Courier New"/>
                <a:cs typeface="Courier New"/>
              </a:rPr>
              <a:t>)</a:t>
            </a:r>
          </a:p>
        </p:txBody>
      </p:sp>
      <p:sp>
        <p:nvSpPr>
          <p:cNvPr id="8" name="Rounded Rectangle 7">
            <a:extLst>
              <a:ext uri="{FF2B5EF4-FFF2-40B4-BE49-F238E27FC236}">
                <a16:creationId xmlns:a16="http://schemas.microsoft.com/office/drawing/2014/main" id="{72EC0747-2AA1-DB4B-9D2D-99269ED2EE38}"/>
              </a:ext>
            </a:extLst>
          </p:cNvPr>
          <p:cNvSpPr/>
          <p:nvPr/>
        </p:nvSpPr>
        <p:spPr bwMode="auto">
          <a:xfrm>
            <a:off x="495300" y="2972482"/>
            <a:ext cx="8153400" cy="1069229"/>
          </a:xfrm>
          <a:prstGeom prst="roundRect">
            <a:avLst/>
          </a:prstGeom>
          <a:solidFill>
            <a:schemeClr val="bg1">
              <a:lumMod val="85000"/>
            </a:schemeClr>
          </a:solidFill>
          <a:ln>
            <a:solidFill>
              <a:schemeClr val="tx1">
                <a:lumMod val="5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rgbClr val="D2D2D2">
                    <a:lumMod val="10000"/>
                  </a:srgbClr>
                </a:solidFill>
                <a:latin typeface="Courier New"/>
                <a:cs typeface="Courier New"/>
              </a:rPr>
              <a:t>MPI_Reduce</a:t>
            </a:r>
            <a:r>
              <a:rPr lang="en-US" sz="1600" b="1" dirty="0">
                <a:solidFill>
                  <a:srgbClr val="D2D2D2">
                    <a:lumMod val="10000"/>
                  </a:srgbClr>
                </a:solidFill>
                <a:latin typeface="Courier New"/>
                <a:cs typeface="Courier New"/>
              </a:rPr>
              <a:t>(</a:t>
            </a:r>
            <a:r>
              <a:rPr lang="en-US" sz="1600" b="1" dirty="0" err="1">
                <a:solidFill>
                  <a:srgbClr val="D2D2D2">
                    <a:lumMod val="10000"/>
                  </a:srgbClr>
                </a:solidFill>
                <a:latin typeface="Courier New"/>
                <a:cs typeface="Courier New"/>
              </a:rPr>
              <a:t>const</a:t>
            </a:r>
            <a:r>
              <a:rPr lang="en-US" sz="1600" b="1" dirty="0">
                <a:solidFill>
                  <a:srgbClr val="D2D2D2">
                    <a:lumMod val="10000"/>
                  </a:srgbClr>
                </a:solidFill>
                <a:latin typeface="Courier New"/>
                <a:cs typeface="Courier New"/>
              </a:rPr>
              <a:t> void *</a:t>
            </a:r>
            <a:r>
              <a:rPr lang="en-US" sz="1600" b="1" dirty="0" err="1">
                <a:solidFill>
                  <a:srgbClr val="D2D2D2">
                    <a:lumMod val="10000"/>
                  </a:srgbClr>
                </a:solidFill>
                <a:latin typeface="Courier New"/>
                <a:cs typeface="Courier New"/>
              </a:rPr>
              <a:t>sendbuf</a:t>
            </a:r>
            <a:r>
              <a:rPr lang="en-US" sz="1600" b="1" dirty="0">
                <a:solidFill>
                  <a:srgbClr val="D2D2D2">
                    <a:lumMod val="10000"/>
                  </a:srgbClr>
                </a:solidFill>
                <a:latin typeface="Courier New"/>
                <a:cs typeface="Courier New"/>
              </a:rPr>
              <a:t>, void *</a:t>
            </a:r>
            <a:r>
              <a:rPr lang="en-US" sz="1600" b="1" dirty="0" err="1">
                <a:solidFill>
                  <a:srgbClr val="D2D2D2">
                    <a:lumMod val="10000"/>
                  </a:srgbClr>
                </a:solidFill>
                <a:latin typeface="Courier New"/>
                <a:cs typeface="Courier New"/>
              </a:rPr>
              <a:t>recvbuf</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count,    </a:t>
            </a:r>
          </a:p>
          <a:p>
            <a:pPr>
              <a:lnSpc>
                <a:spcPct val="120000"/>
              </a:lnSpc>
            </a:pP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MPI_Datatype</a:t>
            </a:r>
            <a:r>
              <a:rPr lang="en-US" sz="1600" b="1" dirty="0">
                <a:solidFill>
                  <a:srgbClr val="D2D2D2">
                    <a:lumMod val="10000"/>
                  </a:srgbClr>
                </a:solidFill>
                <a:latin typeface="Courier New"/>
                <a:cs typeface="Courier New"/>
              </a:rPr>
              <a:t> datatype, </a:t>
            </a:r>
            <a:r>
              <a:rPr lang="en-US" sz="1600" b="1" dirty="0" err="1">
                <a:solidFill>
                  <a:srgbClr val="D2D2D2">
                    <a:lumMod val="10000"/>
                  </a:srgbClr>
                </a:solidFill>
                <a:latin typeface="Courier New"/>
                <a:cs typeface="Courier New"/>
              </a:rPr>
              <a:t>MPI_Op</a:t>
            </a:r>
            <a:r>
              <a:rPr lang="en-US" sz="1600" b="1" dirty="0">
                <a:solidFill>
                  <a:srgbClr val="D2D2D2">
                    <a:lumMod val="10000"/>
                  </a:srgbClr>
                </a:solidFill>
                <a:latin typeface="Courier New"/>
                <a:cs typeface="Courier New"/>
              </a:rPr>
              <a:t> op,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root,</a:t>
            </a:r>
          </a:p>
          <a:p>
            <a:pPr>
              <a:lnSpc>
                <a:spcPct val="120000"/>
              </a:lnSpc>
            </a:pP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MPI_Comm</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comm</a:t>
            </a:r>
            <a:r>
              <a:rPr lang="en-US" sz="1600" b="1" dirty="0">
                <a:solidFill>
                  <a:srgbClr val="D2D2D2">
                    <a:lumMod val="10000"/>
                  </a:srgbClr>
                </a:solidFill>
                <a:latin typeface="Courier New"/>
                <a:cs typeface="Courier New"/>
              </a:rPr>
              <a:t>)</a:t>
            </a:r>
          </a:p>
        </p:txBody>
      </p:sp>
      <p:sp>
        <p:nvSpPr>
          <p:cNvPr id="9" name="Content Placeholder 2">
            <a:extLst>
              <a:ext uri="{FF2B5EF4-FFF2-40B4-BE49-F238E27FC236}">
                <a16:creationId xmlns:a16="http://schemas.microsoft.com/office/drawing/2014/main" id="{28FCC557-5FDF-4D4F-99EA-C869037DEF34}"/>
              </a:ext>
            </a:extLst>
          </p:cNvPr>
          <p:cNvSpPr txBox="1">
            <a:spLocks/>
          </p:cNvSpPr>
          <p:nvPr/>
        </p:nvSpPr>
        <p:spPr bwMode="auto">
          <a:xfrm>
            <a:off x="495300" y="4114800"/>
            <a:ext cx="8229600"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r>
              <a:rPr lang="en-US" dirty="0"/>
              <a:t>Combines data from all processes in the communicator and returns it to one process</a:t>
            </a:r>
          </a:p>
          <a:p>
            <a:r>
              <a:rPr lang="en-US" i="1" dirty="0"/>
              <a:t>In many numerical algorithms, SEND/RECV can be replaced by BCAST/REDUCE, improving both simplicity and efficiency</a:t>
            </a:r>
          </a:p>
          <a:p>
            <a:endParaRPr lang="en-US" dirty="0"/>
          </a:p>
          <a:p>
            <a:endParaRPr lang="en-US" kern="0" dirty="0"/>
          </a:p>
        </p:txBody>
      </p:sp>
    </p:spTree>
    <p:extLst>
      <p:ext uri="{BB962C8B-B14F-4D97-AF65-F5344CB8AC3E}">
        <p14:creationId xmlns:p14="http://schemas.microsoft.com/office/powerpoint/2010/main" val="19320034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nSpc>
                <a:spcPct val="90000"/>
              </a:lnSpc>
            </a:pPr>
            <a:r>
              <a:rPr lang="en-US" dirty="0"/>
              <a:t>Synchronization</a:t>
            </a:r>
            <a:endParaRPr lang="en-US" b="1" dirty="0">
              <a:latin typeface="Courier New" pitchFamily="49" charset="0"/>
            </a:endParaRPr>
          </a:p>
        </p:txBody>
      </p:sp>
      <p:sp>
        <p:nvSpPr>
          <p:cNvPr id="338947" name="Rectangle 3"/>
          <p:cNvSpPr>
            <a:spLocks noGrp="1" noChangeArrowheads="1"/>
          </p:cNvSpPr>
          <p:nvPr>
            <p:ph type="body" idx="1"/>
          </p:nvPr>
        </p:nvSpPr>
        <p:spPr>
          <a:xfrm>
            <a:off x="457200" y="1524000"/>
            <a:ext cx="8229600" cy="4800600"/>
          </a:xfrm>
        </p:spPr>
        <p:txBody>
          <a:bodyPr/>
          <a:lstStyle/>
          <a:p>
            <a:pPr>
              <a:lnSpc>
                <a:spcPct val="110000"/>
              </a:lnSpc>
            </a:pPr>
            <a:r>
              <a:rPr lang="en-US" sz="2000" dirty="0"/>
              <a:t>Blocks until all processes in the group of communicator </a:t>
            </a:r>
            <a:r>
              <a:rPr lang="en-US" sz="2000" b="1" dirty="0" err="1">
                <a:latin typeface="Courier New" pitchFamily="49" charset="0"/>
              </a:rPr>
              <a:t>comm</a:t>
            </a:r>
            <a:r>
              <a:rPr lang="en-US" sz="2000" dirty="0"/>
              <a:t> call it</a:t>
            </a:r>
          </a:p>
          <a:p>
            <a:pPr>
              <a:lnSpc>
                <a:spcPct val="110000"/>
              </a:lnSpc>
            </a:pPr>
            <a:r>
              <a:rPr lang="en-US" sz="2000" dirty="0"/>
              <a:t>A process cannot get out of the barrier until all other processes have reached barrier</a:t>
            </a:r>
          </a:p>
          <a:p>
            <a:pPr lvl="1">
              <a:lnSpc>
                <a:spcPct val="110000"/>
              </a:lnSpc>
            </a:pPr>
            <a:endParaRPr lang="en-US" dirty="0"/>
          </a:p>
          <a:p>
            <a:pPr>
              <a:lnSpc>
                <a:spcPct val="110000"/>
              </a:lnSpc>
            </a:pPr>
            <a:r>
              <a:rPr lang="en-US" sz="2000" dirty="0"/>
              <a:t>Note that a barrier is rarely, if ever, necessary in an MPI program</a:t>
            </a:r>
          </a:p>
          <a:p>
            <a:pPr>
              <a:lnSpc>
                <a:spcPct val="110000"/>
              </a:lnSpc>
            </a:pPr>
            <a:r>
              <a:rPr lang="en-US" sz="2000" dirty="0"/>
              <a:t>Adding barriers “just to be sure” is a bad practice and causes unnecessary synchronization. </a:t>
            </a:r>
            <a:r>
              <a:rPr lang="en-US" sz="2000" dirty="0">
                <a:solidFill>
                  <a:srgbClr val="FF0000"/>
                </a:solidFill>
              </a:rPr>
              <a:t>Remove unnecessary barriers from your code</a:t>
            </a:r>
            <a:endParaRPr lang="en-US" sz="2000" dirty="0"/>
          </a:p>
          <a:p>
            <a:pPr>
              <a:lnSpc>
                <a:spcPct val="110000"/>
              </a:lnSpc>
            </a:pPr>
            <a:endParaRPr lang="en-US" sz="2000" dirty="0"/>
          </a:p>
          <a:p>
            <a:pPr>
              <a:lnSpc>
                <a:spcPct val="110000"/>
              </a:lnSpc>
            </a:pPr>
            <a:r>
              <a:rPr lang="en-US" sz="2000" dirty="0"/>
              <a:t>One legitimate use of a barrier is before the first call to </a:t>
            </a:r>
            <a:r>
              <a:rPr lang="en-US" sz="2000" dirty="0" err="1"/>
              <a:t>MPI_Wtime</a:t>
            </a:r>
            <a:r>
              <a:rPr lang="en-US" sz="2000" dirty="0"/>
              <a:t> to start a timing measurement. This causes each process to start at </a:t>
            </a:r>
            <a:r>
              <a:rPr lang="en-US" sz="2000" i="1" dirty="0"/>
              <a:t>approximately</a:t>
            </a:r>
            <a:r>
              <a:rPr lang="en-US" sz="2000" dirty="0"/>
              <a:t> the same time</a:t>
            </a:r>
          </a:p>
          <a:p>
            <a:pPr>
              <a:lnSpc>
                <a:spcPct val="110000"/>
              </a:lnSpc>
            </a:pPr>
            <a:r>
              <a:rPr lang="en-US" sz="2000" dirty="0"/>
              <a:t>Avoid using barriers other than for this</a:t>
            </a:r>
          </a:p>
        </p:txBody>
      </p:sp>
      <p:sp>
        <p:nvSpPr>
          <p:cNvPr id="4" name="Slide Number Placeholder 3"/>
          <p:cNvSpPr>
            <a:spLocks noGrp="1"/>
          </p:cNvSpPr>
          <p:nvPr>
            <p:ph type="sldNum" sz="quarter" idx="4"/>
          </p:nvPr>
        </p:nvSpPr>
        <p:spPr/>
        <p:txBody>
          <a:bodyPr/>
          <a:lstStyle/>
          <a:p>
            <a:fld id="{6B394888-48A7-42F6-AE45-2BD5FD40ED91}" type="slidenum">
              <a:rPr lang="en-US" smtClean="0"/>
              <a:pPr/>
              <a:t>78</a:t>
            </a:fld>
            <a:endParaRPr lang="en-US" dirty="0"/>
          </a:p>
        </p:txBody>
      </p:sp>
      <p:sp>
        <p:nvSpPr>
          <p:cNvPr id="5" name="Rounded Rectangle 4">
            <a:extLst>
              <a:ext uri="{FF2B5EF4-FFF2-40B4-BE49-F238E27FC236}">
                <a16:creationId xmlns:a16="http://schemas.microsoft.com/office/drawing/2014/main" id="{EE623553-A27B-694E-BB32-72C98E8C6803}"/>
              </a:ext>
            </a:extLst>
          </p:cNvPr>
          <p:cNvSpPr/>
          <p:nvPr/>
        </p:nvSpPr>
        <p:spPr bwMode="auto">
          <a:xfrm>
            <a:off x="495300" y="990600"/>
            <a:ext cx="8153400" cy="415433"/>
          </a:xfrm>
          <a:prstGeom prst="roundRect">
            <a:avLst/>
          </a:prstGeom>
          <a:solidFill>
            <a:schemeClr val="bg1">
              <a:lumMod val="85000"/>
            </a:schemeClr>
          </a:solidFill>
          <a:ln>
            <a:solidFill>
              <a:schemeClr val="tx1">
                <a:lumMod val="5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a:lnSpc>
                <a:spcPct val="120000"/>
              </a:lnSpc>
            </a:pPr>
            <a:r>
              <a:rPr lang="en-US" sz="1600" b="1" dirty="0" err="1">
                <a:solidFill>
                  <a:srgbClr val="D2D2D2">
                    <a:lumMod val="10000"/>
                  </a:srgbClr>
                </a:solidFill>
                <a:latin typeface="Courier New"/>
                <a:cs typeface="Courier New"/>
              </a:rPr>
              <a:t>MPI_Barrier</a:t>
            </a:r>
            <a:r>
              <a:rPr lang="en-US" sz="1600" b="1" dirty="0">
                <a:solidFill>
                  <a:srgbClr val="D2D2D2">
                    <a:lumMod val="10000"/>
                  </a:srgbClr>
                </a:solidFill>
                <a:latin typeface="Courier New"/>
                <a:cs typeface="Courier New"/>
              </a:rPr>
              <a:t>(</a:t>
            </a:r>
            <a:r>
              <a:rPr lang="en-US" sz="1600" b="1" dirty="0" err="1">
                <a:solidFill>
                  <a:srgbClr val="D2D2D2">
                    <a:lumMod val="10000"/>
                  </a:srgbClr>
                </a:solidFill>
                <a:latin typeface="Courier New"/>
                <a:cs typeface="Courier New"/>
              </a:rPr>
              <a:t>MPI_Comm</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comm</a:t>
            </a:r>
            <a:r>
              <a:rPr lang="en-US" sz="1600" b="1" dirty="0">
                <a:solidFill>
                  <a:srgbClr val="D2D2D2">
                    <a:lumMod val="10000"/>
                  </a:srgbClr>
                </a:solidFill>
                <a:latin typeface="Courier New"/>
                <a:cs typeface="Courier New"/>
              </a:rPr>
              <a:t>)</a:t>
            </a:r>
          </a:p>
        </p:txBody>
      </p:sp>
    </p:spTree>
    <p:extLst>
      <p:ext uri="{BB962C8B-B14F-4D97-AF65-F5344CB8AC3E}">
        <p14:creationId xmlns:p14="http://schemas.microsoft.com/office/powerpoint/2010/main" val="40007388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lnSpc>
                <a:spcPct val="90000"/>
              </a:lnSpc>
            </a:pPr>
            <a:r>
              <a:rPr lang="en-US"/>
              <a:t>Collective Data Movement</a:t>
            </a:r>
          </a:p>
        </p:txBody>
      </p:sp>
      <p:sp>
        <p:nvSpPr>
          <p:cNvPr id="339971" name="Rectangle 3"/>
          <p:cNvSpPr>
            <a:spLocks noChangeArrowheads="1"/>
          </p:cNvSpPr>
          <p:nvPr/>
        </p:nvSpPr>
        <p:spPr bwMode="blackWhite">
          <a:xfrm>
            <a:off x="2449512" y="1600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72" name="Rectangle 4"/>
          <p:cNvSpPr>
            <a:spLocks noChangeArrowheads="1"/>
          </p:cNvSpPr>
          <p:nvPr/>
        </p:nvSpPr>
        <p:spPr bwMode="blackWhite">
          <a:xfrm>
            <a:off x="2754312" y="1600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73" name="Rectangle 5"/>
          <p:cNvSpPr>
            <a:spLocks noChangeArrowheads="1"/>
          </p:cNvSpPr>
          <p:nvPr/>
        </p:nvSpPr>
        <p:spPr bwMode="blackWhite">
          <a:xfrm>
            <a:off x="3059112" y="1600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grpSp>
        <p:nvGrpSpPr>
          <p:cNvPr id="339974" name="Group 6"/>
          <p:cNvGrpSpPr>
            <a:grpSpLocks/>
          </p:cNvGrpSpPr>
          <p:nvPr/>
        </p:nvGrpSpPr>
        <p:grpSpPr bwMode="auto">
          <a:xfrm>
            <a:off x="2144712" y="1981200"/>
            <a:ext cx="1219200" cy="304800"/>
            <a:chOff x="1008" y="1344"/>
            <a:chExt cx="768" cy="192"/>
          </a:xfrm>
        </p:grpSpPr>
        <p:sp>
          <p:nvSpPr>
            <p:cNvPr id="339975" name="Rectangle 7"/>
            <p:cNvSpPr>
              <a:spLocks noChangeArrowheads="1"/>
            </p:cNvSpPr>
            <p:nvPr/>
          </p:nvSpPr>
          <p:spPr bwMode="blackWhite">
            <a:xfrm>
              <a:off x="1008"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76" name="Rectangle 8"/>
            <p:cNvSpPr>
              <a:spLocks noChangeArrowheads="1"/>
            </p:cNvSpPr>
            <p:nvPr/>
          </p:nvSpPr>
          <p:spPr bwMode="blackWhite">
            <a:xfrm>
              <a:off x="1200"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77" name="Rectangle 9"/>
            <p:cNvSpPr>
              <a:spLocks noChangeArrowheads="1"/>
            </p:cNvSpPr>
            <p:nvPr/>
          </p:nvSpPr>
          <p:spPr bwMode="blackWhite">
            <a:xfrm>
              <a:off x="1392"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78" name="Rectangle 10"/>
            <p:cNvSpPr>
              <a:spLocks noChangeArrowheads="1"/>
            </p:cNvSpPr>
            <p:nvPr/>
          </p:nvSpPr>
          <p:spPr bwMode="blackWhite">
            <a:xfrm>
              <a:off x="1584"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grpSp>
      <p:grpSp>
        <p:nvGrpSpPr>
          <p:cNvPr id="339979" name="Group 11"/>
          <p:cNvGrpSpPr>
            <a:grpSpLocks/>
          </p:cNvGrpSpPr>
          <p:nvPr/>
        </p:nvGrpSpPr>
        <p:grpSpPr bwMode="auto">
          <a:xfrm>
            <a:off x="2144712" y="2743200"/>
            <a:ext cx="1219200" cy="304800"/>
            <a:chOff x="1008" y="1344"/>
            <a:chExt cx="768" cy="192"/>
          </a:xfrm>
        </p:grpSpPr>
        <p:sp>
          <p:nvSpPr>
            <p:cNvPr id="339980" name="Rectangle 12"/>
            <p:cNvSpPr>
              <a:spLocks noChangeArrowheads="1"/>
            </p:cNvSpPr>
            <p:nvPr/>
          </p:nvSpPr>
          <p:spPr bwMode="blackWhite">
            <a:xfrm>
              <a:off x="1008"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81" name="Rectangle 13"/>
            <p:cNvSpPr>
              <a:spLocks noChangeArrowheads="1"/>
            </p:cNvSpPr>
            <p:nvPr/>
          </p:nvSpPr>
          <p:spPr bwMode="blackWhite">
            <a:xfrm>
              <a:off x="1200"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82" name="Rectangle 14"/>
            <p:cNvSpPr>
              <a:spLocks noChangeArrowheads="1"/>
            </p:cNvSpPr>
            <p:nvPr/>
          </p:nvSpPr>
          <p:spPr bwMode="blackWhite">
            <a:xfrm>
              <a:off x="1392"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83" name="Rectangle 15"/>
            <p:cNvSpPr>
              <a:spLocks noChangeArrowheads="1"/>
            </p:cNvSpPr>
            <p:nvPr/>
          </p:nvSpPr>
          <p:spPr bwMode="blackWhite">
            <a:xfrm>
              <a:off x="1584"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grpSp>
      <p:grpSp>
        <p:nvGrpSpPr>
          <p:cNvPr id="339984" name="Group 16"/>
          <p:cNvGrpSpPr>
            <a:grpSpLocks/>
          </p:cNvGrpSpPr>
          <p:nvPr/>
        </p:nvGrpSpPr>
        <p:grpSpPr bwMode="auto">
          <a:xfrm>
            <a:off x="2144712" y="2362200"/>
            <a:ext cx="1219200" cy="304800"/>
            <a:chOff x="1008" y="1344"/>
            <a:chExt cx="768" cy="192"/>
          </a:xfrm>
        </p:grpSpPr>
        <p:sp>
          <p:nvSpPr>
            <p:cNvPr id="339985" name="Rectangle 17"/>
            <p:cNvSpPr>
              <a:spLocks noChangeArrowheads="1"/>
            </p:cNvSpPr>
            <p:nvPr/>
          </p:nvSpPr>
          <p:spPr bwMode="blackWhite">
            <a:xfrm>
              <a:off x="1008"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86" name="Rectangle 18"/>
            <p:cNvSpPr>
              <a:spLocks noChangeArrowheads="1"/>
            </p:cNvSpPr>
            <p:nvPr/>
          </p:nvSpPr>
          <p:spPr bwMode="blackWhite">
            <a:xfrm>
              <a:off x="1200"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87" name="Rectangle 19"/>
            <p:cNvSpPr>
              <a:spLocks noChangeArrowheads="1"/>
            </p:cNvSpPr>
            <p:nvPr/>
          </p:nvSpPr>
          <p:spPr bwMode="blackWhite">
            <a:xfrm>
              <a:off x="1392"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sp>
          <p:nvSpPr>
            <p:cNvPr id="339988" name="Rectangle 20"/>
            <p:cNvSpPr>
              <a:spLocks noChangeArrowheads="1"/>
            </p:cNvSpPr>
            <p:nvPr/>
          </p:nvSpPr>
          <p:spPr bwMode="blackWhite">
            <a:xfrm>
              <a:off x="1584"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solidFill>
                  <a:schemeClr val="bg2">
                    <a:lumMod val="10000"/>
                  </a:schemeClr>
                </a:solidFill>
              </a:endParaRPr>
            </a:p>
          </p:txBody>
        </p:sp>
      </p:grpSp>
      <p:grpSp>
        <p:nvGrpSpPr>
          <p:cNvPr id="339989" name="Group 21"/>
          <p:cNvGrpSpPr>
            <a:grpSpLocks/>
          </p:cNvGrpSpPr>
          <p:nvPr/>
        </p:nvGrpSpPr>
        <p:grpSpPr bwMode="auto">
          <a:xfrm>
            <a:off x="5954712" y="4114800"/>
            <a:ext cx="1219200" cy="1447800"/>
            <a:chOff x="3456" y="2928"/>
            <a:chExt cx="768" cy="912"/>
          </a:xfrm>
        </p:grpSpPr>
        <p:sp>
          <p:nvSpPr>
            <p:cNvPr id="339990" name="Rectangle 22"/>
            <p:cNvSpPr>
              <a:spLocks noChangeArrowheads="1"/>
            </p:cNvSpPr>
            <p:nvPr/>
          </p:nvSpPr>
          <p:spPr bwMode="blackWhite">
            <a:xfrm>
              <a:off x="3456" y="292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2">
                      <a:lumMod val="10000"/>
                    </a:schemeClr>
                  </a:solidFill>
                </a:rPr>
                <a:t>A</a:t>
              </a:r>
            </a:p>
          </p:txBody>
        </p:sp>
        <p:sp>
          <p:nvSpPr>
            <p:cNvPr id="339991" name="Rectangle 23"/>
            <p:cNvSpPr>
              <a:spLocks noChangeArrowheads="1"/>
            </p:cNvSpPr>
            <p:nvPr/>
          </p:nvSpPr>
          <p:spPr bwMode="blackWhite">
            <a:xfrm>
              <a:off x="3648" y="292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39992" name="Rectangle 24"/>
            <p:cNvSpPr>
              <a:spLocks noChangeArrowheads="1"/>
            </p:cNvSpPr>
            <p:nvPr/>
          </p:nvSpPr>
          <p:spPr bwMode="blackWhite">
            <a:xfrm>
              <a:off x="3840" y="292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39993" name="Rectangle 25"/>
            <p:cNvSpPr>
              <a:spLocks noChangeArrowheads="1"/>
            </p:cNvSpPr>
            <p:nvPr/>
          </p:nvSpPr>
          <p:spPr bwMode="blackWhite">
            <a:xfrm>
              <a:off x="4032" y="292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39994" name="Rectangle 26"/>
            <p:cNvSpPr>
              <a:spLocks noChangeArrowheads="1"/>
            </p:cNvSpPr>
            <p:nvPr/>
          </p:nvSpPr>
          <p:spPr bwMode="blackWhite">
            <a:xfrm>
              <a:off x="3456" y="316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39995" name="Rectangle 27"/>
            <p:cNvSpPr>
              <a:spLocks noChangeArrowheads="1"/>
            </p:cNvSpPr>
            <p:nvPr/>
          </p:nvSpPr>
          <p:spPr bwMode="blackWhite">
            <a:xfrm>
              <a:off x="3648" y="316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39996" name="Rectangle 28"/>
            <p:cNvSpPr>
              <a:spLocks noChangeArrowheads="1"/>
            </p:cNvSpPr>
            <p:nvPr/>
          </p:nvSpPr>
          <p:spPr bwMode="blackWhite">
            <a:xfrm>
              <a:off x="3840" y="316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39997" name="Rectangle 29"/>
            <p:cNvSpPr>
              <a:spLocks noChangeArrowheads="1"/>
            </p:cNvSpPr>
            <p:nvPr/>
          </p:nvSpPr>
          <p:spPr bwMode="blackWhite">
            <a:xfrm>
              <a:off x="4032" y="316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39998" name="Rectangle 30"/>
            <p:cNvSpPr>
              <a:spLocks noChangeArrowheads="1"/>
            </p:cNvSpPr>
            <p:nvPr/>
          </p:nvSpPr>
          <p:spPr bwMode="blackWhite">
            <a:xfrm>
              <a:off x="3456" y="364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39999" name="Rectangle 31"/>
            <p:cNvSpPr>
              <a:spLocks noChangeArrowheads="1"/>
            </p:cNvSpPr>
            <p:nvPr/>
          </p:nvSpPr>
          <p:spPr bwMode="blackWhite">
            <a:xfrm>
              <a:off x="3648" y="364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00" name="Rectangle 32"/>
            <p:cNvSpPr>
              <a:spLocks noChangeArrowheads="1"/>
            </p:cNvSpPr>
            <p:nvPr/>
          </p:nvSpPr>
          <p:spPr bwMode="blackWhite">
            <a:xfrm>
              <a:off x="3840" y="364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01" name="Rectangle 33"/>
            <p:cNvSpPr>
              <a:spLocks noChangeArrowheads="1"/>
            </p:cNvSpPr>
            <p:nvPr/>
          </p:nvSpPr>
          <p:spPr bwMode="blackWhite">
            <a:xfrm>
              <a:off x="4032" y="364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02" name="Rectangle 34"/>
            <p:cNvSpPr>
              <a:spLocks noChangeArrowheads="1"/>
            </p:cNvSpPr>
            <p:nvPr/>
          </p:nvSpPr>
          <p:spPr bwMode="blackWhite">
            <a:xfrm>
              <a:off x="3456" y="340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sp>
          <p:nvSpPr>
            <p:cNvPr id="340003" name="Rectangle 35"/>
            <p:cNvSpPr>
              <a:spLocks noChangeArrowheads="1"/>
            </p:cNvSpPr>
            <p:nvPr/>
          </p:nvSpPr>
          <p:spPr bwMode="blackWhite">
            <a:xfrm>
              <a:off x="3648" y="340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04" name="Rectangle 36"/>
            <p:cNvSpPr>
              <a:spLocks noChangeArrowheads="1"/>
            </p:cNvSpPr>
            <p:nvPr/>
          </p:nvSpPr>
          <p:spPr bwMode="blackWhite">
            <a:xfrm>
              <a:off x="3840" y="340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05" name="Rectangle 37"/>
            <p:cNvSpPr>
              <a:spLocks noChangeArrowheads="1"/>
            </p:cNvSpPr>
            <p:nvPr/>
          </p:nvSpPr>
          <p:spPr bwMode="blackWhite">
            <a:xfrm>
              <a:off x="4032" y="340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grpSp>
      <p:sp>
        <p:nvSpPr>
          <p:cNvPr id="340006" name="Rectangle 38"/>
          <p:cNvSpPr>
            <a:spLocks noChangeArrowheads="1"/>
          </p:cNvSpPr>
          <p:nvPr/>
        </p:nvSpPr>
        <p:spPr bwMode="blackWhite">
          <a:xfrm>
            <a:off x="2449512"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0007" name="Rectangle 39"/>
          <p:cNvSpPr>
            <a:spLocks noChangeArrowheads="1"/>
          </p:cNvSpPr>
          <p:nvPr/>
        </p:nvSpPr>
        <p:spPr bwMode="blackWhite">
          <a:xfrm>
            <a:off x="2754312"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sp>
        <p:nvSpPr>
          <p:cNvPr id="340008" name="Rectangle 40"/>
          <p:cNvSpPr>
            <a:spLocks noChangeArrowheads="1"/>
          </p:cNvSpPr>
          <p:nvPr/>
        </p:nvSpPr>
        <p:spPr bwMode="blackWhite">
          <a:xfrm>
            <a:off x="3059112"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0009" name="Rectangle 41"/>
          <p:cNvSpPr>
            <a:spLocks noChangeArrowheads="1"/>
          </p:cNvSpPr>
          <p:nvPr/>
        </p:nvSpPr>
        <p:spPr bwMode="blackWhite">
          <a:xfrm>
            <a:off x="2449512"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0" name="Rectangle 42"/>
          <p:cNvSpPr>
            <a:spLocks noChangeArrowheads="1"/>
          </p:cNvSpPr>
          <p:nvPr/>
        </p:nvSpPr>
        <p:spPr bwMode="blackWhite">
          <a:xfrm>
            <a:off x="2754312"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1" name="Rectangle 43"/>
          <p:cNvSpPr>
            <a:spLocks noChangeArrowheads="1"/>
          </p:cNvSpPr>
          <p:nvPr/>
        </p:nvSpPr>
        <p:spPr bwMode="blackWhite">
          <a:xfrm>
            <a:off x="3059112"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2" name="Rectangle 44"/>
          <p:cNvSpPr>
            <a:spLocks noChangeArrowheads="1"/>
          </p:cNvSpPr>
          <p:nvPr/>
        </p:nvSpPr>
        <p:spPr bwMode="blackWhite">
          <a:xfrm>
            <a:off x="2449512"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3" name="Rectangle 45"/>
          <p:cNvSpPr>
            <a:spLocks noChangeArrowheads="1"/>
          </p:cNvSpPr>
          <p:nvPr/>
        </p:nvSpPr>
        <p:spPr bwMode="blackWhite">
          <a:xfrm>
            <a:off x="2754312"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4" name="Rectangle 46"/>
          <p:cNvSpPr>
            <a:spLocks noChangeArrowheads="1"/>
          </p:cNvSpPr>
          <p:nvPr/>
        </p:nvSpPr>
        <p:spPr bwMode="blackWhite">
          <a:xfrm>
            <a:off x="3059112"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5" name="Rectangle 47"/>
          <p:cNvSpPr>
            <a:spLocks noChangeArrowheads="1"/>
          </p:cNvSpPr>
          <p:nvPr/>
        </p:nvSpPr>
        <p:spPr bwMode="blackWhite">
          <a:xfrm>
            <a:off x="2449512"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6" name="Rectangle 48"/>
          <p:cNvSpPr>
            <a:spLocks noChangeArrowheads="1"/>
          </p:cNvSpPr>
          <p:nvPr/>
        </p:nvSpPr>
        <p:spPr bwMode="blackWhite">
          <a:xfrm>
            <a:off x="2754312"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17" name="Rectangle 49"/>
          <p:cNvSpPr>
            <a:spLocks noChangeArrowheads="1"/>
          </p:cNvSpPr>
          <p:nvPr/>
        </p:nvSpPr>
        <p:spPr bwMode="blackWhite">
          <a:xfrm>
            <a:off x="3059112"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grpSp>
        <p:nvGrpSpPr>
          <p:cNvPr id="340018" name="Group 50"/>
          <p:cNvGrpSpPr>
            <a:grpSpLocks/>
          </p:cNvGrpSpPr>
          <p:nvPr/>
        </p:nvGrpSpPr>
        <p:grpSpPr bwMode="auto">
          <a:xfrm>
            <a:off x="5954712" y="1600200"/>
            <a:ext cx="1219200" cy="1447800"/>
            <a:chOff x="3504" y="1344"/>
            <a:chExt cx="768" cy="912"/>
          </a:xfrm>
        </p:grpSpPr>
        <p:sp>
          <p:nvSpPr>
            <p:cNvPr id="340019" name="Rectangle 51"/>
            <p:cNvSpPr>
              <a:spLocks noChangeArrowheads="1"/>
            </p:cNvSpPr>
            <p:nvPr/>
          </p:nvSpPr>
          <p:spPr bwMode="blackWhite">
            <a:xfrm>
              <a:off x="3504"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2">
                      <a:lumMod val="10000"/>
                    </a:schemeClr>
                  </a:solidFill>
                </a:rPr>
                <a:t>A</a:t>
              </a:r>
            </a:p>
          </p:txBody>
        </p:sp>
        <p:sp>
          <p:nvSpPr>
            <p:cNvPr id="340020" name="Rectangle 52"/>
            <p:cNvSpPr>
              <a:spLocks noChangeArrowheads="1"/>
            </p:cNvSpPr>
            <p:nvPr/>
          </p:nvSpPr>
          <p:spPr bwMode="blackWhite">
            <a:xfrm>
              <a:off x="3696"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21" name="Rectangle 53"/>
            <p:cNvSpPr>
              <a:spLocks noChangeArrowheads="1"/>
            </p:cNvSpPr>
            <p:nvPr/>
          </p:nvSpPr>
          <p:spPr bwMode="blackWhite">
            <a:xfrm>
              <a:off x="3888"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22" name="Rectangle 54"/>
            <p:cNvSpPr>
              <a:spLocks noChangeArrowheads="1"/>
            </p:cNvSpPr>
            <p:nvPr/>
          </p:nvSpPr>
          <p:spPr bwMode="blackWhite">
            <a:xfrm>
              <a:off x="4080"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23" name="Rectangle 55"/>
            <p:cNvSpPr>
              <a:spLocks noChangeArrowheads="1"/>
            </p:cNvSpPr>
            <p:nvPr/>
          </p:nvSpPr>
          <p:spPr bwMode="blackWhite">
            <a:xfrm>
              <a:off x="3504"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a:t>
              </a:r>
            </a:p>
          </p:txBody>
        </p:sp>
        <p:sp>
          <p:nvSpPr>
            <p:cNvPr id="340024" name="Rectangle 56"/>
            <p:cNvSpPr>
              <a:spLocks noChangeArrowheads="1"/>
            </p:cNvSpPr>
            <p:nvPr/>
          </p:nvSpPr>
          <p:spPr bwMode="blackWhite">
            <a:xfrm>
              <a:off x="3696"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25" name="Rectangle 57"/>
            <p:cNvSpPr>
              <a:spLocks noChangeArrowheads="1"/>
            </p:cNvSpPr>
            <p:nvPr/>
          </p:nvSpPr>
          <p:spPr bwMode="blackWhite">
            <a:xfrm>
              <a:off x="3888"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26" name="Rectangle 58"/>
            <p:cNvSpPr>
              <a:spLocks noChangeArrowheads="1"/>
            </p:cNvSpPr>
            <p:nvPr/>
          </p:nvSpPr>
          <p:spPr bwMode="blackWhite">
            <a:xfrm>
              <a:off x="4080"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27" name="Rectangle 59"/>
            <p:cNvSpPr>
              <a:spLocks noChangeArrowheads="1"/>
            </p:cNvSpPr>
            <p:nvPr/>
          </p:nvSpPr>
          <p:spPr bwMode="blackWhite">
            <a:xfrm>
              <a:off x="3504"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a:t>
              </a:r>
            </a:p>
          </p:txBody>
        </p:sp>
        <p:sp>
          <p:nvSpPr>
            <p:cNvPr id="340028" name="Rectangle 60"/>
            <p:cNvSpPr>
              <a:spLocks noChangeArrowheads="1"/>
            </p:cNvSpPr>
            <p:nvPr/>
          </p:nvSpPr>
          <p:spPr bwMode="blackWhite">
            <a:xfrm>
              <a:off x="3696"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29" name="Rectangle 61"/>
            <p:cNvSpPr>
              <a:spLocks noChangeArrowheads="1"/>
            </p:cNvSpPr>
            <p:nvPr/>
          </p:nvSpPr>
          <p:spPr bwMode="blackWhite">
            <a:xfrm>
              <a:off x="3888"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30" name="Rectangle 62"/>
            <p:cNvSpPr>
              <a:spLocks noChangeArrowheads="1"/>
            </p:cNvSpPr>
            <p:nvPr/>
          </p:nvSpPr>
          <p:spPr bwMode="blackWhite">
            <a:xfrm>
              <a:off x="4080"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31" name="Rectangle 63"/>
            <p:cNvSpPr>
              <a:spLocks noChangeArrowheads="1"/>
            </p:cNvSpPr>
            <p:nvPr/>
          </p:nvSpPr>
          <p:spPr bwMode="blackWhite">
            <a:xfrm>
              <a:off x="3504"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a:t>
              </a:r>
            </a:p>
          </p:txBody>
        </p:sp>
        <p:sp>
          <p:nvSpPr>
            <p:cNvPr id="340032" name="Rectangle 64"/>
            <p:cNvSpPr>
              <a:spLocks noChangeArrowheads="1"/>
            </p:cNvSpPr>
            <p:nvPr/>
          </p:nvSpPr>
          <p:spPr bwMode="blackWhite">
            <a:xfrm>
              <a:off x="3696"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33" name="Rectangle 65"/>
            <p:cNvSpPr>
              <a:spLocks noChangeArrowheads="1"/>
            </p:cNvSpPr>
            <p:nvPr/>
          </p:nvSpPr>
          <p:spPr bwMode="blackWhite">
            <a:xfrm>
              <a:off x="3888"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34" name="Rectangle 66"/>
            <p:cNvSpPr>
              <a:spLocks noChangeArrowheads="1"/>
            </p:cNvSpPr>
            <p:nvPr/>
          </p:nvSpPr>
          <p:spPr bwMode="blackWhite">
            <a:xfrm>
              <a:off x="4080"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grpSp>
      <p:sp>
        <p:nvSpPr>
          <p:cNvPr id="340035" name="Line 67"/>
          <p:cNvSpPr>
            <a:spLocks noChangeShapeType="1"/>
          </p:cNvSpPr>
          <p:nvPr/>
        </p:nvSpPr>
        <p:spPr bwMode="blackWhite">
          <a:xfrm>
            <a:off x="3897312" y="2209800"/>
            <a:ext cx="1676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36" name="Text Box 68"/>
          <p:cNvSpPr txBox="1">
            <a:spLocks noChangeArrowheads="1"/>
          </p:cNvSpPr>
          <p:nvPr/>
        </p:nvSpPr>
        <p:spPr bwMode="blackWhite">
          <a:xfrm>
            <a:off x="4176762" y="1843088"/>
            <a:ext cx="12175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lumMod val="10000"/>
                  </a:schemeClr>
                </a:solidFill>
              </a:rPr>
              <a:t>Broadcast</a:t>
            </a:r>
            <a:endParaRPr lang="en-US" sz="2400">
              <a:solidFill>
                <a:schemeClr val="bg2">
                  <a:lumMod val="10000"/>
                </a:schemeClr>
              </a:solidFill>
            </a:endParaRPr>
          </a:p>
        </p:txBody>
      </p:sp>
      <p:sp>
        <p:nvSpPr>
          <p:cNvPr id="340037" name="Line 69"/>
          <p:cNvSpPr>
            <a:spLocks noChangeShapeType="1"/>
          </p:cNvSpPr>
          <p:nvPr/>
        </p:nvSpPr>
        <p:spPr bwMode="blackWhite">
          <a:xfrm>
            <a:off x="3973512" y="4419600"/>
            <a:ext cx="1600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38" name="Line 70"/>
          <p:cNvSpPr>
            <a:spLocks noChangeShapeType="1"/>
          </p:cNvSpPr>
          <p:nvPr/>
        </p:nvSpPr>
        <p:spPr bwMode="blackWhite">
          <a:xfrm>
            <a:off x="3973512" y="5334000"/>
            <a:ext cx="16002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0039" name="Text Box 71"/>
          <p:cNvSpPr txBox="1">
            <a:spLocks noChangeArrowheads="1"/>
          </p:cNvSpPr>
          <p:nvPr/>
        </p:nvSpPr>
        <p:spPr bwMode="blackWhite">
          <a:xfrm>
            <a:off x="4248166" y="4052888"/>
            <a:ext cx="91595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lumMod val="10000"/>
                  </a:schemeClr>
                </a:solidFill>
              </a:rPr>
              <a:t>Scatter</a:t>
            </a:r>
            <a:endParaRPr lang="en-US" sz="2400">
              <a:solidFill>
                <a:schemeClr val="bg2">
                  <a:lumMod val="10000"/>
                </a:schemeClr>
              </a:solidFill>
            </a:endParaRPr>
          </a:p>
        </p:txBody>
      </p:sp>
      <p:sp>
        <p:nvSpPr>
          <p:cNvPr id="340040" name="Text Box 72"/>
          <p:cNvSpPr txBox="1">
            <a:spLocks noChangeArrowheads="1"/>
          </p:cNvSpPr>
          <p:nvPr/>
        </p:nvSpPr>
        <p:spPr bwMode="blackWhite">
          <a:xfrm>
            <a:off x="4262243" y="4953000"/>
            <a:ext cx="9068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lumMod val="10000"/>
                  </a:schemeClr>
                </a:solidFill>
              </a:rPr>
              <a:t>Gather</a:t>
            </a:r>
            <a:endParaRPr lang="en-US" sz="2400">
              <a:solidFill>
                <a:schemeClr val="bg2">
                  <a:lumMod val="10000"/>
                </a:schemeClr>
              </a:solidFill>
            </a:endParaRPr>
          </a:p>
        </p:txBody>
      </p:sp>
      <p:grpSp>
        <p:nvGrpSpPr>
          <p:cNvPr id="340041" name="Group 73"/>
          <p:cNvGrpSpPr>
            <a:grpSpLocks/>
          </p:cNvGrpSpPr>
          <p:nvPr/>
        </p:nvGrpSpPr>
        <p:grpSpPr bwMode="auto">
          <a:xfrm>
            <a:off x="1524000" y="1600200"/>
            <a:ext cx="925513" cy="3962400"/>
            <a:chOff x="713" y="1344"/>
            <a:chExt cx="583" cy="2496"/>
          </a:xfrm>
        </p:grpSpPr>
        <p:sp>
          <p:nvSpPr>
            <p:cNvPr id="340042" name="Rectangle 74"/>
            <p:cNvSpPr>
              <a:spLocks noChangeArrowheads="1"/>
            </p:cNvSpPr>
            <p:nvPr/>
          </p:nvSpPr>
          <p:spPr bwMode="blackWhite">
            <a:xfrm>
              <a:off x="1104"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dirty="0">
                  <a:solidFill>
                    <a:schemeClr val="bg2">
                      <a:lumMod val="10000"/>
                    </a:schemeClr>
                  </a:solidFill>
                </a:rPr>
                <a:t>A</a:t>
              </a:r>
            </a:p>
          </p:txBody>
        </p:sp>
        <p:sp>
          <p:nvSpPr>
            <p:cNvPr id="340043" name="Rectangle 75"/>
            <p:cNvSpPr>
              <a:spLocks noChangeArrowheads="1"/>
            </p:cNvSpPr>
            <p:nvPr/>
          </p:nvSpPr>
          <p:spPr bwMode="blackWhite">
            <a:xfrm>
              <a:off x="1104" y="292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2">
                      <a:lumMod val="10000"/>
                    </a:schemeClr>
                  </a:solidFill>
                </a:rPr>
                <a:t>A</a:t>
              </a:r>
            </a:p>
          </p:txBody>
        </p:sp>
        <p:sp>
          <p:nvSpPr>
            <p:cNvPr id="340044" name="Rectangle 76"/>
            <p:cNvSpPr>
              <a:spLocks noChangeArrowheads="1"/>
            </p:cNvSpPr>
            <p:nvPr/>
          </p:nvSpPr>
          <p:spPr bwMode="blackWhite">
            <a:xfrm>
              <a:off x="1104" y="316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0045" name="Rectangle 77"/>
            <p:cNvSpPr>
              <a:spLocks noChangeArrowheads="1"/>
            </p:cNvSpPr>
            <p:nvPr/>
          </p:nvSpPr>
          <p:spPr bwMode="blackWhite">
            <a:xfrm>
              <a:off x="1104" y="364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0046" name="Rectangle 78"/>
            <p:cNvSpPr>
              <a:spLocks noChangeArrowheads="1"/>
            </p:cNvSpPr>
            <p:nvPr/>
          </p:nvSpPr>
          <p:spPr bwMode="blackWhite">
            <a:xfrm>
              <a:off x="1104" y="340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grpSp>
          <p:nvGrpSpPr>
            <p:cNvPr id="340047" name="Group 79"/>
            <p:cNvGrpSpPr>
              <a:grpSpLocks/>
            </p:cNvGrpSpPr>
            <p:nvPr/>
          </p:nvGrpSpPr>
          <p:grpSpPr bwMode="auto">
            <a:xfrm>
              <a:off x="713" y="1344"/>
              <a:ext cx="234" cy="894"/>
              <a:chOff x="583" y="1320"/>
              <a:chExt cx="234" cy="894"/>
            </a:xfrm>
          </p:grpSpPr>
          <p:sp>
            <p:nvSpPr>
              <p:cNvPr id="340048" name="Text Box 80"/>
              <p:cNvSpPr txBox="1">
                <a:spLocks noChangeArrowheads="1"/>
              </p:cNvSpPr>
              <p:nvPr/>
            </p:nvSpPr>
            <p:spPr bwMode="blackWhite">
              <a:xfrm>
                <a:off x="583" y="13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P0</a:t>
                </a:r>
              </a:p>
            </p:txBody>
          </p:sp>
          <p:sp>
            <p:nvSpPr>
              <p:cNvPr id="340049" name="Text Box 81"/>
              <p:cNvSpPr txBox="1">
                <a:spLocks noChangeArrowheads="1"/>
              </p:cNvSpPr>
              <p:nvPr/>
            </p:nvSpPr>
            <p:spPr bwMode="blackWhite">
              <a:xfrm>
                <a:off x="583" y="154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P1</a:t>
                </a:r>
              </a:p>
            </p:txBody>
          </p:sp>
          <p:sp>
            <p:nvSpPr>
              <p:cNvPr id="340050" name="Text Box 82"/>
              <p:cNvSpPr txBox="1">
                <a:spLocks noChangeArrowheads="1"/>
              </p:cNvSpPr>
              <p:nvPr/>
            </p:nvSpPr>
            <p:spPr bwMode="blackWhite">
              <a:xfrm>
                <a:off x="583" y="178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P2</a:t>
                </a:r>
              </a:p>
            </p:txBody>
          </p:sp>
          <p:sp>
            <p:nvSpPr>
              <p:cNvPr id="340051" name="Text Box 83"/>
              <p:cNvSpPr txBox="1">
                <a:spLocks noChangeArrowheads="1"/>
              </p:cNvSpPr>
              <p:nvPr/>
            </p:nvSpPr>
            <p:spPr bwMode="blackWhite">
              <a:xfrm>
                <a:off x="583" y="20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dirty="0">
                    <a:solidFill>
                      <a:schemeClr val="bg2">
                        <a:lumMod val="10000"/>
                      </a:schemeClr>
                    </a:solidFill>
                  </a:rPr>
                  <a:t>P3</a:t>
                </a:r>
              </a:p>
            </p:txBody>
          </p:sp>
        </p:grpSp>
        <p:grpSp>
          <p:nvGrpSpPr>
            <p:cNvPr id="340052" name="Group 84"/>
            <p:cNvGrpSpPr>
              <a:grpSpLocks/>
            </p:cNvGrpSpPr>
            <p:nvPr/>
          </p:nvGrpSpPr>
          <p:grpSpPr bwMode="auto">
            <a:xfrm>
              <a:off x="713" y="2880"/>
              <a:ext cx="234" cy="894"/>
              <a:chOff x="583" y="1320"/>
              <a:chExt cx="234" cy="894"/>
            </a:xfrm>
          </p:grpSpPr>
          <p:sp>
            <p:nvSpPr>
              <p:cNvPr id="340053" name="Text Box 85"/>
              <p:cNvSpPr txBox="1">
                <a:spLocks noChangeArrowheads="1"/>
              </p:cNvSpPr>
              <p:nvPr/>
            </p:nvSpPr>
            <p:spPr bwMode="blackWhite">
              <a:xfrm>
                <a:off x="583" y="13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dirty="0">
                    <a:solidFill>
                      <a:schemeClr val="bg2">
                        <a:lumMod val="10000"/>
                      </a:schemeClr>
                    </a:solidFill>
                  </a:rPr>
                  <a:t>P0</a:t>
                </a:r>
              </a:p>
            </p:txBody>
          </p:sp>
          <p:sp>
            <p:nvSpPr>
              <p:cNvPr id="340054" name="Text Box 86"/>
              <p:cNvSpPr txBox="1">
                <a:spLocks noChangeArrowheads="1"/>
              </p:cNvSpPr>
              <p:nvPr/>
            </p:nvSpPr>
            <p:spPr bwMode="blackWhite">
              <a:xfrm>
                <a:off x="583" y="154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P1</a:t>
                </a:r>
              </a:p>
            </p:txBody>
          </p:sp>
          <p:sp>
            <p:nvSpPr>
              <p:cNvPr id="340055" name="Text Box 87"/>
              <p:cNvSpPr txBox="1">
                <a:spLocks noChangeArrowheads="1"/>
              </p:cNvSpPr>
              <p:nvPr/>
            </p:nvSpPr>
            <p:spPr bwMode="blackWhite">
              <a:xfrm>
                <a:off x="583" y="178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P2</a:t>
                </a:r>
              </a:p>
            </p:txBody>
          </p:sp>
          <p:sp>
            <p:nvSpPr>
              <p:cNvPr id="340056" name="Text Box 88"/>
              <p:cNvSpPr txBox="1">
                <a:spLocks noChangeArrowheads="1"/>
              </p:cNvSpPr>
              <p:nvPr/>
            </p:nvSpPr>
            <p:spPr bwMode="blackWhite">
              <a:xfrm>
                <a:off x="583" y="20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P3</a:t>
                </a:r>
              </a:p>
            </p:txBody>
          </p:sp>
        </p:grpSp>
      </p:grpSp>
      <p:sp>
        <p:nvSpPr>
          <p:cNvPr id="89" name="Slide Number Placeholder 88"/>
          <p:cNvSpPr>
            <a:spLocks noGrp="1"/>
          </p:cNvSpPr>
          <p:nvPr>
            <p:ph type="sldNum" sz="quarter" idx="4"/>
          </p:nvPr>
        </p:nvSpPr>
        <p:spPr/>
        <p:txBody>
          <a:bodyPr/>
          <a:lstStyle/>
          <a:p>
            <a:fld id="{6B394888-48A7-42F6-AE45-2BD5FD40ED91}" type="slidenum">
              <a:rPr lang="en-US" smtClean="0"/>
              <a:pPr/>
              <a:t>79</a:t>
            </a:fld>
            <a:endParaRPr lang="en-US" dirty="0"/>
          </a:p>
        </p:txBody>
      </p:sp>
    </p:spTree>
    <p:extLst>
      <p:ext uri="{BB962C8B-B14F-4D97-AF65-F5344CB8AC3E}">
        <p14:creationId xmlns:p14="http://schemas.microsoft.com/office/powerpoint/2010/main" val="138040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considerations while using MPI</a:t>
            </a:r>
          </a:p>
        </p:txBody>
      </p:sp>
      <p:sp>
        <p:nvSpPr>
          <p:cNvPr id="3" name="Content Placeholder 2"/>
          <p:cNvSpPr>
            <a:spLocks noGrp="1"/>
          </p:cNvSpPr>
          <p:nvPr>
            <p:ph idx="1"/>
          </p:nvPr>
        </p:nvSpPr>
        <p:spPr/>
        <p:txBody>
          <a:bodyPr/>
          <a:lstStyle/>
          <a:p>
            <a:pPr marL="282575" indent="-282575"/>
            <a:r>
              <a:rPr lang="en-US" dirty="0"/>
              <a:t>All parallelism is explicit: the programmer is responsible for correctly identifying parallelism and implementing parallel algorithms using MPI constructs</a:t>
            </a:r>
          </a:p>
        </p:txBody>
      </p:sp>
      <p:sp>
        <p:nvSpPr>
          <p:cNvPr id="6" name="Slide Number Placeholder 5"/>
          <p:cNvSpPr>
            <a:spLocks noGrp="1"/>
          </p:cNvSpPr>
          <p:nvPr>
            <p:ph type="sldNum" sz="quarter" idx="4"/>
          </p:nvPr>
        </p:nvSpPr>
        <p:spPr/>
        <p:txBody>
          <a:bodyPr/>
          <a:lstStyle/>
          <a:p>
            <a:fld id="{6B394888-48A7-42F6-AE45-2BD5FD40ED91}" type="slidenum">
              <a:rPr lang="en-US" smtClean="0"/>
              <a:pPr/>
              <a:t>8</a:t>
            </a:fld>
            <a:endParaRPr lang="en-US" dirty="0"/>
          </a:p>
        </p:txBody>
      </p:sp>
    </p:spTree>
    <p:extLst>
      <p:ext uri="{BB962C8B-B14F-4D97-AF65-F5344CB8AC3E}">
        <p14:creationId xmlns:p14="http://schemas.microsoft.com/office/powerpoint/2010/main" val="24775074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More Collective Data Movement</a:t>
            </a:r>
          </a:p>
        </p:txBody>
      </p:sp>
      <p:grpSp>
        <p:nvGrpSpPr>
          <p:cNvPr id="340995" name="Group 3"/>
          <p:cNvGrpSpPr>
            <a:grpSpLocks/>
          </p:cNvGrpSpPr>
          <p:nvPr/>
        </p:nvGrpSpPr>
        <p:grpSpPr bwMode="auto">
          <a:xfrm>
            <a:off x="2133600" y="1593850"/>
            <a:ext cx="1219200" cy="304800"/>
            <a:chOff x="1104" y="1344"/>
            <a:chExt cx="768" cy="192"/>
          </a:xfrm>
        </p:grpSpPr>
        <p:sp>
          <p:nvSpPr>
            <p:cNvPr id="340996" name="Rectangle 4"/>
            <p:cNvSpPr>
              <a:spLocks noChangeArrowheads="1"/>
            </p:cNvSpPr>
            <p:nvPr/>
          </p:nvSpPr>
          <p:spPr bwMode="blackWhite">
            <a:xfrm>
              <a:off x="1104"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2">
                      <a:lumMod val="10000"/>
                    </a:schemeClr>
                  </a:solidFill>
                </a:rPr>
                <a:t>A</a:t>
              </a:r>
            </a:p>
          </p:txBody>
        </p:sp>
        <p:sp>
          <p:nvSpPr>
            <p:cNvPr id="340997" name="Rectangle 5"/>
            <p:cNvSpPr>
              <a:spLocks noChangeArrowheads="1"/>
            </p:cNvSpPr>
            <p:nvPr/>
          </p:nvSpPr>
          <p:spPr bwMode="blackWhite">
            <a:xfrm>
              <a:off x="1296"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0998" name="Rectangle 6"/>
            <p:cNvSpPr>
              <a:spLocks noChangeArrowheads="1"/>
            </p:cNvSpPr>
            <p:nvPr/>
          </p:nvSpPr>
          <p:spPr bwMode="blackWhite">
            <a:xfrm>
              <a:off x="1488"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0999" name="Rectangle 7"/>
            <p:cNvSpPr>
              <a:spLocks noChangeArrowheads="1"/>
            </p:cNvSpPr>
            <p:nvPr/>
          </p:nvSpPr>
          <p:spPr bwMode="blackWhite">
            <a:xfrm>
              <a:off x="1680"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grpSp>
      <p:grpSp>
        <p:nvGrpSpPr>
          <p:cNvPr id="341000" name="Group 8"/>
          <p:cNvGrpSpPr>
            <a:grpSpLocks/>
          </p:cNvGrpSpPr>
          <p:nvPr/>
        </p:nvGrpSpPr>
        <p:grpSpPr bwMode="auto">
          <a:xfrm>
            <a:off x="2133600" y="1943100"/>
            <a:ext cx="1219200" cy="304800"/>
            <a:chOff x="1104" y="1584"/>
            <a:chExt cx="768" cy="192"/>
          </a:xfrm>
        </p:grpSpPr>
        <p:sp>
          <p:nvSpPr>
            <p:cNvPr id="341001" name="Rectangle 9"/>
            <p:cNvSpPr>
              <a:spLocks noChangeArrowheads="1"/>
            </p:cNvSpPr>
            <p:nvPr/>
          </p:nvSpPr>
          <p:spPr bwMode="blackWhite">
            <a:xfrm>
              <a:off x="1104"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1002" name="Rectangle 10"/>
            <p:cNvSpPr>
              <a:spLocks noChangeArrowheads="1"/>
            </p:cNvSpPr>
            <p:nvPr/>
          </p:nvSpPr>
          <p:spPr bwMode="blackWhite">
            <a:xfrm>
              <a:off x="1296"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1003" name="Rectangle 11"/>
            <p:cNvSpPr>
              <a:spLocks noChangeArrowheads="1"/>
            </p:cNvSpPr>
            <p:nvPr/>
          </p:nvSpPr>
          <p:spPr bwMode="blackWhite">
            <a:xfrm>
              <a:off x="1488"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1004" name="Rectangle 12"/>
            <p:cNvSpPr>
              <a:spLocks noChangeArrowheads="1"/>
            </p:cNvSpPr>
            <p:nvPr/>
          </p:nvSpPr>
          <p:spPr bwMode="blackWhite">
            <a:xfrm>
              <a:off x="1680"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grpSp>
      <p:grpSp>
        <p:nvGrpSpPr>
          <p:cNvPr id="341005" name="Group 13"/>
          <p:cNvGrpSpPr>
            <a:grpSpLocks/>
          </p:cNvGrpSpPr>
          <p:nvPr/>
        </p:nvGrpSpPr>
        <p:grpSpPr bwMode="auto">
          <a:xfrm>
            <a:off x="2133600" y="2705100"/>
            <a:ext cx="1219200" cy="304800"/>
            <a:chOff x="1104" y="2064"/>
            <a:chExt cx="768" cy="192"/>
          </a:xfrm>
        </p:grpSpPr>
        <p:sp>
          <p:nvSpPr>
            <p:cNvPr id="341006" name="Rectangle 14"/>
            <p:cNvSpPr>
              <a:spLocks noChangeArrowheads="1"/>
            </p:cNvSpPr>
            <p:nvPr/>
          </p:nvSpPr>
          <p:spPr bwMode="blackWhite">
            <a:xfrm>
              <a:off x="1104"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1007" name="Rectangle 15"/>
            <p:cNvSpPr>
              <a:spLocks noChangeArrowheads="1"/>
            </p:cNvSpPr>
            <p:nvPr/>
          </p:nvSpPr>
          <p:spPr bwMode="blackWhite">
            <a:xfrm>
              <a:off x="1296"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1008" name="Rectangle 16"/>
            <p:cNvSpPr>
              <a:spLocks noChangeArrowheads="1"/>
            </p:cNvSpPr>
            <p:nvPr/>
          </p:nvSpPr>
          <p:spPr bwMode="blackWhite">
            <a:xfrm>
              <a:off x="1488"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1009" name="Rectangle 17"/>
            <p:cNvSpPr>
              <a:spLocks noChangeArrowheads="1"/>
            </p:cNvSpPr>
            <p:nvPr/>
          </p:nvSpPr>
          <p:spPr bwMode="blackWhite">
            <a:xfrm>
              <a:off x="1680"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grpSp>
      <p:grpSp>
        <p:nvGrpSpPr>
          <p:cNvPr id="341010" name="Group 18"/>
          <p:cNvGrpSpPr>
            <a:grpSpLocks/>
          </p:cNvGrpSpPr>
          <p:nvPr/>
        </p:nvGrpSpPr>
        <p:grpSpPr bwMode="auto">
          <a:xfrm>
            <a:off x="2133600" y="2324100"/>
            <a:ext cx="1219200" cy="304800"/>
            <a:chOff x="1104" y="1824"/>
            <a:chExt cx="768" cy="192"/>
          </a:xfrm>
        </p:grpSpPr>
        <p:sp>
          <p:nvSpPr>
            <p:cNvPr id="341011" name="Rectangle 19"/>
            <p:cNvSpPr>
              <a:spLocks noChangeArrowheads="1"/>
            </p:cNvSpPr>
            <p:nvPr/>
          </p:nvSpPr>
          <p:spPr bwMode="blackWhite">
            <a:xfrm>
              <a:off x="1104"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sp>
          <p:nvSpPr>
            <p:cNvPr id="341012" name="Rectangle 20"/>
            <p:cNvSpPr>
              <a:spLocks noChangeArrowheads="1"/>
            </p:cNvSpPr>
            <p:nvPr/>
          </p:nvSpPr>
          <p:spPr bwMode="blackWhite">
            <a:xfrm>
              <a:off x="1296"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1013" name="Rectangle 21"/>
            <p:cNvSpPr>
              <a:spLocks noChangeArrowheads="1"/>
            </p:cNvSpPr>
            <p:nvPr/>
          </p:nvSpPr>
          <p:spPr bwMode="blackWhite">
            <a:xfrm>
              <a:off x="1488"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sp>
          <p:nvSpPr>
            <p:cNvPr id="341014" name="Rectangle 22"/>
            <p:cNvSpPr>
              <a:spLocks noChangeArrowheads="1"/>
            </p:cNvSpPr>
            <p:nvPr/>
          </p:nvSpPr>
          <p:spPr bwMode="blackWhite">
            <a:xfrm>
              <a:off x="1680"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b="1">
                <a:solidFill>
                  <a:schemeClr val="bg2">
                    <a:lumMod val="10000"/>
                  </a:schemeClr>
                </a:solidFill>
              </a:endParaRPr>
            </a:p>
          </p:txBody>
        </p:sp>
      </p:grpSp>
      <p:sp>
        <p:nvSpPr>
          <p:cNvPr id="341015" name="Rectangle 23"/>
          <p:cNvSpPr>
            <a:spLocks noChangeArrowheads="1"/>
          </p:cNvSpPr>
          <p:nvPr/>
        </p:nvSpPr>
        <p:spPr bwMode="blackWhite">
          <a:xfrm>
            <a:off x="59436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A0</a:t>
            </a:r>
          </a:p>
        </p:txBody>
      </p:sp>
      <p:sp>
        <p:nvSpPr>
          <p:cNvPr id="341016" name="Rectangle 24"/>
          <p:cNvSpPr>
            <a:spLocks noChangeArrowheads="1"/>
          </p:cNvSpPr>
          <p:nvPr/>
        </p:nvSpPr>
        <p:spPr bwMode="blackWhite">
          <a:xfrm>
            <a:off x="62484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B0</a:t>
            </a:r>
          </a:p>
        </p:txBody>
      </p:sp>
      <p:sp>
        <p:nvSpPr>
          <p:cNvPr id="341017" name="Rectangle 25"/>
          <p:cNvSpPr>
            <a:spLocks noChangeArrowheads="1"/>
          </p:cNvSpPr>
          <p:nvPr/>
        </p:nvSpPr>
        <p:spPr bwMode="blackWhite">
          <a:xfrm>
            <a:off x="65532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C0</a:t>
            </a:r>
          </a:p>
        </p:txBody>
      </p:sp>
      <p:sp>
        <p:nvSpPr>
          <p:cNvPr id="341018" name="Rectangle 26"/>
          <p:cNvSpPr>
            <a:spLocks noChangeArrowheads="1"/>
          </p:cNvSpPr>
          <p:nvPr/>
        </p:nvSpPr>
        <p:spPr bwMode="blackWhite">
          <a:xfrm>
            <a:off x="68580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D0</a:t>
            </a:r>
          </a:p>
        </p:txBody>
      </p:sp>
      <p:sp>
        <p:nvSpPr>
          <p:cNvPr id="341019" name="Rectangle 27"/>
          <p:cNvSpPr>
            <a:spLocks noChangeArrowheads="1"/>
          </p:cNvSpPr>
          <p:nvPr/>
        </p:nvSpPr>
        <p:spPr bwMode="blackWhite">
          <a:xfrm>
            <a:off x="59436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A1</a:t>
            </a:r>
          </a:p>
        </p:txBody>
      </p:sp>
      <p:sp>
        <p:nvSpPr>
          <p:cNvPr id="341020" name="Rectangle 28"/>
          <p:cNvSpPr>
            <a:spLocks noChangeArrowheads="1"/>
          </p:cNvSpPr>
          <p:nvPr/>
        </p:nvSpPr>
        <p:spPr bwMode="blackWhite">
          <a:xfrm>
            <a:off x="62484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B1</a:t>
            </a:r>
          </a:p>
        </p:txBody>
      </p:sp>
      <p:sp>
        <p:nvSpPr>
          <p:cNvPr id="341021" name="Rectangle 29"/>
          <p:cNvSpPr>
            <a:spLocks noChangeArrowheads="1"/>
          </p:cNvSpPr>
          <p:nvPr/>
        </p:nvSpPr>
        <p:spPr bwMode="blackWhite">
          <a:xfrm>
            <a:off x="65532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C1</a:t>
            </a:r>
          </a:p>
        </p:txBody>
      </p:sp>
      <p:sp>
        <p:nvSpPr>
          <p:cNvPr id="341022" name="Rectangle 30"/>
          <p:cNvSpPr>
            <a:spLocks noChangeArrowheads="1"/>
          </p:cNvSpPr>
          <p:nvPr/>
        </p:nvSpPr>
        <p:spPr bwMode="blackWhite">
          <a:xfrm>
            <a:off x="68580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D1</a:t>
            </a:r>
          </a:p>
        </p:txBody>
      </p:sp>
      <p:sp>
        <p:nvSpPr>
          <p:cNvPr id="341023" name="Rectangle 31"/>
          <p:cNvSpPr>
            <a:spLocks noChangeArrowheads="1"/>
          </p:cNvSpPr>
          <p:nvPr/>
        </p:nvSpPr>
        <p:spPr bwMode="blackWhite">
          <a:xfrm>
            <a:off x="59436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A3</a:t>
            </a:r>
          </a:p>
        </p:txBody>
      </p:sp>
      <p:sp>
        <p:nvSpPr>
          <p:cNvPr id="341024" name="Rectangle 32"/>
          <p:cNvSpPr>
            <a:spLocks noChangeArrowheads="1"/>
          </p:cNvSpPr>
          <p:nvPr/>
        </p:nvSpPr>
        <p:spPr bwMode="blackWhite">
          <a:xfrm>
            <a:off x="62484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B3</a:t>
            </a:r>
          </a:p>
        </p:txBody>
      </p:sp>
      <p:sp>
        <p:nvSpPr>
          <p:cNvPr id="341025" name="Rectangle 33"/>
          <p:cNvSpPr>
            <a:spLocks noChangeArrowheads="1"/>
          </p:cNvSpPr>
          <p:nvPr/>
        </p:nvSpPr>
        <p:spPr bwMode="blackWhite">
          <a:xfrm>
            <a:off x="65532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C3</a:t>
            </a:r>
          </a:p>
        </p:txBody>
      </p:sp>
      <p:sp>
        <p:nvSpPr>
          <p:cNvPr id="341026" name="Rectangle 34"/>
          <p:cNvSpPr>
            <a:spLocks noChangeArrowheads="1"/>
          </p:cNvSpPr>
          <p:nvPr/>
        </p:nvSpPr>
        <p:spPr bwMode="blackWhite">
          <a:xfrm>
            <a:off x="68580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D3</a:t>
            </a:r>
          </a:p>
        </p:txBody>
      </p:sp>
      <p:sp>
        <p:nvSpPr>
          <p:cNvPr id="341027" name="Rectangle 35"/>
          <p:cNvSpPr>
            <a:spLocks noChangeArrowheads="1"/>
          </p:cNvSpPr>
          <p:nvPr/>
        </p:nvSpPr>
        <p:spPr bwMode="blackWhite">
          <a:xfrm>
            <a:off x="59436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A2</a:t>
            </a:r>
          </a:p>
        </p:txBody>
      </p:sp>
      <p:sp>
        <p:nvSpPr>
          <p:cNvPr id="341028" name="Rectangle 36"/>
          <p:cNvSpPr>
            <a:spLocks noChangeArrowheads="1"/>
          </p:cNvSpPr>
          <p:nvPr/>
        </p:nvSpPr>
        <p:spPr bwMode="blackWhite">
          <a:xfrm>
            <a:off x="62484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B2</a:t>
            </a:r>
          </a:p>
        </p:txBody>
      </p:sp>
      <p:sp>
        <p:nvSpPr>
          <p:cNvPr id="341029" name="Rectangle 37"/>
          <p:cNvSpPr>
            <a:spLocks noChangeArrowheads="1"/>
          </p:cNvSpPr>
          <p:nvPr/>
        </p:nvSpPr>
        <p:spPr bwMode="blackWhite">
          <a:xfrm>
            <a:off x="65532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C2</a:t>
            </a:r>
          </a:p>
        </p:txBody>
      </p:sp>
      <p:sp>
        <p:nvSpPr>
          <p:cNvPr id="341030" name="Rectangle 38"/>
          <p:cNvSpPr>
            <a:spLocks noChangeArrowheads="1"/>
          </p:cNvSpPr>
          <p:nvPr/>
        </p:nvSpPr>
        <p:spPr bwMode="blackWhite">
          <a:xfrm>
            <a:off x="68580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D2</a:t>
            </a:r>
          </a:p>
        </p:txBody>
      </p:sp>
      <p:sp>
        <p:nvSpPr>
          <p:cNvPr id="341031" name="Rectangle 39"/>
          <p:cNvSpPr>
            <a:spLocks noChangeArrowheads="1"/>
          </p:cNvSpPr>
          <p:nvPr/>
        </p:nvSpPr>
        <p:spPr bwMode="blackWhite">
          <a:xfrm>
            <a:off x="21336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A0</a:t>
            </a:r>
            <a:endParaRPr lang="en-US" sz="1600" b="1">
              <a:solidFill>
                <a:schemeClr val="bg2">
                  <a:lumMod val="10000"/>
                </a:schemeClr>
              </a:solidFill>
            </a:endParaRPr>
          </a:p>
        </p:txBody>
      </p:sp>
      <p:sp>
        <p:nvSpPr>
          <p:cNvPr id="341032" name="Rectangle 40"/>
          <p:cNvSpPr>
            <a:spLocks noChangeArrowheads="1"/>
          </p:cNvSpPr>
          <p:nvPr/>
        </p:nvSpPr>
        <p:spPr bwMode="blackWhite">
          <a:xfrm>
            <a:off x="24384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A1</a:t>
            </a:r>
            <a:endParaRPr lang="en-US" sz="1600" b="1">
              <a:solidFill>
                <a:schemeClr val="bg2">
                  <a:lumMod val="10000"/>
                </a:schemeClr>
              </a:solidFill>
            </a:endParaRPr>
          </a:p>
        </p:txBody>
      </p:sp>
      <p:sp>
        <p:nvSpPr>
          <p:cNvPr id="341033" name="Rectangle 41"/>
          <p:cNvSpPr>
            <a:spLocks noChangeArrowheads="1"/>
          </p:cNvSpPr>
          <p:nvPr/>
        </p:nvSpPr>
        <p:spPr bwMode="blackWhite">
          <a:xfrm>
            <a:off x="27432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A2</a:t>
            </a:r>
          </a:p>
        </p:txBody>
      </p:sp>
      <p:sp>
        <p:nvSpPr>
          <p:cNvPr id="341034" name="Rectangle 42"/>
          <p:cNvSpPr>
            <a:spLocks noChangeArrowheads="1"/>
          </p:cNvSpPr>
          <p:nvPr/>
        </p:nvSpPr>
        <p:spPr bwMode="blackWhite">
          <a:xfrm>
            <a:off x="3048000" y="4114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A3</a:t>
            </a:r>
            <a:endParaRPr lang="en-US" sz="1600" b="1">
              <a:solidFill>
                <a:schemeClr val="bg2">
                  <a:lumMod val="10000"/>
                </a:schemeClr>
              </a:solidFill>
            </a:endParaRPr>
          </a:p>
        </p:txBody>
      </p:sp>
      <p:sp>
        <p:nvSpPr>
          <p:cNvPr id="341035" name="Rectangle 43"/>
          <p:cNvSpPr>
            <a:spLocks noChangeArrowheads="1"/>
          </p:cNvSpPr>
          <p:nvPr/>
        </p:nvSpPr>
        <p:spPr bwMode="blackWhite">
          <a:xfrm>
            <a:off x="21336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B0</a:t>
            </a:r>
            <a:endParaRPr lang="en-US" sz="1100" b="1">
              <a:solidFill>
                <a:schemeClr val="bg2">
                  <a:lumMod val="10000"/>
                </a:schemeClr>
              </a:solidFill>
            </a:endParaRPr>
          </a:p>
        </p:txBody>
      </p:sp>
      <p:sp>
        <p:nvSpPr>
          <p:cNvPr id="341036" name="Rectangle 44"/>
          <p:cNvSpPr>
            <a:spLocks noChangeArrowheads="1"/>
          </p:cNvSpPr>
          <p:nvPr/>
        </p:nvSpPr>
        <p:spPr bwMode="blackWhite">
          <a:xfrm>
            <a:off x="24384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B1</a:t>
            </a:r>
          </a:p>
        </p:txBody>
      </p:sp>
      <p:sp>
        <p:nvSpPr>
          <p:cNvPr id="341037" name="Rectangle 45"/>
          <p:cNvSpPr>
            <a:spLocks noChangeArrowheads="1"/>
          </p:cNvSpPr>
          <p:nvPr/>
        </p:nvSpPr>
        <p:spPr bwMode="blackWhite">
          <a:xfrm>
            <a:off x="27432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B2</a:t>
            </a:r>
          </a:p>
        </p:txBody>
      </p:sp>
      <p:sp>
        <p:nvSpPr>
          <p:cNvPr id="341038" name="Rectangle 46"/>
          <p:cNvSpPr>
            <a:spLocks noChangeArrowheads="1"/>
          </p:cNvSpPr>
          <p:nvPr/>
        </p:nvSpPr>
        <p:spPr bwMode="blackWhite">
          <a:xfrm>
            <a:off x="3048000" y="4495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B3</a:t>
            </a:r>
          </a:p>
        </p:txBody>
      </p:sp>
      <p:sp>
        <p:nvSpPr>
          <p:cNvPr id="341039" name="Rectangle 47"/>
          <p:cNvSpPr>
            <a:spLocks noChangeArrowheads="1"/>
          </p:cNvSpPr>
          <p:nvPr/>
        </p:nvSpPr>
        <p:spPr bwMode="blackWhite">
          <a:xfrm>
            <a:off x="21336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D0</a:t>
            </a:r>
          </a:p>
        </p:txBody>
      </p:sp>
      <p:sp>
        <p:nvSpPr>
          <p:cNvPr id="341040" name="Rectangle 48"/>
          <p:cNvSpPr>
            <a:spLocks noChangeArrowheads="1"/>
          </p:cNvSpPr>
          <p:nvPr/>
        </p:nvSpPr>
        <p:spPr bwMode="blackWhite">
          <a:xfrm>
            <a:off x="24384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D1</a:t>
            </a:r>
          </a:p>
        </p:txBody>
      </p:sp>
      <p:sp>
        <p:nvSpPr>
          <p:cNvPr id="341041" name="Rectangle 49"/>
          <p:cNvSpPr>
            <a:spLocks noChangeArrowheads="1"/>
          </p:cNvSpPr>
          <p:nvPr/>
        </p:nvSpPr>
        <p:spPr bwMode="blackWhite">
          <a:xfrm>
            <a:off x="27432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D2</a:t>
            </a:r>
          </a:p>
        </p:txBody>
      </p:sp>
      <p:sp>
        <p:nvSpPr>
          <p:cNvPr id="341042" name="Rectangle 50"/>
          <p:cNvSpPr>
            <a:spLocks noChangeArrowheads="1"/>
          </p:cNvSpPr>
          <p:nvPr/>
        </p:nvSpPr>
        <p:spPr bwMode="blackWhite">
          <a:xfrm>
            <a:off x="3048000" y="5257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D3</a:t>
            </a:r>
          </a:p>
        </p:txBody>
      </p:sp>
      <p:sp>
        <p:nvSpPr>
          <p:cNvPr id="341043" name="Rectangle 51"/>
          <p:cNvSpPr>
            <a:spLocks noChangeArrowheads="1"/>
          </p:cNvSpPr>
          <p:nvPr/>
        </p:nvSpPr>
        <p:spPr bwMode="blackWhite">
          <a:xfrm>
            <a:off x="21336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C0</a:t>
            </a:r>
          </a:p>
        </p:txBody>
      </p:sp>
      <p:sp>
        <p:nvSpPr>
          <p:cNvPr id="341044" name="Rectangle 52"/>
          <p:cNvSpPr>
            <a:spLocks noChangeArrowheads="1"/>
          </p:cNvSpPr>
          <p:nvPr/>
        </p:nvSpPr>
        <p:spPr bwMode="blackWhite">
          <a:xfrm>
            <a:off x="24384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C1</a:t>
            </a:r>
          </a:p>
        </p:txBody>
      </p:sp>
      <p:sp>
        <p:nvSpPr>
          <p:cNvPr id="341045" name="Rectangle 53"/>
          <p:cNvSpPr>
            <a:spLocks noChangeArrowheads="1"/>
          </p:cNvSpPr>
          <p:nvPr/>
        </p:nvSpPr>
        <p:spPr bwMode="blackWhite">
          <a:xfrm>
            <a:off x="27432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C2</a:t>
            </a:r>
          </a:p>
        </p:txBody>
      </p:sp>
      <p:sp>
        <p:nvSpPr>
          <p:cNvPr id="341046" name="Rectangle 54"/>
          <p:cNvSpPr>
            <a:spLocks noChangeArrowheads="1"/>
          </p:cNvSpPr>
          <p:nvPr/>
        </p:nvSpPr>
        <p:spPr bwMode="blackWhite">
          <a:xfrm>
            <a:off x="3048000" y="48768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sz="1400" b="1">
                <a:solidFill>
                  <a:schemeClr val="bg2">
                    <a:lumMod val="10000"/>
                  </a:schemeClr>
                </a:solidFill>
              </a:rPr>
              <a:t>C3</a:t>
            </a:r>
          </a:p>
        </p:txBody>
      </p:sp>
      <p:sp>
        <p:nvSpPr>
          <p:cNvPr id="341047" name="Rectangle 55"/>
          <p:cNvSpPr>
            <a:spLocks noChangeArrowheads="1"/>
          </p:cNvSpPr>
          <p:nvPr/>
        </p:nvSpPr>
        <p:spPr bwMode="blackWhite">
          <a:xfrm>
            <a:off x="5943600" y="1600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a:t>
            </a:r>
          </a:p>
        </p:txBody>
      </p:sp>
      <p:sp>
        <p:nvSpPr>
          <p:cNvPr id="341048" name="Rectangle 56"/>
          <p:cNvSpPr>
            <a:spLocks noChangeArrowheads="1"/>
          </p:cNvSpPr>
          <p:nvPr/>
        </p:nvSpPr>
        <p:spPr bwMode="blackWhite">
          <a:xfrm>
            <a:off x="6248400" y="1600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1049" name="Rectangle 57"/>
          <p:cNvSpPr>
            <a:spLocks noChangeArrowheads="1"/>
          </p:cNvSpPr>
          <p:nvPr/>
        </p:nvSpPr>
        <p:spPr bwMode="blackWhite">
          <a:xfrm>
            <a:off x="6553200" y="1600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sp>
        <p:nvSpPr>
          <p:cNvPr id="341050" name="Rectangle 58"/>
          <p:cNvSpPr>
            <a:spLocks noChangeArrowheads="1"/>
          </p:cNvSpPr>
          <p:nvPr/>
        </p:nvSpPr>
        <p:spPr bwMode="blackWhite">
          <a:xfrm>
            <a:off x="6858000" y="1600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1051" name="Rectangle 59"/>
          <p:cNvSpPr>
            <a:spLocks noChangeArrowheads="1"/>
          </p:cNvSpPr>
          <p:nvPr/>
        </p:nvSpPr>
        <p:spPr bwMode="blackWhite">
          <a:xfrm>
            <a:off x="5943600" y="1981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a:t>
            </a:r>
          </a:p>
        </p:txBody>
      </p:sp>
      <p:sp>
        <p:nvSpPr>
          <p:cNvPr id="341052" name="Rectangle 60"/>
          <p:cNvSpPr>
            <a:spLocks noChangeArrowheads="1"/>
          </p:cNvSpPr>
          <p:nvPr/>
        </p:nvSpPr>
        <p:spPr bwMode="blackWhite">
          <a:xfrm>
            <a:off x="6248400" y="1981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1053" name="Rectangle 61"/>
          <p:cNvSpPr>
            <a:spLocks noChangeArrowheads="1"/>
          </p:cNvSpPr>
          <p:nvPr/>
        </p:nvSpPr>
        <p:spPr bwMode="blackWhite">
          <a:xfrm>
            <a:off x="6553200" y="1981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sp>
        <p:nvSpPr>
          <p:cNvPr id="341054" name="Rectangle 62"/>
          <p:cNvSpPr>
            <a:spLocks noChangeArrowheads="1"/>
          </p:cNvSpPr>
          <p:nvPr/>
        </p:nvSpPr>
        <p:spPr bwMode="blackWhite">
          <a:xfrm>
            <a:off x="6858000" y="1981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1055" name="Rectangle 63"/>
          <p:cNvSpPr>
            <a:spLocks noChangeArrowheads="1"/>
          </p:cNvSpPr>
          <p:nvPr/>
        </p:nvSpPr>
        <p:spPr bwMode="blackWhite">
          <a:xfrm>
            <a:off x="5943600" y="2743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a:t>
            </a:r>
          </a:p>
        </p:txBody>
      </p:sp>
      <p:sp>
        <p:nvSpPr>
          <p:cNvPr id="341056" name="Rectangle 64"/>
          <p:cNvSpPr>
            <a:spLocks noChangeArrowheads="1"/>
          </p:cNvSpPr>
          <p:nvPr/>
        </p:nvSpPr>
        <p:spPr bwMode="blackWhite">
          <a:xfrm>
            <a:off x="6248400" y="2743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1057" name="Rectangle 65"/>
          <p:cNvSpPr>
            <a:spLocks noChangeArrowheads="1"/>
          </p:cNvSpPr>
          <p:nvPr/>
        </p:nvSpPr>
        <p:spPr bwMode="blackWhite">
          <a:xfrm>
            <a:off x="6553200" y="2743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sp>
        <p:nvSpPr>
          <p:cNvPr id="341058" name="Rectangle 66"/>
          <p:cNvSpPr>
            <a:spLocks noChangeArrowheads="1"/>
          </p:cNvSpPr>
          <p:nvPr/>
        </p:nvSpPr>
        <p:spPr bwMode="blackWhite">
          <a:xfrm>
            <a:off x="6858000" y="2743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1059" name="Rectangle 67"/>
          <p:cNvSpPr>
            <a:spLocks noChangeArrowheads="1"/>
          </p:cNvSpPr>
          <p:nvPr/>
        </p:nvSpPr>
        <p:spPr bwMode="blackWhite">
          <a:xfrm>
            <a:off x="5943600" y="2362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a:t>
            </a:r>
          </a:p>
        </p:txBody>
      </p:sp>
      <p:sp>
        <p:nvSpPr>
          <p:cNvPr id="341060" name="Rectangle 68"/>
          <p:cNvSpPr>
            <a:spLocks noChangeArrowheads="1"/>
          </p:cNvSpPr>
          <p:nvPr/>
        </p:nvSpPr>
        <p:spPr bwMode="blackWhite">
          <a:xfrm>
            <a:off x="6248400" y="2362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1061" name="Rectangle 69"/>
          <p:cNvSpPr>
            <a:spLocks noChangeArrowheads="1"/>
          </p:cNvSpPr>
          <p:nvPr/>
        </p:nvSpPr>
        <p:spPr bwMode="blackWhite">
          <a:xfrm>
            <a:off x="6553200" y="2362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sp>
        <p:nvSpPr>
          <p:cNvPr id="341062" name="Rectangle 70"/>
          <p:cNvSpPr>
            <a:spLocks noChangeArrowheads="1"/>
          </p:cNvSpPr>
          <p:nvPr/>
        </p:nvSpPr>
        <p:spPr bwMode="blackWhite">
          <a:xfrm>
            <a:off x="6858000" y="2362200"/>
            <a:ext cx="3048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1063" name="Line 71"/>
          <p:cNvSpPr>
            <a:spLocks noChangeShapeType="1"/>
          </p:cNvSpPr>
          <p:nvPr/>
        </p:nvSpPr>
        <p:spPr bwMode="blackWhite">
          <a:xfrm>
            <a:off x="3886200" y="2209800"/>
            <a:ext cx="1676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1064" name="Text Box 72"/>
          <p:cNvSpPr txBox="1">
            <a:spLocks noChangeArrowheads="1"/>
          </p:cNvSpPr>
          <p:nvPr/>
        </p:nvSpPr>
        <p:spPr bwMode="blackWhite">
          <a:xfrm>
            <a:off x="4175125" y="1843088"/>
            <a:ext cx="11414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lumMod val="10000"/>
                  </a:schemeClr>
                </a:solidFill>
              </a:rPr>
              <a:t>Allgather</a:t>
            </a:r>
            <a:endParaRPr lang="en-US" sz="2400">
              <a:solidFill>
                <a:schemeClr val="bg2">
                  <a:lumMod val="10000"/>
                </a:schemeClr>
              </a:solidFill>
            </a:endParaRPr>
          </a:p>
        </p:txBody>
      </p:sp>
      <p:grpSp>
        <p:nvGrpSpPr>
          <p:cNvPr id="341065" name="Group 73"/>
          <p:cNvGrpSpPr>
            <a:grpSpLocks/>
          </p:cNvGrpSpPr>
          <p:nvPr/>
        </p:nvGrpSpPr>
        <p:grpSpPr bwMode="auto">
          <a:xfrm>
            <a:off x="3962400" y="4419600"/>
            <a:ext cx="1600200" cy="400050"/>
            <a:chOff x="2256" y="2889"/>
            <a:chExt cx="1008" cy="252"/>
          </a:xfrm>
        </p:grpSpPr>
        <p:sp>
          <p:nvSpPr>
            <p:cNvPr id="341066" name="Line 74"/>
            <p:cNvSpPr>
              <a:spLocks noChangeShapeType="1"/>
            </p:cNvSpPr>
            <p:nvPr/>
          </p:nvSpPr>
          <p:spPr bwMode="blackWhite">
            <a:xfrm>
              <a:off x="2256" y="3120"/>
              <a:ext cx="1008"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1067" name="Text Box 75"/>
            <p:cNvSpPr txBox="1">
              <a:spLocks noChangeArrowheads="1"/>
            </p:cNvSpPr>
            <p:nvPr/>
          </p:nvSpPr>
          <p:spPr bwMode="blackWhite">
            <a:xfrm>
              <a:off x="2438" y="2889"/>
              <a:ext cx="57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lumMod val="10000"/>
                    </a:schemeClr>
                  </a:solidFill>
                </a:rPr>
                <a:t>Alltoall</a:t>
              </a:r>
              <a:endParaRPr lang="en-US" sz="2400">
                <a:solidFill>
                  <a:schemeClr val="bg2">
                    <a:lumMod val="10000"/>
                  </a:schemeClr>
                </a:solidFill>
              </a:endParaRPr>
            </a:p>
          </p:txBody>
        </p:sp>
      </p:grpSp>
      <p:grpSp>
        <p:nvGrpSpPr>
          <p:cNvPr id="341068" name="Group 76"/>
          <p:cNvGrpSpPr>
            <a:grpSpLocks/>
          </p:cNvGrpSpPr>
          <p:nvPr/>
        </p:nvGrpSpPr>
        <p:grpSpPr bwMode="auto">
          <a:xfrm>
            <a:off x="1514475" y="1600200"/>
            <a:ext cx="371475" cy="3857625"/>
            <a:chOff x="714" y="1344"/>
            <a:chExt cx="234" cy="2430"/>
          </a:xfrm>
        </p:grpSpPr>
        <p:grpSp>
          <p:nvGrpSpPr>
            <p:cNvPr id="341069" name="Group 77"/>
            <p:cNvGrpSpPr>
              <a:grpSpLocks/>
            </p:cNvGrpSpPr>
            <p:nvPr/>
          </p:nvGrpSpPr>
          <p:grpSpPr bwMode="auto">
            <a:xfrm>
              <a:off x="714" y="1344"/>
              <a:ext cx="234" cy="894"/>
              <a:chOff x="584" y="1320"/>
              <a:chExt cx="234" cy="894"/>
            </a:xfrm>
          </p:grpSpPr>
          <p:sp>
            <p:nvSpPr>
              <p:cNvPr id="341070" name="Text Box 78"/>
              <p:cNvSpPr txBox="1">
                <a:spLocks noChangeArrowheads="1"/>
              </p:cNvSpPr>
              <p:nvPr/>
            </p:nvSpPr>
            <p:spPr bwMode="auto">
              <a:xfrm>
                <a:off x="584" y="13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dirty="0">
                    <a:solidFill>
                      <a:schemeClr val="bg2">
                        <a:lumMod val="10000"/>
                      </a:schemeClr>
                    </a:solidFill>
                  </a:rPr>
                  <a:t>P0</a:t>
                </a:r>
              </a:p>
            </p:txBody>
          </p:sp>
          <p:sp>
            <p:nvSpPr>
              <p:cNvPr id="341071" name="Text Box 79"/>
              <p:cNvSpPr txBox="1">
                <a:spLocks noChangeArrowheads="1"/>
              </p:cNvSpPr>
              <p:nvPr/>
            </p:nvSpPr>
            <p:spPr bwMode="auto">
              <a:xfrm>
                <a:off x="584" y="154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P1</a:t>
                </a:r>
              </a:p>
            </p:txBody>
          </p:sp>
          <p:sp>
            <p:nvSpPr>
              <p:cNvPr id="341072" name="Text Box 80"/>
              <p:cNvSpPr txBox="1">
                <a:spLocks noChangeArrowheads="1"/>
              </p:cNvSpPr>
              <p:nvPr/>
            </p:nvSpPr>
            <p:spPr bwMode="auto">
              <a:xfrm>
                <a:off x="584" y="178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P2</a:t>
                </a:r>
              </a:p>
            </p:txBody>
          </p:sp>
          <p:sp>
            <p:nvSpPr>
              <p:cNvPr id="341073" name="Text Box 81"/>
              <p:cNvSpPr txBox="1">
                <a:spLocks noChangeArrowheads="1"/>
              </p:cNvSpPr>
              <p:nvPr/>
            </p:nvSpPr>
            <p:spPr bwMode="auto">
              <a:xfrm>
                <a:off x="584" y="20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P3</a:t>
                </a:r>
              </a:p>
            </p:txBody>
          </p:sp>
        </p:grpSp>
        <p:grpSp>
          <p:nvGrpSpPr>
            <p:cNvPr id="341074" name="Group 82"/>
            <p:cNvGrpSpPr>
              <a:grpSpLocks/>
            </p:cNvGrpSpPr>
            <p:nvPr/>
          </p:nvGrpSpPr>
          <p:grpSpPr bwMode="auto">
            <a:xfrm>
              <a:off x="714" y="2880"/>
              <a:ext cx="234" cy="894"/>
              <a:chOff x="584" y="1320"/>
              <a:chExt cx="234" cy="894"/>
            </a:xfrm>
          </p:grpSpPr>
          <p:sp>
            <p:nvSpPr>
              <p:cNvPr id="341075" name="Text Box 83"/>
              <p:cNvSpPr txBox="1">
                <a:spLocks noChangeArrowheads="1"/>
              </p:cNvSpPr>
              <p:nvPr/>
            </p:nvSpPr>
            <p:spPr bwMode="auto">
              <a:xfrm>
                <a:off x="584" y="13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P0</a:t>
                </a:r>
              </a:p>
            </p:txBody>
          </p:sp>
          <p:sp>
            <p:nvSpPr>
              <p:cNvPr id="341076" name="Text Box 84"/>
              <p:cNvSpPr txBox="1">
                <a:spLocks noChangeArrowheads="1"/>
              </p:cNvSpPr>
              <p:nvPr/>
            </p:nvSpPr>
            <p:spPr bwMode="auto">
              <a:xfrm>
                <a:off x="584" y="154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P1</a:t>
                </a:r>
              </a:p>
            </p:txBody>
          </p:sp>
          <p:sp>
            <p:nvSpPr>
              <p:cNvPr id="341077" name="Text Box 85"/>
              <p:cNvSpPr txBox="1">
                <a:spLocks noChangeArrowheads="1"/>
              </p:cNvSpPr>
              <p:nvPr/>
            </p:nvSpPr>
            <p:spPr bwMode="auto">
              <a:xfrm>
                <a:off x="584" y="178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P2</a:t>
                </a:r>
              </a:p>
            </p:txBody>
          </p:sp>
          <p:sp>
            <p:nvSpPr>
              <p:cNvPr id="341078" name="Text Box 86"/>
              <p:cNvSpPr txBox="1">
                <a:spLocks noChangeArrowheads="1"/>
              </p:cNvSpPr>
              <p:nvPr/>
            </p:nvSpPr>
            <p:spPr bwMode="auto">
              <a:xfrm>
                <a:off x="584" y="2020"/>
                <a:ext cx="23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bg2">
                        <a:lumMod val="10000"/>
                      </a:schemeClr>
                    </a:solidFill>
                  </a:rPr>
                  <a:t>P3</a:t>
                </a:r>
              </a:p>
            </p:txBody>
          </p:sp>
        </p:grpSp>
      </p:grpSp>
      <p:sp>
        <p:nvSpPr>
          <p:cNvPr id="87" name="Slide Number Placeholder 86"/>
          <p:cNvSpPr>
            <a:spLocks noGrp="1"/>
          </p:cNvSpPr>
          <p:nvPr>
            <p:ph type="sldNum" sz="quarter" idx="4"/>
          </p:nvPr>
        </p:nvSpPr>
        <p:spPr/>
        <p:txBody>
          <a:bodyPr/>
          <a:lstStyle/>
          <a:p>
            <a:fld id="{6B394888-48A7-42F6-AE45-2BD5FD40ED91}" type="slidenum">
              <a:rPr lang="en-US" smtClean="0"/>
              <a:pPr/>
              <a:t>80</a:t>
            </a:fld>
            <a:endParaRPr lang="en-US" dirty="0"/>
          </a:p>
        </p:txBody>
      </p:sp>
    </p:spTree>
    <p:extLst>
      <p:ext uri="{BB962C8B-B14F-4D97-AF65-F5344CB8AC3E}">
        <p14:creationId xmlns:p14="http://schemas.microsoft.com/office/powerpoint/2010/main" val="10031947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Collective Computation</a:t>
            </a:r>
          </a:p>
        </p:txBody>
      </p:sp>
      <p:grpSp>
        <p:nvGrpSpPr>
          <p:cNvPr id="342019" name="Group 3"/>
          <p:cNvGrpSpPr>
            <a:grpSpLocks/>
          </p:cNvGrpSpPr>
          <p:nvPr/>
        </p:nvGrpSpPr>
        <p:grpSpPr bwMode="auto">
          <a:xfrm>
            <a:off x="1676400" y="1371600"/>
            <a:ext cx="5676900" cy="4038600"/>
            <a:chOff x="696" y="1344"/>
            <a:chExt cx="3576" cy="2544"/>
          </a:xfrm>
        </p:grpSpPr>
        <p:grpSp>
          <p:nvGrpSpPr>
            <p:cNvPr id="342020" name="Group 4"/>
            <p:cNvGrpSpPr>
              <a:grpSpLocks/>
            </p:cNvGrpSpPr>
            <p:nvPr/>
          </p:nvGrpSpPr>
          <p:grpSpPr bwMode="auto">
            <a:xfrm>
              <a:off x="696" y="1344"/>
              <a:ext cx="268" cy="931"/>
              <a:chOff x="566" y="1320"/>
              <a:chExt cx="268" cy="931"/>
            </a:xfrm>
          </p:grpSpPr>
          <p:sp>
            <p:nvSpPr>
              <p:cNvPr id="342021" name="Text Box 5"/>
              <p:cNvSpPr txBox="1">
                <a:spLocks noChangeArrowheads="1"/>
              </p:cNvSpPr>
              <p:nvPr/>
            </p:nvSpPr>
            <p:spPr bwMode="blackWhite">
              <a:xfrm>
                <a:off x="566" y="1320"/>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solidFill>
                      <a:schemeClr val="bg2">
                        <a:lumMod val="10000"/>
                      </a:schemeClr>
                    </a:solidFill>
                  </a:rPr>
                  <a:t>P0</a:t>
                </a:r>
              </a:p>
            </p:txBody>
          </p:sp>
          <p:sp>
            <p:nvSpPr>
              <p:cNvPr id="342022" name="Text Box 6"/>
              <p:cNvSpPr txBox="1">
                <a:spLocks noChangeArrowheads="1"/>
              </p:cNvSpPr>
              <p:nvPr/>
            </p:nvSpPr>
            <p:spPr bwMode="blackWhite">
              <a:xfrm>
                <a:off x="566" y="1540"/>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solidFill>
                      <a:schemeClr val="bg2">
                        <a:lumMod val="10000"/>
                      </a:schemeClr>
                    </a:solidFill>
                  </a:rPr>
                  <a:t>P1</a:t>
                </a:r>
              </a:p>
            </p:txBody>
          </p:sp>
          <p:sp>
            <p:nvSpPr>
              <p:cNvPr id="342023" name="Text Box 7"/>
              <p:cNvSpPr txBox="1">
                <a:spLocks noChangeArrowheads="1"/>
              </p:cNvSpPr>
              <p:nvPr/>
            </p:nvSpPr>
            <p:spPr bwMode="blackWhite">
              <a:xfrm>
                <a:off x="566" y="1780"/>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solidFill>
                      <a:schemeClr val="bg2">
                        <a:lumMod val="10000"/>
                      </a:schemeClr>
                    </a:solidFill>
                  </a:rPr>
                  <a:t>P2</a:t>
                </a:r>
              </a:p>
            </p:txBody>
          </p:sp>
          <p:sp>
            <p:nvSpPr>
              <p:cNvPr id="342024" name="Text Box 8"/>
              <p:cNvSpPr txBox="1">
                <a:spLocks noChangeArrowheads="1"/>
              </p:cNvSpPr>
              <p:nvPr/>
            </p:nvSpPr>
            <p:spPr bwMode="blackWhite">
              <a:xfrm>
                <a:off x="566" y="2020"/>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solidFill>
                      <a:schemeClr val="bg2">
                        <a:lumMod val="10000"/>
                      </a:schemeClr>
                    </a:solidFill>
                  </a:rPr>
                  <a:t>P3</a:t>
                </a:r>
              </a:p>
            </p:txBody>
          </p:sp>
        </p:grpSp>
        <p:grpSp>
          <p:nvGrpSpPr>
            <p:cNvPr id="342025" name="Group 9"/>
            <p:cNvGrpSpPr>
              <a:grpSpLocks/>
            </p:cNvGrpSpPr>
            <p:nvPr/>
          </p:nvGrpSpPr>
          <p:grpSpPr bwMode="auto">
            <a:xfrm>
              <a:off x="696" y="2928"/>
              <a:ext cx="268" cy="960"/>
              <a:chOff x="566" y="1368"/>
              <a:chExt cx="268" cy="960"/>
            </a:xfrm>
          </p:grpSpPr>
          <p:sp>
            <p:nvSpPr>
              <p:cNvPr id="342026" name="Text Box 10"/>
              <p:cNvSpPr txBox="1">
                <a:spLocks noChangeArrowheads="1"/>
              </p:cNvSpPr>
              <p:nvPr/>
            </p:nvSpPr>
            <p:spPr bwMode="blackWhite">
              <a:xfrm>
                <a:off x="566" y="1368"/>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dirty="0">
                    <a:solidFill>
                      <a:schemeClr val="bg2">
                        <a:lumMod val="10000"/>
                      </a:schemeClr>
                    </a:solidFill>
                  </a:rPr>
                  <a:t>P0</a:t>
                </a:r>
              </a:p>
            </p:txBody>
          </p:sp>
          <p:sp>
            <p:nvSpPr>
              <p:cNvPr id="342027" name="Text Box 11"/>
              <p:cNvSpPr txBox="1">
                <a:spLocks noChangeArrowheads="1"/>
              </p:cNvSpPr>
              <p:nvPr/>
            </p:nvSpPr>
            <p:spPr bwMode="blackWhite">
              <a:xfrm>
                <a:off x="566" y="1617"/>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dirty="0">
                    <a:solidFill>
                      <a:schemeClr val="bg2">
                        <a:lumMod val="10000"/>
                      </a:schemeClr>
                    </a:solidFill>
                  </a:rPr>
                  <a:t>P1</a:t>
                </a:r>
              </a:p>
            </p:txBody>
          </p:sp>
          <p:sp>
            <p:nvSpPr>
              <p:cNvPr id="342028" name="Text Box 12"/>
              <p:cNvSpPr txBox="1">
                <a:spLocks noChangeArrowheads="1"/>
              </p:cNvSpPr>
              <p:nvPr/>
            </p:nvSpPr>
            <p:spPr bwMode="blackWhite">
              <a:xfrm>
                <a:off x="566" y="1857"/>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solidFill>
                      <a:schemeClr val="bg2">
                        <a:lumMod val="10000"/>
                      </a:schemeClr>
                    </a:solidFill>
                  </a:rPr>
                  <a:t>P2</a:t>
                </a:r>
              </a:p>
            </p:txBody>
          </p:sp>
          <p:sp>
            <p:nvSpPr>
              <p:cNvPr id="342029" name="Text Box 13"/>
              <p:cNvSpPr txBox="1">
                <a:spLocks noChangeArrowheads="1"/>
              </p:cNvSpPr>
              <p:nvPr/>
            </p:nvSpPr>
            <p:spPr bwMode="blackWhite">
              <a:xfrm>
                <a:off x="566" y="2097"/>
                <a:ext cx="2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solidFill>
                      <a:schemeClr val="bg2">
                        <a:lumMod val="10000"/>
                      </a:schemeClr>
                    </a:solidFill>
                  </a:rPr>
                  <a:t>P3</a:t>
                </a:r>
              </a:p>
            </p:txBody>
          </p:sp>
        </p:grpSp>
        <p:grpSp>
          <p:nvGrpSpPr>
            <p:cNvPr id="342030" name="Group 14"/>
            <p:cNvGrpSpPr>
              <a:grpSpLocks/>
            </p:cNvGrpSpPr>
            <p:nvPr/>
          </p:nvGrpSpPr>
          <p:grpSpPr bwMode="auto">
            <a:xfrm>
              <a:off x="1080" y="2928"/>
              <a:ext cx="192" cy="912"/>
              <a:chOff x="1104" y="2928"/>
              <a:chExt cx="192" cy="912"/>
            </a:xfrm>
          </p:grpSpPr>
          <p:sp>
            <p:nvSpPr>
              <p:cNvPr id="342031" name="Rectangle 15"/>
              <p:cNvSpPr>
                <a:spLocks noChangeArrowheads="1"/>
              </p:cNvSpPr>
              <p:nvPr/>
            </p:nvSpPr>
            <p:spPr bwMode="blackWhite">
              <a:xfrm>
                <a:off x="1104" y="292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2">
                        <a:lumMod val="10000"/>
                      </a:schemeClr>
                    </a:solidFill>
                  </a:rPr>
                  <a:t>A</a:t>
                </a:r>
              </a:p>
            </p:txBody>
          </p:sp>
          <p:sp>
            <p:nvSpPr>
              <p:cNvPr id="342032" name="Rectangle 16"/>
              <p:cNvSpPr>
                <a:spLocks noChangeArrowheads="1"/>
              </p:cNvSpPr>
              <p:nvPr/>
            </p:nvSpPr>
            <p:spPr bwMode="blackWhite">
              <a:xfrm>
                <a:off x="1104" y="316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2033" name="Rectangle 17"/>
              <p:cNvSpPr>
                <a:spLocks noChangeArrowheads="1"/>
              </p:cNvSpPr>
              <p:nvPr/>
            </p:nvSpPr>
            <p:spPr bwMode="blackWhite">
              <a:xfrm>
                <a:off x="1104" y="364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2034" name="Rectangle 18"/>
              <p:cNvSpPr>
                <a:spLocks noChangeArrowheads="1"/>
              </p:cNvSpPr>
              <p:nvPr/>
            </p:nvSpPr>
            <p:spPr bwMode="blackWhite">
              <a:xfrm>
                <a:off x="1104" y="3408"/>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grpSp>
        <p:sp>
          <p:nvSpPr>
            <p:cNvPr id="342035" name="Rectangle 19"/>
            <p:cNvSpPr>
              <a:spLocks noChangeArrowheads="1"/>
            </p:cNvSpPr>
            <p:nvPr/>
          </p:nvSpPr>
          <p:spPr bwMode="blackWhite">
            <a:xfrm>
              <a:off x="1080" y="134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2">
                      <a:lumMod val="10000"/>
                    </a:schemeClr>
                  </a:solidFill>
                </a:rPr>
                <a:t>A</a:t>
              </a:r>
            </a:p>
          </p:txBody>
        </p:sp>
        <p:sp>
          <p:nvSpPr>
            <p:cNvPr id="342036" name="Rectangle 20"/>
            <p:cNvSpPr>
              <a:spLocks noChangeArrowheads="1"/>
            </p:cNvSpPr>
            <p:nvPr/>
          </p:nvSpPr>
          <p:spPr bwMode="blackWhite">
            <a:xfrm>
              <a:off x="1080" y="158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B</a:t>
              </a:r>
            </a:p>
          </p:txBody>
        </p:sp>
        <p:sp>
          <p:nvSpPr>
            <p:cNvPr id="342037" name="Rectangle 21"/>
            <p:cNvSpPr>
              <a:spLocks noChangeArrowheads="1"/>
            </p:cNvSpPr>
            <p:nvPr/>
          </p:nvSpPr>
          <p:spPr bwMode="blackWhite">
            <a:xfrm>
              <a:off x="1080" y="206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D</a:t>
              </a:r>
            </a:p>
          </p:txBody>
        </p:sp>
        <p:sp>
          <p:nvSpPr>
            <p:cNvPr id="342038" name="Rectangle 22"/>
            <p:cNvSpPr>
              <a:spLocks noChangeArrowheads="1"/>
            </p:cNvSpPr>
            <p:nvPr/>
          </p:nvSpPr>
          <p:spPr bwMode="blackWhite">
            <a:xfrm>
              <a:off x="1080" y="1824"/>
              <a:ext cx="19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C</a:t>
              </a:r>
            </a:p>
          </p:txBody>
        </p:sp>
        <p:grpSp>
          <p:nvGrpSpPr>
            <p:cNvPr id="342039" name="Group 23"/>
            <p:cNvGrpSpPr>
              <a:grpSpLocks/>
            </p:cNvGrpSpPr>
            <p:nvPr/>
          </p:nvGrpSpPr>
          <p:grpSpPr bwMode="auto">
            <a:xfrm>
              <a:off x="3600" y="1344"/>
              <a:ext cx="672" cy="912"/>
              <a:chOff x="3600" y="1344"/>
              <a:chExt cx="672" cy="912"/>
            </a:xfrm>
          </p:grpSpPr>
          <p:sp>
            <p:nvSpPr>
              <p:cNvPr id="342040" name="Rectangle 24"/>
              <p:cNvSpPr>
                <a:spLocks noChangeArrowheads="1"/>
              </p:cNvSpPr>
              <p:nvPr/>
            </p:nvSpPr>
            <p:spPr bwMode="blackWhite">
              <a:xfrm>
                <a:off x="3600" y="1344"/>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a:solidFill>
                      <a:schemeClr val="bg2">
                        <a:lumMod val="10000"/>
                      </a:schemeClr>
                    </a:solidFill>
                  </a:rPr>
                  <a:t>ABCD</a:t>
                </a:r>
              </a:p>
            </p:txBody>
          </p:sp>
          <p:sp>
            <p:nvSpPr>
              <p:cNvPr id="342041" name="Rectangle 25"/>
              <p:cNvSpPr>
                <a:spLocks noChangeArrowheads="1"/>
              </p:cNvSpPr>
              <p:nvPr/>
            </p:nvSpPr>
            <p:spPr bwMode="blackWhite">
              <a:xfrm>
                <a:off x="3600" y="1584"/>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lumMod val="10000"/>
                    </a:schemeClr>
                  </a:solidFill>
                </a:endParaRPr>
              </a:p>
            </p:txBody>
          </p:sp>
          <p:sp>
            <p:nvSpPr>
              <p:cNvPr id="342042" name="Rectangle 26"/>
              <p:cNvSpPr>
                <a:spLocks noChangeArrowheads="1"/>
              </p:cNvSpPr>
              <p:nvPr/>
            </p:nvSpPr>
            <p:spPr bwMode="blackWhite">
              <a:xfrm>
                <a:off x="3600" y="2064"/>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lumMod val="10000"/>
                    </a:schemeClr>
                  </a:solidFill>
                </a:endParaRPr>
              </a:p>
            </p:txBody>
          </p:sp>
          <p:sp>
            <p:nvSpPr>
              <p:cNvPr id="342043" name="Rectangle 27"/>
              <p:cNvSpPr>
                <a:spLocks noChangeArrowheads="1"/>
              </p:cNvSpPr>
              <p:nvPr/>
            </p:nvSpPr>
            <p:spPr bwMode="blackWhite">
              <a:xfrm>
                <a:off x="3600" y="1824"/>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lumMod val="10000"/>
                    </a:schemeClr>
                  </a:solidFill>
                </a:endParaRPr>
              </a:p>
            </p:txBody>
          </p:sp>
        </p:grpSp>
        <p:sp>
          <p:nvSpPr>
            <p:cNvPr id="342044" name="Rectangle 28"/>
            <p:cNvSpPr>
              <a:spLocks noChangeArrowheads="1"/>
            </p:cNvSpPr>
            <p:nvPr/>
          </p:nvSpPr>
          <p:spPr bwMode="blackWhite">
            <a:xfrm>
              <a:off x="3600" y="2928"/>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2">
                      <a:lumMod val="10000"/>
                    </a:schemeClr>
                  </a:solidFill>
                </a:rPr>
                <a:t>A</a:t>
              </a:r>
            </a:p>
          </p:txBody>
        </p:sp>
        <p:sp>
          <p:nvSpPr>
            <p:cNvPr id="342045" name="Rectangle 29"/>
            <p:cNvSpPr>
              <a:spLocks noChangeArrowheads="1"/>
            </p:cNvSpPr>
            <p:nvPr/>
          </p:nvSpPr>
          <p:spPr bwMode="blackWhite">
            <a:xfrm>
              <a:off x="3600" y="3168"/>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lumMod val="10000"/>
                  </a:schemeClr>
                </a:solidFill>
              </a:endParaRPr>
            </a:p>
          </p:txBody>
        </p:sp>
        <p:sp>
          <p:nvSpPr>
            <p:cNvPr id="342046" name="Text Box 30"/>
            <p:cNvSpPr txBox="1">
              <a:spLocks noChangeArrowheads="1"/>
            </p:cNvSpPr>
            <p:nvPr/>
          </p:nvSpPr>
          <p:spPr bwMode="blackWhite">
            <a:xfrm>
              <a:off x="3878" y="3146"/>
              <a:ext cx="1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endParaRPr lang="en-US" sz="2400">
                <a:solidFill>
                  <a:schemeClr val="bg2">
                    <a:lumMod val="10000"/>
                  </a:schemeClr>
                </a:solidFill>
              </a:endParaRPr>
            </a:p>
          </p:txBody>
        </p:sp>
        <p:sp>
          <p:nvSpPr>
            <p:cNvPr id="342047" name="Text Box 31"/>
            <p:cNvSpPr txBox="1">
              <a:spLocks noChangeArrowheads="1"/>
            </p:cNvSpPr>
            <p:nvPr/>
          </p:nvSpPr>
          <p:spPr bwMode="blackWhite">
            <a:xfrm>
              <a:off x="3794" y="3098"/>
              <a:ext cx="28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b="1">
                  <a:solidFill>
                    <a:schemeClr val="bg2">
                      <a:lumMod val="10000"/>
                    </a:schemeClr>
                  </a:solidFill>
                </a:rPr>
                <a:t>AB</a:t>
              </a:r>
            </a:p>
          </p:txBody>
        </p:sp>
        <p:grpSp>
          <p:nvGrpSpPr>
            <p:cNvPr id="342048" name="Group 32"/>
            <p:cNvGrpSpPr>
              <a:grpSpLocks/>
            </p:cNvGrpSpPr>
            <p:nvPr/>
          </p:nvGrpSpPr>
          <p:grpSpPr bwMode="auto">
            <a:xfrm>
              <a:off x="3600" y="3360"/>
              <a:ext cx="672" cy="239"/>
              <a:chOff x="3658" y="3355"/>
              <a:chExt cx="672" cy="239"/>
            </a:xfrm>
          </p:grpSpPr>
          <p:sp>
            <p:nvSpPr>
              <p:cNvPr id="342049" name="Rectangle 33"/>
              <p:cNvSpPr>
                <a:spLocks noChangeArrowheads="1"/>
              </p:cNvSpPr>
              <p:nvPr/>
            </p:nvSpPr>
            <p:spPr bwMode="blackWhite">
              <a:xfrm>
                <a:off x="3658" y="3402"/>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lumMod val="10000"/>
                    </a:schemeClr>
                  </a:solidFill>
                </a:endParaRPr>
              </a:p>
            </p:txBody>
          </p:sp>
          <p:sp>
            <p:nvSpPr>
              <p:cNvPr id="342050" name="Text Box 34"/>
              <p:cNvSpPr txBox="1">
                <a:spLocks noChangeArrowheads="1"/>
              </p:cNvSpPr>
              <p:nvPr/>
            </p:nvSpPr>
            <p:spPr bwMode="blackWhite">
              <a:xfrm>
                <a:off x="3812" y="3355"/>
                <a:ext cx="36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b="1">
                    <a:solidFill>
                      <a:schemeClr val="bg2">
                        <a:lumMod val="10000"/>
                      </a:schemeClr>
                    </a:solidFill>
                  </a:rPr>
                  <a:t>ABC</a:t>
                </a:r>
              </a:p>
            </p:txBody>
          </p:sp>
        </p:grpSp>
        <p:grpSp>
          <p:nvGrpSpPr>
            <p:cNvPr id="342051" name="Group 35"/>
            <p:cNvGrpSpPr>
              <a:grpSpLocks/>
            </p:cNvGrpSpPr>
            <p:nvPr/>
          </p:nvGrpSpPr>
          <p:grpSpPr bwMode="auto">
            <a:xfrm>
              <a:off x="3600" y="3600"/>
              <a:ext cx="672" cy="240"/>
              <a:chOff x="3680" y="3578"/>
              <a:chExt cx="672" cy="240"/>
            </a:xfrm>
          </p:grpSpPr>
          <p:sp>
            <p:nvSpPr>
              <p:cNvPr id="342052" name="Rectangle 36"/>
              <p:cNvSpPr>
                <a:spLocks noChangeArrowheads="1"/>
              </p:cNvSpPr>
              <p:nvPr/>
            </p:nvSpPr>
            <p:spPr bwMode="blackWhite">
              <a:xfrm>
                <a:off x="3680" y="3626"/>
                <a:ext cx="672" cy="1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lumMod val="10000"/>
                    </a:schemeClr>
                  </a:solidFill>
                </a:endParaRPr>
              </a:p>
            </p:txBody>
          </p:sp>
          <p:sp>
            <p:nvSpPr>
              <p:cNvPr id="342053" name="Text Box 37"/>
              <p:cNvSpPr txBox="1">
                <a:spLocks noChangeArrowheads="1"/>
              </p:cNvSpPr>
              <p:nvPr/>
            </p:nvSpPr>
            <p:spPr bwMode="blackWhite">
              <a:xfrm>
                <a:off x="3789" y="3578"/>
                <a:ext cx="45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b="1">
                    <a:solidFill>
                      <a:schemeClr val="bg2">
                        <a:lumMod val="10000"/>
                      </a:schemeClr>
                    </a:solidFill>
                  </a:rPr>
                  <a:t>ABCD</a:t>
                </a:r>
              </a:p>
            </p:txBody>
          </p:sp>
        </p:grpSp>
        <p:grpSp>
          <p:nvGrpSpPr>
            <p:cNvPr id="342054" name="Group 38"/>
            <p:cNvGrpSpPr>
              <a:grpSpLocks/>
            </p:cNvGrpSpPr>
            <p:nvPr/>
          </p:nvGrpSpPr>
          <p:grpSpPr bwMode="auto">
            <a:xfrm>
              <a:off x="1896" y="1497"/>
              <a:ext cx="1296" cy="279"/>
              <a:chOff x="1872" y="1497"/>
              <a:chExt cx="1296" cy="279"/>
            </a:xfrm>
          </p:grpSpPr>
          <p:sp>
            <p:nvSpPr>
              <p:cNvPr id="342055" name="Line 39"/>
              <p:cNvSpPr>
                <a:spLocks noChangeShapeType="1"/>
              </p:cNvSpPr>
              <p:nvPr/>
            </p:nvSpPr>
            <p:spPr bwMode="blackWhite">
              <a:xfrm>
                <a:off x="1872" y="1776"/>
                <a:ext cx="129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2056" name="Text Box 40"/>
              <p:cNvSpPr txBox="1">
                <a:spLocks noChangeArrowheads="1"/>
              </p:cNvSpPr>
              <p:nvPr/>
            </p:nvSpPr>
            <p:spPr bwMode="blackWhite">
              <a:xfrm>
                <a:off x="2222" y="1497"/>
                <a:ext cx="5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lumMod val="10000"/>
                      </a:schemeClr>
                    </a:solidFill>
                  </a:rPr>
                  <a:t>Reduce</a:t>
                </a:r>
                <a:endParaRPr lang="en-US" sz="2400">
                  <a:solidFill>
                    <a:schemeClr val="bg2">
                      <a:lumMod val="10000"/>
                    </a:schemeClr>
                  </a:solidFill>
                </a:endParaRPr>
              </a:p>
            </p:txBody>
          </p:sp>
        </p:grpSp>
        <p:sp>
          <p:nvSpPr>
            <p:cNvPr id="342057" name="Line 41"/>
            <p:cNvSpPr>
              <a:spLocks noChangeShapeType="1"/>
            </p:cNvSpPr>
            <p:nvPr/>
          </p:nvSpPr>
          <p:spPr bwMode="blackWhite">
            <a:xfrm>
              <a:off x="1896" y="3495"/>
              <a:ext cx="129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bg2">
                    <a:lumMod val="10000"/>
                  </a:schemeClr>
                </a:solidFill>
              </a:endParaRPr>
            </a:p>
          </p:txBody>
        </p:sp>
        <p:sp>
          <p:nvSpPr>
            <p:cNvPr id="342058" name="Text Box 42"/>
            <p:cNvSpPr txBox="1">
              <a:spLocks noChangeArrowheads="1"/>
            </p:cNvSpPr>
            <p:nvPr/>
          </p:nvSpPr>
          <p:spPr bwMode="blackWhite">
            <a:xfrm>
              <a:off x="2330" y="3216"/>
              <a:ext cx="42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lumMod val="10000"/>
                    </a:schemeClr>
                  </a:solidFill>
                </a:rPr>
                <a:t>Scan</a:t>
              </a:r>
              <a:endParaRPr lang="en-US" sz="2400">
                <a:solidFill>
                  <a:schemeClr val="bg2">
                    <a:lumMod val="10000"/>
                  </a:schemeClr>
                </a:solidFill>
              </a:endParaRPr>
            </a:p>
          </p:txBody>
        </p:sp>
      </p:grpSp>
      <p:sp>
        <p:nvSpPr>
          <p:cNvPr id="43" name="Slide Number Placeholder 42"/>
          <p:cNvSpPr>
            <a:spLocks noGrp="1"/>
          </p:cNvSpPr>
          <p:nvPr>
            <p:ph type="sldNum" sz="quarter" idx="4"/>
          </p:nvPr>
        </p:nvSpPr>
        <p:spPr/>
        <p:txBody>
          <a:bodyPr/>
          <a:lstStyle/>
          <a:p>
            <a:fld id="{6B394888-48A7-42F6-AE45-2BD5FD40ED91}" type="slidenum">
              <a:rPr lang="en-US" smtClean="0"/>
              <a:pPr/>
              <a:t>81</a:t>
            </a:fld>
            <a:endParaRPr lang="en-US" dirty="0"/>
          </a:p>
        </p:txBody>
      </p:sp>
    </p:spTree>
    <p:extLst>
      <p:ext uri="{BB962C8B-B14F-4D97-AF65-F5344CB8AC3E}">
        <p14:creationId xmlns:p14="http://schemas.microsoft.com/office/powerpoint/2010/main" val="4243163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MPI Collective Routines</a:t>
            </a:r>
          </a:p>
        </p:txBody>
      </p:sp>
      <p:sp>
        <p:nvSpPr>
          <p:cNvPr id="343043" name="Rectangle 3"/>
          <p:cNvSpPr>
            <a:spLocks noGrp="1" noChangeArrowheads="1"/>
          </p:cNvSpPr>
          <p:nvPr>
            <p:ph type="body" idx="1"/>
          </p:nvPr>
        </p:nvSpPr>
        <p:spPr>
          <a:xfrm>
            <a:off x="457200" y="914400"/>
            <a:ext cx="8229600" cy="5181600"/>
          </a:xfrm>
        </p:spPr>
        <p:txBody>
          <a:bodyPr/>
          <a:lstStyle/>
          <a:p>
            <a:r>
              <a:rPr lang="en-US" sz="2200" dirty="0"/>
              <a:t>Many Routines, including:  </a:t>
            </a:r>
            <a:r>
              <a:rPr lang="en-US" sz="2000" b="1" dirty="0">
                <a:latin typeface="Courier New" pitchFamily="49" charset="0"/>
              </a:rPr>
              <a:t>MPI_ALLGATHER, MPI_ALLGATHERV, MPI_ALLREDUCE, MPI_ALLTOALL, MPI_ALLTOALLV, MPI_BCAST, MPI_EXSCAN, MPI_GATHER, MPI_GATHERV, MPI_REDUCE, MPI_REDUCE_SCATTER, MPI_SCAN, MPI_SCATTER, MPI_SCATTERV</a:t>
            </a:r>
          </a:p>
          <a:p>
            <a:r>
              <a:rPr lang="en-US" sz="2200" b="1" dirty="0">
                <a:latin typeface="Courier New" pitchFamily="49" charset="0"/>
              </a:rPr>
              <a:t>“All”</a:t>
            </a:r>
            <a:r>
              <a:rPr lang="en-US" sz="2200" dirty="0">
                <a:latin typeface="Courier New" pitchFamily="49" charset="0"/>
              </a:rPr>
              <a:t> </a:t>
            </a:r>
            <a:r>
              <a:rPr lang="en-US" sz="2200" dirty="0"/>
              <a:t>versions deliver results to all participating processes</a:t>
            </a:r>
          </a:p>
          <a:p>
            <a:r>
              <a:rPr lang="en-US" sz="2200" b="1" dirty="0">
                <a:latin typeface="Courier New" pitchFamily="49" charset="0"/>
                <a:cs typeface="Courier New" pitchFamily="49" charset="0"/>
              </a:rPr>
              <a:t>“V”</a:t>
            </a:r>
            <a:r>
              <a:rPr lang="en-US" sz="2200" dirty="0"/>
              <a:t> versions (stands for vector) allow the chunks to have different sizes</a:t>
            </a:r>
          </a:p>
          <a:p>
            <a:r>
              <a:rPr lang="en-US" sz="2200" b="1" dirty="0">
                <a:latin typeface="Courier New" pitchFamily="49" charset="0"/>
                <a:cs typeface="Courier New" pitchFamily="49" charset="0"/>
              </a:rPr>
              <a:t>“W”</a:t>
            </a:r>
            <a:r>
              <a:rPr lang="en-US" sz="2200" dirty="0"/>
              <a:t> versions for ALLTOALL allow the chunks to have different sizes in bytes, rather than units of </a:t>
            </a:r>
            <a:r>
              <a:rPr lang="en-US" sz="2200" dirty="0" err="1"/>
              <a:t>datatypes</a:t>
            </a:r>
            <a:endParaRPr lang="en-US" sz="2200" dirty="0"/>
          </a:p>
          <a:p>
            <a:r>
              <a:rPr lang="en-US" sz="2000" b="1" dirty="0">
                <a:latin typeface="Courier New" pitchFamily="49" charset="0"/>
              </a:rPr>
              <a:t>MPI_ALLREDUCE</a:t>
            </a:r>
            <a:r>
              <a:rPr lang="en-US" sz="2000" dirty="0"/>
              <a:t>, </a:t>
            </a:r>
            <a:r>
              <a:rPr lang="en-US" sz="2000" b="1" dirty="0">
                <a:latin typeface="Courier New" pitchFamily="49" charset="0"/>
              </a:rPr>
              <a:t>MPI_REDUCE</a:t>
            </a:r>
            <a:r>
              <a:rPr lang="en-US" sz="2000" dirty="0"/>
              <a:t>, </a:t>
            </a:r>
            <a:r>
              <a:rPr lang="en-US" sz="2000" b="1" dirty="0">
                <a:latin typeface="Courier New" pitchFamily="49" charset="0"/>
              </a:rPr>
              <a:t>MPI_REDUCE_SCATTER</a:t>
            </a:r>
            <a:r>
              <a:rPr lang="en-US" sz="2200" dirty="0"/>
              <a:t>, M</a:t>
            </a:r>
            <a:r>
              <a:rPr lang="en-US" sz="2000" b="1" dirty="0">
                <a:latin typeface="Courier New" pitchFamily="49" charset="0"/>
              </a:rPr>
              <a:t>PI_REDUCE_SCATTER_BLOCK</a:t>
            </a:r>
            <a:r>
              <a:rPr lang="en-US" sz="2800" dirty="0"/>
              <a:t>, </a:t>
            </a:r>
            <a:r>
              <a:rPr lang="en-US" sz="2200" b="1" dirty="0">
                <a:latin typeface="Courier New"/>
                <a:cs typeface="Courier New"/>
              </a:rPr>
              <a:t>MPI_EXSCAN</a:t>
            </a:r>
            <a:r>
              <a:rPr lang="en-US" sz="2200" dirty="0"/>
              <a:t>, and </a:t>
            </a:r>
            <a:r>
              <a:rPr lang="en-US" sz="2000" b="1" dirty="0">
                <a:latin typeface="Courier New" pitchFamily="49" charset="0"/>
              </a:rPr>
              <a:t>MPI_SCAN</a:t>
            </a:r>
            <a:r>
              <a:rPr lang="en-US" sz="2200" dirty="0"/>
              <a:t> take both built-in and user-defined combiner functions</a:t>
            </a:r>
            <a:endParaRPr lang="en-US" sz="2200" dirty="0">
              <a:latin typeface="Courier New" pitchFamily="49" charset="0"/>
            </a:endParaRPr>
          </a:p>
        </p:txBody>
      </p:sp>
      <p:sp>
        <p:nvSpPr>
          <p:cNvPr id="4" name="Slide Number Placeholder 3"/>
          <p:cNvSpPr>
            <a:spLocks noGrp="1"/>
          </p:cNvSpPr>
          <p:nvPr>
            <p:ph type="sldNum" sz="quarter" idx="4"/>
          </p:nvPr>
        </p:nvSpPr>
        <p:spPr/>
        <p:txBody>
          <a:bodyPr/>
          <a:lstStyle/>
          <a:p>
            <a:fld id="{6B394888-48A7-42F6-AE45-2BD5FD40ED91}" type="slidenum">
              <a:rPr lang="en-US" smtClean="0"/>
              <a:pPr/>
              <a:t>82</a:t>
            </a:fld>
            <a:endParaRPr lang="en-US" dirty="0"/>
          </a:p>
        </p:txBody>
      </p:sp>
    </p:spTree>
    <p:extLst>
      <p:ext uri="{BB962C8B-B14F-4D97-AF65-F5344CB8AC3E}">
        <p14:creationId xmlns:p14="http://schemas.microsoft.com/office/powerpoint/2010/main" val="26817304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dirty="0"/>
              <a:t>MPI Built-in Collective Computation Operations</a:t>
            </a:r>
          </a:p>
        </p:txBody>
      </p:sp>
      <p:sp>
        <p:nvSpPr>
          <p:cNvPr id="344067" name="Rectangle 3"/>
          <p:cNvSpPr>
            <a:spLocks noGrp="1" noChangeArrowheads="1"/>
          </p:cNvSpPr>
          <p:nvPr>
            <p:ph type="body" sz="half" idx="1"/>
          </p:nvPr>
        </p:nvSpPr>
        <p:spPr>
          <a:xfrm>
            <a:off x="838200" y="1066800"/>
            <a:ext cx="3575050" cy="4800600"/>
          </a:xfrm>
        </p:spPr>
        <p:txBody>
          <a:bodyPr/>
          <a:lstStyle/>
          <a:p>
            <a:pPr>
              <a:lnSpc>
                <a:spcPct val="90000"/>
              </a:lnSpc>
            </a:pPr>
            <a:r>
              <a:rPr lang="en-US" sz="2200" b="1" dirty="0">
                <a:latin typeface="Courier New" pitchFamily="49" charset="0"/>
              </a:rPr>
              <a:t>MPI_MAX</a:t>
            </a:r>
          </a:p>
          <a:p>
            <a:pPr>
              <a:lnSpc>
                <a:spcPct val="90000"/>
              </a:lnSpc>
            </a:pPr>
            <a:r>
              <a:rPr lang="en-US" sz="2200" b="1" dirty="0">
                <a:latin typeface="Courier New" pitchFamily="49" charset="0"/>
              </a:rPr>
              <a:t>MPI_MIN</a:t>
            </a:r>
          </a:p>
          <a:p>
            <a:pPr>
              <a:lnSpc>
                <a:spcPct val="90000"/>
              </a:lnSpc>
            </a:pPr>
            <a:r>
              <a:rPr lang="en-US" sz="2200" b="1" dirty="0">
                <a:latin typeface="Courier New" pitchFamily="49" charset="0"/>
              </a:rPr>
              <a:t>MPI_PROD</a:t>
            </a:r>
          </a:p>
          <a:p>
            <a:pPr>
              <a:lnSpc>
                <a:spcPct val="90000"/>
              </a:lnSpc>
            </a:pPr>
            <a:r>
              <a:rPr lang="en-US" sz="2200" b="1" dirty="0">
                <a:latin typeface="Courier New" pitchFamily="49" charset="0"/>
              </a:rPr>
              <a:t>MPI_SUM</a:t>
            </a:r>
          </a:p>
          <a:p>
            <a:pPr>
              <a:lnSpc>
                <a:spcPct val="90000"/>
              </a:lnSpc>
            </a:pPr>
            <a:r>
              <a:rPr lang="en-US" sz="2200" b="1" dirty="0">
                <a:latin typeface="Courier New" pitchFamily="49" charset="0"/>
              </a:rPr>
              <a:t>MPI_LAND</a:t>
            </a:r>
          </a:p>
          <a:p>
            <a:pPr>
              <a:lnSpc>
                <a:spcPct val="90000"/>
              </a:lnSpc>
            </a:pPr>
            <a:r>
              <a:rPr lang="en-US" sz="2200" b="1" dirty="0">
                <a:latin typeface="Courier New" pitchFamily="49" charset="0"/>
              </a:rPr>
              <a:t>MPI_LOR</a:t>
            </a:r>
          </a:p>
          <a:p>
            <a:pPr>
              <a:lnSpc>
                <a:spcPct val="90000"/>
              </a:lnSpc>
            </a:pPr>
            <a:r>
              <a:rPr lang="en-US" sz="2200" b="1" dirty="0">
                <a:latin typeface="Courier New" pitchFamily="49" charset="0"/>
              </a:rPr>
              <a:t>MPI_LXOR</a:t>
            </a:r>
          </a:p>
          <a:p>
            <a:pPr>
              <a:lnSpc>
                <a:spcPct val="90000"/>
              </a:lnSpc>
            </a:pPr>
            <a:r>
              <a:rPr lang="en-US" sz="2200" b="1" dirty="0">
                <a:latin typeface="Courier New" pitchFamily="49" charset="0"/>
              </a:rPr>
              <a:t>MPI_BAND</a:t>
            </a:r>
          </a:p>
          <a:p>
            <a:pPr>
              <a:lnSpc>
                <a:spcPct val="90000"/>
              </a:lnSpc>
            </a:pPr>
            <a:r>
              <a:rPr lang="en-US" sz="2200" b="1" dirty="0">
                <a:latin typeface="Courier New" pitchFamily="49" charset="0"/>
              </a:rPr>
              <a:t>MPI_BOR</a:t>
            </a:r>
          </a:p>
          <a:p>
            <a:pPr>
              <a:lnSpc>
                <a:spcPct val="90000"/>
              </a:lnSpc>
            </a:pPr>
            <a:r>
              <a:rPr lang="en-US" sz="2200" b="1" dirty="0">
                <a:latin typeface="Courier New" pitchFamily="49" charset="0"/>
              </a:rPr>
              <a:t>MPI_BXOR</a:t>
            </a:r>
          </a:p>
          <a:p>
            <a:pPr>
              <a:lnSpc>
                <a:spcPct val="90000"/>
              </a:lnSpc>
            </a:pPr>
            <a:r>
              <a:rPr lang="en-US" sz="2200" b="1" dirty="0">
                <a:latin typeface="Courier New" pitchFamily="49" charset="0"/>
              </a:rPr>
              <a:t>MPI_MAXLOC</a:t>
            </a:r>
          </a:p>
          <a:p>
            <a:pPr>
              <a:lnSpc>
                <a:spcPct val="90000"/>
              </a:lnSpc>
            </a:pPr>
            <a:r>
              <a:rPr lang="en-US" sz="2200" b="1" dirty="0">
                <a:latin typeface="Courier New" pitchFamily="49" charset="0"/>
              </a:rPr>
              <a:t>MPI_MINLOC</a:t>
            </a:r>
          </a:p>
          <a:p>
            <a:pPr>
              <a:lnSpc>
                <a:spcPct val="90000"/>
              </a:lnSpc>
            </a:pPr>
            <a:r>
              <a:rPr lang="en-US" sz="2200" b="1" dirty="0">
                <a:latin typeface="Courier New" pitchFamily="49" charset="0"/>
              </a:rPr>
              <a:t>MPI_REPLACE, MPI_NO_OP</a:t>
            </a:r>
          </a:p>
          <a:p>
            <a:endParaRPr lang="en-US" sz="2000" b="1" dirty="0">
              <a:latin typeface="Courier New" pitchFamily="49" charset="0"/>
            </a:endParaRPr>
          </a:p>
        </p:txBody>
      </p:sp>
      <p:sp>
        <p:nvSpPr>
          <p:cNvPr id="344068" name="Rectangle 4"/>
          <p:cNvSpPr>
            <a:spLocks noGrp="1" noChangeArrowheads="1"/>
          </p:cNvSpPr>
          <p:nvPr>
            <p:ph type="body" sz="half" idx="2"/>
          </p:nvPr>
        </p:nvSpPr>
        <p:spPr>
          <a:xfrm>
            <a:off x="4495800" y="1066800"/>
            <a:ext cx="4038600" cy="4800600"/>
          </a:xfrm>
        </p:spPr>
        <p:txBody>
          <a:bodyPr/>
          <a:lstStyle/>
          <a:p>
            <a:pPr>
              <a:lnSpc>
                <a:spcPct val="90000"/>
              </a:lnSpc>
              <a:buFontTx/>
              <a:buNone/>
            </a:pPr>
            <a:r>
              <a:rPr lang="en-US" sz="2200" dirty="0"/>
              <a:t>Maximum</a:t>
            </a:r>
          </a:p>
          <a:p>
            <a:pPr>
              <a:lnSpc>
                <a:spcPct val="90000"/>
              </a:lnSpc>
              <a:buFontTx/>
              <a:buNone/>
            </a:pPr>
            <a:r>
              <a:rPr lang="en-US" sz="2200" dirty="0"/>
              <a:t>Minimum</a:t>
            </a:r>
          </a:p>
          <a:p>
            <a:pPr>
              <a:lnSpc>
                <a:spcPct val="90000"/>
              </a:lnSpc>
              <a:buFontTx/>
              <a:buNone/>
            </a:pPr>
            <a:r>
              <a:rPr lang="en-US" sz="2200" dirty="0"/>
              <a:t>Product</a:t>
            </a:r>
          </a:p>
          <a:p>
            <a:pPr>
              <a:lnSpc>
                <a:spcPct val="90000"/>
              </a:lnSpc>
              <a:buFontTx/>
              <a:buNone/>
            </a:pPr>
            <a:r>
              <a:rPr lang="en-US" sz="2200" dirty="0"/>
              <a:t>Sum</a:t>
            </a:r>
          </a:p>
          <a:p>
            <a:pPr>
              <a:lnSpc>
                <a:spcPct val="90000"/>
              </a:lnSpc>
              <a:buFontTx/>
              <a:buNone/>
            </a:pPr>
            <a:r>
              <a:rPr lang="en-US" sz="2200" dirty="0"/>
              <a:t>Logical and</a:t>
            </a:r>
          </a:p>
          <a:p>
            <a:pPr>
              <a:lnSpc>
                <a:spcPct val="90000"/>
              </a:lnSpc>
              <a:buFontTx/>
              <a:buNone/>
            </a:pPr>
            <a:r>
              <a:rPr lang="en-US" sz="2200" dirty="0"/>
              <a:t>Logical or</a:t>
            </a:r>
          </a:p>
          <a:p>
            <a:pPr>
              <a:lnSpc>
                <a:spcPct val="90000"/>
              </a:lnSpc>
              <a:buFontTx/>
              <a:buNone/>
            </a:pPr>
            <a:r>
              <a:rPr lang="en-US" sz="2200" dirty="0"/>
              <a:t>Logical exclusive or</a:t>
            </a:r>
          </a:p>
          <a:p>
            <a:pPr>
              <a:lnSpc>
                <a:spcPct val="90000"/>
              </a:lnSpc>
              <a:buFontTx/>
              <a:buNone/>
            </a:pPr>
            <a:r>
              <a:rPr lang="en-US" sz="2200" dirty="0"/>
              <a:t>Bitwise and</a:t>
            </a:r>
          </a:p>
          <a:p>
            <a:pPr>
              <a:lnSpc>
                <a:spcPct val="90000"/>
              </a:lnSpc>
              <a:buFontTx/>
              <a:buNone/>
            </a:pPr>
            <a:r>
              <a:rPr lang="en-US" sz="2200" dirty="0"/>
              <a:t>Bitwise or</a:t>
            </a:r>
          </a:p>
          <a:p>
            <a:pPr>
              <a:lnSpc>
                <a:spcPct val="90000"/>
              </a:lnSpc>
              <a:buFontTx/>
              <a:buNone/>
            </a:pPr>
            <a:r>
              <a:rPr lang="en-US" sz="2200" dirty="0"/>
              <a:t>Bitwise exclusive or</a:t>
            </a:r>
          </a:p>
          <a:p>
            <a:pPr>
              <a:lnSpc>
                <a:spcPct val="90000"/>
              </a:lnSpc>
              <a:buFontTx/>
              <a:buNone/>
            </a:pPr>
            <a:r>
              <a:rPr lang="en-US" sz="2200" dirty="0"/>
              <a:t>Maximum and location</a:t>
            </a:r>
          </a:p>
          <a:p>
            <a:pPr>
              <a:lnSpc>
                <a:spcPct val="90000"/>
              </a:lnSpc>
              <a:buFontTx/>
              <a:buNone/>
            </a:pPr>
            <a:r>
              <a:rPr lang="en-US" sz="2200" dirty="0"/>
              <a:t>Minimum and location</a:t>
            </a:r>
          </a:p>
          <a:p>
            <a:pPr>
              <a:lnSpc>
                <a:spcPct val="90000"/>
              </a:lnSpc>
              <a:buFontTx/>
              <a:buNone/>
            </a:pPr>
            <a:r>
              <a:rPr lang="en-US" sz="2200" dirty="0"/>
              <a:t>Replace and no operation (RMA)</a:t>
            </a:r>
          </a:p>
        </p:txBody>
      </p:sp>
      <p:sp>
        <p:nvSpPr>
          <p:cNvPr id="5" name="Slide Number Placeholder 4"/>
          <p:cNvSpPr>
            <a:spLocks noGrp="1"/>
          </p:cNvSpPr>
          <p:nvPr>
            <p:ph type="sldNum" sz="quarter" idx="4"/>
          </p:nvPr>
        </p:nvSpPr>
        <p:spPr/>
        <p:txBody>
          <a:bodyPr/>
          <a:lstStyle/>
          <a:p>
            <a:fld id="{6B394888-48A7-42F6-AE45-2BD5FD40ED91}" type="slidenum">
              <a:rPr lang="en-US" smtClean="0"/>
              <a:pPr/>
              <a:t>83</a:t>
            </a:fld>
            <a:endParaRPr lang="en-US" dirty="0"/>
          </a:p>
        </p:txBody>
      </p:sp>
    </p:spTree>
    <p:extLst>
      <p:ext uri="{BB962C8B-B14F-4D97-AF65-F5344CB8AC3E}">
        <p14:creationId xmlns:p14="http://schemas.microsoft.com/office/powerpoint/2010/main" val="3777918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457200" y="274638"/>
            <a:ext cx="8229600" cy="792162"/>
          </a:xfrm>
        </p:spPr>
        <p:txBody>
          <a:bodyPr/>
          <a:lstStyle/>
          <a:p>
            <a:r>
              <a:rPr lang="en-US"/>
              <a:t>Defining your own Collective Operations</a:t>
            </a:r>
          </a:p>
        </p:txBody>
      </p:sp>
      <p:sp>
        <p:nvSpPr>
          <p:cNvPr id="346115" name="Rectangle 3"/>
          <p:cNvSpPr>
            <a:spLocks noGrp="1" noChangeArrowheads="1"/>
          </p:cNvSpPr>
          <p:nvPr>
            <p:ph type="body" idx="1"/>
          </p:nvPr>
        </p:nvSpPr>
        <p:spPr>
          <a:xfrm>
            <a:off x="533400" y="1143000"/>
            <a:ext cx="8153400" cy="4876800"/>
          </a:xfrm>
        </p:spPr>
        <p:txBody>
          <a:bodyPr/>
          <a:lstStyle/>
          <a:p>
            <a:r>
              <a:rPr lang="en-US" dirty="0"/>
              <a:t>Create your own collective computations with:</a:t>
            </a:r>
            <a:br>
              <a:rPr lang="en-US" dirty="0"/>
            </a:br>
            <a:r>
              <a:rPr lang="en-US" sz="1800" b="1" dirty="0">
                <a:latin typeface="Courier New" pitchFamily="49" charset="0"/>
              </a:rPr>
              <a:t>MPI_OP_CREATE(</a:t>
            </a:r>
            <a:r>
              <a:rPr lang="en-US" sz="1800" b="1" dirty="0" err="1">
                <a:latin typeface="Courier New" pitchFamily="49" charset="0"/>
              </a:rPr>
              <a:t>user_fn</a:t>
            </a:r>
            <a:r>
              <a:rPr lang="en-US" sz="1800" b="1" dirty="0">
                <a:latin typeface="Courier New" pitchFamily="49" charset="0"/>
              </a:rPr>
              <a:t>, commutes, &amp;op);</a:t>
            </a:r>
            <a:br>
              <a:rPr lang="en-US" sz="1800" b="1" dirty="0">
                <a:latin typeface="Courier New" pitchFamily="49" charset="0"/>
              </a:rPr>
            </a:br>
            <a:r>
              <a:rPr lang="en-US" sz="1800" b="1" dirty="0">
                <a:latin typeface="Courier New" pitchFamily="49" charset="0"/>
              </a:rPr>
              <a:t>MPI_OP_FREE(&amp;op);</a:t>
            </a:r>
          </a:p>
          <a:p>
            <a:pPr>
              <a:buNone/>
            </a:pPr>
            <a:br>
              <a:rPr lang="en-US" sz="1100" dirty="0"/>
            </a:br>
            <a:r>
              <a:rPr lang="en-US" sz="2000" b="1" dirty="0" err="1">
                <a:latin typeface="Courier New" pitchFamily="49" charset="0"/>
              </a:rPr>
              <a:t>user_fn</a:t>
            </a:r>
            <a:r>
              <a:rPr lang="en-US" sz="2000" b="1" dirty="0">
                <a:latin typeface="Courier New" pitchFamily="49" charset="0"/>
              </a:rPr>
              <a:t>(</a:t>
            </a:r>
            <a:r>
              <a:rPr lang="en-US" sz="2000" b="1" dirty="0" err="1">
                <a:latin typeface="Courier New" pitchFamily="49" charset="0"/>
              </a:rPr>
              <a:t>invec</a:t>
            </a:r>
            <a:r>
              <a:rPr lang="en-US" sz="2000" b="1" dirty="0">
                <a:latin typeface="Courier New" pitchFamily="49" charset="0"/>
              </a:rPr>
              <a:t>, </a:t>
            </a:r>
            <a:r>
              <a:rPr lang="en-US" sz="2000" b="1" dirty="0" err="1">
                <a:latin typeface="Courier New" pitchFamily="49" charset="0"/>
              </a:rPr>
              <a:t>inoutvec</a:t>
            </a:r>
            <a:r>
              <a:rPr lang="en-US" sz="2000" b="1" dirty="0">
                <a:latin typeface="Courier New" pitchFamily="49" charset="0"/>
              </a:rPr>
              <a:t>, </a:t>
            </a:r>
            <a:r>
              <a:rPr lang="en-US" sz="2000" b="1" dirty="0" err="1">
                <a:latin typeface="Courier New" pitchFamily="49" charset="0"/>
              </a:rPr>
              <a:t>len</a:t>
            </a:r>
            <a:r>
              <a:rPr lang="en-US" sz="2000" b="1" dirty="0">
                <a:latin typeface="Courier New" pitchFamily="49" charset="0"/>
              </a:rPr>
              <a:t>, </a:t>
            </a:r>
            <a:r>
              <a:rPr lang="en-US" sz="2000" b="1" dirty="0" err="1">
                <a:latin typeface="Courier New" pitchFamily="49" charset="0"/>
              </a:rPr>
              <a:t>datatype</a:t>
            </a:r>
            <a:r>
              <a:rPr lang="en-US" sz="2000" b="1" dirty="0">
                <a:latin typeface="Courier New" pitchFamily="49" charset="0"/>
              </a:rPr>
              <a:t>);</a:t>
            </a:r>
          </a:p>
          <a:p>
            <a:pPr>
              <a:buNone/>
            </a:pPr>
            <a:endParaRPr lang="en-US" sz="1200" dirty="0"/>
          </a:p>
          <a:p>
            <a:r>
              <a:rPr lang="en-US" dirty="0"/>
              <a:t>The user function should perform:</a:t>
            </a:r>
            <a:br>
              <a:rPr lang="en-US" dirty="0"/>
            </a:br>
            <a:r>
              <a:rPr lang="en-US" sz="2000" b="1" dirty="0" err="1">
                <a:latin typeface="Courier New" pitchFamily="49" charset="0"/>
              </a:rPr>
              <a:t>inoutvec</a:t>
            </a:r>
            <a:r>
              <a:rPr lang="en-US" sz="2000" b="1" dirty="0">
                <a:latin typeface="Courier New" pitchFamily="49" charset="0"/>
              </a:rPr>
              <a:t>[</a:t>
            </a:r>
            <a:r>
              <a:rPr lang="en-US" sz="2000" b="1" dirty="0" err="1">
                <a:latin typeface="Courier New" pitchFamily="49" charset="0"/>
              </a:rPr>
              <a:t>i</a:t>
            </a:r>
            <a:r>
              <a:rPr lang="en-US" sz="2000" b="1" dirty="0">
                <a:latin typeface="Courier New" pitchFamily="49" charset="0"/>
              </a:rPr>
              <a:t>] = </a:t>
            </a:r>
            <a:r>
              <a:rPr lang="en-US" sz="2000" b="1" dirty="0" err="1">
                <a:latin typeface="Courier New" pitchFamily="49" charset="0"/>
              </a:rPr>
              <a:t>invec</a:t>
            </a:r>
            <a:r>
              <a:rPr lang="en-US" sz="2000" b="1" dirty="0">
                <a:latin typeface="Courier New" pitchFamily="49" charset="0"/>
              </a:rPr>
              <a:t>[</a:t>
            </a:r>
            <a:r>
              <a:rPr lang="en-US" sz="2000" b="1" dirty="0" err="1">
                <a:latin typeface="Courier New" pitchFamily="49" charset="0"/>
              </a:rPr>
              <a:t>i</a:t>
            </a:r>
            <a:r>
              <a:rPr lang="en-US" sz="2000" b="1">
                <a:latin typeface="Courier New" pitchFamily="49" charset="0"/>
              </a:rPr>
              <a:t>]  op  inoutvec</a:t>
            </a:r>
            <a:r>
              <a:rPr lang="en-US" sz="2000" b="1" dirty="0">
                <a:latin typeface="Courier New" pitchFamily="49" charset="0"/>
              </a:rPr>
              <a:t>[</a:t>
            </a:r>
            <a:r>
              <a:rPr lang="en-US" sz="2000" b="1" dirty="0" err="1">
                <a:latin typeface="Courier New" pitchFamily="49" charset="0"/>
              </a:rPr>
              <a:t>i</a:t>
            </a:r>
            <a:r>
              <a:rPr lang="en-US" sz="2000" b="1" dirty="0">
                <a:latin typeface="Courier New" pitchFamily="49" charset="0"/>
              </a:rPr>
              <a:t>];</a:t>
            </a:r>
            <a:br>
              <a:rPr lang="en-US" sz="2000" dirty="0"/>
            </a:br>
            <a:r>
              <a:rPr lang="en-US" sz="2000" dirty="0"/>
              <a:t>for </a:t>
            </a:r>
            <a:r>
              <a:rPr lang="en-US" sz="2000" dirty="0" err="1"/>
              <a:t>i</a:t>
            </a:r>
            <a:r>
              <a:rPr lang="en-US" sz="2000" dirty="0"/>
              <a:t> from 0 to len-1</a:t>
            </a:r>
            <a:endParaRPr lang="en-US" dirty="0"/>
          </a:p>
          <a:p>
            <a:pPr>
              <a:buNone/>
            </a:pPr>
            <a:endParaRPr lang="en-US" sz="2000" dirty="0"/>
          </a:p>
          <a:p>
            <a:r>
              <a:rPr lang="en-US" dirty="0"/>
              <a:t>The user function can be non-commutative, but must be associative</a:t>
            </a:r>
          </a:p>
        </p:txBody>
      </p:sp>
      <p:sp>
        <p:nvSpPr>
          <p:cNvPr id="4" name="Slide Number Placeholder 3"/>
          <p:cNvSpPr>
            <a:spLocks noGrp="1"/>
          </p:cNvSpPr>
          <p:nvPr>
            <p:ph type="sldNum" sz="quarter" idx="4"/>
          </p:nvPr>
        </p:nvSpPr>
        <p:spPr/>
        <p:txBody>
          <a:bodyPr/>
          <a:lstStyle/>
          <a:p>
            <a:fld id="{6B394888-48A7-42F6-AE45-2BD5FD40ED91}" type="slidenum">
              <a:rPr lang="en-US" smtClean="0"/>
              <a:pPr/>
              <a:t>84</a:t>
            </a:fld>
            <a:endParaRPr lang="en-US" dirty="0"/>
          </a:p>
        </p:txBody>
      </p:sp>
    </p:spTree>
    <p:extLst>
      <p:ext uri="{BB962C8B-B14F-4D97-AF65-F5344CB8AC3E}">
        <p14:creationId xmlns:p14="http://schemas.microsoft.com/office/powerpoint/2010/main" val="8387506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667000"/>
            <a:ext cx="8229600" cy="792162"/>
          </a:xfrm>
        </p:spPr>
        <p:txBody>
          <a:bodyPr/>
          <a:lstStyle/>
          <a:p>
            <a:pPr algn="ctr"/>
            <a:r>
              <a:rPr lang="en-US" dirty="0" err="1"/>
              <a:t>Nonblocking</a:t>
            </a:r>
            <a:r>
              <a:rPr lang="en-US" dirty="0"/>
              <a:t> Collectives</a:t>
            </a:r>
          </a:p>
        </p:txBody>
      </p:sp>
      <p:sp>
        <p:nvSpPr>
          <p:cNvPr id="3" name="Slide Number Placeholder 2"/>
          <p:cNvSpPr>
            <a:spLocks noGrp="1"/>
          </p:cNvSpPr>
          <p:nvPr>
            <p:ph type="sldNum" sz="quarter" idx="4"/>
          </p:nvPr>
        </p:nvSpPr>
        <p:spPr/>
        <p:txBody>
          <a:bodyPr/>
          <a:lstStyle/>
          <a:p>
            <a:fld id="{6B394888-48A7-42F6-AE45-2BD5FD40ED91}" type="slidenum">
              <a:rPr lang="en-US" smtClean="0"/>
              <a:pPr/>
              <a:t>85</a:t>
            </a:fld>
            <a:endParaRPr lang="en-US" dirty="0"/>
          </a:p>
        </p:txBody>
      </p:sp>
    </p:spTree>
    <p:extLst>
      <p:ext uri="{BB962C8B-B14F-4D97-AF65-F5344CB8AC3E}">
        <p14:creationId xmlns:p14="http://schemas.microsoft.com/office/powerpoint/2010/main" val="1239874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143000"/>
          </a:xfrm>
        </p:spPr>
        <p:txBody>
          <a:bodyPr>
            <a:noAutofit/>
          </a:bodyPr>
          <a:lstStyle/>
          <a:p>
            <a:r>
              <a:rPr lang="en-US" sz="3600" dirty="0"/>
              <a:t>Nonblocking Collective Communication</a:t>
            </a:r>
          </a:p>
        </p:txBody>
      </p:sp>
      <p:sp>
        <p:nvSpPr>
          <p:cNvPr id="3" name="Content Placeholder 2"/>
          <p:cNvSpPr>
            <a:spLocks noGrp="1"/>
          </p:cNvSpPr>
          <p:nvPr>
            <p:ph idx="1"/>
          </p:nvPr>
        </p:nvSpPr>
        <p:spPr/>
        <p:txBody>
          <a:bodyPr>
            <a:normAutofit/>
          </a:bodyPr>
          <a:lstStyle/>
          <a:p>
            <a:r>
              <a:rPr lang="en-US" sz="3500" dirty="0" err="1"/>
              <a:t>Nonblocking</a:t>
            </a:r>
            <a:r>
              <a:rPr lang="en-US" sz="3500" dirty="0"/>
              <a:t> communication</a:t>
            </a:r>
          </a:p>
          <a:p>
            <a:pPr lvl="1"/>
            <a:r>
              <a:rPr lang="en-US" dirty="0"/>
              <a:t>Deadlock avoidance</a:t>
            </a:r>
          </a:p>
          <a:p>
            <a:pPr lvl="1"/>
            <a:r>
              <a:rPr lang="en-US" dirty="0"/>
              <a:t>Overlapping communication/computation</a:t>
            </a:r>
          </a:p>
          <a:p>
            <a:r>
              <a:rPr lang="en-US" sz="3500" dirty="0"/>
              <a:t>Collective communication</a:t>
            </a:r>
          </a:p>
          <a:p>
            <a:pPr lvl="1"/>
            <a:r>
              <a:rPr lang="en-US" dirty="0"/>
              <a:t>Collection of pre-defined optimized routines</a:t>
            </a:r>
          </a:p>
          <a:p>
            <a:r>
              <a:rPr lang="en-US" sz="3500" dirty="0" err="1"/>
              <a:t>Nonblocking</a:t>
            </a:r>
            <a:r>
              <a:rPr lang="en-US" sz="3500" dirty="0"/>
              <a:t> collective communication</a:t>
            </a:r>
          </a:p>
          <a:p>
            <a:pPr lvl="1"/>
            <a:r>
              <a:rPr lang="en-US" dirty="0"/>
              <a:t>Combines both advantages</a:t>
            </a:r>
          </a:p>
          <a:p>
            <a:pPr lvl="1"/>
            <a:r>
              <a:rPr lang="en-US" dirty="0"/>
              <a:t>System noise/imbalance resiliency</a:t>
            </a:r>
          </a:p>
          <a:p>
            <a:pPr lvl="1"/>
            <a:r>
              <a:rPr lang="en-US" dirty="0"/>
              <a:t>Semantic advantages</a:t>
            </a:r>
          </a:p>
          <a:p>
            <a:pPr lvl="1"/>
            <a:endParaRPr lang="en-US" dirty="0"/>
          </a:p>
        </p:txBody>
      </p:sp>
      <p:sp>
        <p:nvSpPr>
          <p:cNvPr id="4" name="Slide Number Placeholder 3"/>
          <p:cNvSpPr>
            <a:spLocks noGrp="1"/>
          </p:cNvSpPr>
          <p:nvPr>
            <p:ph type="sldNum" sz="quarter" idx="4"/>
          </p:nvPr>
        </p:nvSpPr>
        <p:spPr/>
        <p:txBody>
          <a:bodyPr/>
          <a:lstStyle/>
          <a:p>
            <a:fld id="{6B394888-48A7-42F6-AE45-2BD5FD40ED91}" type="slidenum">
              <a:rPr lang="en-US" smtClean="0"/>
              <a:pPr/>
              <a:t>86</a:t>
            </a:fld>
            <a:endParaRPr lang="en-US" dirty="0"/>
          </a:p>
        </p:txBody>
      </p:sp>
    </p:spTree>
    <p:extLst>
      <p:ext uri="{BB962C8B-B14F-4D97-AF65-F5344CB8AC3E}">
        <p14:creationId xmlns:p14="http://schemas.microsoft.com/office/powerpoint/2010/main" val="33004169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Nonblocking</a:t>
            </a:r>
            <a:r>
              <a:rPr lang="en-US" dirty="0"/>
              <a:t> Communication</a:t>
            </a:r>
          </a:p>
        </p:txBody>
      </p:sp>
      <p:sp>
        <p:nvSpPr>
          <p:cNvPr id="3" name="Content Placeholder 2"/>
          <p:cNvSpPr>
            <a:spLocks noGrp="1"/>
          </p:cNvSpPr>
          <p:nvPr>
            <p:ph idx="1"/>
          </p:nvPr>
        </p:nvSpPr>
        <p:spPr/>
        <p:txBody>
          <a:bodyPr/>
          <a:lstStyle/>
          <a:p>
            <a:r>
              <a:rPr lang="en-US" dirty="0"/>
              <a:t>Semantics are simple:</a:t>
            </a:r>
          </a:p>
          <a:p>
            <a:pPr lvl="1"/>
            <a:r>
              <a:rPr lang="en-US" dirty="0"/>
              <a:t>Function returns no matter what</a:t>
            </a:r>
          </a:p>
          <a:p>
            <a:pPr lvl="1"/>
            <a:r>
              <a:rPr lang="en-US" dirty="0"/>
              <a:t>No progress guarantee!</a:t>
            </a:r>
          </a:p>
          <a:p>
            <a:r>
              <a:rPr lang="en-US" sz="2800" dirty="0"/>
              <a:t>E.g., </a:t>
            </a:r>
            <a:r>
              <a:rPr lang="en-US" sz="2800" dirty="0" err="1"/>
              <a:t>MPI_Isend</a:t>
            </a:r>
            <a:r>
              <a:rPr lang="en-US" sz="2800" dirty="0"/>
              <a:t>(&lt;send-</a:t>
            </a:r>
            <a:r>
              <a:rPr lang="en-US" sz="2800" dirty="0" err="1"/>
              <a:t>args</a:t>
            </a:r>
            <a:r>
              <a:rPr lang="en-US" sz="2800" dirty="0"/>
              <a:t>&gt;, </a:t>
            </a:r>
            <a:r>
              <a:rPr lang="en-US" sz="2800" dirty="0" err="1"/>
              <a:t>MPI_Request</a:t>
            </a:r>
            <a:r>
              <a:rPr lang="en-US" sz="2800" dirty="0"/>
              <a:t> *</a:t>
            </a:r>
            <a:r>
              <a:rPr lang="en-US" sz="2800" dirty="0" err="1"/>
              <a:t>req</a:t>
            </a:r>
            <a:r>
              <a:rPr lang="en-US" sz="2800" dirty="0"/>
              <a:t>);</a:t>
            </a:r>
          </a:p>
          <a:p>
            <a:r>
              <a:rPr lang="en-US" sz="2800" dirty="0" err="1"/>
              <a:t>Nonblocking</a:t>
            </a:r>
            <a:r>
              <a:rPr lang="en-US" sz="2800" dirty="0"/>
              <a:t> tests:</a:t>
            </a:r>
          </a:p>
          <a:p>
            <a:pPr lvl="1"/>
            <a:r>
              <a:rPr lang="en-US" sz="2400" dirty="0"/>
              <a:t>Test, </a:t>
            </a:r>
            <a:r>
              <a:rPr lang="en-US" sz="2400" dirty="0" err="1"/>
              <a:t>Testany</a:t>
            </a:r>
            <a:r>
              <a:rPr lang="en-US" sz="2400" dirty="0"/>
              <a:t>, </a:t>
            </a:r>
            <a:r>
              <a:rPr lang="en-US" sz="2400" dirty="0" err="1"/>
              <a:t>Testall</a:t>
            </a:r>
            <a:r>
              <a:rPr lang="en-US" sz="2400" dirty="0"/>
              <a:t>, </a:t>
            </a:r>
            <a:r>
              <a:rPr lang="en-US" sz="2400" dirty="0" err="1"/>
              <a:t>Testsome</a:t>
            </a:r>
            <a:endParaRPr lang="en-US" sz="2400" dirty="0"/>
          </a:p>
          <a:p>
            <a:r>
              <a:rPr lang="en-US" sz="2800" dirty="0"/>
              <a:t>Blocking wait:</a:t>
            </a:r>
          </a:p>
          <a:p>
            <a:pPr lvl="1"/>
            <a:r>
              <a:rPr lang="en-US" sz="2400" dirty="0"/>
              <a:t>Wait, </a:t>
            </a:r>
            <a:r>
              <a:rPr lang="en-US" sz="2400" dirty="0" err="1"/>
              <a:t>Waitany</a:t>
            </a:r>
            <a:r>
              <a:rPr lang="en-US" sz="2400" dirty="0"/>
              <a:t>, </a:t>
            </a:r>
            <a:r>
              <a:rPr lang="en-US" sz="2400" dirty="0" err="1"/>
              <a:t>Waitall</a:t>
            </a:r>
            <a:r>
              <a:rPr lang="en-US" sz="2400" dirty="0"/>
              <a:t>, </a:t>
            </a:r>
            <a:r>
              <a:rPr lang="en-US" sz="2400" dirty="0" err="1"/>
              <a:t>Waitsome</a:t>
            </a:r>
            <a:endParaRPr lang="en-US" sz="2400" dirty="0"/>
          </a:p>
        </p:txBody>
      </p:sp>
      <p:sp>
        <p:nvSpPr>
          <p:cNvPr id="4" name="Slide Number Placeholder 3"/>
          <p:cNvSpPr>
            <a:spLocks noGrp="1"/>
          </p:cNvSpPr>
          <p:nvPr>
            <p:ph type="sldNum" sz="quarter" idx="4"/>
          </p:nvPr>
        </p:nvSpPr>
        <p:spPr/>
        <p:txBody>
          <a:bodyPr/>
          <a:lstStyle/>
          <a:p>
            <a:fld id="{6B394888-48A7-42F6-AE45-2BD5FD40ED91}" type="slidenum">
              <a:rPr lang="en-US" smtClean="0"/>
              <a:pPr/>
              <a:t>87</a:t>
            </a:fld>
            <a:endParaRPr lang="en-US" dirty="0"/>
          </a:p>
        </p:txBody>
      </p:sp>
    </p:spTree>
    <p:extLst>
      <p:ext uri="{BB962C8B-B14F-4D97-AF65-F5344CB8AC3E}">
        <p14:creationId xmlns:p14="http://schemas.microsoft.com/office/powerpoint/2010/main" val="36066526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noAutofit/>
          </a:bodyPr>
          <a:lstStyle/>
          <a:p>
            <a:r>
              <a:rPr lang="en-US" sz="3600" dirty="0" err="1"/>
              <a:t>Nonblocking</a:t>
            </a:r>
            <a:r>
              <a:rPr lang="en-US" sz="3600" dirty="0"/>
              <a:t> Collective Communication</a:t>
            </a:r>
          </a:p>
        </p:txBody>
      </p:sp>
      <p:sp>
        <p:nvSpPr>
          <p:cNvPr id="3" name="Content Placeholder 2"/>
          <p:cNvSpPr>
            <a:spLocks noGrp="1"/>
          </p:cNvSpPr>
          <p:nvPr>
            <p:ph idx="1"/>
          </p:nvPr>
        </p:nvSpPr>
        <p:spPr/>
        <p:txBody>
          <a:bodyPr>
            <a:normAutofit fontScale="92500" lnSpcReduction="20000"/>
          </a:bodyPr>
          <a:lstStyle/>
          <a:p>
            <a:r>
              <a:rPr lang="en-US" sz="3600" dirty="0" err="1"/>
              <a:t>Nonblocking</a:t>
            </a:r>
            <a:r>
              <a:rPr lang="en-US" sz="3600" dirty="0"/>
              <a:t> variants of all collectives</a:t>
            </a:r>
          </a:p>
          <a:p>
            <a:pPr lvl="1"/>
            <a:r>
              <a:rPr lang="en-US" dirty="0" err="1"/>
              <a:t>MPI_Ibcast</a:t>
            </a:r>
            <a:r>
              <a:rPr lang="en-US" dirty="0"/>
              <a:t>(&lt;</a:t>
            </a:r>
            <a:r>
              <a:rPr lang="en-US" dirty="0" err="1"/>
              <a:t>bcast</a:t>
            </a:r>
            <a:r>
              <a:rPr lang="en-US" dirty="0"/>
              <a:t> </a:t>
            </a:r>
            <a:r>
              <a:rPr lang="en-US" dirty="0" err="1"/>
              <a:t>args</a:t>
            </a:r>
            <a:r>
              <a:rPr lang="en-US" dirty="0"/>
              <a:t>&gt;, </a:t>
            </a:r>
            <a:r>
              <a:rPr lang="en-US" dirty="0" err="1"/>
              <a:t>MPI_Request</a:t>
            </a:r>
            <a:r>
              <a:rPr lang="en-US" dirty="0"/>
              <a:t> *</a:t>
            </a:r>
            <a:r>
              <a:rPr lang="en-US" dirty="0" err="1"/>
              <a:t>req</a:t>
            </a:r>
            <a:r>
              <a:rPr lang="en-US" dirty="0"/>
              <a:t>);</a:t>
            </a:r>
          </a:p>
          <a:p>
            <a:r>
              <a:rPr lang="en-US" sz="3600" dirty="0"/>
              <a:t>Semantics:</a:t>
            </a:r>
          </a:p>
          <a:p>
            <a:pPr lvl="1"/>
            <a:r>
              <a:rPr lang="en-US" dirty="0"/>
              <a:t>Function returns no matter what</a:t>
            </a:r>
          </a:p>
          <a:p>
            <a:pPr lvl="1"/>
            <a:r>
              <a:rPr lang="en-US" dirty="0"/>
              <a:t>No guaranteed progress (quality of implementation)</a:t>
            </a:r>
          </a:p>
          <a:p>
            <a:pPr lvl="1"/>
            <a:r>
              <a:rPr lang="en-US" dirty="0"/>
              <a:t>Usual completion calls (wait, test) + mixing</a:t>
            </a:r>
          </a:p>
          <a:p>
            <a:pPr lvl="1"/>
            <a:r>
              <a:rPr lang="en-US" dirty="0"/>
              <a:t>Out-of order completion</a:t>
            </a:r>
          </a:p>
          <a:p>
            <a:r>
              <a:rPr lang="en-US" sz="3600" dirty="0"/>
              <a:t>Restrictions:</a:t>
            </a:r>
          </a:p>
          <a:p>
            <a:pPr lvl="1"/>
            <a:r>
              <a:rPr lang="en-US" dirty="0"/>
              <a:t>No tags, in-order matching</a:t>
            </a:r>
          </a:p>
          <a:p>
            <a:pPr lvl="1"/>
            <a:r>
              <a:rPr lang="en-US" dirty="0"/>
              <a:t>Send and vector buffers may not be touched during operation</a:t>
            </a:r>
          </a:p>
          <a:p>
            <a:pPr lvl="1"/>
            <a:r>
              <a:rPr lang="en-US" dirty="0" err="1"/>
              <a:t>MPI_Cancel</a:t>
            </a:r>
            <a:r>
              <a:rPr lang="en-US" dirty="0"/>
              <a:t> not supported</a:t>
            </a:r>
          </a:p>
          <a:p>
            <a:pPr lvl="1"/>
            <a:r>
              <a:rPr lang="en-US" dirty="0"/>
              <a:t>No matching with blocking collectives</a:t>
            </a:r>
          </a:p>
          <a:p>
            <a:pPr lvl="1"/>
            <a:endParaRPr lang="en-US" dirty="0"/>
          </a:p>
        </p:txBody>
      </p:sp>
      <p:sp>
        <p:nvSpPr>
          <p:cNvPr id="8" name="TextBox 7"/>
          <p:cNvSpPr txBox="1"/>
          <p:nvPr/>
        </p:nvSpPr>
        <p:spPr>
          <a:xfrm>
            <a:off x="0" y="6248400"/>
            <a:ext cx="8759193" cy="338554"/>
          </a:xfrm>
          <a:prstGeom prst="rect">
            <a:avLst/>
          </a:prstGeom>
          <a:noFill/>
        </p:spPr>
        <p:txBody>
          <a:bodyPr wrap="none" rtlCol="0">
            <a:spAutoFit/>
          </a:bodyPr>
          <a:lstStyle/>
          <a:p>
            <a:r>
              <a:rPr lang="en-US" sz="1600" i="1" dirty="0"/>
              <a:t>Hoefler et al.: Implementation and Performance Analysis of Non-Blocking Collective Operations for MPI</a:t>
            </a:r>
          </a:p>
        </p:txBody>
      </p:sp>
      <p:sp>
        <p:nvSpPr>
          <p:cNvPr id="5" name="Slide Number Placeholder 4"/>
          <p:cNvSpPr>
            <a:spLocks noGrp="1"/>
          </p:cNvSpPr>
          <p:nvPr>
            <p:ph type="sldNum" sz="quarter" idx="4"/>
          </p:nvPr>
        </p:nvSpPr>
        <p:spPr/>
        <p:txBody>
          <a:bodyPr/>
          <a:lstStyle/>
          <a:p>
            <a:fld id="{6B394888-48A7-42F6-AE45-2BD5FD40ED91}" type="slidenum">
              <a:rPr lang="en-US" smtClean="0"/>
              <a:pPr/>
              <a:t>88</a:t>
            </a:fld>
            <a:endParaRPr lang="en-US" dirty="0"/>
          </a:p>
        </p:txBody>
      </p:sp>
    </p:spTree>
    <p:extLst>
      <p:ext uri="{BB962C8B-B14F-4D97-AF65-F5344CB8AC3E}">
        <p14:creationId xmlns:p14="http://schemas.microsoft.com/office/powerpoint/2010/main" val="32313643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noAutofit/>
          </a:bodyPr>
          <a:lstStyle/>
          <a:p>
            <a:r>
              <a:rPr lang="en-US" sz="3600" dirty="0" err="1"/>
              <a:t>Nonblocking</a:t>
            </a:r>
            <a:r>
              <a:rPr lang="en-US" sz="3600" dirty="0"/>
              <a:t> Collective Communication</a:t>
            </a:r>
          </a:p>
        </p:txBody>
      </p:sp>
      <p:sp>
        <p:nvSpPr>
          <p:cNvPr id="3" name="Content Placeholder 2"/>
          <p:cNvSpPr>
            <a:spLocks noGrp="1"/>
          </p:cNvSpPr>
          <p:nvPr>
            <p:ph idx="1"/>
          </p:nvPr>
        </p:nvSpPr>
        <p:spPr>
          <a:xfrm>
            <a:off x="457200" y="1143000"/>
            <a:ext cx="8229600" cy="4525963"/>
          </a:xfrm>
        </p:spPr>
        <p:txBody>
          <a:bodyPr/>
          <a:lstStyle/>
          <a:p>
            <a:r>
              <a:rPr lang="en-US" sz="2800" dirty="0"/>
              <a:t>Semantic advantages:</a:t>
            </a:r>
          </a:p>
          <a:p>
            <a:pPr lvl="1"/>
            <a:r>
              <a:rPr lang="en-US" sz="2400" dirty="0"/>
              <a:t>Enable asynchronous progression (and manual)</a:t>
            </a:r>
          </a:p>
          <a:p>
            <a:pPr lvl="2"/>
            <a:r>
              <a:rPr lang="en-US" sz="2000" dirty="0"/>
              <a:t>Software pipelining</a:t>
            </a:r>
          </a:p>
          <a:p>
            <a:pPr lvl="1"/>
            <a:r>
              <a:rPr lang="en-US" sz="2400" dirty="0"/>
              <a:t>Decouple data transfer and synchronization</a:t>
            </a:r>
          </a:p>
          <a:p>
            <a:pPr lvl="2"/>
            <a:r>
              <a:rPr lang="en-US" sz="2000" dirty="0"/>
              <a:t>Noise resiliency!</a:t>
            </a:r>
          </a:p>
          <a:p>
            <a:pPr lvl="1"/>
            <a:r>
              <a:rPr lang="en-US" sz="2400" dirty="0"/>
              <a:t>Allow overlapping communicators</a:t>
            </a:r>
          </a:p>
          <a:p>
            <a:pPr lvl="2"/>
            <a:r>
              <a:rPr lang="en-US" sz="2000" dirty="0"/>
              <a:t>See also neighborhood collectives</a:t>
            </a:r>
          </a:p>
          <a:p>
            <a:pPr lvl="1"/>
            <a:r>
              <a:rPr lang="en-US" sz="2400" dirty="0"/>
              <a:t>Multiple outstanding operations at any time</a:t>
            </a:r>
          </a:p>
          <a:p>
            <a:pPr lvl="2"/>
            <a:r>
              <a:rPr lang="en-US" sz="2000" dirty="0"/>
              <a:t>Enables pipelining window</a:t>
            </a:r>
          </a:p>
          <a:p>
            <a:pPr lvl="1"/>
            <a:endParaRPr lang="en-US" dirty="0"/>
          </a:p>
        </p:txBody>
      </p:sp>
      <p:sp>
        <p:nvSpPr>
          <p:cNvPr id="9" name="TextBox 8"/>
          <p:cNvSpPr txBox="1"/>
          <p:nvPr/>
        </p:nvSpPr>
        <p:spPr>
          <a:xfrm>
            <a:off x="0" y="6248400"/>
            <a:ext cx="8759193" cy="338554"/>
          </a:xfrm>
          <a:prstGeom prst="rect">
            <a:avLst/>
          </a:prstGeom>
          <a:noFill/>
        </p:spPr>
        <p:txBody>
          <a:bodyPr wrap="none" rtlCol="0">
            <a:spAutoFit/>
          </a:bodyPr>
          <a:lstStyle/>
          <a:p>
            <a:r>
              <a:rPr lang="en-US" sz="1600" i="1" dirty="0"/>
              <a:t>Hoefler et al.: Implementation and Performance Analysis of Non-Blocking Collective Operations for MPI</a:t>
            </a:r>
          </a:p>
        </p:txBody>
      </p:sp>
      <p:sp>
        <p:nvSpPr>
          <p:cNvPr id="5" name="Slide Number Placeholder 4"/>
          <p:cNvSpPr>
            <a:spLocks noGrp="1"/>
          </p:cNvSpPr>
          <p:nvPr>
            <p:ph type="sldNum" sz="quarter" idx="4"/>
          </p:nvPr>
        </p:nvSpPr>
        <p:spPr/>
        <p:txBody>
          <a:bodyPr/>
          <a:lstStyle/>
          <a:p>
            <a:fld id="{6B394888-48A7-42F6-AE45-2BD5FD40ED91}" type="slidenum">
              <a:rPr lang="en-US" smtClean="0"/>
              <a:pPr/>
              <a:t>89</a:t>
            </a:fld>
            <a:endParaRPr lang="en-US" dirty="0"/>
          </a:p>
        </p:txBody>
      </p:sp>
    </p:spTree>
    <p:extLst>
      <p:ext uri="{BB962C8B-B14F-4D97-AF65-F5344CB8AC3E}">
        <p14:creationId xmlns:p14="http://schemas.microsoft.com/office/powerpoint/2010/main" val="39719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MPI Programs</a:t>
            </a:r>
          </a:p>
        </p:txBody>
      </p:sp>
      <p:sp>
        <p:nvSpPr>
          <p:cNvPr id="3" name="Content Placeholder 2"/>
          <p:cNvSpPr>
            <a:spLocks noGrp="1"/>
          </p:cNvSpPr>
          <p:nvPr>
            <p:ph idx="1"/>
          </p:nvPr>
        </p:nvSpPr>
        <p:spPr/>
        <p:txBody>
          <a:bodyPr/>
          <a:lstStyle/>
          <a:p>
            <a:pPr>
              <a:lnSpc>
                <a:spcPct val="110000"/>
              </a:lnSpc>
            </a:pPr>
            <a:r>
              <a:rPr lang="en-US" dirty="0"/>
              <a:t>Compilation Wrappers</a:t>
            </a:r>
          </a:p>
          <a:p>
            <a:pPr lvl="1">
              <a:lnSpc>
                <a:spcPct val="110000"/>
              </a:lnSpc>
            </a:pPr>
            <a:r>
              <a:rPr lang="en-US" dirty="0"/>
              <a:t>For C programs:	</a:t>
            </a:r>
            <a:endParaRPr lang="en-US" b="1" dirty="0">
              <a:latin typeface="Courier" pitchFamily="2" charset="0"/>
              <a:cs typeface="Courier New" pitchFamily="49" charset="0"/>
            </a:endParaRPr>
          </a:p>
          <a:p>
            <a:pPr lvl="1">
              <a:lnSpc>
                <a:spcPct val="110000"/>
              </a:lnSpc>
            </a:pPr>
            <a:r>
              <a:rPr lang="en-US" dirty="0"/>
              <a:t>For C++ programs:	                </a:t>
            </a:r>
          </a:p>
          <a:p>
            <a:pPr lvl="1">
              <a:lnSpc>
                <a:spcPct val="110000"/>
              </a:lnSpc>
            </a:pPr>
            <a:r>
              <a:rPr lang="en-US" dirty="0"/>
              <a:t>For Fortran programs:</a:t>
            </a:r>
            <a:endParaRPr lang="en-US" b="1" dirty="0">
              <a:latin typeface="Courier" pitchFamily="2" charset="0"/>
              <a:cs typeface="Courier New" pitchFamily="49" charset="0"/>
            </a:endParaRPr>
          </a:p>
          <a:p>
            <a:r>
              <a:rPr lang="en-US" dirty="0"/>
              <a:t>You can link other libraries are required too</a:t>
            </a:r>
          </a:p>
          <a:p>
            <a:pPr lvl="1"/>
            <a:r>
              <a:rPr lang="en-US" dirty="0"/>
              <a:t>To link to a math library:	</a:t>
            </a:r>
            <a:endParaRPr lang="en-US" dirty="0">
              <a:latin typeface="Courier" pitchFamily="2" charset="0"/>
            </a:endParaRPr>
          </a:p>
          <a:p>
            <a:r>
              <a:rPr lang="en-US" dirty="0"/>
              <a:t>You can just assume that “</a:t>
            </a:r>
            <a:r>
              <a:rPr lang="en-US" dirty="0" err="1"/>
              <a:t>mpicc</a:t>
            </a:r>
            <a:r>
              <a:rPr lang="en-US" dirty="0"/>
              <a:t>” and friends have replaced your regular compilers (</a:t>
            </a:r>
            <a:r>
              <a:rPr lang="en-US" dirty="0" err="1"/>
              <a:t>gcc</a:t>
            </a:r>
            <a:r>
              <a:rPr lang="en-US" dirty="0"/>
              <a:t>, </a:t>
            </a:r>
            <a:r>
              <a:rPr lang="en-US" dirty="0" err="1"/>
              <a:t>gfortran</a:t>
            </a:r>
            <a:r>
              <a:rPr lang="en-US" dirty="0"/>
              <a:t>, etc.)</a:t>
            </a:r>
          </a:p>
        </p:txBody>
      </p:sp>
      <p:sp>
        <p:nvSpPr>
          <p:cNvPr id="4" name="Slide Number Placeholder 3"/>
          <p:cNvSpPr>
            <a:spLocks noGrp="1"/>
          </p:cNvSpPr>
          <p:nvPr>
            <p:ph type="sldNum" sz="quarter" idx="4"/>
          </p:nvPr>
        </p:nvSpPr>
        <p:spPr/>
        <p:txBody>
          <a:bodyPr/>
          <a:lstStyle/>
          <a:p>
            <a:fld id="{6B394888-48A7-42F6-AE45-2BD5FD40ED91}" type="slidenum">
              <a:rPr lang="en-US" smtClean="0"/>
              <a:pPr/>
              <a:t>9</a:t>
            </a:fld>
            <a:endParaRPr lang="en-US" dirty="0"/>
          </a:p>
        </p:txBody>
      </p:sp>
      <p:sp>
        <p:nvSpPr>
          <p:cNvPr id="6" name="Rectangle 5">
            <a:extLst>
              <a:ext uri="{FF2B5EF4-FFF2-40B4-BE49-F238E27FC236}">
                <a16:creationId xmlns:a16="http://schemas.microsoft.com/office/drawing/2014/main" id="{6D5F5803-F186-224C-B03B-0E4BDA275500}"/>
              </a:ext>
            </a:extLst>
          </p:cNvPr>
          <p:cNvSpPr/>
          <p:nvPr/>
        </p:nvSpPr>
        <p:spPr>
          <a:xfrm>
            <a:off x="4056513" y="1524000"/>
            <a:ext cx="3017493"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mpicc</a:t>
            </a: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test.c</a:t>
            </a:r>
            <a:r>
              <a:rPr lang="en-US" sz="1600" b="1" dirty="0">
                <a:solidFill>
                  <a:srgbClr val="D2D2D2">
                    <a:lumMod val="10000"/>
                  </a:srgbClr>
                </a:solidFill>
                <a:latin typeface="Courier New" panose="02070309020205020404" pitchFamily="49" charset="0"/>
                <a:cs typeface="Courier New" panose="02070309020205020404" pitchFamily="49" charset="0"/>
              </a:rPr>
              <a:t> –o test</a:t>
            </a:r>
          </a:p>
        </p:txBody>
      </p:sp>
      <p:sp>
        <p:nvSpPr>
          <p:cNvPr id="7" name="Rectangle 6">
            <a:extLst>
              <a:ext uri="{FF2B5EF4-FFF2-40B4-BE49-F238E27FC236}">
                <a16:creationId xmlns:a16="http://schemas.microsoft.com/office/drawing/2014/main" id="{B659651F-04CA-F649-98BD-38870A1EF40E}"/>
              </a:ext>
            </a:extLst>
          </p:cNvPr>
          <p:cNvSpPr/>
          <p:nvPr/>
        </p:nvSpPr>
        <p:spPr>
          <a:xfrm>
            <a:off x="4056513" y="1984368"/>
            <a:ext cx="3387787"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mpicxx</a:t>
            </a: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test.cpp</a:t>
            </a:r>
            <a:r>
              <a:rPr lang="en-US" sz="1600" b="1" dirty="0">
                <a:solidFill>
                  <a:srgbClr val="D2D2D2">
                    <a:lumMod val="10000"/>
                  </a:srgbClr>
                </a:solidFill>
                <a:latin typeface="Courier New" panose="02070309020205020404" pitchFamily="49" charset="0"/>
                <a:cs typeface="Courier New" panose="02070309020205020404" pitchFamily="49" charset="0"/>
              </a:rPr>
              <a:t> –o test</a:t>
            </a:r>
          </a:p>
        </p:txBody>
      </p:sp>
      <p:sp>
        <p:nvSpPr>
          <p:cNvPr id="8" name="Rectangle 7">
            <a:extLst>
              <a:ext uri="{FF2B5EF4-FFF2-40B4-BE49-F238E27FC236}">
                <a16:creationId xmlns:a16="http://schemas.microsoft.com/office/drawing/2014/main" id="{3416F620-D7CC-6046-AEEC-105307CFBBD6}"/>
              </a:ext>
            </a:extLst>
          </p:cNvPr>
          <p:cNvSpPr/>
          <p:nvPr/>
        </p:nvSpPr>
        <p:spPr>
          <a:xfrm>
            <a:off x="4056513" y="2444736"/>
            <a:ext cx="3511218"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mpifort</a:t>
            </a:r>
            <a:r>
              <a:rPr lang="en-US" sz="1600" b="1" dirty="0">
                <a:solidFill>
                  <a:srgbClr val="D2D2D2">
                    <a:lumMod val="10000"/>
                  </a:srgbClr>
                </a:solidFill>
                <a:latin typeface="Courier New" panose="02070309020205020404" pitchFamily="49" charset="0"/>
                <a:cs typeface="Courier New" panose="02070309020205020404" pitchFamily="49" charset="0"/>
              </a:rPr>
              <a:t> test.f90 –o test</a:t>
            </a:r>
          </a:p>
        </p:txBody>
      </p:sp>
      <p:sp>
        <p:nvSpPr>
          <p:cNvPr id="9" name="Rectangle 8">
            <a:extLst>
              <a:ext uri="{FF2B5EF4-FFF2-40B4-BE49-F238E27FC236}">
                <a16:creationId xmlns:a16="http://schemas.microsoft.com/office/drawing/2014/main" id="{717A396D-7537-AA42-960D-F35CF583DE79}"/>
              </a:ext>
            </a:extLst>
          </p:cNvPr>
          <p:cNvSpPr/>
          <p:nvPr/>
        </p:nvSpPr>
        <p:spPr>
          <a:xfrm>
            <a:off x="4056513" y="3361898"/>
            <a:ext cx="3511218" cy="357021"/>
          </a:xfrm>
          <a:prstGeom prst="rect">
            <a:avLst/>
          </a:prstGeom>
          <a:solidFill>
            <a:schemeClr val="bg1">
              <a:lumMod val="85000"/>
            </a:schemeClr>
          </a:solidFill>
          <a:ln>
            <a:solidFill>
              <a:schemeClr val="tx1">
                <a:lumMod val="50000"/>
              </a:schemeClr>
            </a:solidFill>
          </a:ln>
        </p:spPr>
        <p:txBody>
          <a:bodyPr wrap="none">
            <a:spAutoFit/>
          </a:bodyPr>
          <a:lstStyle/>
          <a:p>
            <a:pPr marL="115888" lvl="1">
              <a:lnSpc>
                <a:spcPct val="110000"/>
              </a:lnSpc>
            </a:pP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mpicc</a:t>
            </a:r>
            <a:r>
              <a:rPr lang="en-US" sz="1600" b="1" dirty="0">
                <a:solidFill>
                  <a:srgbClr val="D2D2D2">
                    <a:lumMod val="10000"/>
                  </a:srgbClr>
                </a:solidFill>
                <a:latin typeface="Courier New" panose="02070309020205020404" pitchFamily="49" charset="0"/>
                <a:cs typeface="Courier New" panose="02070309020205020404" pitchFamily="49" charset="0"/>
              </a:rPr>
              <a:t> </a:t>
            </a:r>
            <a:r>
              <a:rPr lang="en-US" sz="1600" b="1" dirty="0" err="1">
                <a:solidFill>
                  <a:srgbClr val="D2D2D2">
                    <a:lumMod val="10000"/>
                  </a:srgbClr>
                </a:solidFill>
                <a:latin typeface="Courier New" panose="02070309020205020404" pitchFamily="49" charset="0"/>
                <a:cs typeface="Courier New" panose="02070309020205020404" pitchFamily="49" charset="0"/>
              </a:rPr>
              <a:t>test.c</a:t>
            </a:r>
            <a:r>
              <a:rPr lang="en-US" sz="1600" b="1" dirty="0">
                <a:solidFill>
                  <a:srgbClr val="D2D2D2">
                    <a:lumMod val="10000"/>
                  </a:srgbClr>
                </a:solidFill>
                <a:latin typeface="Courier New" panose="02070309020205020404" pitchFamily="49" charset="0"/>
                <a:cs typeface="Courier New" panose="02070309020205020404" pitchFamily="49" charset="0"/>
              </a:rPr>
              <a:t> –o test -</a:t>
            </a:r>
            <a:r>
              <a:rPr lang="en-US" sz="1600" b="1" dirty="0" err="1">
                <a:solidFill>
                  <a:srgbClr val="D2D2D2">
                    <a:lumMod val="10000"/>
                  </a:srgbClr>
                </a:solidFill>
                <a:latin typeface="Courier New" panose="02070309020205020404" pitchFamily="49" charset="0"/>
                <a:cs typeface="Courier New" panose="02070309020205020404" pitchFamily="49" charset="0"/>
              </a:rPr>
              <a:t>lm</a:t>
            </a:r>
            <a:endParaRPr lang="en-US" sz="1600" b="1" dirty="0">
              <a:solidFill>
                <a:srgbClr val="D2D2D2">
                  <a:lumMod val="10000"/>
                </a:srgb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608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Non-Blocking Barrier?</a:t>
            </a:r>
          </a:p>
        </p:txBody>
      </p:sp>
      <p:sp>
        <p:nvSpPr>
          <p:cNvPr id="3" name="Content Placeholder 2"/>
          <p:cNvSpPr>
            <a:spLocks noGrp="1"/>
          </p:cNvSpPr>
          <p:nvPr>
            <p:ph idx="1"/>
          </p:nvPr>
        </p:nvSpPr>
        <p:spPr/>
        <p:txBody>
          <a:bodyPr>
            <a:normAutofit/>
          </a:bodyPr>
          <a:lstStyle/>
          <a:p>
            <a:r>
              <a:rPr lang="en-US" dirty="0"/>
              <a:t>What can that be good for? Well, quite a bit!</a:t>
            </a:r>
          </a:p>
          <a:p>
            <a:r>
              <a:rPr lang="en-US" dirty="0"/>
              <a:t>Semantics:</a:t>
            </a:r>
          </a:p>
          <a:p>
            <a:pPr lvl="1"/>
            <a:r>
              <a:rPr lang="en-US" dirty="0"/>
              <a:t>MPI_Ibarrier() – calling process entered the barrier, </a:t>
            </a:r>
            <a:r>
              <a:rPr lang="en-US" b="1" dirty="0"/>
              <a:t>no</a:t>
            </a:r>
            <a:r>
              <a:rPr lang="en-US" dirty="0"/>
              <a:t> synchronization happens</a:t>
            </a:r>
          </a:p>
          <a:p>
            <a:pPr lvl="1"/>
            <a:r>
              <a:rPr lang="en-US" dirty="0"/>
              <a:t>Synchronization </a:t>
            </a:r>
            <a:r>
              <a:rPr lang="en-US" b="1" dirty="0"/>
              <a:t>may</a:t>
            </a:r>
            <a:r>
              <a:rPr lang="en-US" dirty="0"/>
              <a:t> happen asynchronously</a:t>
            </a:r>
          </a:p>
          <a:p>
            <a:pPr lvl="1"/>
            <a:r>
              <a:rPr lang="en-US" dirty="0" err="1"/>
              <a:t>MPI_Test</a:t>
            </a:r>
            <a:r>
              <a:rPr lang="en-US" dirty="0"/>
              <a:t>/Wait() – synchronization happens</a:t>
            </a:r>
            <a:r>
              <a:rPr lang="en-US" b="1" dirty="0"/>
              <a:t> if </a:t>
            </a:r>
            <a:r>
              <a:rPr lang="en-US" dirty="0"/>
              <a:t>necessary</a:t>
            </a:r>
          </a:p>
          <a:p>
            <a:r>
              <a:rPr lang="en-US" dirty="0"/>
              <a:t>Uses: </a:t>
            </a:r>
          </a:p>
          <a:p>
            <a:pPr lvl="1"/>
            <a:r>
              <a:rPr lang="en-US" dirty="0"/>
              <a:t>Overlap barrier latency (small benefit)</a:t>
            </a:r>
          </a:p>
          <a:p>
            <a:pPr lvl="1"/>
            <a:r>
              <a:rPr lang="en-US" dirty="0"/>
              <a:t>Use the split semantics! Processes </a:t>
            </a:r>
            <a:r>
              <a:rPr lang="en-US" b="1" dirty="0"/>
              <a:t>notify</a:t>
            </a:r>
            <a:r>
              <a:rPr lang="en-US" dirty="0"/>
              <a:t> non-collectively but </a:t>
            </a:r>
            <a:r>
              <a:rPr lang="en-US" b="1" dirty="0"/>
              <a:t>synchronize</a:t>
            </a:r>
            <a:r>
              <a:rPr lang="en-US" dirty="0"/>
              <a:t> collectively!</a:t>
            </a:r>
          </a:p>
        </p:txBody>
      </p:sp>
      <p:sp>
        <p:nvSpPr>
          <p:cNvPr id="4" name="Slide Number Placeholder 3"/>
          <p:cNvSpPr>
            <a:spLocks noGrp="1"/>
          </p:cNvSpPr>
          <p:nvPr>
            <p:ph type="sldNum" sz="quarter" idx="4"/>
          </p:nvPr>
        </p:nvSpPr>
        <p:spPr/>
        <p:txBody>
          <a:bodyPr/>
          <a:lstStyle/>
          <a:p>
            <a:fld id="{6B394888-48A7-42F6-AE45-2BD5FD40ED91}" type="slidenum">
              <a:rPr lang="en-US" smtClean="0"/>
              <a:pPr/>
              <a:t>90</a:t>
            </a:fld>
            <a:endParaRPr lang="en-US" dirty="0"/>
          </a:p>
        </p:txBody>
      </p:sp>
    </p:spTree>
    <p:extLst>
      <p:ext uri="{BB962C8B-B14F-4D97-AF65-F5344CB8AC3E}">
        <p14:creationId xmlns:p14="http://schemas.microsoft.com/office/powerpoint/2010/main" val="89305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Nonblocking</a:t>
            </a:r>
            <a:r>
              <a:rPr lang="en-US" dirty="0"/>
              <a:t> And Collective Summary</a:t>
            </a:r>
          </a:p>
        </p:txBody>
      </p:sp>
      <p:sp>
        <p:nvSpPr>
          <p:cNvPr id="3" name="Content Placeholder 2"/>
          <p:cNvSpPr>
            <a:spLocks noGrp="1"/>
          </p:cNvSpPr>
          <p:nvPr>
            <p:ph idx="1"/>
          </p:nvPr>
        </p:nvSpPr>
        <p:spPr/>
        <p:txBody>
          <a:bodyPr/>
          <a:lstStyle/>
          <a:p>
            <a:r>
              <a:rPr lang="en-US" dirty="0" err="1"/>
              <a:t>Nonblocking</a:t>
            </a:r>
            <a:r>
              <a:rPr lang="en-US" dirty="0"/>
              <a:t> communication</a:t>
            </a:r>
          </a:p>
          <a:p>
            <a:pPr lvl="1"/>
            <a:r>
              <a:rPr lang="en-US" dirty="0"/>
              <a:t>Overlap and relax synchronization</a:t>
            </a:r>
          </a:p>
          <a:p>
            <a:r>
              <a:rPr lang="en-US" dirty="0"/>
              <a:t>Collective communication</a:t>
            </a:r>
          </a:p>
          <a:p>
            <a:pPr lvl="1"/>
            <a:r>
              <a:rPr lang="en-US" dirty="0"/>
              <a:t>Specialized pre-optimized routines </a:t>
            </a:r>
          </a:p>
          <a:p>
            <a:pPr lvl="1"/>
            <a:r>
              <a:rPr lang="en-US" dirty="0"/>
              <a:t>Performance portability</a:t>
            </a:r>
          </a:p>
          <a:p>
            <a:pPr lvl="1"/>
            <a:r>
              <a:rPr lang="en-US" dirty="0"/>
              <a:t>Hopefully transparent performance</a:t>
            </a:r>
          </a:p>
          <a:p>
            <a:r>
              <a:rPr lang="en-US" dirty="0"/>
              <a:t>They can be composed</a:t>
            </a:r>
          </a:p>
          <a:p>
            <a:pPr lvl="1"/>
            <a:r>
              <a:rPr lang="en-US" dirty="0"/>
              <a:t>E.g., software pipelining</a:t>
            </a:r>
          </a:p>
        </p:txBody>
      </p:sp>
      <p:sp>
        <p:nvSpPr>
          <p:cNvPr id="4" name="Slide Number Placeholder 3"/>
          <p:cNvSpPr>
            <a:spLocks noGrp="1"/>
          </p:cNvSpPr>
          <p:nvPr>
            <p:ph type="sldNum" sz="quarter" idx="4"/>
          </p:nvPr>
        </p:nvSpPr>
        <p:spPr/>
        <p:txBody>
          <a:bodyPr/>
          <a:lstStyle/>
          <a:p>
            <a:fld id="{6B394888-48A7-42F6-AE45-2BD5FD40ED91}" type="slidenum">
              <a:rPr lang="en-US" smtClean="0"/>
              <a:pPr/>
              <a:t>91</a:t>
            </a:fld>
            <a:endParaRPr lang="en-US" dirty="0"/>
          </a:p>
        </p:txBody>
      </p:sp>
    </p:spTree>
    <p:extLst>
      <p:ext uri="{BB962C8B-B14F-4D97-AF65-F5344CB8AC3E}">
        <p14:creationId xmlns:p14="http://schemas.microsoft.com/office/powerpoint/2010/main" val="39728250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p:txBody>
          <a:bodyPr/>
          <a:lstStyle/>
          <a:p>
            <a:r>
              <a:rPr lang="en-US" dirty="0"/>
              <a:t>Exercise: Stencil using </a:t>
            </a:r>
            <a:r>
              <a:rPr lang="en-US" dirty="0" err="1"/>
              <a:t>Alltoallv</a:t>
            </a:r>
            <a:endParaRPr lang="en-US" dirty="0"/>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7200" y="954628"/>
            <a:ext cx="8229600" cy="2061107"/>
          </a:xfrm>
        </p:spPr>
        <p:txBody>
          <a:bodyPr/>
          <a:lstStyle/>
          <a:p>
            <a:r>
              <a:rPr lang="en-US" dirty="0"/>
              <a:t>In the basic version of the stencil code</a:t>
            </a:r>
          </a:p>
          <a:p>
            <a:pPr lvl="1"/>
            <a:r>
              <a:rPr lang="en-US" dirty="0"/>
              <a:t>Used </a:t>
            </a:r>
            <a:r>
              <a:rPr lang="en-US" dirty="0" err="1"/>
              <a:t>nonblocking</a:t>
            </a:r>
            <a:r>
              <a:rPr lang="en-US" dirty="0"/>
              <a:t> send/receive for each direction</a:t>
            </a:r>
          </a:p>
          <a:p>
            <a:r>
              <a:rPr lang="en-US" dirty="0"/>
              <a:t>Let’s try to use single </a:t>
            </a:r>
            <a:r>
              <a:rPr lang="en-US" dirty="0" err="1"/>
              <a:t>alltoallv</a:t>
            </a:r>
            <a:r>
              <a:rPr lang="en-US" dirty="0"/>
              <a:t> collective call</a:t>
            </a:r>
          </a:p>
          <a:p>
            <a:r>
              <a:rPr lang="en-US" sz="2200" i="1" dirty="0"/>
              <a:t>Start from nonblocking_p2p/</a:t>
            </a:r>
            <a:r>
              <a:rPr lang="en-US" sz="2200" i="1" dirty="0" err="1"/>
              <a:t>stencil.c</a:t>
            </a:r>
            <a:endParaRPr lang="en-US" sz="2200" dirty="0"/>
          </a:p>
          <a:p>
            <a:r>
              <a:rPr lang="en-US" sz="2200" i="1" dirty="0"/>
              <a:t>Solution available in </a:t>
            </a:r>
            <a:r>
              <a:rPr lang="en-US" sz="2200" i="1" dirty="0" err="1"/>
              <a:t>blocking_coll</a:t>
            </a:r>
            <a:r>
              <a:rPr lang="en-US" sz="2200" i="1" dirty="0"/>
              <a:t>/</a:t>
            </a:r>
            <a:r>
              <a:rPr lang="en-US" sz="2200" i="1" dirty="0" err="1"/>
              <a:t>stencil_alltoallv.c</a:t>
            </a:r>
            <a:endParaRPr lang="en-US" sz="2200" i="1" dirty="0"/>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fld id="{6B394888-48A7-42F6-AE45-2BD5FD40ED91}" type="slidenum">
              <a:rPr lang="en-US" smtClean="0"/>
              <a:pPr/>
              <a:t>92</a:t>
            </a:fld>
            <a:endParaRPr lang="en-US" dirty="0"/>
          </a:p>
        </p:txBody>
      </p:sp>
      <p:grpSp>
        <p:nvGrpSpPr>
          <p:cNvPr id="1388" name="Group 1387">
            <a:extLst>
              <a:ext uri="{FF2B5EF4-FFF2-40B4-BE49-F238E27FC236}">
                <a16:creationId xmlns:a16="http://schemas.microsoft.com/office/drawing/2014/main" id="{20208073-D092-6C40-8760-BFAB1CC8E613}"/>
              </a:ext>
            </a:extLst>
          </p:cNvPr>
          <p:cNvGrpSpPr/>
          <p:nvPr/>
        </p:nvGrpSpPr>
        <p:grpSpPr>
          <a:xfrm>
            <a:off x="1981200" y="3700116"/>
            <a:ext cx="4686168" cy="2319684"/>
            <a:chOff x="2038005" y="4037182"/>
            <a:chExt cx="4686168" cy="2319684"/>
          </a:xfrm>
        </p:grpSpPr>
        <p:cxnSp>
          <p:nvCxnSpPr>
            <p:cNvPr id="1104" name="Straight Connector 1103">
              <a:extLst>
                <a:ext uri="{FF2B5EF4-FFF2-40B4-BE49-F238E27FC236}">
                  <a16:creationId xmlns:a16="http://schemas.microsoft.com/office/drawing/2014/main" id="{AE25F19A-9A8E-5A40-B8CF-2373A36960C9}"/>
                </a:ext>
              </a:extLst>
            </p:cNvPr>
            <p:cNvCxnSpPr/>
            <p:nvPr/>
          </p:nvCxnSpPr>
          <p:spPr>
            <a:xfrm>
              <a:off x="3210858" y="4037182"/>
              <a:ext cx="0" cy="228600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105" name="Straight Connector 1104">
              <a:extLst>
                <a:ext uri="{FF2B5EF4-FFF2-40B4-BE49-F238E27FC236}">
                  <a16:creationId xmlns:a16="http://schemas.microsoft.com/office/drawing/2014/main" id="{BFC04A8A-4A12-9840-9DD4-73B604EF8E92}"/>
                </a:ext>
              </a:extLst>
            </p:cNvPr>
            <p:cNvCxnSpPr/>
            <p:nvPr/>
          </p:nvCxnSpPr>
          <p:spPr>
            <a:xfrm>
              <a:off x="5257800" y="4038600"/>
              <a:ext cx="0" cy="228600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106" name="Straight Connector 1105">
              <a:extLst>
                <a:ext uri="{FF2B5EF4-FFF2-40B4-BE49-F238E27FC236}">
                  <a16:creationId xmlns:a16="http://schemas.microsoft.com/office/drawing/2014/main" id="{B3F23D8B-4E48-D341-AC10-315FA0244722}"/>
                </a:ext>
              </a:extLst>
            </p:cNvPr>
            <p:cNvCxnSpPr>
              <a:cxnSpLocks/>
            </p:cNvCxnSpPr>
            <p:nvPr/>
          </p:nvCxnSpPr>
          <p:spPr>
            <a:xfrm>
              <a:off x="2038005" y="4572000"/>
              <a:ext cx="4419600"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1107" name="Straight Connector 1106">
              <a:extLst>
                <a:ext uri="{FF2B5EF4-FFF2-40B4-BE49-F238E27FC236}">
                  <a16:creationId xmlns:a16="http://schemas.microsoft.com/office/drawing/2014/main" id="{C5D23AC4-C2E5-3746-9501-222337B876BA}"/>
                </a:ext>
              </a:extLst>
            </p:cNvPr>
            <p:cNvCxnSpPr>
              <a:cxnSpLocks/>
            </p:cNvCxnSpPr>
            <p:nvPr/>
          </p:nvCxnSpPr>
          <p:spPr>
            <a:xfrm>
              <a:off x="2038005" y="5791200"/>
              <a:ext cx="4419600"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grpSp>
          <p:nvGrpSpPr>
            <p:cNvPr id="1227" name="Group 990">
              <a:extLst>
                <a:ext uri="{FF2B5EF4-FFF2-40B4-BE49-F238E27FC236}">
                  <a16:creationId xmlns:a16="http://schemas.microsoft.com/office/drawing/2014/main" id="{5D581EA5-3440-B740-95E0-0E92A9E55AA8}"/>
                </a:ext>
              </a:extLst>
            </p:cNvPr>
            <p:cNvGrpSpPr/>
            <p:nvPr/>
          </p:nvGrpSpPr>
          <p:grpSpPr>
            <a:xfrm>
              <a:off x="3508568" y="4775950"/>
              <a:ext cx="1516094" cy="880034"/>
              <a:chOff x="3296951" y="4044939"/>
              <a:chExt cx="1516094" cy="880034"/>
            </a:xfrm>
          </p:grpSpPr>
          <p:sp>
            <p:nvSpPr>
              <p:cNvPr id="1228" name="Rectangle 116">
                <a:extLst>
                  <a:ext uri="{FF2B5EF4-FFF2-40B4-BE49-F238E27FC236}">
                    <a16:creationId xmlns:a16="http://schemas.microsoft.com/office/drawing/2014/main" id="{C2199B98-1567-3044-B87B-F1FFF7B3BB35}"/>
                  </a:ext>
                </a:extLst>
              </p:cNvPr>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29" name="Rectangle 117">
                <a:extLst>
                  <a:ext uri="{FF2B5EF4-FFF2-40B4-BE49-F238E27FC236}">
                    <a16:creationId xmlns:a16="http://schemas.microsoft.com/office/drawing/2014/main" id="{E67EE49A-2F3C-AE42-981C-CDA787E7D193}"/>
                  </a:ext>
                </a:extLst>
              </p:cNvPr>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0" name="Rectangle 118">
                <a:extLst>
                  <a:ext uri="{FF2B5EF4-FFF2-40B4-BE49-F238E27FC236}">
                    <a16:creationId xmlns:a16="http://schemas.microsoft.com/office/drawing/2014/main" id="{132875A0-765A-0443-99F5-26259301E0CC}"/>
                  </a:ext>
                </a:extLst>
              </p:cNvPr>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1" name="Rectangle 119">
                <a:extLst>
                  <a:ext uri="{FF2B5EF4-FFF2-40B4-BE49-F238E27FC236}">
                    <a16:creationId xmlns:a16="http://schemas.microsoft.com/office/drawing/2014/main" id="{D7CBBD59-3792-C84E-9A85-5FC249F7DE3A}"/>
                  </a:ext>
                </a:extLst>
              </p:cNvPr>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2" name="Rectangle 120">
                <a:extLst>
                  <a:ext uri="{FF2B5EF4-FFF2-40B4-BE49-F238E27FC236}">
                    <a16:creationId xmlns:a16="http://schemas.microsoft.com/office/drawing/2014/main" id="{FACB35B0-695A-BF42-A747-2BDA090354C6}"/>
                  </a:ext>
                </a:extLst>
              </p:cNvPr>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3" name="Rectangle 121">
                <a:extLst>
                  <a:ext uri="{FF2B5EF4-FFF2-40B4-BE49-F238E27FC236}">
                    <a16:creationId xmlns:a16="http://schemas.microsoft.com/office/drawing/2014/main" id="{A4FC819A-7D3C-1643-A22D-9CBE089527A4}"/>
                  </a:ext>
                </a:extLst>
              </p:cNvPr>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4" name="Rectangle 122">
                <a:extLst>
                  <a:ext uri="{FF2B5EF4-FFF2-40B4-BE49-F238E27FC236}">
                    <a16:creationId xmlns:a16="http://schemas.microsoft.com/office/drawing/2014/main" id="{96E40B22-9A13-BC4D-B1C1-37B63386957D}"/>
                  </a:ext>
                </a:extLst>
              </p:cNvPr>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5" name="Rectangle 123">
                <a:extLst>
                  <a:ext uri="{FF2B5EF4-FFF2-40B4-BE49-F238E27FC236}">
                    <a16:creationId xmlns:a16="http://schemas.microsoft.com/office/drawing/2014/main" id="{F4276691-0DB7-1B41-A61C-9F409BBF2D90}"/>
                  </a:ext>
                </a:extLst>
              </p:cNvPr>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6" name="Rectangle 126">
                <a:extLst>
                  <a:ext uri="{FF2B5EF4-FFF2-40B4-BE49-F238E27FC236}">
                    <a16:creationId xmlns:a16="http://schemas.microsoft.com/office/drawing/2014/main" id="{C0C54FEA-9583-D94A-959F-0DAD7023B7A9}"/>
                  </a:ext>
                </a:extLst>
              </p:cNvPr>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7" name="Rectangle 127">
                <a:extLst>
                  <a:ext uri="{FF2B5EF4-FFF2-40B4-BE49-F238E27FC236}">
                    <a16:creationId xmlns:a16="http://schemas.microsoft.com/office/drawing/2014/main" id="{A20501C3-4A09-814C-93FD-DC152B2F565D}"/>
                  </a:ext>
                </a:extLst>
              </p:cNvPr>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8" name="Rectangle 128">
                <a:extLst>
                  <a:ext uri="{FF2B5EF4-FFF2-40B4-BE49-F238E27FC236}">
                    <a16:creationId xmlns:a16="http://schemas.microsoft.com/office/drawing/2014/main" id="{22D9247A-CA6B-774B-A776-DF5FB09CC5B2}"/>
                  </a:ext>
                </a:extLst>
              </p:cNvPr>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9" name="Rectangle 129">
                <a:extLst>
                  <a:ext uri="{FF2B5EF4-FFF2-40B4-BE49-F238E27FC236}">
                    <a16:creationId xmlns:a16="http://schemas.microsoft.com/office/drawing/2014/main" id="{F098199B-622A-B54A-B38D-D5A71BF5B703}"/>
                  </a:ext>
                </a:extLst>
              </p:cNvPr>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0" name="Rectangle 130">
                <a:extLst>
                  <a:ext uri="{FF2B5EF4-FFF2-40B4-BE49-F238E27FC236}">
                    <a16:creationId xmlns:a16="http://schemas.microsoft.com/office/drawing/2014/main" id="{EA3CB4B0-8527-4248-A473-2D4F49AA3457}"/>
                  </a:ext>
                </a:extLst>
              </p:cNvPr>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1" name="Rectangle 131">
                <a:extLst>
                  <a:ext uri="{FF2B5EF4-FFF2-40B4-BE49-F238E27FC236}">
                    <a16:creationId xmlns:a16="http://schemas.microsoft.com/office/drawing/2014/main" id="{F91431CC-95F9-3E43-90BF-101EDDDBC3EF}"/>
                  </a:ext>
                </a:extLst>
              </p:cNvPr>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2" name="Rectangle 132">
                <a:extLst>
                  <a:ext uri="{FF2B5EF4-FFF2-40B4-BE49-F238E27FC236}">
                    <a16:creationId xmlns:a16="http://schemas.microsoft.com/office/drawing/2014/main" id="{E527C6F6-AC0E-B64A-B4AC-88158F2A26DF}"/>
                  </a:ext>
                </a:extLst>
              </p:cNvPr>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3" name="Rectangle 133">
                <a:extLst>
                  <a:ext uri="{FF2B5EF4-FFF2-40B4-BE49-F238E27FC236}">
                    <a16:creationId xmlns:a16="http://schemas.microsoft.com/office/drawing/2014/main" id="{C5363874-9F9C-6543-94DF-85F7576113A3}"/>
                  </a:ext>
                </a:extLst>
              </p:cNvPr>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4" name="Rectangle 136">
                <a:extLst>
                  <a:ext uri="{FF2B5EF4-FFF2-40B4-BE49-F238E27FC236}">
                    <a16:creationId xmlns:a16="http://schemas.microsoft.com/office/drawing/2014/main" id="{C6D84203-B137-CF48-A8C2-5C6879943B21}"/>
                  </a:ext>
                </a:extLst>
              </p:cNvPr>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5" name="Rectangle 137">
                <a:extLst>
                  <a:ext uri="{FF2B5EF4-FFF2-40B4-BE49-F238E27FC236}">
                    <a16:creationId xmlns:a16="http://schemas.microsoft.com/office/drawing/2014/main" id="{291B989F-05AC-3644-8C4F-DEADCC4E258E}"/>
                  </a:ext>
                </a:extLst>
              </p:cNvPr>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6" name="Rectangle 138">
                <a:extLst>
                  <a:ext uri="{FF2B5EF4-FFF2-40B4-BE49-F238E27FC236}">
                    <a16:creationId xmlns:a16="http://schemas.microsoft.com/office/drawing/2014/main" id="{D8234FB3-FF2D-FF4A-BF51-1C69A4D4E245}"/>
                  </a:ext>
                </a:extLst>
              </p:cNvPr>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7" name="Rectangle 139">
                <a:extLst>
                  <a:ext uri="{FF2B5EF4-FFF2-40B4-BE49-F238E27FC236}">
                    <a16:creationId xmlns:a16="http://schemas.microsoft.com/office/drawing/2014/main" id="{113761D6-E449-494E-8C21-7A4DFE97A52A}"/>
                  </a:ext>
                </a:extLst>
              </p:cNvPr>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8" name="Rectangle 140">
                <a:extLst>
                  <a:ext uri="{FF2B5EF4-FFF2-40B4-BE49-F238E27FC236}">
                    <a16:creationId xmlns:a16="http://schemas.microsoft.com/office/drawing/2014/main" id="{9131D929-9447-8F43-8F69-A654473066C6}"/>
                  </a:ext>
                </a:extLst>
              </p:cNvPr>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9" name="Rectangle 141">
                <a:extLst>
                  <a:ext uri="{FF2B5EF4-FFF2-40B4-BE49-F238E27FC236}">
                    <a16:creationId xmlns:a16="http://schemas.microsoft.com/office/drawing/2014/main" id="{70623399-5713-0E4E-87BD-2AF797E9662B}"/>
                  </a:ext>
                </a:extLst>
              </p:cNvPr>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0" name="Rectangle 142">
                <a:extLst>
                  <a:ext uri="{FF2B5EF4-FFF2-40B4-BE49-F238E27FC236}">
                    <a16:creationId xmlns:a16="http://schemas.microsoft.com/office/drawing/2014/main" id="{E62C74F1-55DD-EF4B-87D5-47205431F46D}"/>
                  </a:ext>
                </a:extLst>
              </p:cNvPr>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1" name="Rectangle 143">
                <a:extLst>
                  <a:ext uri="{FF2B5EF4-FFF2-40B4-BE49-F238E27FC236}">
                    <a16:creationId xmlns:a16="http://schemas.microsoft.com/office/drawing/2014/main" id="{F5840C9A-697A-BF42-8EE8-165B2966A8EC}"/>
                  </a:ext>
                </a:extLst>
              </p:cNvPr>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2" name="Rectangle 146">
                <a:extLst>
                  <a:ext uri="{FF2B5EF4-FFF2-40B4-BE49-F238E27FC236}">
                    <a16:creationId xmlns:a16="http://schemas.microsoft.com/office/drawing/2014/main" id="{0AE1B3EA-0E80-5A43-846E-DBBFEACF3E33}"/>
                  </a:ext>
                </a:extLst>
              </p:cNvPr>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3" name="Rectangle 147">
                <a:extLst>
                  <a:ext uri="{FF2B5EF4-FFF2-40B4-BE49-F238E27FC236}">
                    <a16:creationId xmlns:a16="http://schemas.microsoft.com/office/drawing/2014/main" id="{18749F6A-E5CA-744E-BE26-0CEE3229A252}"/>
                  </a:ext>
                </a:extLst>
              </p:cNvPr>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4" name="Rectangle 148">
                <a:extLst>
                  <a:ext uri="{FF2B5EF4-FFF2-40B4-BE49-F238E27FC236}">
                    <a16:creationId xmlns:a16="http://schemas.microsoft.com/office/drawing/2014/main" id="{DD1DD22E-9F37-3C4D-AC84-42E057145CE2}"/>
                  </a:ext>
                </a:extLst>
              </p:cNvPr>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5" name="Rectangle 149">
                <a:extLst>
                  <a:ext uri="{FF2B5EF4-FFF2-40B4-BE49-F238E27FC236}">
                    <a16:creationId xmlns:a16="http://schemas.microsoft.com/office/drawing/2014/main" id="{0F954EC5-4AF8-DD42-8691-E2E756BC58AF}"/>
                  </a:ext>
                </a:extLst>
              </p:cNvPr>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6" name="Rectangle 150">
                <a:extLst>
                  <a:ext uri="{FF2B5EF4-FFF2-40B4-BE49-F238E27FC236}">
                    <a16:creationId xmlns:a16="http://schemas.microsoft.com/office/drawing/2014/main" id="{FAC13176-5251-864F-AFF6-8333D9A75BC6}"/>
                  </a:ext>
                </a:extLst>
              </p:cNvPr>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7" name="Rectangle 151">
                <a:extLst>
                  <a:ext uri="{FF2B5EF4-FFF2-40B4-BE49-F238E27FC236}">
                    <a16:creationId xmlns:a16="http://schemas.microsoft.com/office/drawing/2014/main" id="{EC9E166A-7CC4-F94E-BBFB-7D4CDF564501}"/>
                  </a:ext>
                </a:extLst>
              </p:cNvPr>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8" name="Rectangle 152">
                <a:extLst>
                  <a:ext uri="{FF2B5EF4-FFF2-40B4-BE49-F238E27FC236}">
                    <a16:creationId xmlns:a16="http://schemas.microsoft.com/office/drawing/2014/main" id="{E1FDE02B-7E87-514F-A935-9833E72DFCB3}"/>
                  </a:ext>
                </a:extLst>
              </p:cNvPr>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9" name="Rectangle 153">
                <a:extLst>
                  <a:ext uri="{FF2B5EF4-FFF2-40B4-BE49-F238E27FC236}">
                    <a16:creationId xmlns:a16="http://schemas.microsoft.com/office/drawing/2014/main" id="{9252BEB1-12EA-6942-AE1C-A0C0322808C6}"/>
                  </a:ext>
                </a:extLst>
              </p:cNvPr>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0" name="Rectangle 116">
                <a:extLst>
                  <a:ext uri="{FF2B5EF4-FFF2-40B4-BE49-F238E27FC236}">
                    <a16:creationId xmlns:a16="http://schemas.microsoft.com/office/drawing/2014/main" id="{608CB361-677C-9542-AB40-DED755C7EBD3}"/>
                  </a:ext>
                </a:extLst>
              </p:cNvPr>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1" name="Rectangle 126">
                <a:extLst>
                  <a:ext uri="{FF2B5EF4-FFF2-40B4-BE49-F238E27FC236}">
                    <a16:creationId xmlns:a16="http://schemas.microsoft.com/office/drawing/2014/main" id="{C94AFE8E-5D46-0646-9875-4B004DA7EEF9}"/>
                  </a:ext>
                </a:extLst>
              </p:cNvPr>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2" name="Rectangle 136">
                <a:extLst>
                  <a:ext uri="{FF2B5EF4-FFF2-40B4-BE49-F238E27FC236}">
                    <a16:creationId xmlns:a16="http://schemas.microsoft.com/office/drawing/2014/main" id="{4CFEC7FF-E0C3-244E-B2AF-F7A1C96487F6}"/>
                  </a:ext>
                </a:extLst>
              </p:cNvPr>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3" name="Rectangle 146">
                <a:extLst>
                  <a:ext uri="{FF2B5EF4-FFF2-40B4-BE49-F238E27FC236}">
                    <a16:creationId xmlns:a16="http://schemas.microsoft.com/office/drawing/2014/main" id="{414DF4E2-317F-CD4B-A557-ECB5E22F73BC}"/>
                  </a:ext>
                </a:extLst>
              </p:cNvPr>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4" name="Rectangle 123">
                <a:extLst>
                  <a:ext uri="{FF2B5EF4-FFF2-40B4-BE49-F238E27FC236}">
                    <a16:creationId xmlns:a16="http://schemas.microsoft.com/office/drawing/2014/main" id="{0AA86A2B-3F28-CB4B-968D-76B93BB083A8}"/>
                  </a:ext>
                </a:extLst>
              </p:cNvPr>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5" name="Rectangle 133">
                <a:extLst>
                  <a:ext uri="{FF2B5EF4-FFF2-40B4-BE49-F238E27FC236}">
                    <a16:creationId xmlns:a16="http://schemas.microsoft.com/office/drawing/2014/main" id="{554E4D38-5840-E64F-96B1-A79DAB6EFF29}"/>
                  </a:ext>
                </a:extLst>
              </p:cNvPr>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6" name="Rectangle 143">
                <a:extLst>
                  <a:ext uri="{FF2B5EF4-FFF2-40B4-BE49-F238E27FC236}">
                    <a16:creationId xmlns:a16="http://schemas.microsoft.com/office/drawing/2014/main" id="{279A2C17-D889-9745-BFAE-4F66A7BD686F}"/>
                  </a:ext>
                </a:extLst>
              </p:cNvPr>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7" name="Rectangle 153">
                <a:extLst>
                  <a:ext uri="{FF2B5EF4-FFF2-40B4-BE49-F238E27FC236}">
                    <a16:creationId xmlns:a16="http://schemas.microsoft.com/office/drawing/2014/main" id="{4DBF3B9E-FB63-3548-A35D-0122331A1A53}"/>
                  </a:ext>
                </a:extLst>
              </p:cNvPr>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8" name="Rectangle 146">
                <a:extLst>
                  <a:ext uri="{FF2B5EF4-FFF2-40B4-BE49-F238E27FC236}">
                    <a16:creationId xmlns:a16="http://schemas.microsoft.com/office/drawing/2014/main" id="{52581D02-8B25-A242-8632-6E2E0A5DD593}"/>
                  </a:ext>
                </a:extLst>
              </p:cNvPr>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9" name="Rectangle 147">
                <a:extLst>
                  <a:ext uri="{FF2B5EF4-FFF2-40B4-BE49-F238E27FC236}">
                    <a16:creationId xmlns:a16="http://schemas.microsoft.com/office/drawing/2014/main" id="{002E989D-5ADE-0846-9D66-2C04E800F405}"/>
                  </a:ext>
                </a:extLst>
              </p:cNvPr>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0" name="Rectangle 148">
                <a:extLst>
                  <a:ext uri="{FF2B5EF4-FFF2-40B4-BE49-F238E27FC236}">
                    <a16:creationId xmlns:a16="http://schemas.microsoft.com/office/drawing/2014/main" id="{1DB390BE-C2AA-7F43-8B54-95B2CFB5AF82}"/>
                  </a:ext>
                </a:extLst>
              </p:cNvPr>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1" name="Rectangle 149">
                <a:extLst>
                  <a:ext uri="{FF2B5EF4-FFF2-40B4-BE49-F238E27FC236}">
                    <a16:creationId xmlns:a16="http://schemas.microsoft.com/office/drawing/2014/main" id="{2B7A1DDF-CE45-A749-9B25-5E38B68A526B}"/>
                  </a:ext>
                </a:extLst>
              </p:cNvPr>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2" name="Rectangle 150">
                <a:extLst>
                  <a:ext uri="{FF2B5EF4-FFF2-40B4-BE49-F238E27FC236}">
                    <a16:creationId xmlns:a16="http://schemas.microsoft.com/office/drawing/2014/main" id="{E452C0F4-13AA-4A4B-8423-E30AFB25715C}"/>
                  </a:ext>
                </a:extLst>
              </p:cNvPr>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3" name="Rectangle 151">
                <a:extLst>
                  <a:ext uri="{FF2B5EF4-FFF2-40B4-BE49-F238E27FC236}">
                    <a16:creationId xmlns:a16="http://schemas.microsoft.com/office/drawing/2014/main" id="{0F2DC8EE-5526-DD49-BD05-4C5AB545160B}"/>
                  </a:ext>
                </a:extLst>
              </p:cNvPr>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4" name="Rectangle 152">
                <a:extLst>
                  <a:ext uri="{FF2B5EF4-FFF2-40B4-BE49-F238E27FC236}">
                    <a16:creationId xmlns:a16="http://schemas.microsoft.com/office/drawing/2014/main" id="{D5D83E1D-45BC-E645-98D5-1E9148F791B8}"/>
                  </a:ext>
                </a:extLst>
              </p:cNvPr>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5" name="Rectangle 153">
                <a:extLst>
                  <a:ext uri="{FF2B5EF4-FFF2-40B4-BE49-F238E27FC236}">
                    <a16:creationId xmlns:a16="http://schemas.microsoft.com/office/drawing/2014/main" id="{7FFC8DD0-0A9D-4B4D-93BF-417D85509A90}"/>
                  </a:ext>
                </a:extLst>
              </p:cNvPr>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6" name="Rectangle 146">
                <a:extLst>
                  <a:ext uri="{FF2B5EF4-FFF2-40B4-BE49-F238E27FC236}">
                    <a16:creationId xmlns:a16="http://schemas.microsoft.com/office/drawing/2014/main" id="{C05795E9-9A31-2F49-8FBA-6C0EEC5D3A55}"/>
                  </a:ext>
                </a:extLst>
              </p:cNvPr>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7" name="Rectangle 153">
                <a:extLst>
                  <a:ext uri="{FF2B5EF4-FFF2-40B4-BE49-F238E27FC236}">
                    <a16:creationId xmlns:a16="http://schemas.microsoft.com/office/drawing/2014/main" id="{81FC5B53-143A-9B4A-A68D-E11CFAEE3AF2}"/>
                  </a:ext>
                </a:extLst>
              </p:cNvPr>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8" name="Rectangle 116">
                <a:extLst>
                  <a:ext uri="{FF2B5EF4-FFF2-40B4-BE49-F238E27FC236}">
                    <a16:creationId xmlns:a16="http://schemas.microsoft.com/office/drawing/2014/main" id="{D36A5AF2-CCC6-6D48-A203-4DF0A7EBFC9D}"/>
                  </a:ext>
                </a:extLst>
              </p:cNvPr>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9" name="Rectangle 117">
                <a:extLst>
                  <a:ext uri="{FF2B5EF4-FFF2-40B4-BE49-F238E27FC236}">
                    <a16:creationId xmlns:a16="http://schemas.microsoft.com/office/drawing/2014/main" id="{E5A60441-75A0-0C43-AEC8-1E96591BDC51}"/>
                  </a:ext>
                </a:extLst>
              </p:cNvPr>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0" name="Rectangle 118">
                <a:extLst>
                  <a:ext uri="{FF2B5EF4-FFF2-40B4-BE49-F238E27FC236}">
                    <a16:creationId xmlns:a16="http://schemas.microsoft.com/office/drawing/2014/main" id="{94DB39C6-0DF0-8541-B175-B9D5F3E5CE1E}"/>
                  </a:ext>
                </a:extLst>
              </p:cNvPr>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1" name="Rectangle 119">
                <a:extLst>
                  <a:ext uri="{FF2B5EF4-FFF2-40B4-BE49-F238E27FC236}">
                    <a16:creationId xmlns:a16="http://schemas.microsoft.com/office/drawing/2014/main" id="{C6918E35-D771-BA42-BF96-7FE6582D845E}"/>
                  </a:ext>
                </a:extLst>
              </p:cNvPr>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2" name="Rectangle 120">
                <a:extLst>
                  <a:ext uri="{FF2B5EF4-FFF2-40B4-BE49-F238E27FC236}">
                    <a16:creationId xmlns:a16="http://schemas.microsoft.com/office/drawing/2014/main" id="{6987AEEA-AD36-8E48-813C-FD9A0A3AB868}"/>
                  </a:ext>
                </a:extLst>
              </p:cNvPr>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3" name="Rectangle 121">
                <a:extLst>
                  <a:ext uri="{FF2B5EF4-FFF2-40B4-BE49-F238E27FC236}">
                    <a16:creationId xmlns:a16="http://schemas.microsoft.com/office/drawing/2014/main" id="{12FBBA5B-C08C-F14A-AB81-7ADDFF3E7B08}"/>
                  </a:ext>
                </a:extLst>
              </p:cNvPr>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4" name="Rectangle 122">
                <a:extLst>
                  <a:ext uri="{FF2B5EF4-FFF2-40B4-BE49-F238E27FC236}">
                    <a16:creationId xmlns:a16="http://schemas.microsoft.com/office/drawing/2014/main" id="{83E4388C-BC7D-6542-8980-BD27D8AA2EEC}"/>
                  </a:ext>
                </a:extLst>
              </p:cNvPr>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5" name="Rectangle 123">
                <a:extLst>
                  <a:ext uri="{FF2B5EF4-FFF2-40B4-BE49-F238E27FC236}">
                    <a16:creationId xmlns:a16="http://schemas.microsoft.com/office/drawing/2014/main" id="{1676604E-2344-4A4B-8FF1-6D388249D333}"/>
                  </a:ext>
                </a:extLst>
              </p:cNvPr>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6" name="Rectangle 116">
                <a:extLst>
                  <a:ext uri="{FF2B5EF4-FFF2-40B4-BE49-F238E27FC236}">
                    <a16:creationId xmlns:a16="http://schemas.microsoft.com/office/drawing/2014/main" id="{C083827B-3A38-2F4A-9A5B-F026BCEA28AF}"/>
                  </a:ext>
                </a:extLst>
              </p:cNvPr>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7" name="Rectangle 123">
                <a:extLst>
                  <a:ext uri="{FF2B5EF4-FFF2-40B4-BE49-F238E27FC236}">
                    <a16:creationId xmlns:a16="http://schemas.microsoft.com/office/drawing/2014/main" id="{F288F38D-F9F6-A549-A46B-2955380DD591}"/>
                  </a:ext>
                </a:extLst>
              </p:cNvPr>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1288" name="Group 1149">
                <a:extLst>
                  <a:ext uri="{FF2B5EF4-FFF2-40B4-BE49-F238E27FC236}">
                    <a16:creationId xmlns:a16="http://schemas.microsoft.com/office/drawing/2014/main" id="{87FC01F5-9B2D-854A-9033-3BF559B7EAA7}"/>
                  </a:ext>
                </a:extLst>
              </p:cNvPr>
              <p:cNvGrpSpPr/>
              <p:nvPr/>
            </p:nvGrpSpPr>
            <p:grpSpPr>
              <a:xfrm>
                <a:off x="3423962" y="4044945"/>
                <a:ext cx="1262072" cy="109544"/>
                <a:chOff x="3423962" y="4044945"/>
                <a:chExt cx="1262072" cy="109544"/>
              </a:xfrm>
              <a:solidFill>
                <a:srgbClr val="FFFF00"/>
              </a:solidFill>
            </p:grpSpPr>
            <p:sp>
              <p:nvSpPr>
                <p:cNvPr id="1315" name="Rectangle 116">
                  <a:extLst>
                    <a:ext uri="{FF2B5EF4-FFF2-40B4-BE49-F238E27FC236}">
                      <a16:creationId xmlns:a16="http://schemas.microsoft.com/office/drawing/2014/main" id="{D86FD538-F5CB-CC4D-9AD8-ABC57FC13BC9}"/>
                    </a:ext>
                  </a:extLst>
                </p:cNvPr>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16" name="Rectangle 117">
                  <a:extLst>
                    <a:ext uri="{FF2B5EF4-FFF2-40B4-BE49-F238E27FC236}">
                      <a16:creationId xmlns:a16="http://schemas.microsoft.com/office/drawing/2014/main" id="{86C81D1C-B5D2-5949-90F2-2C2DDC730DE5}"/>
                    </a:ext>
                  </a:extLst>
                </p:cNvPr>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17" name="Rectangle 118">
                  <a:extLst>
                    <a:ext uri="{FF2B5EF4-FFF2-40B4-BE49-F238E27FC236}">
                      <a16:creationId xmlns:a16="http://schemas.microsoft.com/office/drawing/2014/main" id="{486B4762-BD5B-6047-ADE9-046E4B50FADD}"/>
                    </a:ext>
                  </a:extLst>
                </p:cNvPr>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18" name="Rectangle 119">
                  <a:extLst>
                    <a:ext uri="{FF2B5EF4-FFF2-40B4-BE49-F238E27FC236}">
                      <a16:creationId xmlns:a16="http://schemas.microsoft.com/office/drawing/2014/main" id="{DFC95D65-2EAD-414E-BCD2-28A03FE2831D}"/>
                    </a:ext>
                  </a:extLst>
                </p:cNvPr>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19" name="Rectangle 120">
                  <a:extLst>
                    <a:ext uri="{FF2B5EF4-FFF2-40B4-BE49-F238E27FC236}">
                      <a16:creationId xmlns:a16="http://schemas.microsoft.com/office/drawing/2014/main" id="{CDF49FCD-7F0A-D545-B38A-ABCBBC6F0A31}"/>
                    </a:ext>
                  </a:extLst>
                </p:cNvPr>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20" name="Rectangle 121">
                  <a:extLst>
                    <a:ext uri="{FF2B5EF4-FFF2-40B4-BE49-F238E27FC236}">
                      <a16:creationId xmlns:a16="http://schemas.microsoft.com/office/drawing/2014/main" id="{8BD444A1-7E78-E34E-8D20-911A76BFC918}"/>
                    </a:ext>
                  </a:extLst>
                </p:cNvPr>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21" name="Rectangle 122">
                  <a:extLst>
                    <a:ext uri="{FF2B5EF4-FFF2-40B4-BE49-F238E27FC236}">
                      <a16:creationId xmlns:a16="http://schemas.microsoft.com/office/drawing/2014/main" id="{3BA5DBD8-D831-8A49-A404-B12D97FA9A76}"/>
                    </a:ext>
                  </a:extLst>
                </p:cNvPr>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22" name="Rectangle 123">
                  <a:extLst>
                    <a:ext uri="{FF2B5EF4-FFF2-40B4-BE49-F238E27FC236}">
                      <a16:creationId xmlns:a16="http://schemas.microsoft.com/office/drawing/2014/main" id="{945C7151-FE6E-2D46-9CDD-5DA7E331868D}"/>
                    </a:ext>
                  </a:extLst>
                </p:cNvPr>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23" name="Rectangle 116">
                  <a:extLst>
                    <a:ext uri="{FF2B5EF4-FFF2-40B4-BE49-F238E27FC236}">
                      <a16:creationId xmlns:a16="http://schemas.microsoft.com/office/drawing/2014/main" id="{32FF0CDC-0822-BB4B-96CB-BD2DB19A000D}"/>
                    </a:ext>
                  </a:extLst>
                </p:cNvPr>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324" name="Rectangle 123">
                  <a:extLst>
                    <a:ext uri="{FF2B5EF4-FFF2-40B4-BE49-F238E27FC236}">
                      <a16:creationId xmlns:a16="http://schemas.microsoft.com/office/drawing/2014/main" id="{4CB363B9-C81D-134F-981F-9A7347FC2DF3}"/>
                    </a:ext>
                  </a:extLst>
                </p:cNvPr>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1289" name="Rectangle 146">
                <a:extLst>
                  <a:ext uri="{FF2B5EF4-FFF2-40B4-BE49-F238E27FC236}">
                    <a16:creationId xmlns:a16="http://schemas.microsoft.com/office/drawing/2014/main" id="{8315A659-7FB7-7741-8AB4-7A97409CF5E1}"/>
                  </a:ext>
                </a:extLst>
              </p:cNvPr>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0" name="Rectangle 147">
                <a:extLst>
                  <a:ext uri="{FF2B5EF4-FFF2-40B4-BE49-F238E27FC236}">
                    <a16:creationId xmlns:a16="http://schemas.microsoft.com/office/drawing/2014/main" id="{128C4327-7FE8-6A4C-B01A-75FBEECF38EA}"/>
                  </a:ext>
                </a:extLst>
              </p:cNvPr>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1" name="Rectangle 148">
                <a:extLst>
                  <a:ext uri="{FF2B5EF4-FFF2-40B4-BE49-F238E27FC236}">
                    <a16:creationId xmlns:a16="http://schemas.microsoft.com/office/drawing/2014/main" id="{40B2380F-8174-D240-BF2E-A6BEE4A6FCFF}"/>
                  </a:ext>
                </a:extLst>
              </p:cNvPr>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2" name="Rectangle 149">
                <a:extLst>
                  <a:ext uri="{FF2B5EF4-FFF2-40B4-BE49-F238E27FC236}">
                    <a16:creationId xmlns:a16="http://schemas.microsoft.com/office/drawing/2014/main" id="{DAD766E5-278A-1342-B97A-DDB8C1259F40}"/>
                  </a:ext>
                </a:extLst>
              </p:cNvPr>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3" name="Rectangle 150">
                <a:extLst>
                  <a:ext uri="{FF2B5EF4-FFF2-40B4-BE49-F238E27FC236}">
                    <a16:creationId xmlns:a16="http://schemas.microsoft.com/office/drawing/2014/main" id="{DCE0C207-1FEE-F749-BDC1-1369C23F4A51}"/>
                  </a:ext>
                </a:extLst>
              </p:cNvPr>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4" name="Rectangle 151">
                <a:extLst>
                  <a:ext uri="{FF2B5EF4-FFF2-40B4-BE49-F238E27FC236}">
                    <a16:creationId xmlns:a16="http://schemas.microsoft.com/office/drawing/2014/main" id="{55DC1496-F27B-004A-AE39-DBEDA31C77CD}"/>
                  </a:ext>
                </a:extLst>
              </p:cNvPr>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5" name="Rectangle 152">
                <a:extLst>
                  <a:ext uri="{FF2B5EF4-FFF2-40B4-BE49-F238E27FC236}">
                    <a16:creationId xmlns:a16="http://schemas.microsoft.com/office/drawing/2014/main" id="{D44EF324-E179-4644-B3BE-F1F952AE18A9}"/>
                  </a:ext>
                </a:extLst>
              </p:cNvPr>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6" name="Rectangle 153">
                <a:extLst>
                  <a:ext uri="{FF2B5EF4-FFF2-40B4-BE49-F238E27FC236}">
                    <a16:creationId xmlns:a16="http://schemas.microsoft.com/office/drawing/2014/main" id="{330B65EF-FC8D-BC46-8D7C-EEC855F056A2}"/>
                  </a:ext>
                </a:extLst>
              </p:cNvPr>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7" name="Rectangle 146">
                <a:extLst>
                  <a:ext uri="{FF2B5EF4-FFF2-40B4-BE49-F238E27FC236}">
                    <a16:creationId xmlns:a16="http://schemas.microsoft.com/office/drawing/2014/main" id="{FA83D4A6-024C-F844-A37C-B34E3AFBDA10}"/>
                  </a:ext>
                </a:extLst>
              </p:cNvPr>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8" name="Rectangle 153">
                <a:extLst>
                  <a:ext uri="{FF2B5EF4-FFF2-40B4-BE49-F238E27FC236}">
                    <a16:creationId xmlns:a16="http://schemas.microsoft.com/office/drawing/2014/main" id="{EEECCE15-40EF-AA4A-B840-52492BE2E710}"/>
                  </a:ext>
                </a:extLst>
              </p:cNvPr>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99" name="Rectangle 123">
                <a:extLst>
                  <a:ext uri="{FF2B5EF4-FFF2-40B4-BE49-F238E27FC236}">
                    <a16:creationId xmlns:a16="http://schemas.microsoft.com/office/drawing/2014/main" id="{E91730B0-252F-7448-B12C-C0CC46BCA7F5}"/>
                  </a:ext>
                </a:extLst>
              </p:cNvPr>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0" name="Rectangle 133">
                <a:extLst>
                  <a:ext uri="{FF2B5EF4-FFF2-40B4-BE49-F238E27FC236}">
                    <a16:creationId xmlns:a16="http://schemas.microsoft.com/office/drawing/2014/main" id="{E23A76A8-9848-6547-82E4-90435ADFF15B}"/>
                  </a:ext>
                </a:extLst>
              </p:cNvPr>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1" name="Rectangle 143">
                <a:extLst>
                  <a:ext uri="{FF2B5EF4-FFF2-40B4-BE49-F238E27FC236}">
                    <a16:creationId xmlns:a16="http://schemas.microsoft.com/office/drawing/2014/main" id="{95506E40-6522-5B4F-977B-9ACA94E4F934}"/>
                  </a:ext>
                </a:extLst>
              </p:cNvPr>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2" name="Rectangle 153">
                <a:extLst>
                  <a:ext uri="{FF2B5EF4-FFF2-40B4-BE49-F238E27FC236}">
                    <a16:creationId xmlns:a16="http://schemas.microsoft.com/office/drawing/2014/main" id="{99183E34-A001-9C46-AAD4-9B0E48ACBB49}"/>
                  </a:ext>
                </a:extLst>
              </p:cNvPr>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3" name="Rectangle 153">
                <a:extLst>
                  <a:ext uri="{FF2B5EF4-FFF2-40B4-BE49-F238E27FC236}">
                    <a16:creationId xmlns:a16="http://schemas.microsoft.com/office/drawing/2014/main" id="{9FE655B8-32D0-D34D-B19F-D85ACBD6C139}"/>
                  </a:ext>
                </a:extLst>
              </p:cNvPr>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4" name="Rectangle 123">
                <a:extLst>
                  <a:ext uri="{FF2B5EF4-FFF2-40B4-BE49-F238E27FC236}">
                    <a16:creationId xmlns:a16="http://schemas.microsoft.com/office/drawing/2014/main" id="{F0EC7476-48DC-004E-87D8-2C68FCBE7E39}"/>
                  </a:ext>
                </a:extLst>
              </p:cNvPr>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5" name="Rectangle 123">
                <a:extLst>
                  <a:ext uri="{FF2B5EF4-FFF2-40B4-BE49-F238E27FC236}">
                    <a16:creationId xmlns:a16="http://schemas.microsoft.com/office/drawing/2014/main" id="{162B46F7-8DD2-1641-A050-1DE915E95485}"/>
                  </a:ext>
                </a:extLst>
              </p:cNvPr>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06" name="Rectangle 153">
                <a:extLst>
                  <a:ext uri="{FF2B5EF4-FFF2-40B4-BE49-F238E27FC236}">
                    <a16:creationId xmlns:a16="http://schemas.microsoft.com/office/drawing/2014/main" id="{C35349A8-C7F4-684F-BBD7-48F56DB5C1EC}"/>
                  </a:ext>
                </a:extLst>
              </p:cNvPr>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07" name="Rectangle 116">
                <a:extLst>
                  <a:ext uri="{FF2B5EF4-FFF2-40B4-BE49-F238E27FC236}">
                    <a16:creationId xmlns:a16="http://schemas.microsoft.com/office/drawing/2014/main" id="{5B4FB78D-0E9A-1E42-8FC8-00FBDACB740D}"/>
                  </a:ext>
                </a:extLst>
              </p:cNvPr>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8" name="Rectangle 126">
                <a:extLst>
                  <a:ext uri="{FF2B5EF4-FFF2-40B4-BE49-F238E27FC236}">
                    <a16:creationId xmlns:a16="http://schemas.microsoft.com/office/drawing/2014/main" id="{F0DEC0B6-655C-BD42-B5E2-0FBB156B859C}"/>
                  </a:ext>
                </a:extLst>
              </p:cNvPr>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09" name="Rectangle 136">
                <a:extLst>
                  <a:ext uri="{FF2B5EF4-FFF2-40B4-BE49-F238E27FC236}">
                    <a16:creationId xmlns:a16="http://schemas.microsoft.com/office/drawing/2014/main" id="{9DC66703-BFA8-AA42-A0B4-C2D8DF39D915}"/>
                  </a:ext>
                </a:extLst>
              </p:cNvPr>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10" name="Rectangle 146">
                <a:extLst>
                  <a:ext uri="{FF2B5EF4-FFF2-40B4-BE49-F238E27FC236}">
                    <a16:creationId xmlns:a16="http://schemas.microsoft.com/office/drawing/2014/main" id="{64D97282-E24B-A246-9301-0C30A7D7E89A}"/>
                  </a:ext>
                </a:extLst>
              </p:cNvPr>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11" name="Rectangle 146">
                <a:extLst>
                  <a:ext uri="{FF2B5EF4-FFF2-40B4-BE49-F238E27FC236}">
                    <a16:creationId xmlns:a16="http://schemas.microsoft.com/office/drawing/2014/main" id="{6F46C84C-0BB3-2D49-BA28-DC941E4F1EF6}"/>
                  </a:ext>
                </a:extLst>
              </p:cNvPr>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12" name="Rectangle 116">
                <a:extLst>
                  <a:ext uri="{FF2B5EF4-FFF2-40B4-BE49-F238E27FC236}">
                    <a16:creationId xmlns:a16="http://schemas.microsoft.com/office/drawing/2014/main" id="{1DA6A734-550E-9C42-A814-201979B5A26A}"/>
                  </a:ext>
                </a:extLst>
              </p:cNvPr>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13" name="Rectangle 116">
                <a:extLst>
                  <a:ext uri="{FF2B5EF4-FFF2-40B4-BE49-F238E27FC236}">
                    <a16:creationId xmlns:a16="http://schemas.microsoft.com/office/drawing/2014/main" id="{50766C28-CBF3-104C-A889-3C934DEBA446}"/>
                  </a:ext>
                </a:extLst>
              </p:cNvPr>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14" name="Rectangle 146">
                <a:extLst>
                  <a:ext uri="{FF2B5EF4-FFF2-40B4-BE49-F238E27FC236}">
                    <a16:creationId xmlns:a16="http://schemas.microsoft.com/office/drawing/2014/main" id="{69791747-472B-B246-A618-A6EB6925E9F5}"/>
                  </a:ext>
                </a:extLst>
              </p:cNvPr>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325" name="Group 28">
              <a:extLst>
                <a:ext uri="{FF2B5EF4-FFF2-40B4-BE49-F238E27FC236}">
                  <a16:creationId xmlns:a16="http://schemas.microsoft.com/office/drawing/2014/main" id="{416832EB-7E02-F249-A716-02E5D67CD5B4}"/>
                </a:ext>
              </a:extLst>
            </p:cNvPr>
            <p:cNvGrpSpPr>
              <a:grpSpLocks/>
            </p:cNvGrpSpPr>
            <p:nvPr/>
          </p:nvGrpSpPr>
          <p:grpSpPr bwMode="auto">
            <a:xfrm>
              <a:off x="3637189" y="4891587"/>
              <a:ext cx="125412" cy="661987"/>
              <a:chOff x="4897" y="2051"/>
              <a:chExt cx="79" cy="417"/>
            </a:xfrm>
          </p:grpSpPr>
          <p:sp>
            <p:nvSpPr>
              <p:cNvPr id="1326" name="Rectangle 29">
                <a:extLst>
                  <a:ext uri="{FF2B5EF4-FFF2-40B4-BE49-F238E27FC236}">
                    <a16:creationId xmlns:a16="http://schemas.microsoft.com/office/drawing/2014/main" id="{585DB7C0-B90F-BC41-99CA-E72D14D6BD7C}"/>
                  </a:ext>
                </a:extLst>
              </p:cNvPr>
              <p:cNvSpPr>
                <a:spLocks noChangeArrowheads="1"/>
              </p:cNvSpPr>
              <p:nvPr/>
            </p:nvSpPr>
            <p:spPr bwMode="auto">
              <a:xfrm>
                <a:off x="4897" y="2051"/>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27" name="Rectangle 30">
                <a:extLst>
                  <a:ext uri="{FF2B5EF4-FFF2-40B4-BE49-F238E27FC236}">
                    <a16:creationId xmlns:a16="http://schemas.microsoft.com/office/drawing/2014/main" id="{D6161871-6027-2948-BBB3-A59951A94219}"/>
                  </a:ext>
                </a:extLst>
              </p:cNvPr>
              <p:cNvSpPr>
                <a:spLocks noChangeArrowheads="1"/>
              </p:cNvSpPr>
              <p:nvPr/>
            </p:nvSpPr>
            <p:spPr bwMode="auto">
              <a:xfrm>
                <a:off x="4897" y="2121"/>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28" name="Rectangle 31">
                <a:extLst>
                  <a:ext uri="{FF2B5EF4-FFF2-40B4-BE49-F238E27FC236}">
                    <a16:creationId xmlns:a16="http://schemas.microsoft.com/office/drawing/2014/main" id="{0611523F-27FB-E54A-934A-12073FC9FCE3}"/>
                  </a:ext>
                </a:extLst>
              </p:cNvPr>
              <p:cNvSpPr>
                <a:spLocks noChangeArrowheads="1"/>
              </p:cNvSpPr>
              <p:nvPr/>
            </p:nvSpPr>
            <p:spPr bwMode="auto">
              <a:xfrm>
                <a:off x="4897" y="2190"/>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29" name="Rectangle 32">
                <a:extLst>
                  <a:ext uri="{FF2B5EF4-FFF2-40B4-BE49-F238E27FC236}">
                    <a16:creationId xmlns:a16="http://schemas.microsoft.com/office/drawing/2014/main" id="{65777387-7B0B-384C-B000-77AEA63B3120}"/>
                  </a:ext>
                </a:extLst>
              </p:cNvPr>
              <p:cNvSpPr>
                <a:spLocks noChangeArrowheads="1"/>
              </p:cNvSpPr>
              <p:nvPr/>
            </p:nvSpPr>
            <p:spPr bwMode="auto">
              <a:xfrm>
                <a:off x="4897" y="2259"/>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0" name="Rectangle 33">
                <a:extLst>
                  <a:ext uri="{FF2B5EF4-FFF2-40B4-BE49-F238E27FC236}">
                    <a16:creationId xmlns:a16="http://schemas.microsoft.com/office/drawing/2014/main" id="{DDCA7E08-A826-2144-B7C8-300FF2507AB4}"/>
                  </a:ext>
                </a:extLst>
              </p:cNvPr>
              <p:cNvSpPr>
                <a:spLocks noChangeArrowheads="1"/>
              </p:cNvSpPr>
              <p:nvPr/>
            </p:nvSpPr>
            <p:spPr bwMode="auto">
              <a:xfrm>
                <a:off x="4897" y="2329"/>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1" name="Rectangle 34">
                <a:extLst>
                  <a:ext uri="{FF2B5EF4-FFF2-40B4-BE49-F238E27FC236}">
                    <a16:creationId xmlns:a16="http://schemas.microsoft.com/office/drawing/2014/main" id="{256518EC-52BA-FC4C-A527-85D5D16477B9}"/>
                  </a:ext>
                </a:extLst>
              </p:cNvPr>
              <p:cNvSpPr>
                <a:spLocks noChangeArrowheads="1"/>
              </p:cNvSpPr>
              <p:nvPr/>
            </p:nvSpPr>
            <p:spPr bwMode="auto">
              <a:xfrm>
                <a:off x="4897" y="2398"/>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332" name="Group 2">
              <a:extLst>
                <a:ext uri="{FF2B5EF4-FFF2-40B4-BE49-F238E27FC236}">
                  <a16:creationId xmlns:a16="http://schemas.microsoft.com/office/drawing/2014/main" id="{C08B6D33-3AC4-0042-A0AB-64AAE89A28D8}"/>
                </a:ext>
              </a:extLst>
            </p:cNvPr>
            <p:cNvGrpSpPr/>
            <p:nvPr/>
          </p:nvGrpSpPr>
          <p:grpSpPr>
            <a:xfrm>
              <a:off x="3635590" y="4886389"/>
              <a:ext cx="1257299" cy="111316"/>
              <a:chOff x="7445555" y="3685416"/>
              <a:chExt cx="1257299" cy="111316"/>
            </a:xfrm>
          </p:grpSpPr>
          <p:sp>
            <p:nvSpPr>
              <p:cNvPr id="1333" name="Rectangle 43">
                <a:extLst>
                  <a:ext uri="{FF2B5EF4-FFF2-40B4-BE49-F238E27FC236}">
                    <a16:creationId xmlns:a16="http://schemas.microsoft.com/office/drawing/2014/main" id="{3F6586E5-7879-8A4F-8349-6BF852A1964B}"/>
                  </a:ext>
                </a:extLst>
              </p:cNvPr>
              <p:cNvSpPr>
                <a:spLocks noChangeArrowheads="1"/>
              </p:cNvSpPr>
              <p:nvPr/>
            </p:nvSpPr>
            <p:spPr bwMode="auto">
              <a:xfrm>
                <a:off x="8074205" y="3685416"/>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4" name="Rectangle 44">
                <a:extLst>
                  <a:ext uri="{FF2B5EF4-FFF2-40B4-BE49-F238E27FC236}">
                    <a16:creationId xmlns:a16="http://schemas.microsoft.com/office/drawing/2014/main" id="{31DA0B0F-CD57-8B43-9CA0-4F9E7C258F92}"/>
                  </a:ext>
                </a:extLst>
              </p:cNvPr>
              <p:cNvSpPr>
                <a:spLocks noChangeArrowheads="1"/>
              </p:cNvSpPr>
              <p:nvPr/>
            </p:nvSpPr>
            <p:spPr bwMode="auto">
              <a:xfrm>
                <a:off x="7948792" y="3685416"/>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5" name="Rectangle 45">
                <a:extLst>
                  <a:ext uri="{FF2B5EF4-FFF2-40B4-BE49-F238E27FC236}">
                    <a16:creationId xmlns:a16="http://schemas.microsoft.com/office/drawing/2014/main" id="{3D585256-F6F0-F74B-88D7-26F28C4D58E8}"/>
                  </a:ext>
                </a:extLst>
              </p:cNvPr>
              <p:cNvSpPr>
                <a:spLocks noChangeArrowheads="1"/>
              </p:cNvSpPr>
              <p:nvPr/>
            </p:nvSpPr>
            <p:spPr bwMode="auto">
              <a:xfrm>
                <a:off x="7696380" y="3687004"/>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6" name="Rectangle 46">
                <a:extLst>
                  <a:ext uri="{FF2B5EF4-FFF2-40B4-BE49-F238E27FC236}">
                    <a16:creationId xmlns:a16="http://schemas.microsoft.com/office/drawing/2014/main" id="{5FD9880F-34C9-FD4E-B727-FC90C548EDED}"/>
                  </a:ext>
                </a:extLst>
              </p:cNvPr>
              <p:cNvSpPr>
                <a:spLocks noChangeArrowheads="1"/>
              </p:cNvSpPr>
              <p:nvPr/>
            </p:nvSpPr>
            <p:spPr bwMode="auto">
              <a:xfrm>
                <a:off x="7821792" y="3685416"/>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7" name="Rectangle 47">
                <a:extLst>
                  <a:ext uri="{FF2B5EF4-FFF2-40B4-BE49-F238E27FC236}">
                    <a16:creationId xmlns:a16="http://schemas.microsoft.com/office/drawing/2014/main" id="{20E229CE-F854-8B4C-8B5F-75D7D7057EC5}"/>
                  </a:ext>
                </a:extLst>
              </p:cNvPr>
              <p:cNvSpPr>
                <a:spLocks noChangeArrowheads="1"/>
              </p:cNvSpPr>
              <p:nvPr/>
            </p:nvSpPr>
            <p:spPr bwMode="auto">
              <a:xfrm>
                <a:off x="7570967" y="3687004"/>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8" name="Rectangle 48">
                <a:extLst>
                  <a:ext uri="{FF2B5EF4-FFF2-40B4-BE49-F238E27FC236}">
                    <a16:creationId xmlns:a16="http://schemas.microsoft.com/office/drawing/2014/main" id="{77ED7CC9-F685-2645-866A-6AAD5899AAB8}"/>
                  </a:ext>
                </a:extLst>
              </p:cNvPr>
              <p:cNvSpPr>
                <a:spLocks noChangeArrowheads="1"/>
              </p:cNvSpPr>
              <p:nvPr/>
            </p:nvSpPr>
            <p:spPr bwMode="auto">
              <a:xfrm>
                <a:off x="7445555" y="3685416"/>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39" name="Rectangle 51">
                <a:extLst>
                  <a:ext uri="{FF2B5EF4-FFF2-40B4-BE49-F238E27FC236}">
                    <a16:creationId xmlns:a16="http://schemas.microsoft.com/office/drawing/2014/main" id="{AD27B27D-AB9C-D04F-A334-A26309EDF11D}"/>
                  </a:ext>
                </a:extLst>
              </p:cNvPr>
              <p:cNvSpPr>
                <a:spLocks noChangeArrowheads="1"/>
              </p:cNvSpPr>
              <p:nvPr/>
            </p:nvSpPr>
            <p:spPr bwMode="auto">
              <a:xfrm>
                <a:off x="8577442"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0" name="Rectangle 52">
                <a:extLst>
                  <a:ext uri="{FF2B5EF4-FFF2-40B4-BE49-F238E27FC236}">
                    <a16:creationId xmlns:a16="http://schemas.microsoft.com/office/drawing/2014/main" id="{E3B95101-840E-CB4B-9D58-25B1A85F8A0E}"/>
                  </a:ext>
                </a:extLst>
              </p:cNvPr>
              <p:cNvSpPr>
                <a:spLocks noChangeArrowheads="1"/>
              </p:cNvSpPr>
              <p:nvPr/>
            </p:nvSpPr>
            <p:spPr bwMode="auto">
              <a:xfrm>
                <a:off x="8452030" y="3685416"/>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1" name="Rectangle 53">
                <a:extLst>
                  <a:ext uri="{FF2B5EF4-FFF2-40B4-BE49-F238E27FC236}">
                    <a16:creationId xmlns:a16="http://schemas.microsoft.com/office/drawing/2014/main" id="{51F140B2-BD5B-8444-AEAE-509ED87E836B}"/>
                  </a:ext>
                </a:extLst>
              </p:cNvPr>
              <p:cNvSpPr>
                <a:spLocks noChangeArrowheads="1"/>
              </p:cNvSpPr>
              <p:nvPr/>
            </p:nvSpPr>
            <p:spPr bwMode="auto">
              <a:xfrm>
                <a:off x="8325030" y="3685416"/>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2" name="Rectangle 54">
                <a:extLst>
                  <a:ext uri="{FF2B5EF4-FFF2-40B4-BE49-F238E27FC236}">
                    <a16:creationId xmlns:a16="http://schemas.microsoft.com/office/drawing/2014/main" id="{88D7E337-865B-FB47-AC16-51A3EA1B5322}"/>
                  </a:ext>
                </a:extLst>
              </p:cNvPr>
              <p:cNvSpPr>
                <a:spLocks noChangeArrowheads="1"/>
              </p:cNvSpPr>
              <p:nvPr/>
            </p:nvSpPr>
            <p:spPr bwMode="auto">
              <a:xfrm>
                <a:off x="8199617" y="3685416"/>
                <a:ext cx="125412" cy="10972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343" name="Group 1407">
              <a:extLst>
                <a:ext uri="{FF2B5EF4-FFF2-40B4-BE49-F238E27FC236}">
                  <a16:creationId xmlns:a16="http://schemas.microsoft.com/office/drawing/2014/main" id="{4D5C6202-A1FA-3945-9F80-9B5FCF1F559E}"/>
                </a:ext>
              </a:extLst>
            </p:cNvPr>
            <p:cNvGrpSpPr/>
            <p:nvPr/>
          </p:nvGrpSpPr>
          <p:grpSpPr>
            <a:xfrm>
              <a:off x="3641950" y="5442448"/>
              <a:ext cx="1257299" cy="111126"/>
              <a:chOff x="7445555" y="3685416"/>
              <a:chExt cx="1257299" cy="111126"/>
            </a:xfrm>
          </p:grpSpPr>
          <p:sp>
            <p:nvSpPr>
              <p:cNvPr id="1344" name="Rectangle 43">
                <a:extLst>
                  <a:ext uri="{FF2B5EF4-FFF2-40B4-BE49-F238E27FC236}">
                    <a16:creationId xmlns:a16="http://schemas.microsoft.com/office/drawing/2014/main" id="{5D35C03F-72A8-E24E-96FA-9422E5DF4F84}"/>
                  </a:ext>
                </a:extLst>
              </p:cNvPr>
              <p:cNvSpPr>
                <a:spLocks noChangeArrowheads="1"/>
              </p:cNvSpPr>
              <p:nvPr/>
            </p:nvSpPr>
            <p:spPr bwMode="auto">
              <a:xfrm>
                <a:off x="8074205"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5" name="Rectangle 44">
                <a:extLst>
                  <a:ext uri="{FF2B5EF4-FFF2-40B4-BE49-F238E27FC236}">
                    <a16:creationId xmlns:a16="http://schemas.microsoft.com/office/drawing/2014/main" id="{2C2C073E-E147-8C47-967D-F43E4666A7C0}"/>
                  </a:ext>
                </a:extLst>
              </p:cNvPr>
              <p:cNvSpPr>
                <a:spLocks noChangeArrowheads="1"/>
              </p:cNvSpPr>
              <p:nvPr/>
            </p:nvSpPr>
            <p:spPr bwMode="auto">
              <a:xfrm>
                <a:off x="7948792" y="3685416"/>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6" name="Rectangle 45">
                <a:extLst>
                  <a:ext uri="{FF2B5EF4-FFF2-40B4-BE49-F238E27FC236}">
                    <a16:creationId xmlns:a16="http://schemas.microsoft.com/office/drawing/2014/main" id="{6F7AC29A-D490-694B-9813-CDEE41A3DF8F}"/>
                  </a:ext>
                </a:extLst>
              </p:cNvPr>
              <p:cNvSpPr>
                <a:spLocks noChangeArrowheads="1"/>
              </p:cNvSpPr>
              <p:nvPr/>
            </p:nvSpPr>
            <p:spPr bwMode="auto">
              <a:xfrm>
                <a:off x="7696380"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7" name="Rectangle 46">
                <a:extLst>
                  <a:ext uri="{FF2B5EF4-FFF2-40B4-BE49-F238E27FC236}">
                    <a16:creationId xmlns:a16="http://schemas.microsoft.com/office/drawing/2014/main" id="{569A09FC-284F-0C48-AE59-4CEC8EC31D71}"/>
                  </a:ext>
                </a:extLst>
              </p:cNvPr>
              <p:cNvSpPr>
                <a:spLocks noChangeArrowheads="1"/>
              </p:cNvSpPr>
              <p:nvPr/>
            </p:nvSpPr>
            <p:spPr bwMode="auto">
              <a:xfrm>
                <a:off x="7821792"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8" name="Rectangle 47">
                <a:extLst>
                  <a:ext uri="{FF2B5EF4-FFF2-40B4-BE49-F238E27FC236}">
                    <a16:creationId xmlns:a16="http://schemas.microsoft.com/office/drawing/2014/main" id="{EBFB162E-C998-3340-BEC6-63E951C15FAB}"/>
                  </a:ext>
                </a:extLst>
              </p:cNvPr>
              <p:cNvSpPr>
                <a:spLocks noChangeArrowheads="1"/>
              </p:cNvSpPr>
              <p:nvPr/>
            </p:nvSpPr>
            <p:spPr bwMode="auto">
              <a:xfrm>
                <a:off x="7570967"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49" name="Rectangle 48">
                <a:extLst>
                  <a:ext uri="{FF2B5EF4-FFF2-40B4-BE49-F238E27FC236}">
                    <a16:creationId xmlns:a16="http://schemas.microsoft.com/office/drawing/2014/main" id="{8F038591-5151-8E4C-BDDE-0CACEC8350FB}"/>
                  </a:ext>
                </a:extLst>
              </p:cNvPr>
              <p:cNvSpPr>
                <a:spLocks noChangeArrowheads="1"/>
              </p:cNvSpPr>
              <p:nvPr/>
            </p:nvSpPr>
            <p:spPr bwMode="auto">
              <a:xfrm>
                <a:off x="7445555"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0" name="Rectangle 51">
                <a:extLst>
                  <a:ext uri="{FF2B5EF4-FFF2-40B4-BE49-F238E27FC236}">
                    <a16:creationId xmlns:a16="http://schemas.microsoft.com/office/drawing/2014/main" id="{C5392AC6-A2B6-B84F-8F52-2423D6919970}"/>
                  </a:ext>
                </a:extLst>
              </p:cNvPr>
              <p:cNvSpPr>
                <a:spLocks noChangeArrowheads="1"/>
              </p:cNvSpPr>
              <p:nvPr/>
            </p:nvSpPr>
            <p:spPr bwMode="auto">
              <a:xfrm>
                <a:off x="8577442" y="3687004"/>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1" name="Rectangle 52">
                <a:extLst>
                  <a:ext uri="{FF2B5EF4-FFF2-40B4-BE49-F238E27FC236}">
                    <a16:creationId xmlns:a16="http://schemas.microsoft.com/office/drawing/2014/main" id="{8250D95F-3AEC-0C4D-80CD-5DB21A60B7AC}"/>
                  </a:ext>
                </a:extLst>
              </p:cNvPr>
              <p:cNvSpPr>
                <a:spLocks noChangeArrowheads="1"/>
              </p:cNvSpPr>
              <p:nvPr/>
            </p:nvSpPr>
            <p:spPr bwMode="auto">
              <a:xfrm>
                <a:off x="8452030"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2" name="Rectangle 53">
                <a:extLst>
                  <a:ext uri="{FF2B5EF4-FFF2-40B4-BE49-F238E27FC236}">
                    <a16:creationId xmlns:a16="http://schemas.microsoft.com/office/drawing/2014/main" id="{AC4A962B-FB42-0D4C-81F1-EFBD33C9F522}"/>
                  </a:ext>
                </a:extLst>
              </p:cNvPr>
              <p:cNvSpPr>
                <a:spLocks noChangeArrowheads="1"/>
              </p:cNvSpPr>
              <p:nvPr/>
            </p:nvSpPr>
            <p:spPr bwMode="auto">
              <a:xfrm>
                <a:off x="8325030" y="3685416"/>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3" name="Rectangle 54">
                <a:extLst>
                  <a:ext uri="{FF2B5EF4-FFF2-40B4-BE49-F238E27FC236}">
                    <a16:creationId xmlns:a16="http://schemas.microsoft.com/office/drawing/2014/main" id="{6504668F-C509-364A-84E8-8D6E20A9EBE3}"/>
                  </a:ext>
                </a:extLst>
              </p:cNvPr>
              <p:cNvSpPr>
                <a:spLocks noChangeArrowheads="1"/>
              </p:cNvSpPr>
              <p:nvPr/>
            </p:nvSpPr>
            <p:spPr bwMode="auto">
              <a:xfrm>
                <a:off x="8199617" y="3685416"/>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354" name="Group 28">
              <a:extLst>
                <a:ext uri="{FF2B5EF4-FFF2-40B4-BE49-F238E27FC236}">
                  <a16:creationId xmlns:a16="http://schemas.microsoft.com/office/drawing/2014/main" id="{43A06A89-F6DA-BE48-8678-022883DE4066}"/>
                </a:ext>
              </a:extLst>
            </p:cNvPr>
            <p:cNvGrpSpPr>
              <a:grpSpLocks/>
            </p:cNvGrpSpPr>
            <p:nvPr/>
          </p:nvGrpSpPr>
          <p:grpSpPr bwMode="auto">
            <a:xfrm>
              <a:off x="4770651" y="4891587"/>
              <a:ext cx="125412" cy="661987"/>
              <a:chOff x="4897" y="2051"/>
              <a:chExt cx="79" cy="417"/>
            </a:xfrm>
          </p:grpSpPr>
          <p:sp>
            <p:nvSpPr>
              <p:cNvPr id="1355" name="Rectangle 29">
                <a:extLst>
                  <a:ext uri="{FF2B5EF4-FFF2-40B4-BE49-F238E27FC236}">
                    <a16:creationId xmlns:a16="http://schemas.microsoft.com/office/drawing/2014/main" id="{1DB23286-7BA7-BD43-B83C-E1E1BC26A5DA}"/>
                  </a:ext>
                </a:extLst>
              </p:cNvPr>
              <p:cNvSpPr>
                <a:spLocks noChangeArrowheads="1"/>
              </p:cNvSpPr>
              <p:nvPr/>
            </p:nvSpPr>
            <p:spPr bwMode="auto">
              <a:xfrm>
                <a:off x="4897" y="2051"/>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6" name="Rectangle 30">
                <a:extLst>
                  <a:ext uri="{FF2B5EF4-FFF2-40B4-BE49-F238E27FC236}">
                    <a16:creationId xmlns:a16="http://schemas.microsoft.com/office/drawing/2014/main" id="{E335643A-4738-2043-84BC-61F5B8CB6EDF}"/>
                  </a:ext>
                </a:extLst>
              </p:cNvPr>
              <p:cNvSpPr>
                <a:spLocks noChangeArrowheads="1"/>
              </p:cNvSpPr>
              <p:nvPr/>
            </p:nvSpPr>
            <p:spPr bwMode="auto">
              <a:xfrm>
                <a:off x="4897" y="2121"/>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7" name="Rectangle 31">
                <a:extLst>
                  <a:ext uri="{FF2B5EF4-FFF2-40B4-BE49-F238E27FC236}">
                    <a16:creationId xmlns:a16="http://schemas.microsoft.com/office/drawing/2014/main" id="{866A26B7-E9E6-824F-8803-7C07C14D2F9A}"/>
                  </a:ext>
                </a:extLst>
              </p:cNvPr>
              <p:cNvSpPr>
                <a:spLocks noChangeArrowheads="1"/>
              </p:cNvSpPr>
              <p:nvPr/>
            </p:nvSpPr>
            <p:spPr bwMode="auto">
              <a:xfrm>
                <a:off x="4897" y="2190"/>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8" name="Rectangle 32">
                <a:extLst>
                  <a:ext uri="{FF2B5EF4-FFF2-40B4-BE49-F238E27FC236}">
                    <a16:creationId xmlns:a16="http://schemas.microsoft.com/office/drawing/2014/main" id="{E135AD57-717E-FE46-B6DF-9CD2F6FBB557}"/>
                  </a:ext>
                </a:extLst>
              </p:cNvPr>
              <p:cNvSpPr>
                <a:spLocks noChangeArrowheads="1"/>
              </p:cNvSpPr>
              <p:nvPr/>
            </p:nvSpPr>
            <p:spPr bwMode="auto">
              <a:xfrm>
                <a:off x="4897" y="2259"/>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9" name="Rectangle 33">
                <a:extLst>
                  <a:ext uri="{FF2B5EF4-FFF2-40B4-BE49-F238E27FC236}">
                    <a16:creationId xmlns:a16="http://schemas.microsoft.com/office/drawing/2014/main" id="{D2C8FB47-B6BD-3844-880D-096F98A3CDCB}"/>
                  </a:ext>
                </a:extLst>
              </p:cNvPr>
              <p:cNvSpPr>
                <a:spLocks noChangeArrowheads="1"/>
              </p:cNvSpPr>
              <p:nvPr/>
            </p:nvSpPr>
            <p:spPr bwMode="auto">
              <a:xfrm>
                <a:off x="4897" y="2329"/>
                <a:ext cx="79" cy="69"/>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60" name="Rectangle 34">
                <a:extLst>
                  <a:ext uri="{FF2B5EF4-FFF2-40B4-BE49-F238E27FC236}">
                    <a16:creationId xmlns:a16="http://schemas.microsoft.com/office/drawing/2014/main" id="{B2A4482F-ED48-F54C-B6F6-D7AAF8826BF0}"/>
                  </a:ext>
                </a:extLst>
              </p:cNvPr>
              <p:cNvSpPr>
                <a:spLocks noChangeArrowheads="1"/>
              </p:cNvSpPr>
              <p:nvPr/>
            </p:nvSpPr>
            <p:spPr bwMode="auto">
              <a:xfrm>
                <a:off x="4897" y="2398"/>
                <a:ext cx="79" cy="7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369" name="Group 1368">
              <a:extLst>
                <a:ext uri="{FF2B5EF4-FFF2-40B4-BE49-F238E27FC236}">
                  <a16:creationId xmlns:a16="http://schemas.microsoft.com/office/drawing/2014/main" id="{532AD205-2BFA-E04A-8314-0318D240213F}"/>
                </a:ext>
              </a:extLst>
            </p:cNvPr>
            <p:cNvGrpSpPr/>
            <p:nvPr/>
          </p:nvGrpSpPr>
          <p:grpSpPr>
            <a:xfrm>
              <a:off x="4191000" y="4419600"/>
              <a:ext cx="152400" cy="480434"/>
              <a:chOff x="4191000" y="4419600"/>
              <a:chExt cx="152400" cy="480434"/>
            </a:xfrm>
          </p:grpSpPr>
          <p:cxnSp>
            <p:nvCxnSpPr>
              <p:cNvPr id="1126" name="Straight Arrow Connector 1125">
                <a:extLst>
                  <a:ext uri="{FF2B5EF4-FFF2-40B4-BE49-F238E27FC236}">
                    <a16:creationId xmlns:a16="http://schemas.microsoft.com/office/drawing/2014/main" id="{09DE6A4D-74D6-D34A-96A1-DA1DA1FBDFAF}"/>
                  </a:ext>
                </a:extLst>
              </p:cNvPr>
              <p:cNvCxnSpPr>
                <a:cxnSpLocks/>
              </p:cNvCxnSpPr>
              <p:nvPr/>
            </p:nvCxnSpPr>
            <p:spPr bwMode="auto">
              <a:xfrm flipV="1">
                <a:off x="4191000" y="4503823"/>
                <a:ext cx="0" cy="396211"/>
              </a:xfrm>
              <a:prstGeom prst="straightConnector1">
                <a:avLst/>
              </a:prstGeom>
              <a:noFill/>
              <a:ln w="38100" cap="flat" cmpd="sng" algn="ctr">
                <a:solidFill>
                  <a:schemeClr val="bg2">
                    <a:lumMod val="10000"/>
                  </a:schemeClr>
                </a:solidFill>
                <a:prstDash val="solid"/>
                <a:round/>
                <a:headEnd type="none" w="med" len="med"/>
                <a:tailEnd type="triangle"/>
              </a:ln>
              <a:effectLst/>
            </p:spPr>
          </p:cxnSp>
          <p:cxnSp>
            <p:nvCxnSpPr>
              <p:cNvPr id="1361" name="Straight Arrow Connector 1360">
                <a:extLst>
                  <a:ext uri="{FF2B5EF4-FFF2-40B4-BE49-F238E27FC236}">
                    <a16:creationId xmlns:a16="http://schemas.microsoft.com/office/drawing/2014/main" id="{CA0C8E77-82FC-F84D-ABA0-2A87D1B6CFAF}"/>
                  </a:ext>
                </a:extLst>
              </p:cNvPr>
              <p:cNvCxnSpPr>
                <a:cxnSpLocks/>
              </p:cNvCxnSpPr>
              <p:nvPr/>
            </p:nvCxnSpPr>
            <p:spPr bwMode="auto">
              <a:xfrm>
                <a:off x="4343400" y="4419600"/>
                <a:ext cx="0" cy="357766"/>
              </a:xfrm>
              <a:prstGeom prst="straightConnector1">
                <a:avLst/>
              </a:prstGeom>
              <a:noFill/>
              <a:ln w="38100" cap="flat" cmpd="sng" algn="ctr">
                <a:solidFill>
                  <a:schemeClr val="bg2">
                    <a:lumMod val="10000"/>
                  </a:schemeClr>
                </a:solidFill>
                <a:prstDash val="solid"/>
                <a:round/>
                <a:headEnd type="none" w="med" len="med"/>
                <a:tailEnd type="triangle"/>
              </a:ln>
              <a:effectLst/>
            </p:spPr>
          </p:cxnSp>
        </p:grpSp>
        <p:grpSp>
          <p:nvGrpSpPr>
            <p:cNvPr id="1365" name="Group 1364">
              <a:extLst>
                <a:ext uri="{FF2B5EF4-FFF2-40B4-BE49-F238E27FC236}">
                  <a16:creationId xmlns:a16="http://schemas.microsoft.com/office/drawing/2014/main" id="{26E338C0-8283-104B-A1A0-C7564D5DD784}"/>
                </a:ext>
              </a:extLst>
            </p:cNvPr>
            <p:cNvGrpSpPr/>
            <p:nvPr/>
          </p:nvGrpSpPr>
          <p:grpSpPr>
            <a:xfrm>
              <a:off x="3148584" y="5181599"/>
              <a:ext cx="484632" cy="152400"/>
              <a:chOff x="3159042" y="5257800"/>
              <a:chExt cx="484632" cy="152400"/>
            </a:xfrm>
          </p:grpSpPr>
          <p:cxnSp>
            <p:nvCxnSpPr>
              <p:cNvPr id="1125" name="Straight Arrow Connector 1124">
                <a:extLst>
                  <a:ext uri="{FF2B5EF4-FFF2-40B4-BE49-F238E27FC236}">
                    <a16:creationId xmlns:a16="http://schemas.microsoft.com/office/drawing/2014/main" id="{9F039314-584F-5043-B737-45114DDC0CDE}"/>
                  </a:ext>
                </a:extLst>
              </p:cNvPr>
              <p:cNvCxnSpPr/>
              <p:nvPr/>
            </p:nvCxnSpPr>
            <p:spPr bwMode="auto">
              <a:xfrm flipH="1">
                <a:off x="3287058" y="5257800"/>
                <a:ext cx="356616" cy="0"/>
              </a:xfrm>
              <a:prstGeom prst="straightConnector1">
                <a:avLst/>
              </a:prstGeom>
              <a:noFill/>
              <a:ln w="38100" cap="flat" cmpd="sng" algn="ctr">
                <a:solidFill>
                  <a:schemeClr val="bg2">
                    <a:lumMod val="10000"/>
                  </a:schemeClr>
                </a:solidFill>
                <a:prstDash val="solid"/>
                <a:round/>
                <a:headEnd type="none" w="med" len="med"/>
                <a:tailEnd type="triangle"/>
              </a:ln>
              <a:effectLst/>
            </p:spPr>
          </p:cxnSp>
          <p:cxnSp>
            <p:nvCxnSpPr>
              <p:cNvPr id="1364" name="Straight Arrow Connector 1363">
                <a:extLst>
                  <a:ext uri="{FF2B5EF4-FFF2-40B4-BE49-F238E27FC236}">
                    <a16:creationId xmlns:a16="http://schemas.microsoft.com/office/drawing/2014/main" id="{45E3CB4B-31EF-3741-AA69-357D7C0C2F6F}"/>
                  </a:ext>
                </a:extLst>
              </p:cNvPr>
              <p:cNvCxnSpPr>
                <a:cxnSpLocks/>
              </p:cNvCxnSpPr>
              <p:nvPr/>
            </p:nvCxnSpPr>
            <p:spPr bwMode="auto">
              <a:xfrm>
                <a:off x="3159042" y="5410200"/>
                <a:ext cx="356616" cy="0"/>
              </a:xfrm>
              <a:prstGeom prst="straightConnector1">
                <a:avLst/>
              </a:prstGeom>
              <a:noFill/>
              <a:ln w="38100" cap="flat" cmpd="sng" algn="ctr">
                <a:solidFill>
                  <a:schemeClr val="bg2">
                    <a:lumMod val="10000"/>
                  </a:schemeClr>
                </a:solidFill>
                <a:prstDash val="solid"/>
                <a:round/>
                <a:headEnd type="none" w="med" len="med"/>
                <a:tailEnd type="triangle"/>
              </a:ln>
              <a:effectLst/>
            </p:spPr>
          </p:cxnSp>
        </p:grpSp>
        <p:grpSp>
          <p:nvGrpSpPr>
            <p:cNvPr id="1366" name="Group 1365">
              <a:extLst>
                <a:ext uri="{FF2B5EF4-FFF2-40B4-BE49-F238E27FC236}">
                  <a16:creationId xmlns:a16="http://schemas.microsoft.com/office/drawing/2014/main" id="{797FB3D3-4F13-6C43-B893-CF665952B233}"/>
                </a:ext>
              </a:extLst>
            </p:cNvPr>
            <p:cNvGrpSpPr/>
            <p:nvPr/>
          </p:nvGrpSpPr>
          <p:grpSpPr>
            <a:xfrm>
              <a:off x="4902106" y="5173662"/>
              <a:ext cx="484632" cy="152400"/>
              <a:chOff x="3159042" y="5257800"/>
              <a:chExt cx="484632" cy="152400"/>
            </a:xfrm>
          </p:grpSpPr>
          <p:cxnSp>
            <p:nvCxnSpPr>
              <p:cNvPr id="1367" name="Straight Arrow Connector 1366">
                <a:extLst>
                  <a:ext uri="{FF2B5EF4-FFF2-40B4-BE49-F238E27FC236}">
                    <a16:creationId xmlns:a16="http://schemas.microsoft.com/office/drawing/2014/main" id="{E24DD76B-17E7-944A-B120-DE597A9918B9}"/>
                  </a:ext>
                </a:extLst>
              </p:cNvPr>
              <p:cNvCxnSpPr/>
              <p:nvPr/>
            </p:nvCxnSpPr>
            <p:spPr bwMode="auto">
              <a:xfrm flipH="1">
                <a:off x="3287058" y="5257800"/>
                <a:ext cx="356616" cy="0"/>
              </a:xfrm>
              <a:prstGeom prst="straightConnector1">
                <a:avLst/>
              </a:prstGeom>
              <a:noFill/>
              <a:ln w="38100" cap="flat" cmpd="sng" algn="ctr">
                <a:solidFill>
                  <a:schemeClr val="bg2">
                    <a:lumMod val="10000"/>
                  </a:schemeClr>
                </a:solidFill>
                <a:prstDash val="solid"/>
                <a:round/>
                <a:headEnd type="none" w="med" len="med"/>
                <a:tailEnd type="triangle"/>
              </a:ln>
              <a:effectLst/>
            </p:spPr>
          </p:cxnSp>
          <p:cxnSp>
            <p:nvCxnSpPr>
              <p:cNvPr id="1368" name="Straight Arrow Connector 1367">
                <a:extLst>
                  <a:ext uri="{FF2B5EF4-FFF2-40B4-BE49-F238E27FC236}">
                    <a16:creationId xmlns:a16="http://schemas.microsoft.com/office/drawing/2014/main" id="{676A14B1-5D35-874B-8E14-46AC88A21E2D}"/>
                  </a:ext>
                </a:extLst>
              </p:cNvPr>
              <p:cNvCxnSpPr>
                <a:cxnSpLocks/>
              </p:cNvCxnSpPr>
              <p:nvPr/>
            </p:nvCxnSpPr>
            <p:spPr bwMode="auto">
              <a:xfrm>
                <a:off x="3159042" y="5410200"/>
                <a:ext cx="356616" cy="0"/>
              </a:xfrm>
              <a:prstGeom prst="straightConnector1">
                <a:avLst/>
              </a:prstGeom>
              <a:noFill/>
              <a:ln w="38100" cap="flat" cmpd="sng" algn="ctr">
                <a:solidFill>
                  <a:schemeClr val="bg2">
                    <a:lumMod val="10000"/>
                  </a:schemeClr>
                </a:solidFill>
                <a:prstDash val="solid"/>
                <a:round/>
                <a:headEnd type="none" w="med" len="med"/>
                <a:tailEnd type="triangle"/>
              </a:ln>
              <a:effectLst/>
            </p:spPr>
          </p:cxnSp>
        </p:grpSp>
        <p:grpSp>
          <p:nvGrpSpPr>
            <p:cNvPr id="1370" name="Group 1369">
              <a:extLst>
                <a:ext uri="{FF2B5EF4-FFF2-40B4-BE49-F238E27FC236}">
                  <a16:creationId xmlns:a16="http://schemas.microsoft.com/office/drawing/2014/main" id="{D8CE7A1A-1B60-5F4A-9874-008EA95662A5}"/>
                </a:ext>
              </a:extLst>
            </p:cNvPr>
            <p:cNvGrpSpPr/>
            <p:nvPr/>
          </p:nvGrpSpPr>
          <p:grpSpPr>
            <a:xfrm>
              <a:off x="4187952" y="5550983"/>
              <a:ext cx="152400" cy="480434"/>
              <a:chOff x="4191000" y="4419600"/>
              <a:chExt cx="152400" cy="480434"/>
            </a:xfrm>
          </p:grpSpPr>
          <p:cxnSp>
            <p:nvCxnSpPr>
              <p:cNvPr id="1371" name="Straight Arrow Connector 1370">
                <a:extLst>
                  <a:ext uri="{FF2B5EF4-FFF2-40B4-BE49-F238E27FC236}">
                    <a16:creationId xmlns:a16="http://schemas.microsoft.com/office/drawing/2014/main" id="{C494D428-54FC-7E45-8EC9-04CA261F6B18}"/>
                  </a:ext>
                </a:extLst>
              </p:cNvPr>
              <p:cNvCxnSpPr>
                <a:cxnSpLocks/>
              </p:cNvCxnSpPr>
              <p:nvPr/>
            </p:nvCxnSpPr>
            <p:spPr bwMode="auto">
              <a:xfrm flipV="1">
                <a:off x="4191000" y="4503823"/>
                <a:ext cx="0" cy="396211"/>
              </a:xfrm>
              <a:prstGeom prst="straightConnector1">
                <a:avLst/>
              </a:prstGeom>
              <a:noFill/>
              <a:ln w="38100" cap="flat" cmpd="sng" algn="ctr">
                <a:solidFill>
                  <a:schemeClr val="bg2">
                    <a:lumMod val="10000"/>
                  </a:schemeClr>
                </a:solidFill>
                <a:prstDash val="solid"/>
                <a:round/>
                <a:headEnd type="none" w="med" len="med"/>
                <a:tailEnd type="triangle"/>
              </a:ln>
              <a:effectLst/>
            </p:spPr>
          </p:cxnSp>
          <p:cxnSp>
            <p:nvCxnSpPr>
              <p:cNvPr id="1372" name="Straight Arrow Connector 1371">
                <a:extLst>
                  <a:ext uri="{FF2B5EF4-FFF2-40B4-BE49-F238E27FC236}">
                    <a16:creationId xmlns:a16="http://schemas.microsoft.com/office/drawing/2014/main" id="{1A033328-3690-2040-9B2C-BA70B9CE0AB7}"/>
                  </a:ext>
                </a:extLst>
              </p:cNvPr>
              <p:cNvCxnSpPr>
                <a:cxnSpLocks/>
              </p:cNvCxnSpPr>
              <p:nvPr/>
            </p:nvCxnSpPr>
            <p:spPr bwMode="auto">
              <a:xfrm>
                <a:off x="4343400" y="4419600"/>
                <a:ext cx="0" cy="357766"/>
              </a:xfrm>
              <a:prstGeom prst="straightConnector1">
                <a:avLst/>
              </a:prstGeom>
              <a:noFill/>
              <a:ln w="38100" cap="flat" cmpd="sng" algn="ctr">
                <a:solidFill>
                  <a:schemeClr val="bg2">
                    <a:lumMod val="10000"/>
                  </a:schemeClr>
                </a:solidFill>
                <a:prstDash val="solid"/>
                <a:round/>
                <a:headEnd type="none" w="med" len="med"/>
                <a:tailEnd type="triangle"/>
              </a:ln>
              <a:effectLst/>
            </p:spPr>
          </p:cxnSp>
        </p:grpSp>
        <p:sp>
          <p:nvSpPr>
            <p:cNvPr id="1373" name="Text Box 162">
              <a:extLst>
                <a:ext uri="{FF2B5EF4-FFF2-40B4-BE49-F238E27FC236}">
                  <a16:creationId xmlns:a16="http://schemas.microsoft.com/office/drawing/2014/main" id="{6DE571BA-D49E-5E4A-A7D2-8E212A3A8A99}"/>
                </a:ext>
              </a:extLst>
            </p:cNvPr>
            <p:cNvSpPr txBox="1">
              <a:spLocks noChangeArrowheads="1"/>
            </p:cNvSpPr>
            <p:nvPr/>
          </p:nvSpPr>
          <p:spPr bwMode="auto">
            <a:xfrm>
              <a:off x="3231435" y="5987534"/>
              <a:ext cx="1158651" cy="369332"/>
            </a:xfrm>
            <a:prstGeom prst="rect">
              <a:avLst/>
            </a:prstGeom>
            <a:noFill/>
            <a:ln w="9525">
              <a:noFill/>
              <a:miter lim="800000"/>
              <a:headEnd/>
              <a:tailEnd/>
            </a:ln>
          </p:spPr>
          <p:txBody>
            <a:bodyPr wrap="none">
              <a:prstTxWarp prst="textNoShape">
                <a:avLst/>
              </a:prstTxWarp>
              <a:spAutoFit/>
            </a:bodyPr>
            <a:lstStyle/>
            <a:p>
              <a:pPr algn="ctr"/>
              <a:r>
                <a:rPr lang="en-US" dirty="0">
                  <a:solidFill>
                    <a:schemeClr val="bg2">
                      <a:lumMod val="10000"/>
                    </a:schemeClr>
                  </a:solidFill>
                  <a:ea typeface="Arial" charset="0"/>
                  <a:cs typeface="Arial" charset="0"/>
                </a:rPr>
                <a:t>count = </a:t>
              </a:r>
              <a:r>
                <a:rPr lang="en-US" dirty="0" err="1">
                  <a:solidFill>
                    <a:schemeClr val="bg2">
                      <a:lumMod val="10000"/>
                    </a:schemeClr>
                  </a:solidFill>
                  <a:ea typeface="Arial" charset="0"/>
                  <a:cs typeface="Arial" charset="0"/>
                </a:rPr>
                <a:t>bx</a:t>
              </a:r>
              <a:endParaRPr lang="en-US" dirty="0">
                <a:solidFill>
                  <a:schemeClr val="bg2">
                    <a:lumMod val="10000"/>
                  </a:schemeClr>
                </a:solidFill>
                <a:ea typeface="Arial" charset="0"/>
                <a:cs typeface="Arial" charset="0"/>
              </a:endParaRPr>
            </a:p>
          </p:txBody>
        </p:sp>
        <p:sp>
          <p:nvSpPr>
            <p:cNvPr id="1374" name="TextBox 1373">
              <a:extLst>
                <a:ext uri="{FF2B5EF4-FFF2-40B4-BE49-F238E27FC236}">
                  <a16:creationId xmlns:a16="http://schemas.microsoft.com/office/drawing/2014/main" id="{2C96E02E-F45F-F141-980B-AFC58045404F}"/>
                </a:ext>
              </a:extLst>
            </p:cNvPr>
            <p:cNvSpPr txBox="1"/>
            <p:nvPr/>
          </p:nvSpPr>
          <p:spPr>
            <a:xfrm>
              <a:off x="5410200" y="5073134"/>
              <a:ext cx="1313973" cy="369332"/>
            </a:xfrm>
            <a:prstGeom prst="rect">
              <a:avLst/>
            </a:prstGeom>
            <a:noFill/>
          </p:spPr>
          <p:txBody>
            <a:bodyPr wrap="square" rtlCol="0">
              <a:spAutoFit/>
            </a:bodyPr>
            <a:lstStyle/>
            <a:p>
              <a:r>
                <a:rPr lang="en-US" dirty="0">
                  <a:solidFill>
                    <a:schemeClr val="bg2">
                      <a:lumMod val="10000"/>
                    </a:schemeClr>
                  </a:solidFill>
                </a:rPr>
                <a:t>count = by</a:t>
              </a:r>
            </a:p>
          </p:txBody>
        </p:sp>
        <p:grpSp>
          <p:nvGrpSpPr>
            <p:cNvPr id="1375" name="Group 1374">
              <a:extLst>
                <a:ext uri="{FF2B5EF4-FFF2-40B4-BE49-F238E27FC236}">
                  <a16:creationId xmlns:a16="http://schemas.microsoft.com/office/drawing/2014/main" id="{D4FEC732-BDA8-004C-8114-27F8E12A1399}"/>
                </a:ext>
              </a:extLst>
            </p:cNvPr>
            <p:cNvGrpSpPr/>
            <p:nvPr/>
          </p:nvGrpSpPr>
          <p:grpSpPr>
            <a:xfrm rot="2893555">
              <a:off x="2968541" y="4466411"/>
              <a:ext cx="484632" cy="152400"/>
              <a:chOff x="3159042" y="5257800"/>
              <a:chExt cx="484632" cy="152400"/>
            </a:xfrm>
          </p:grpSpPr>
          <p:cxnSp>
            <p:nvCxnSpPr>
              <p:cNvPr id="1376" name="Straight Arrow Connector 1375">
                <a:extLst>
                  <a:ext uri="{FF2B5EF4-FFF2-40B4-BE49-F238E27FC236}">
                    <a16:creationId xmlns:a16="http://schemas.microsoft.com/office/drawing/2014/main" id="{4A050A03-85B8-C44E-911D-EDDC180499AC}"/>
                  </a:ext>
                </a:extLst>
              </p:cNvPr>
              <p:cNvCxnSpPr/>
              <p:nvPr/>
            </p:nvCxnSpPr>
            <p:spPr bwMode="auto">
              <a:xfrm flipH="1">
                <a:off x="3287058" y="52578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cxnSp>
            <p:nvCxnSpPr>
              <p:cNvPr id="1377" name="Straight Arrow Connector 1376">
                <a:extLst>
                  <a:ext uri="{FF2B5EF4-FFF2-40B4-BE49-F238E27FC236}">
                    <a16:creationId xmlns:a16="http://schemas.microsoft.com/office/drawing/2014/main" id="{15E25C32-D43F-2149-A094-33F25788D987}"/>
                  </a:ext>
                </a:extLst>
              </p:cNvPr>
              <p:cNvCxnSpPr>
                <a:cxnSpLocks/>
              </p:cNvCxnSpPr>
              <p:nvPr/>
            </p:nvCxnSpPr>
            <p:spPr bwMode="auto">
              <a:xfrm>
                <a:off x="3159042" y="54102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grpSp>
        <p:grpSp>
          <p:nvGrpSpPr>
            <p:cNvPr id="1378" name="Group 1377">
              <a:extLst>
                <a:ext uri="{FF2B5EF4-FFF2-40B4-BE49-F238E27FC236}">
                  <a16:creationId xmlns:a16="http://schemas.microsoft.com/office/drawing/2014/main" id="{CC2121AA-33A9-9C45-BD38-09383480E774}"/>
                </a:ext>
              </a:extLst>
            </p:cNvPr>
            <p:cNvGrpSpPr/>
            <p:nvPr/>
          </p:nvGrpSpPr>
          <p:grpSpPr>
            <a:xfrm rot="18706445" flipH="1">
              <a:off x="5081343" y="4441529"/>
              <a:ext cx="484632" cy="152400"/>
              <a:chOff x="3159042" y="5257800"/>
              <a:chExt cx="484632" cy="152400"/>
            </a:xfrm>
          </p:grpSpPr>
          <p:cxnSp>
            <p:nvCxnSpPr>
              <p:cNvPr id="1379" name="Straight Arrow Connector 1378">
                <a:extLst>
                  <a:ext uri="{FF2B5EF4-FFF2-40B4-BE49-F238E27FC236}">
                    <a16:creationId xmlns:a16="http://schemas.microsoft.com/office/drawing/2014/main" id="{DD35588D-EFB4-6543-8C93-F06D18F5AAD6}"/>
                  </a:ext>
                </a:extLst>
              </p:cNvPr>
              <p:cNvCxnSpPr/>
              <p:nvPr/>
            </p:nvCxnSpPr>
            <p:spPr bwMode="auto">
              <a:xfrm flipH="1">
                <a:off x="3287058" y="52578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cxnSp>
            <p:nvCxnSpPr>
              <p:cNvPr id="1380" name="Straight Arrow Connector 1379">
                <a:extLst>
                  <a:ext uri="{FF2B5EF4-FFF2-40B4-BE49-F238E27FC236}">
                    <a16:creationId xmlns:a16="http://schemas.microsoft.com/office/drawing/2014/main" id="{0DBC0AC9-BB17-F845-8539-AADD166F8979}"/>
                  </a:ext>
                </a:extLst>
              </p:cNvPr>
              <p:cNvCxnSpPr>
                <a:cxnSpLocks/>
              </p:cNvCxnSpPr>
              <p:nvPr/>
            </p:nvCxnSpPr>
            <p:spPr bwMode="auto">
              <a:xfrm>
                <a:off x="3159042" y="54102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grpSp>
        <p:grpSp>
          <p:nvGrpSpPr>
            <p:cNvPr id="1381" name="Group 1380">
              <a:extLst>
                <a:ext uri="{FF2B5EF4-FFF2-40B4-BE49-F238E27FC236}">
                  <a16:creationId xmlns:a16="http://schemas.microsoft.com/office/drawing/2014/main" id="{6C262287-16D7-F745-8753-F62632648D52}"/>
                </a:ext>
              </a:extLst>
            </p:cNvPr>
            <p:cNvGrpSpPr/>
            <p:nvPr/>
          </p:nvGrpSpPr>
          <p:grpSpPr>
            <a:xfrm rot="18706445" flipV="1">
              <a:off x="2968541" y="5798180"/>
              <a:ext cx="484632" cy="152400"/>
              <a:chOff x="3159042" y="5257800"/>
              <a:chExt cx="484632" cy="152400"/>
            </a:xfrm>
          </p:grpSpPr>
          <p:cxnSp>
            <p:nvCxnSpPr>
              <p:cNvPr id="1382" name="Straight Arrow Connector 1381">
                <a:extLst>
                  <a:ext uri="{FF2B5EF4-FFF2-40B4-BE49-F238E27FC236}">
                    <a16:creationId xmlns:a16="http://schemas.microsoft.com/office/drawing/2014/main" id="{4AA8D51B-09B8-4A48-B984-74125E21E8A2}"/>
                  </a:ext>
                </a:extLst>
              </p:cNvPr>
              <p:cNvCxnSpPr/>
              <p:nvPr/>
            </p:nvCxnSpPr>
            <p:spPr bwMode="auto">
              <a:xfrm flipH="1">
                <a:off x="3287058" y="52578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cxnSp>
            <p:nvCxnSpPr>
              <p:cNvPr id="1383" name="Straight Arrow Connector 1382">
                <a:extLst>
                  <a:ext uri="{FF2B5EF4-FFF2-40B4-BE49-F238E27FC236}">
                    <a16:creationId xmlns:a16="http://schemas.microsoft.com/office/drawing/2014/main" id="{243ADD61-6EBE-FF4C-B387-92387FA95C68}"/>
                  </a:ext>
                </a:extLst>
              </p:cNvPr>
              <p:cNvCxnSpPr>
                <a:cxnSpLocks/>
              </p:cNvCxnSpPr>
              <p:nvPr/>
            </p:nvCxnSpPr>
            <p:spPr bwMode="auto">
              <a:xfrm>
                <a:off x="3159042" y="54102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grpSp>
        <p:grpSp>
          <p:nvGrpSpPr>
            <p:cNvPr id="1384" name="Group 1383">
              <a:extLst>
                <a:ext uri="{FF2B5EF4-FFF2-40B4-BE49-F238E27FC236}">
                  <a16:creationId xmlns:a16="http://schemas.microsoft.com/office/drawing/2014/main" id="{660F2179-A8BE-9542-A3D0-00D548BB9B9B}"/>
                </a:ext>
              </a:extLst>
            </p:cNvPr>
            <p:cNvGrpSpPr/>
            <p:nvPr/>
          </p:nvGrpSpPr>
          <p:grpSpPr>
            <a:xfrm rot="2893555" flipH="1" flipV="1">
              <a:off x="5081343" y="5773298"/>
              <a:ext cx="484632" cy="152400"/>
              <a:chOff x="3159042" y="5257800"/>
              <a:chExt cx="484632" cy="152400"/>
            </a:xfrm>
          </p:grpSpPr>
          <p:cxnSp>
            <p:nvCxnSpPr>
              <p:cNvPr id="1385" name="Straight Arrow Connector 1384">
                <a:extLst>
                  <a:ext uri="{FF2B5EF4-FFF2-40B4-BE49-F238E27FC236}">
                    <a16:creationId xmlns:a16="http://schemas.microsoft.com/office/drawing/2014/main" id="{91099204-5AC4-BB46-B5AF-3B183E30D5D1}"/>
                  </a:ext>
                </a:extLst>
              </p:cNvPr>
              <p:cNvCxnSpPr/>
              <p:nvPr/>
            </p:nvCxnSpPr>
            <p:spPr bwMode="auto">
              <a:xfrm flipH="1">
                <a:off x="3287058" y="52578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cxnSp>
            <p:nvCxnSpPr>
              <p:cNvPr id="1386" name="Straight Arrow Connector 1385">
                <a:extLst>
                  <a:ext uri="{FF2B5EF4-FFF2-40B4-BE49-F238E27FC236}">
                    <a16:creationId xmlns:a16="http://schemas.microsoft.com/office/drawing/2014/main" id="{3A3F81FB-29F8-0F4B-B8F3-60DE963E506F}"/>
                  </a:ext>
                </a:extLst>
              </p:cNvPr>
              <p:cNvCxnSpPr>
                <a:cxnSpLocks/>
              </p:cNvCxnSpPr>
              <p:nvPr/>
            </p:nvCxnSpPr>
            <p:spPr bwMode="auto">
              <a:xfrm>
                <a:off x="3159042" y="5410200"/>
                <a:ext cx="356616" cy="0"/>
              </a:xfrm>
              <a:prstGeom prst="straightConnector1">
                <a:avLst/>
              </a:prstGeom>
              <a:noFill/>
              <a:ln w="38100" cap="flat" cmpd="sng" algn="ctr">
                <a:solidFill>
                  <a:schemeClr val="bg2">
                    <a:lumMod val="10000"/>
                  </a:schemeClr>
                </a:solidFill>
                <a:prstDash val="sysDash"/>
                <a:round/>
                <a:headEnd type="none" w="med" len="med"/>
                <a:tailEnd type="triangle"/>
              </a:ln>
              <a:effectLst/>
            </p:spPr>
          </p:cxnSp>
        </p:grpSp>
        <p:sp>
          <p:nvSpPr>
            <p:cNvPr id="1387" name="TextBox 1386">
              <a:extLst>
                <a:ext uri="{FF2B5EF4-FFF2-40B4-BE49-F238E27FC236}">
                  <a16:creationId xmlns:a16="http://schemas.microsoft.com/office/drawing/2014/main" id="{0D48714A-3222-B743-90EA-A551E0EFD40C}"/>
                </a:ext>
              </a:extLst>
            </p:cNvPr>
            <p:cNvSpPr txBox="1"/>
            <p:nvPr/>
          </p:nvSpPr>
          <p:spPr>
            <a:xfrm>
              <a:off x="5524369" y="5884613"/>
              <a:ext cx="1105031" cy="369332"/>
            </a:xfrm>
            <a:prstGeom prst="rect">
              <a:avLst/>
            </a:prstGeom>
            <a:noFill/>
          </p:spPr>
          <p:txBody>
            <a:bodyPr wrap="square" rtlCol="0">
              <a:spAutoFit/>
            </a:bodyPr>
            <a:lstStyle/>
            <a:p>
              <a:r>
                <a:rPr lang="en-US" dirty="0">
                  <a:solidFill>
                    <a:schemeClr val="bg2">
                      <a:lumMod val="10000"/>
                    </a:schemeClr>
                  </a:solidFill>
                </a:rPr>
                <a:t>count = 0</a:t>
              </a:r>
            </a:p>
          </p:txBody>
        </p:sp>
      </p:grpSp>
    </p:spTree>
    <p:extLst>
      <p:ext uri="{BB962C8B-B14F-4D97-AF65-F5344CB8AC3E}">
        <p14:creationId xmlns:p14="http://schemas.microsoft.com/office/powerpoint/2010/main" val="318333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Stencil with Derived Datatypes and Collectives</a:t>
            </a:r>
          </a:p>
        </p:txBody>
      </p:sp>
      <p:sp>
        <p:nvSpPr>
          <p:cNvPr id="3" name="Content Placeholder 2"/>
          <p:cNvSpPr>
            <a:spLocks noGrp="1"/>
          </p:cNvSpPr>
          <p:nvPr>
            <p:ph idx="1"/>
          </p:nvPr>
        </p:nvSpPr>
        <p:spPr/>
        <p:txBody>
          <a:bodyPr/>
          <a:lstStyle/>
          <a:p>
            <a:r>
              <a:rPr lang="en-US" sz="2200" dirty="0"/>
              <a:t>Simplify collective version of stencil</a:t>
            </a:r>
          </a:p>
          <a:p>
            <a:pPr lvl="1"/>
            <a:r>
              <a:rPr lang="en-US" dirty="0" err="1"/>
              <a:t>Alltoallv</a:t>
            </a:r>
            <a:r>
              <a:rPr lang="en-US" dirty="0"/>
              <a:t>: defines a set of counts and displacements with the same datatype (see </a:t>
            </a:r>
            <a:r>
              <a:rPr lang="en-US" i="1" dirty="0" err="1"/>
              <a:t>blocking_coll</a:t>
            </a:r>
            <a:r>
              <a:rPr lang="en-US" i="1" dirty="0"/>
              <a:t>/</a:t>
            </a:r>
            <a:r>
              <a:rPr lang="en-US" i="1" dirty="0" err="1"/>
              <a:t>stencil_alltoallv.c</a:t>
            </a:r>
            <a:r>
              <a:rPr lang="en-US" dirty="0"/>
              <a:t>)</a:t>
            </a:r>
          </a:p>
          <a:p>
            <a:pPr lvl="1"/>
            <a:r>
              <a:rPr lang="en-US" dirty="0" err="1"/>
              <a:t>Alltoallw</a:t>
            </a:r>
            <a:r>
              <a:rPr lang="en-US" dirty="0"/>
              <a:t>: defines a set of counts, displacements, and datatypes</a:t>
            </a:r>
          </a:p>
          <a:p>
            <a:r>
              <a:rPr lang="en-US" sz="2200" dirty="0"/>
              <a:t>Data location specified by MPI datatypes</a:t>
            </a:r>
          </a:p>
          <a:p>
            <a:r>
              <a:rPr lang="en-US" sz="2200" dirty="0"/>
              <a:t>Manual packing of data no longer required</a:t>
            </a:r>
          </a:p>
          <a:p>
            <a:r>
              <a:rPr lang="en-US" sz="2200" i="1" dirty="0"/>
              <a:t>Start from </a:t>
            </a:r>
            <a:r>
              <a:rPr lang="en-US" sz="2200" i="1" dirty="0" err="1"/>
              <a:t>blocking_coll</a:t>
            </a:r>
            <a:r>
              <a:rPr lang="en-US" sz="2200" i="1" dirty="0"/>
              <a:t>/</a:t>
            </a:r>
            <a:r>
              <a:rPr lang="en-US" sz="2200" i="1" dirty="0" err="1"/>
              <a:t>stencil_alltoallv.c</a:t>
            </a:r>
            <a:endParaRPr lang="en-US" sz="2200" i="1" dirty="0"/>
          </a:p>
          <a:p>
            <a:r>
              <a:rPr lang="en-US" sz="2200" i="1" dirty="0"/>
              <a:t>Solution in </a:t>
            </a:r>
            <a:r>
              <a:rPr lang="en-US" sz="2200" i="1" dirty="0" err="1"/>
              <a:t>derived_datatype</a:t>
            </a:r>
            <a:r>
              <a:rPr lang="en-US" sz="2200" i="1" dirty="0"/>
              <a:t>/</a:t>
            </a:r>
            <a:r>
              <a:rPr lang="en-US" sz="2200" i="1" dirty="0" err="1"/>
              <a:t>stencil_alltoallw.c</a:t>
            </a:r>
            <a:endParaRPr lang="en-US" sz="2200" i="1"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93</a:t>
            </a:fld>
            <a:endParaRPr lang="en-US" dirty="0"/>
          </a:p>
        </p:txBody>
      </p:sp>
    </p:spTree>
    <p:extLst>
      <p:ext uri="{BB962C8B-B14F-4D97-AF65-F5344CB8AC3E}">
        <p14:creationId xmlns:p14="http://schemas.microsoft.com/office/powerpoint/2010/main" val="37022980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Stencil with Nonblocking Collectives</a:t>
            </a:r>
          </a:p>
        </p:txBody>
      </p:sp>
      <p:sp>
        <p:nvSpPr>
          <p:cNvPr id="3" name="Content Placeholder 2"/>
          <p:cNvSpPr>
            <a:spLocks noGrp="1"/>
          </p:cNvSpPr>
          <p:nvPr>
            <p:ph idx="1"/>
          </p:nvPr>
        </p:nvSpPr>
        <p:spPr/>
        <p:txBody>
          <a:bodyPr/>
          <a:lstStyle/>
          <a:p>
            <a:r>
              <a:rPr lang="en-US" dirty="0"/>
              <a:t>Use nonblocking collective to overlap computation and communication</a:t>
            </a:r>
          </a:p>
          <a:p>
            <a:pPr lvl="1"/>
            <a:r>
              <a:rPr lang="en-US" dirty="0"/>
              <a:t>Compute inner grid while waiting for completion of data movement</a:t>
            </a:r>
          </a:p>
          <a:p>
            <a:pPr lvl="1"/>
            <a:r>
              <a:rPr lang="en-US" dirty="0"/>
              <a:t>Compute outer grid with updated halo regions</a:t>
            </a:r>
          </a:p>
          <a:p>
            <a:r>
              <a:rPr lang="en-US" i="1" dirty="0"/>
              <a:t>Start from </a:t>
            </a:r>
            <a:r>
              <a:rPr lang="en-US" i="1" dirty="0" err="1"/>
              <a:t>derived_datatype</a:t>
            </a:r>
            <a:r>
              <a:rPr lang="en-US" i="1" dirty="0"/>
              <a:t>/</a:t>
            </a:r>
            <a:r>
              <a:rPr lang="en-US" i="1" dirty="0" err="1"/>
              <a:t>stencil_alltoallw.c</a:t>
            </a:r>
            <a:endParaRPr lang="en-US" i="1" dirty="0"/>
          </a:p>
          <a:p>
            <a:r>
              <a:rPr lang="en-US" i="1" dirty="0"/>
              <a:t>Solution available in </a:t>
            </a:r>
            <a:r>
              <a:rPr lang="en-US" i="1" dirty="0" err="1"/>
              <a:t>nonblocking_coll</a:t>
            </a:r>
            <a:r>
              <a:rPr lang="en-US" i="1" dirty="0"/>
              <a:t>/</a:t>
            </a:r>
            <a:r>
              <a:rPr lang="en-US" i="1" dirty="0" err="1"/>
              <a:t>stencil_alltoallw.c</a:t>
            </a:r>
            <a:endParaRPr lang="en-US"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94</a:t>
            </a:fld>
            <a:endParaRPr lang="en-US" dirty="0"/>
          </a:p>
        </p:txBody>
      </p:sp>
      <p:sp>
        <p:nvSpPr>
          <p:cNvPr id="158" name="AutoShape 157">
            <a:extLst>
              <a:ext uri="{FF2B5EF4-FFF2-40B4-BE49-F238E27FC236}">
                <a16:creationId xmlns:a16="http://schemas.microsoft.com/office/drawing/2014/main" id="{04580287-191B-254C-91DE-2E58E282E92C}"/>
              </a:ext>
            </a:extLst>
          </p:cNvPr>
          <p:cNvSpPr>
            <a:spLocks/>
          </p:cNvSpPr>
          <p:nvPr/>
        </p:nvSpPr>
        <p:spPr bwMode="auto">
          <a:xfrm rot="5393440" flipV="1">
            <a:off x="3770313" y="4734480"/>
            <a:ext cx="381000" cy="2286000"/>
          </a:xfrm>
          <a:prstGeom prst="rightBrace">
            <a:avLst>
              <a:gd name="adj1" fmla="val 50000"/>
              <a:gd name="adj2" fmla="val 50000"/>
            </a:avLst>
          </a:prstGeom>
          <a:noFill/>
          <a:ln w="12700">
            <a:solidFill>
              <a:schemeClr val="tx1"/>
            </a:solidFill>
            <a:round/>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9" name="Text Box 162">
            <a:extLst>
              <a:ext uri="{FF2B5EF4-FFF2-40B4-BE49-F238E27FC236}">
                <a16:creationId xmlns:a16="http://schemas.microsoft.com/office/drawing/2014/main" id="{37AF4F40-4AE4-A74F-A10E-F1ECA5B34D93}"/>
              </a:ext>
            </a:extLst>
          </p:cNvPr>
          <p:cNvSpPr txBox="1">
            <a:spLocks noChangeArrowheads="1"/>
          </p:cNvSpPr>
          <p:nvPr/>
        </p:nvSpPr>
        <p:spPr bwMode="auto">
          <a:xfrm>
            <a:off x="3747446" y="6031468"/>
            <a:ext cx="428323" cy="369332"/>
          </a:xfrm>
          <a:prstGeom prst="rect">
            <a:avLst/>
          </a:prstGeom>
          <a:noFill/>
          <a:ln w="9525">
            <a:noFill/>
            <a:miter lim="800000"/>
            <a:headEnd/>
            <a:tailEnd/>
          </a:ln>
        </p:spPr>
        <p:txBody>
          <a:bodyPr wrap="none">
            <a:prstTxWarp prst="textNoShape">
              <a:avLst/>
            </a:prstTxWarp>
            <a:spAutoFit/>
          </a:bodyPr>
          <a:lstStyle/>
          <a:p>
            <a:pPr algn="ctr"/>
            <a:r>
              <a:rPr lang="en-US" dirty="0" err="1">
                <a:solidFill>
                  <a:schemeClr val="bg2">
                    <a:lumMod val="10000"/>
                  </a:schemeClr>
                </a:solidFill>
                <a:latin typeface="+mn-ea"/>
                <a:cs typeface="Arial" charset="0"/>
              </a:rPr>
              <a:t>bx</a:t>
            </a:r>
            <a:endParaRPr lang="en-US" dirty="0">
              <a:solidFill>
                <a:schemeClr val="bg2">
                  <a:lumMod val="10000"/>
                </a:schemeClr>
              </a:solidFill>
              <a:latin typeface="+mn-ea"/>
              <a:cs typeface="Arial" charset="0"/>
            </a:endParaRPr>
          </a:p>
        </p:txBody>
      </p:sp>
      <p:sp>
        <p:nvSpPr>
          <p:cNvPr id="160" name="Right Brace 159">
            <a:extLst>
              <a:ext uri="{FF2B5EF4-FFF2-40B4-BE49-F238E27FC236}">
                <a16:creationId xmlns:a16="http://schemas.microsoft.com/office/drawing/2014/main" id="{D084D7DF-C3BB-F64F-BA40-83EDF1C0094C}"/>
              </a:ext>
            </a:extLst>
          </p:cNvPr>
          <p:cNvSpPr/>
          <p:nvPr/>
        </p:nvSpPr>
        <p:spPr>
          <a:xfrm>
            <a:off x="5373054" y="4472907"/>
            <a:ext cx="551397" cy="990600"/>
          </a:xfrm>
          <a:prstGeom prst="righ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10000"/>
                </a:schemeClr>
              </a:solidFill>
              <a:latin typeface="+mn-ea"/>
            </a:endParaRPr>
          </a:p>
        </p:txBody>
      </p:sp>
      <p:sp>
        <p:nvSpPr>
          <p:cNvPr id="161" name="TextBox 160">
            <a:extLst>
              <a:ext uri="{FF2B5EF4-FFF2-40B4-BE49-F238E27FC236}">
                <a16:creationId xmlns:a16="http://schemas.microsoft.com/office/drawing/2014/main" id="{431BAFD2-6410-6F4D-9CCA-D63DC3BA37D5}"/>
              </a:ext>
            </a:extLst>
          </p:cNvPr>
          <p:cNvSpPr txBox="1"/>
          <p:nvPr/>
        </p:nvSpPr>
        <p:spPr>
          <a:xfrm>
            <a:off x="5906454" y="4772580"/>
            <a:ext cx="616353" cy="369332"/>
          </a:xfrm>
          <a:prstGeom prst="rect">
            <a:avLst/>
          </a:prstGeom>
          <a:noFill/>
        </p:spPr>
        <p:txBody>
          <a:bodyPr wrap="square" rtlCol="0">
            <a:spAutoFit/>
          </a:bodyPr>
          <a:lstStyle/>
          <a:p>
            <a:pPr algn="ctr"/>
            <a:r>
              <a:rPr lang="en-US" dirty="0">
                <a:solidFill>
                  <a:schemeClr val="bg2">
                    <a:lumMod val="10000"/>
                  </a:schemeClr>
                </a:solidFill>
                <a:latin typeface="+mn-ea"/>
              </a:rPr>
              <a:t>by</a:t>
            </a:r>
          </a:p>
        </p:txBody>
      </p:sp>
      <p:cxnSp>
        <p:nvCxnSpPr>
          <p:cNvPr id="215" name="Straight Arrow Connector 214">
            <a:extLst>
              <a:ext uri="{FF2B5EF4-FFF2-40B4-BE49-F238E27FC236}">
                <a16:creationId xmlns:a16="http://schemas.microsoft.com/office/drawing/2014/main" id="{492DF69D-1492-3040-9F50-75E32E080D73}"/>
              </a:ext>
            </a:extLst>
          </p:cNvPr>
          <p:cNvCxnSpPr>
            <a:cxnSpLocks/>
            <a:stCxn id="169" idx="1"/>
          </p:cNvCxnSpPr>
          <p:nvPr/>
        </p:nvCxnSpPr>
        <p:spPr bwMode="auto">
          <a:xfrm>
            <a:off x="4953210" y="5158707"/>
            <a:ext cx="837990" cy="448113"/>
          </a:xfrm>
          <a:prstGeom prst="straightConnector1">
            <a:avLst/>
          </a:prstGeom>
          <a:noFill/>
          <a:ln w="28575" cap="flat" cmpd="sng" algn="ctr">
            <a:solidFill>
              <a:srgbClr val="151515"/>
            </a:solidFill>
            <a:prstDash val="solid"/>
            <a:round/>
            <a:headEnd type="none" w="med" len="med"/>
            <a:tailEnd type="none"/>
          </a:ln>
          <a:effectLst/>
        </p:spPr>
      </p:cxnSp>
      <p:sp>
        <p:nvSpPr>
          <p:cNvPr id="217" name="TextBox 216">
            <a:extLst>
              <a:ext uri="{FF2B5EF4-FFF2-40B4-BE49-F238E27FC236}">
                <a16:creationId xmlns:a16="http://schemas.microsoft.com/office/drawing/2014/main" id="{972B74F3-9C0B-1F4B-92C2-94BECBED20DA}"/>
              </a:ext>
            </a:extLst>
          </p:cNvPr>
          <p:cNvSpPr txBox="1"/>
          <p:nvPr/>
        </p:nvSpPr>
        <p:spPr>
          <a:xfrm>
            <a:off x="5943600" y="5166884"/>
            <a:ext cx="2534798" cy="923330"/>
          </a:xfrm>
          <a:prstGeom prst="rect">
            <a:avLst/>
          </a:prstGeom>
          <a:noFill/>
        </p:spPr>
        <p:txBody>
          <a:bodyPr wrap="square" rtlCol="0">
            <a:spAutoFit/>
          </a:bodyPr>
          <a:lstStyle/>
          <a:p>
            <a:r>
              <a:rPr lang="en-US" dirty="0">
                <a:solidFill>
                  <a:schemeClr val="bg2">
                    <a:lumMod val="10000"/>
                  </a:schemeClr>
                </a:solidFill>
              </a:rPr>
              <a:t>Computation of inner grid does not need halo regions</a:t>
            </a:r>
          </a:p>
        </p:txBody>
      </p:sp>
      <p:grpSp>
        <p:nvGrpSpPr>
          <p:cNvPr id="162" name="Group 161">
            <a:extLst>
              <a:ext uri="{FF2B5EF4-FFF2-40B4-BE49-F238E27FC236}">
                <a16:creationId xmlns:a16="http://schemas.microsoft.com/office/drawing/2014/main" id="{97EB4247-32D9-0E40-B7B7-3F8CD3A1A6D1}"/>
              </a:ext>
            </a:extLst>
          </p:cNvPr>
          <p:cNvGrpSpPr/>
          <p:nvPr/>
        </p:nvGrpSpPr>
        <p:grpSpPr>
          <a:xfrm>
            <a:off x="2667000" y="4315380"/>
            <a:ext cx="2590800" cy="1371600"/>
            <a:chOff x="2667000" y="4315380"/>
            <a:chExt cx="2590800" cy="1371600"/>
          </a:xfrm>
        </p:grpSpPr>
        <p:sp>
          <p:nvSpPr>
            <p:cNvPr id="6" name="Rectangle 4">
              <a:extLst>
                <a:ext uri="{FF2B5EF4-FFF2-40B4-BE49-F238E27FC236}">
                  <a16:creationId xmlns:a16="http://schemas.microsoft.com/office/drawing/2014/main" id="{45A2740A-C47D-4B4E-8E03-58E1840AFB26}"/>
                </a:ext>
              </a:extLst>
            </p:cNvPr>
            <p:cNvSpPr>
              <a:spLocks noChangeArrowheads="1"/>
            </p:cNvSpPr>
            <p:nvPr/>
          </p:nvSpPr>
          <p:spPr bwMode="auto">
            <a:xfrm>
              <a:off x="2667000" y="43153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 name="Rectangle 5">
              <a:extLst>
                <a:ext uri="{FF2B5EF4-FFF2-40B4-BE49-F238E27FC236}">
                  <a16:creationId xmlns:a16="http://schemas.microsoft.com/office/drawing/2014/main" id="{41090D5D-52D0-DA47-8B32-0D618B67CFA8}"/>
                </a:ext>
              </a:extLst>
            </p:cNvPr>
            <p:cNvSpPr>
              <a:spLocks noChangeArrowheads="1"/>
            </p:cNvSpPr>
            <p:nvPr/>
          </p:nvSpPr>
          <p:spPr bwMode="auto">
            <a:xfrm>
              <a:off x="2819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 name="Rectangle 6">
              <a:extLst>
                <a:ext uri="{FF2B5EF4-FFF2-40B4-BE49-F238E27FC236}">
                  <a16:creationId xmlns:a16="http://schemas.microsoft.com/office/drawing/2014/main" id="{6D9B6774-18CE-6845-8EC7-5C53E8D547A1}"/>
                </a:ext>
              </a:extLst>
            </p:cNvPr>
            <p:cNvSpPr>
              <a:spLocks noChangeArrowheads="1"/>
            </p:cNvSpPr>
            <p:nvPr/>
          </p:nvSpPr>
          <p:spPr bwMode="auto">
            <a:xfrm>
              <a:off x="2971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 name="Rectangle 7">
              <a:extLst>
                <a:ext uri="{FF2B5EF4-FFF2-40B4-BE49-F238E27FC236}">
                  <a16:creationId xmlns:a16="http://schemas.microsoft.com/office/drawing/2014/main" id="{E4C5FD94-0A21-554E-BE67-5C5BA168AD2D}"/>
                </a:ext>
              </a:extLst>
            </p:cNvPr>
            <p:cNvSpPr>
              <a:spLocks noChangeArrowheads="1"/>
            </p:cNvSpPr>
            <p:nvPr/>
          </p:nvSpPr>
          <p:spPr bwMode="auto">
            <a:xfrm>
              <a:off x="3124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 name="Rectangle 8">
              <a:extLst>
                <a:ext uri="{FF2B5EF4-FFF2-40B4-BE49-F238E27FC236}">
                  <a16:creationId xmlns:a16="http://schemas.microsoft.com/office/drawing/2014/main" id="{4B39030B-17F7-0645-9089-E40D906DBF7C}"/>
                </a:ext>
              </a:extLst>
            </p:cNvPr>
            <p:cNvSpPr>
              <a:spLocks noChangeArrowheads="1"/>
            </p:cNvSpPr>
            <p:nvPr/>
          </p:nvSpPr>
          <p:spPr bwMode="auto">
            <a:xfrm>
              <a:off x="3276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 name="Rectangle 9">
              <a:extLst>
                <a:ext uri="{FF2B5EF4-FFF2-40B4-BE49-F238E27FC236}">
                  <a16:creationId xmlns:a16="http://schemas.microsoft.com/office/drawing/2014/main" id="{F827BB1D-F47A-F145-BCD0-DA718DDAC5C0}"/>
                </a:ext>
              </a:extLst>
            </p:cNvPr>
            <p:cNvSpPr>
              <a:spLocks noChangeArrowheads="1"/>
            </p:cNvSpPr>
            <p:nvPr/>
          </p:nvSpPr>
          <p:spPr bwMode="auto">
            <a:xfrm>
              <a:off x="3429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 name="Rectangle 10">
              <a:extLst>
                <a:ext uri="{FF2B5EF4-FFF2-40B4-BE49-F238E27FC236}">
                  <a16:creationId xmlns:a16="http://schemas.microsoft.com/office/drawing/2014/main" id="{144B2AE0-BAA7-6E4E-BD3E-3497B2F9DAE2}"/>
                </a:ext>
              </a:extLst>
            </p:cNvPr>
            <p:cNvSpPr>
              <a:spLocks noChangeArrowheads="1"/>
            </p:cNvSpPr>
            <p:nvPr/>
          </p:nvSpPr>
          <p:spPr bwMode="auto">
            <a:xfrm>
              <a:off x="3581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 name="Rectangle 11">
              <a:extLst>
                <a:ext uri="{FF2B5EF4-FFF2-40B4-BE49-F238E27FC236}">
                  <a16:creationId xmlns:a16="http://schemas.microsoft.com/office/drawing/2014/main" id="{3AE55431-978B-6944-8045-2E0EEF24DA2F}"/>
                </a:ext>
              </a:extLst>
            </p:cNvPr>
            <p:cNvSpPr>
              <a:spLocks noChangeArrowheads="1"/>
            </p:cNvSpPr>
            <p:nvPr/>
          </p:nvSpPr>
          <p:spPr bwMode="auto">
            <a:xfrm>
              <a:off x="3733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 name="Rectangle 12">
              <a:extLst>
                <a:ext uri="{FF2B5EF4-FFF2-40B4-BE49-F238E27FC236}">
                  <a16:creationId xmlns:a16="http://schemas.microsoft.com/office/drawing/2014/main" id="{764F71FE-19DB-FF48-A4EF-F9D792C36B1E}"/>
                </a:ext>
              </a:extLst>
            </p:cNvPr>
            <p:cNvSpPr>
              <a:spLocks noChangeArrowheads="1"/>
            </p:cNvSpPr>
            <p:nvPr/>
          </p:nvSpPr>
          <p:spPr bwMode="auto">
            <a:xfrm>
              <a:off x="3886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 name="Rectangle 13">
              <a:extLst>
                <a:ext uri="{FF2B5EF4-FFF2-40B4-BE49-F238E27FC236}">
                  <a16:creationId xmlns:a16="http://schemas.microsoft.com/office/drawing/2014/main" id="{19A18F7C-367E-9B42-91AA-A998048F9469}"/>
                </a:ext>
              </a:extLst>
            </p:cNvPr>
            <p:cNvSpPr>
              <a:spLocks noChangeArrowheads="1"/>
            </p:cNvSpPr>
            <p:nvPr/>
          </p:nvSpPr>
          <p:spPr bwMode="auto">
            <a:xfrm>
              <a:off x="4038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 name="Rectangle 14">
              <a:extLst>
                <a:ext uri="{FF2B5EF4-FFF2-40B4-BE49-F238E27FC236}">
                  <a16:creationId xmlns:a16="http://schemas.microsoft.com/office/drawing/2014/main" id="{09AC2A9F-5EF0-7F46-85B9-814E6CBD0974}"/>
                </a:ext>
              </a:extLst>
            </p:cNvPr>
            <p:cNvSpPr>
              <a:spLocks noChangeArrowheads="1"/>
            </p:cNvSpPr>
            <p:nvPr/>
          </p:nvSpPr>
          <p:spPr bwMode="auto">
            <a:xfrm>
              <a:off x="4191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 name="Rectangle 15">
              <a:extLst>
                <a:ext uri="{FF2B5EF4-FFF2-40B4-BE49-F238E27FC236}">
                  <a16:creationId xmlns:a16="http://schemas.microsoft.com/office/drawing/2014/main" id="{43DFB268-DFC7-7545-94A0-118F04B955CA}"/>
                </a:ext>
              </a:extLst>
            </p:cNvPr>
            <p:cNvSpPr>
              <a:spLocks noChangeArrowheads="1"/>
            </p:cNvSpPr>
            <p:nvPr/>
          </p:nvSpPr>
          <p:spPr bwMode="auto">
            <a:xfrm>
              <a:off x="43434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 name="Rectangle 16">
              <a:extLst>
                <a:ext uri="{FF2B5EF4-FFF2-40B4-BE49-F238E27FC236}">
                  <a16:creationId xmlns:a16="http://schemas.microsoft.com/office/drawing/2014/main" id="{1D458038-3CFF-E045-B02B-0F6752892396}"/>
                </a:ext>
              </a:extLst>
            </p:cNvPr>
            <p:cNvSpPr>
              <a:spLocks noChangeArrowheads="1"/>
            </p:cNvSpPr>
            <p:nvPr/>
          </p:nvSpPr>
          <p:spPr bwMode="auto">
            <a:xfrm>
              <a:off x="44958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 name="Rectangle 17">
              <a:extLst>
                <a:ext uri="{FF2B5EF4-FFF2-40B4-BE49-F238E27FC236}">
                  <a16:creationId xmlns:a16="http://schemas.microsoft.com/office/drawing/2014/main" id="{81B2CC04-F18C-4442-8E29-3431DD511E57}"/>
                </a:ext>
              </a:extLst>
            </p:cNvPr>
            <p:cNvSpPr>
              <a:spLocks noChangeArrowheads="1"/>
            </p:cNvSpPr>
            <p:nvPr/>
          </p:nvSpPr>
          <p:spPr bwMode="auto">
            <a:xfrm>
              <a:off x="46482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 name="Rectangle 18">
              <a:extLst>
                <a:ext uri="{FF2B5EF4-FFF2-40B4-BE49-F238E27FC236}">
                  <a16:creationId xmlns:a16="http://schemas.microsoft.com/office/drawing/2014/main" id="{A42AE2D2-936E-6F49-BDA6-2519F9F15E15}"/>
                </a:ext>
              </a:extLst>
            </p:cNvPr>
            <p:cNvSpPr>
              <a:spLocks noChangeArrowheads="1"/>
            </p:cNvSpPr>
            <p:nvPr/>
          </p:nvSpPr>
          <p:spPr bwMode="auto">
            <a:xfrm>
              <a:off x="48006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 name="Rectangle 19">
              <a:extLst>
                <a:ext uri="{FF2B5EF4-FFF2-40B4-BE49-F238E27FC236}">
                  <a16:creationId xmlns:a16="http://schemas.microsoft.com/office/drawing/2014/main" id="{89A85D1A-DFEA-9F46-919B-019B9EECEB57}"/>
                </a:ext>
              </a:extLst>
            </p:cNvPr>
            <p:cNvSpPr>
              <a:spLocks noChangeArrowheads="1"/>
            </p:cNvSpPr>
            <p:nvPr/>
          </p:nvSpPr>
          <p:spPr bwMode="auto">
            <a:xfrm>
              <a:off x="4953000" y="4315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2" name="Rectangle 20">
              <a:extLst>
                <a:ext uri="{FF2B5EF4-FFF2-40B4-BE49-F238E27FC236}">
                  <a16:creationId xmlns:a16="http://schemas.microsoft.com/office/drawing/2014/main" id="{72199B3A-D562-1F46-9E43-8DF9BB49EB94}"/>
                </a:ext>
              </a:extLst>
            </p:cNvPr>
            <p:cNvSpPr>
              <a:spLocks noChangeArrowheads="1"/>
            </p:cNvSpPr>
            <p:nvPr/>
          </p:nvSpPr>
          <p:spPr bwMode="auto">
            <a:xfrm>
              <a:off x="5105400" y="43153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3" name="Rectangle 21">
              <a:extLst>
                <a:ext uri="{FF2B5EF4-FFF2-40B4-BE49-F238E27FC236}">
                  <a16:creationId xmlns:a16="http://schemas.microsoft.com/office/drawing/2014/main" id="{AE6E3AD4-3E30-2447-A6E6-EE5308EF86D1}"/>
                </a:ext>
              </a:extLst>
            </p:cNvPr>
            <p:cNvSpPr>
              <a:spLocks noChangeArrowheads="1"/>
            </p:cNvSpPr>
            <p:nvPr/>
          </p:nvSpPr>
          <p:spPr bwMode="auto">
            <a:xfrm>
              <a:off x="2667000" y="4467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4" name="Rectangle 22">
              <a:extLst>
                <a:ext uri="{FF2B5EF4-FFF2-40B4-BE49-F238E27FC236}">
                  <a16:creationId xmlns:a16="http://schemas.microsoft.com/office/drawing/2014/main" id="{AB15B59D-868D-3B42-8D45-7A610C6016C7}"/>
                </a:ext>
              </a:extLst>
            </p:cNvPr>
            <p:cNvSpPr>
              <a:spLocks noChangeArrowheads="1"/>
            </p:cNvSpPr>
            <p:nvPr/>
          </p:nvSpPr>
          <p:spPr bwMode="auto">
            <a:xfrm>
              <a:off x="2819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5" name="Rectangle 23">
              <a:extLst>
                <a:ext uri="{FF2B5EF4-FFF2-40B4-BE49-F238E27FC236}">
                  <a16:creationId xmlns:a16="http://schemas.microsoft.com/office/drawing/2014/main" id="{526ECBD4-1173-3D4B-9D32-27112D409B2C}"/>
                </a:ext>
              </a:extLst>
            </p:cNvPr>
            <p:cNvSpPr>
              <a:spLocks noChangeArrowheads="1"/>
            </p:cNvSpPr>
            <p:nvPr/>
          </p:nvSpPr>
          <p:spPr bwMode="auto">
            <a:xfrm>
              <a:off x="2971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6" name="Rectangle 24">
              <a:extLst>
                <a:ext uri="{FF2B5EF4-FFF2-40B4-BE49-F238E27FC236}">
                  <a16:creationId xmlns:a16="http://schemas.microsoft.com/office/drawing/2014/main" id="{2AB4A0CA-2683-2147-BBBE-16CC90FCE1A3}"/>
                </a:ext>
              </a:extLst>
            </p:cNvPr>
            <p:cNvSpPr>
              <a:spLocks noChangeArrowheads="1"/>
            </p:cNvSpPr>
            <p:nvPr/>
          </p:nvSpPr>
          <p:spPr bwMode="auto">
            <a:xfrm>
              <a:off x="3124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7" name="Rectangle 25">
              <a:extLst>
                <a:ext uri="{FF2B5EF4-FFF2-40B4-BE49-F238E27FC236}">
                  <a16:creationId xmlns:a16="http://schemas.microsoft.com/office/drawing/2014/main" id="{7D2BE891-C043-9649-A1B1-AB685518015F}"/>
                </a:ext>
              </a:extLst>
            </p:cNvPr>
            <p:cNvSpPr>
              <a:spLocks noChangeArrowheads="1"/>
            </p:cNvSpPr>
            <p:nvPr/>
          </p:nvSpPr>
          <p:spPr bwMode="auto">
            <a:xfrm>
              <a:off x="3276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8" name="Rectangle 26">
              <a:extLst>
                <a:ext uri="{FF2B5EF4-FFF2-40B4-BE49-F238E27FC236}">
                  <a16:creationId xmlns:a16="http://schemas.microsoft.com/office/drawing/2014/main" id="{2ADC420D-5AD8-4242-AC3B-89AE3892B9F9}"/>
                </a:ext>
              </a:extLst>
            </p:cNvPr>
            <p:cNvSpPr>
              <a:spLocks noChangeArrowheads="1"/>
            </p:cNvSpPr>
            <p:nvPr/>
          </p:nvSpPr>
          <p:spPr bwMode="auto">
            <a:xfrm>
              <a:off x="34290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9" name="Rectangle 27">
              <a:extLst>
                <a:ext uri="{FF2B5EF4-FFF2-40B4-BE49-F238E27FC236}">
                  <a16:creationId xmlns:a16="http://schemas.microsoft.com/office/drawing/2014/main" id="{DECED855-C06F-E844-BC15-CA0E1604F7FE}"/>
                </a:ext>
              </a:extLst>
            </p:cNvPr>
            <p:cNvSpPr>
              <a:spLocks noChangeArrowheads="1"/>
            </p:cNvSpPr>
            <p:nvPr/>
          </p:nvSpPr>
          <p:spPr bwMode="auto">
            <a:xfrm>
              <a:off x="3581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0" name="Rectangle 28">
              <a:extLst>
                <a:ext uri="{FF2B5EF4-FFF2-40B4-BE49-F238E27FC236}">
                  <a16:creationId xmlns:a16="http://schemas.microsoft.com/office/drawing/2014/main" id="{7E2D6FCA-6862-2A49-87A6-C720343AC344}"/>
                </a:ext>
              </a:extLst>
            </p:cNvPr>
            <p:cNvSpPr>
              <a:spLocks noChangeArrowheads="1"/>
            </p:cNvSpPr>
            <p:nvPr/>
          </p:nvSpPr>
          <p:spPr bwMode="auto">
            <a:xfrm>
              <a:off x="3733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1" name="Rectangle 29">
              <a:extLst>
                <a:ext uri="{FF2B5EF4-FFF2-40B4-BE49-F238E27FC236}">
                  <a16:creationId xmlns:a16="http://schemas.microsoft.com/office/drawing/2014/main" id="{2F5F78FD-3656-954D-9336-3A9DBEBCFEF0}"/>
                </a:ext>
              </a:extLst>
            </p:cNvPr>
            <p:cNvSpPr>
              <a:spLocks noChangeArrowheads="1"/>
            </p:cNvSpPr>
            <p:nvPr/>
          </p:nvSpPr>
          <p:spPr bwMode="auto">
            <a:xfrm>
              <a:off x="3886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2" name="Rectangle 30">
              <a:extLst>
                <a:ext uri="{FF2B5EF4-FFF2-40B4-BE49-F238E27FC236}">
                  <a16:creationId xmlns:a16="http://schemas.microsoft.com/office/drawing/2014/main" id="{87618559-7199-B149-AFC4-0EC5A71212C5}"/>
                </a:ext>
              </a:extLst>
            </p:cNvPr>
            <p:cNvSpPr>
              <a:spLocks noChangeArrowheads="1"/>
            </p:cNvSpPr>
            <p:nvPr/>
          </p:nvSpPr>
          <p:spPr bwMode="auto">
            <a:xfrm>
              <a:off x="4038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3" name="Rectangle 31">
              <a:extLst>
                <a:ext uri="{FF2B5EF4-FFF2-40B4-BE49-F238E27FC236}">
                  <a16:creationId xmlns:a16="http://schemas.microsoft.com/office/drawing/2014/main" id="{BE12B452-3D3A-1C4C-9B22-5F75C966D4B6}"/>
                </a:ext>
              </a:extLst>
            </p:cNvPr>
            <p:cNvSpPr>
              <a:spLocks noChangeArrowheads="1"/>
            </p:cNvSpPr>
            <p:nvPr/>
          </p:nvSpPr>
          <p:spPr bwMode="auto">
            <a:xfrm>
              <a:off x="41910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4" name="Rectangle 32">
              <a:extLst>
                <a:ext uri="{FF2B5EF4-FFF2-40B4-BE49-F238E27FC236}">
                  <a16:creationId xmlns:a16="http://schemas.microsoft.com/office/drawing/2014/main" id="{68816A53-ABF2-1943-A813-67CAA798B6D2}"/>
                </a:ext>
              </a:extLst>
            </p:cNvPr>
            <p:cNvSpPr>
              <a:spLocks noChangeArrowheads="1"/>
            </p:cNvSpPr>
            <p:nvPr/>
          </p:nvSpPr>
          <p:spPr bwMode="auto">
            <a:xfrm>
              <a:off x="43434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5" name="Rectangle 33">
              <a:extLst>
                <a:ext uri="{FF2B5EF4-FFF2-40B4-BE49-F238E27FC236}">
                  <a16:creationId xmlns:a16="http://schemas.microsoft.com/office/drawing/2014/main" id="{D86E4CF7-A15E-0747-9A40-1BD243FFCE4A}"/>
                </a:ext>
              </a:extLst>
            </p:cNvPr>
            <p:cNvSpPr>
              <a:spLocks noChangeArrowheads="1"/>
            </p:cNvSpPr>
            <p:nvPr/>
          </p:nvSpPr>
          <p:spPr bwMode="auto">
            <a:xfrm>
              <a:off x="44958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6" name="Rectangle 34">
              <a:extLst>
                <a:ext uri="{FF2B5EF4-FFF2-40B4-BE49-F238E27FC236}">
                  <a16:creationId xmlns:a16="http://schemas.microsoft.com/office/drawing/2014/main" id="{B4DAC7F9-F64E-7F47-A057-21ECA0607277}"/>
                </a:ext>
              </a:extLst>
            </p:cNvPr>
            <p:cNvSpPr>
              <a:spLocks noChangeArrowheads="1"/>
            </p:cNvSpPr>
            <p:nvPr/>
          </p:nvSpPr>
          <p:spPr bwMode="auto">
            <a:xfrm>
              <a:off x="46482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7" name="Rectangle 35">
              <a:extLst>
                <a:ext uri="{FF2B5EF4-FFF2-40B4-BE49-F238E27FC236}">
                  <a16:creationId xmlns:a16="http://schemas.microsoft.com/office/drawing/2014/main" id="{2E9EB638-DF6C-4346-B0C7-57454FCEDDB5}"/>
                </a:ext>
              </a:extLst>
            </p:cNvPr>
            <p:cNvSpPr>
              <a:spLocks noChangeArrowheads="1"/>
            </p:cNvSpPr>
            <p:nvPr/>
          </p:nvSpPr>
          <p:spPr bwMode="auto">
            <a:xfrm>
              <a:off x="4800600" y="4467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8" name="Rectangle 37">
              <a:extLst>
                <a:ext uri="{FF2B5EF4-FFF2-40B4-BE49-F238E27FC236}">
                  <a16:creationId xmlns:a16="http://schemas.microsoft.com/office/drawing/2014/main" id="{FCF5C48B-01E6-AC4A-AFBE-27F2CC74371B}"/>
                </a:ext>
              </a:extLst>
            </p:cNvPr>
            <p:cNvSpPr>
              <a:spLocks noChangeArrowheads="1"/>
            </p:cNvSpPr>
            <p:nvPr/>
          </p:nvSpPr>
          <p:spPr bwMode="auto">
            <a:xfrm>
              <a:off x="5105400" y="4467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39" name="Rectangle 38">
              <a:extLst>
                <a:ext uri="{FF2B5EF4-FFF2-40B4-BE49-F238E27FC236}">
                  <a16:creationId xmlns:a16="http://schemas.microsoft.com/office/drawing/2014/main" id="{77E0BED0-2639-214B-BFC9-D2D67BB05532}"/>
                </a:ext>
              </a:extLst>
            </p:cNvPr>
            <p:cNvSpPr>
              <a:spLocks noChangeArrowheads="1"/>
            </p:cNvSpPr>
            <p:nvPr/>
          </p:nvSpPr>
          <p:spPr bwMode="auto">
            <a:xfrm>
              <a:off x="2667000" y="4620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0" name="Rectangle 39">
              <a:extLst>
                <a:ext uri="{FF2B5EF4-FFF2-40B4-BE49-F238E27FC236}">
                  <a16:creationId xmlns:a16="http://schemas.microsoft.com/office/drawing/2014/main" id="{1EE6A883-DFD3-EA4C-8202-4CAB2465BD74}"/>
                </a:ext>
              </a:extLst>
            </p:cNvPr>
            <p:cNvSpPr>
              <a:spLocks noChangeArrowheads="1"/>
            </p:cNvSpPr>
            <p:nvPr/>
          </p:nvSpPr>
          <p:spPr bwMode="auto">
            <a:xfrm>
              <a:off x="2819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1" name="Rectangle 40">
              <a:extLst>
                <a:ext uri="{FF2B5EF4-FFF2-40B4-BE49-F238E27FC236}">
                  <a16:creationId xmlns:a16="http://schemas.microsoft.com/office/drawing/2014/main" id="{1437E5F7-A0FF-DF4A-BFD6-0FBAFA2558DF}"/>
                </a:ext>
              </a:extLst>
            </p:cNvPr>
            <p:cNvSpPr>
              <a:spLocks noChangeArrowheads="1"/>
            </p:cNvSpPr>
            <p:nvPr/>
          </p:nvSpPr>
          <p:spPr bwMode="auto">
            <a:xfrm>
              <a:off x="2971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2" name="Rectangle 41">
              <a:extLst>
                <a:ext uri="{FF2B5EF4-FFF2-40B4-BE49-F238E27FC236}">
                  <a16:creationId xmlns:a16="http://schemas.microsoft.com/office/drawing/2014/main" id="{76299003-130A-9C4D-BC01-5B049ED3F503}"/>
                </a:ext>
              </a:extLst>
            </p:cNvPr>
            <p:cNvSpPr>
              <a:spLocks noChangeArrowheads="1"/>
            </p:cNvSpPr>
            <p:nvPr/>
          </p:nvSpPr>
          <p:spPr bwMode="auto">
            <a:xfrm>
              <a:off x="3124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3" name="Rectangle 42">
              <a:extLst>
                <a:ext uri="{FF2B5EF4-FFF2-40B4-BE49-F238E27FC236}">
                  <a16:creationId xmlns:a16="http://schemas.microsoft.com/office/drawing/2014/main" id="{FC80AF63-620B-0F4B-A2CE-489994F75DF8}"/>
                </a:ext>
              </a:extLst>
            </p:cNvPr>
            <p:cNvSpPr>
              <a:spLocks noChangeArrowheads="1"/>
            </p:cNvSpPr>
            <p:nvPr/>
          </p:nvSpPr>
          <p:spPr bwMode="auto">
            <a:xfrm>
              <a:off x="3276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4" name="Rectangle 43">
              <a:extLst>
                <a:ext uri="{FF2B5EF4-FFF2-40B4-BE49-F238E27FC236}">
                  <a16:creationId xmlns:a16="http://schemas.microsoft.com/office/drawing/2014/main" id="{4965A3D5-3202-4246-9CD1-0BF1703AC044}"/>
                </a:ext>
              </a:extLst>
            </p:cNvPr>
            <p:cNvSpPr>
              <a:spLocks noChangeArrowheads="1"/>
            </p:cNvSpPr>
            <p:nvPr/>
          </p:nvSpPr>
          <p:spPr bwMode="auto">
            <a:xfrm>
              <a:off x="3429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5" name="Rectangle 44">
              <a:extLst>
                <a:ext uri="{FF2B5EF4-FFF2-40B4-BE49-F238E27FC236}">
                  <a16:creationId xmlns:a16="http://schemas.microsoft.com/office/drawing/2014/main" id="{DBFD96E0-30DD-8C4B-B3A1-1B8470AA578B}"/>
                </a:ext>
              </a:extLst>
            </p:cNvPr>
            <p:cNvSpPr>
              <a:spLocks noChangeArrowheads="1"/>
            </p:cNvSpPr>
            <p:nvPr/>
          </p:nvSpPr>
          <p:spPr bwMode="auto">
            <a:xfrm>
              <a:off x="3581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6" name="Rectangle 45">
              <a:extLst>
                <a:ext uri="{FF2B5EF4-FFF2-40B4-BE49-F238E27FC236}">
                  <a16:creationId xmlns:a16="http://schemas.microsoft.com/office/drawing/2014/main" id="{BE600B44-240B-1A48-AC48-0CAC87E7388A}"/>
                </a:ext>
              </a:extLst>
            </p:cNvPr>
            <p:cNvSpPr>
              <a:spLocks noChangeArrowheads="1"/>
            </p:cNvSpPr>
            <p:nvPr/>
          </p:nvSpPr>
          <p:spPr bwMode="auto">
            <a:xfrm>
              <a:off x="3733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7" name="Rectangle 46">
              <a:extLst>
                <a:ext uri="{FF2B5EF4-FFF2-40B4-BE49-F238E27FC236}">
                  <a16:creationId xmlns:a16="http://schemas.microsoft.com/office/drawing/2014/main" id="{7EF7C98F-244C-9049-A646-78E2CFBED570}"/>
                </a:ext>
              </a:extLst>
            </p:cNvPr>
            <p:cNvSpPr>
              <a:spLocks noChangeArrowheads="1"/>
            </p:cNvSpPr>
            <p:nvPr/>
          </p:nvSpPr>
          <p:spPr bwMode="auto">
            <a:xfrm>
              <a:off x="3886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8" name="Rectangle 47">
              <a:extLst>
                <a:ext uri="{FF2B5EF4-FFF2-40B4-BE49-F238E27FC236}">
                  <a16:creationId xmlns:a16="http://schemas.microsoft.com/office/drawing/2014/main" id="{195E661C-B79F-F94E-B107-5036FD08F085}"/>
                </a:ext>
              </a:extLst>
            </p:cNvPr>
            <p:cNvSpPr>
              <a:spLocks noChangeArrowheads="1"/>
            </p:cNvSpPr>
            <p:nvPr/>
          </p:nvSpPr>
          <p:spPr bwMode="auto">
            <a:xfrm>
              <a:off x="4038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49" name="Rectangle 48">
              <a:extLst>
                <a:ext uri="{FF2B5EF4-FFF2-40B4-BE49-F238E27FC236}">
                  <a16:creationId xmlns:a16="http://schemas.microsoft.com/office/drawing/2014/main" id="{24E8ECBA-A9D3-DC49-B4D8-25916F49C789}"/>
                </a:ext>
              </a:extLst>
            </p:cNvPr>
            <p:cNvSpPr>
              <a:spLocks noChangeArrowheads="1"/>
            </p:cNvSpPr>
            <p:nvPr/>
          </p:nvSpPr>
          <p:spPr bwMode="auto">
            <a:xfrm>
              <a:off x="4191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0" name="Rectangle 49">
              <a:extLst>
                <a:ext uri="{FF2B5EF4-FFF2-40B4-BE49-F238E27FC236}">
                  <a16:creationId xmlns:a16="http://schemas.microsoft.com/office/drawing/2014/main" id="{D787B222-3D90-634C-B12F-16B4E98A9244}"/>
                </a:ext>
              </a:extLst>
            </p:cNvPr>
            <p:cNvSpPr>
              <a:spLocks noChangeArrowheads="1"/>
            </p:cNvSpPr>
            <p:nvPr/>
          </p:nvSpPr>
          <p:spPr bwMode="auto">
            <a:xfrm>
              <a:off x="43434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1" name="Rectangle 50">
              <a:extLst>
                <a:ext uri="{FF2B5EF4-FFF2-40B4-BE49-F238E27FC236}">
                  <a16:creationId xmlns:a16="http://schemas.microsoft.com/office/drawing/2014/main" id="{DE7EFEF1-BD9C-5A42-9458-49044C25FF59}"/>
                </a:ext>
              </a:extLst>
            </p:cNvPr>
            <p:cNvSpPr>
              <a:spLocks noChangeArrowheads="1"/>
            </p:cNvSpPr>
            <p:nvPr/>
          </p:nvSpPr>
          <p:spPr bwMode="auto">
            <a:xfrm>
              <a:off x="44958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2" name="Rectangle 51">
              <a:extLst>
                <a:ext uri="{FF2B5EF4-FFF2-40B4-BE49-F238E27FC236}">
                  <a16:creationId xmlns:a16="http://schemas.microsoft.com/office/drawing/2014/main" id="{E4F8A1A3-C119-B045-A847-16D2ADD281C6}"/>
                </a:ext>
              </a:extLst>
            </p:cNvPr>
            <p:cNvSpPr>
              <a:spLocks noChangeArrowheads="1"/>
            </p:cNvSpPr>
            <p:nvPr/>
          </p:nvSpPr>
          <p:spPr bwMode="auto">
            <a:xfrm>
              <a:off x="46482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3" name="Rectangle 52">
              <a:extLst>
                <a:ext uri="{FF2B5EF4-FFF2-40B4-BE49-F238E27FC236}">
                  <a16:creationId xmlns:a16="http://schemas.microsoft.com/office/drawing/2014/main" id="{1DB10FAD-4047-E84D-B781-339300E4A789}"/>
                </a:ext>
              </a:extLst>
            </p:cNvPr>
            <p:cNvSpPr>
              <a:spLocks noChangeArrowheads="1"/>
            </p:cNvSpPr>
            <p:nvPr/>
          </p:nvSpPr>
          <p:spPr bwMode="auto">
            <a:xfrm>
              <a:off x="48006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4" name="Rectangle 53">
              <a:extLst>
                <a:ext uri="{FF2B5EF4-FFF2-40B4-BE49-F238E27FC236}">
                  <a16:creationId xmlns:a16="http://schemas.microsoft.com/office/drawing/2014/main" id="{9DCBA16E-4A3F-8249-B7EB-A92D1BA71195}"/>
                </a:ext>
              </a:extLst>
            </p:cNvPr>
            <p:cNvSpPr>
              <a:spLocks noChangeArrowheads="1"/>
            </p:cNvSpPr>
            <p:nvPr/>
          </p:nvSpPr>
          <p:spPr bwMode="auto">
            <a:xfrm>
              <a:off x="4953000" y="4620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5" name="Rectangle 54">
              <a:extLst>
                <a:ext uri="{FF2B5EF4-FFF2-40B4-BE49-F238E27FC236}">
                  <a16:creationId xmlns:a16="http://schemas.microsoft.com/office/drawing/2014/main" id="{9D21E570-C1CC-E74C-8BC8-CF0D0152092F}"/>
                </a:ext>
              </a:extLst>
            </p:cNvPr>
            <p:cNvSpPr>
              <a:spLocks noChangeArrowheads="1"/>
            </p:cNvSpPr>
            <p:nvPr/>
          </p:nvSpPr>
          <p:spPr bwMode="auto">
            <a:xfrm>
              <a:off x="5105400" y="4620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6" name="Rectangle 55">
              <a:extLst>
                <a:ext uri="{FF2B5EF4-FFF2-40B4-BE49-F238E27FC236}">
                  <a16:creationId xmlns:a16="http://schemas.microsoft.com/office/drawing/2014/main" id="{41A6090B-B4BF-B046-80AC-49B1110AD6E0}"/>
                </a:ext>
              </a:extLst>
            </p:cNvPr>
            <p:cNvSpPr>
              <a:spLocks noChangeArrowheads="1"/>
            </p:cNvSpPr>
            <p:nvPr/>
          </p:nvSpPr>
          <p:spPr bwMode="auto">
            <a:xfrm>
              <a:off x="2667000" y="4772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7" name="Rectangle 56">
              <a:extLst>
                <a:ext uri="{FF2B5EF4-FFF2-40B4-BE49-F238E27FC236}">
                  <a16:creationId xmlns:a16="http://schemas.microsoft.com/office/drawing/2014/main" id="{21382FDA-69E9-F24F-B4C4-92DD55D479C8}"/>
                </a:ext>
              </a:extLst>
            </p:cNvPr>
            <p:cNvSpPr>
              <a:spLocks noChangeArrowheads="1"/>
            </p:cNvSpPr>
            <p:nvPr/>
          </p:nvSpPr>
          <p:spPr bwMode="auto">
            <a:xfrm>
              <a:off x="2819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8" name="Rectangle 57">
              <a:extLst>
                <a:ext uri="{FF2B5EF4-FFF2-40B4-BE49-F238E27FC236}">
                  <a16:creationId xmlns:a16="http://schemas.microsoft.com/office/drawing/2014/main" id="{7F13A8D7-D1FC-5D4D-9EEF-AB64AC4E3578}"/>
                </a:ext>
              </a:extLst>
            </p:cNvPr>
            <p:cNvSpPr>
              <a:spLocks noChangeArrowheads="1"/>
            </p:cNvSpPr>
            <p:nvPr/>
          </p:nvSpPr>
          <p:spPr bwMode="auto">
            <a:xfrm>
              <a:off x="2971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59" name="Rectangle 58">
              <a:extLst>
                <a:ext uri="{FF2B5EF4-FFF2-40B4-BE49-F238E27FC236}">
                  <a16:creationId xmlns:a16="http://schemas.microsoft.com/office/drawing/2014/main" id="{71A85381-C19D-5845-A4F5-6E6BAA0D0200}"/>
                </a:ext>
              </a:extLst>
            </p:cNvPr>
            <p:cNvSpPr>
              <a:spLocks noChangeArrowheads="1"/>
            </p:cNvSpPr>
            <p:nvPr/>
          </p:nvSpPr>
          <p:spPr bwMode="auto">
            <a:xfrm>
              <a:off x="3124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0" name="Rectangle 59">
              <a:extLst>
                <a:ext uri="{FF2B5EF4-FFF2-40B4-BE49-F238E27FC236}">
                  <a16:creationId xmlns:a16="http://schemas.microsoft.com/office/drawing/2014/main" id="{607D9CDD-CDD8-984D-8305-F9E46B457DB7}"/>
                </a:ext>
              </a:extLst>
            </p:cNvPr>
            <p:cNvSpPr>
              <a:spLocks noChangeArrowheads="1"/>
            </p:cNvSpPr>
            <p:nvPr/>
          </p:nvSpPr>
          <p:spPr bwMode="auto">
            <a:xfrm>
              <a:off x="3276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1" name="Rectangle 60">
              <a:extLst>
                <a:ext uri="{FF2B5EF4-FFF2-40B4-BE49-F238E27FC236}">
                  <a16:creationId xmlns:a16="http://schemas.microsoft.com/office/drawing/2014/main" id="{4E575CDB-A179-6B4F-87E5-30DE67020756}"/>
                </a:ext>
              </a:extLst>
            </p:cNvPr>
            <p:cNvSpPr>
              <a:spLocks noChangeArrowheads="1"/>
            </p:cNvSpPr>
            <p:nvPr/>
          </p:nvSpPr>
          <p:spPr bwMode="auto">
            <a:xfrm>
              <a:off x="3429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2" name="Rectangle 61">
              <a:extLst>
                <a:ext uri="{FF2B5EF4-FFF2-40B4-BE49-F238E27FC236}">
                  <a16:creationId xmlns:a16="http://schemas.microsoft.com/office/drawing/2014/main" id="{0BBABEF6-424A-DB42-8392-20556424897E}"/>
                </a:ext>
              </a:extLst>
            </p:cNvPr>
            <p:cNvSpPr>
              <a:spLocks noChangeArrowheads="1"/>
            </p:cNvSpPr>
            <p:nvPr/>
          </p:nvSpPr>
          <p:spPr bwMode="auto">
            <a:xfrm>
              <a:off x="3581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3" name="Rectangle 62">
              <a:extLst>
                <a:ext uri="{FF2B5EF4-FFF2-40B4-BE49-F238E27FC236}">
                  <a16:creationId xmlns:a16="http://schemas.microsoft.com/office/drawing/2014/main" id="{9E9D7CE8-68C4-144D-ABE4-4992EB35D023}"/>
                </a:ext>
              </a:extLst>
            </p:cNvPr>
            <p:cNvSpPr>
              <a:spLocks noChangeArrowheads="1"/>
            </p:cNvSpPr>
            <p:nvPr/>
          </p:nvSpPr>
          <p:spPr bwMode="auto">
            <a:xfrm>
              <a:off x="3733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4" name="Rectangle 63">
              <a:extLst>
                <a:ext uri="{FF2B5EF4-FFF2-40B4-BE49-F238E27FC236}">
                  <a16:creationId xmlns:a16="http://schemas.microsoft.com/office/drawing/2014/main" id="{933BB53B-867A-6344-80EA-332A3F764D10}"/>
                </a:ext>
              </a:extLst>
            </p:cNvPr>
            <p:cNvSpPr>
              <a:spLocks noChangeArrowheads="1"/>
            </p:cNvSpPr>
            <p:nvPr/>
          </p:nvSpPr>
          <p:spPr bwMode="auto">
            <a:xfrm>
              <a:off x="3886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5" name="Rectangle 64">
              <a:extLst>
                <a:ext uri="{FF2B5EF4-FFF2-40B4-BE49-F238E27FC236}">
                  <a16:creationId xmlns:a16="http://schemas.microsoft.com/office/drawing/2014/main" id="{B5EB04A0-4215-844D-ADE0-D53E22EBA869}"/>
                </a:ext>
              </a:extLst>
            </p:cNvPr>
            <p:cNvSpPr>
              <a:spLocks noChangeArrowheads="1"/>
            </p:cNvSpPr>
            <p:nvPr/>
          </p:nvSpPr>
          <p:spPr bwMode="auto">
            <a:xfrm>
              <a:off x="4038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6" name="Rectangle 65">
              <a:extLst>
                <a:ext uri="{FF2B5EF4-FFF2-40B4-BE49-F238E27FC236}">
                  <a16:creationId xmlns:a16="http://schemas.microsoft.com/office/drawing/2014/main" id="{42FAAB48-16FC-F048-8663-38CF520EED0F}"/>
                </a:ext>
              </a:extLst>
            </p:cNvPr>
            <p:cNvSpPr>
              <a:spLocks noChangeArrowheads="1"/>
            </p:cNvSpPr>
            <p:nvPr/>
          </p:nvSpPr>
          <p:spPr bwMode="auto">
            <a:xfrm>
              <a:off x="4191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7" name="Rectangle 66">
              <a:extLst>
                <a:ext uri="{FF2B5EF4-FFF2-40B4-BE49-F238E27FC236}">
                  <a16:creationId xmlns:a16="http://schemas.microsoft.com/office/drawing/2014/main" id="{243EA45F-DFB4-5349-B76B-C62BC6D52162}"/>
                </a:ext>
              </a:extLst>
            </p:cNvPr>
            <p:cNvSpPr>
              <a:spLocks noChangeArrowheads="1"/>
            </p:cNvSpPr>
            <p:nvPr/>
          </p:nvSpPr>
          <p:spPr bwMode="auto">
            <a:xfrm>
              <a:off x="43434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8" name="Rectangle 67">
              <a:extLst>
                <a:ext uri="{FF2B5EF4-FFF2-40B4-BE49-F238E27FC236}">
                  <a16:creationId xmlns:a16="http://schemas.microsoft.com/office/drawing/2014/main" id="{AEED4146-6065-4A4A-94E9-97A5AF734C71}"/>
                </a:ext>
              </a:extLst>
            </p:cNvPr>
            <p:cNvSpPr>
              <a:spLocks noChangeArrowheads="1"/>
            </p:cNvSpPr>
            <p:nvPr/>
          </p:nvSpPr>
          <p:spPr bwMode="auto">
            <a:xfrm>
              <a:off x="44958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69" name="Rectangle 68">
              <a:extLst>
                <a:ext uri="{FF2B5EF4-FFF2-40B4-BE49-F238E27FC236}">
                  <a16:creationId xmlns:a16="http://schemas.microsoft.com/office/drawing/2014/main" id="{5D7E0BA6-E412-0F45-8E1F-B6C00AA5C56C}"/>
                </a:ext>
              </a:extLst>
            </p:cNvPr>
            <p:cNvSpPr>
              <a:spLocks noChangeArrowheads="1"/>
            </p:cNvSpPr>
            <p:nvPr/>
          </p:nvSpPr>
          <p:spPr bwMode="auto">
            <a:xfrm>
              <a:off x="46482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0" name="Rectangle 69">
              <a:extLst>
                <a:ext uri="{FF2B5EF4-FFF2-40B4-BE49-F238E27FC236}">
                  <a16:creationId xmlns:a16="http://schemas.microsoft.com/office/drawing/2014/main" id="{3EFED308-B53F-834F-89ED-71D6889754DA}"/>
                </a:ext>
              </a:extLst>
            </p:cNvPr>
            <p:cNvSpPr>
              <a:spLocks noChangeArrowheads="1"/>
            </p:cNvSpPr>
            <p:nvPr/>
          </p:nvSpPr>
          <p:spPr bwMode="auto">
            <a:xfrm>
              <a:off x="48006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1" name="Rectangle 70">
              <a:extLst>
                <a:ext uri="{FF2B5EF4-FFF2-40B4-BE49-F238E27FC236}">
                  <a16:creationId xmlns:a16="http://schemas.microsoft.com/office/drawing/2014/main" id="{2A0E427B-0774-BF47-BFE3-2E03071B398C}"/>
                </a:ext>
              </a:extLst>
            </p:cNvPr>
            <p:cNvSpPr>
              <a:spLocks noChangeArrowheads="1"/>
            </p:cNvSpPr>
            <p:nvPr/>
          </p:nvSpPr>
          <p:spPr bwMode="auto">
            <a:xfrm>
              <a:off x="4953000" y="47725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2" name="Rectangle 71">
              <a:extLst>
                <a:ext uri="{FF2B5EF4-FFF2-40B4-BE49-F238E27FC236}">
                  <a16:creationId xmlns:a16="http://schemas.microsoft.com/office/drawing/2014/main" id="{63C76298-D8E7-4849-A2FF-509F3ECB08C3}"/>
                </a:ext>
              </a:extLst>
            </p:cNvPr>
            <p:cNvSpPr>
              <a:spLocks noChangeArrowheads="1"/>
            </p:cNvSpPr>
            <p:nvPr/>
          </p:nvSpPr>
          <p:spPr bwMode="auto">
            <a:xfrm>
              <a:off x="5105400" y="4772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3" name="Rectangle 72">
              <a:extLst>
                <a:ext uri="{FF2B5EF4-FFF2-40B4-BE49-F238E27FC236}">
                  <a16:creationId xmlns:a16="http://schemas.microsoft.com/office/drawing/2014/main" id="{6A8526DB-9297-0047-BE45-A431E25EDEA2}"/>
                </a:ext>
              </a:extLst>
            </p:cNvPr>
            <p:cNvSpPr>
              <a:spLocks noChangeArrowheads="1"/>
            </p:cNvSpPr>
            <p:nvPr/>
          </p:nvSpPr>
          <p:spPr bwMode="auto">
            <a:xfrm>
              <a:off x="2667000" y="49249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4" name="Rectangle 73">
              <a:extLst>
                <a:ext uri="{FF2B5EF4-FFF2-40B4-BE49-F238E27FC236}">
                  <a16:creationId xmlns:a16="http://schemas.microsoft.com/office/drawing/2014/main" id="{0669F033-C7B9-4341-B7CB-B840BA01216D}"/>
                </a:ext>
              </a:extLst>
            </p:cNvPr>
            <p:cNvSpPr>
              <a:spLocks noChangeArrowheads="1"/>
            </p:cNvSpPr>
            <p:nvPr/>
          </p:nvSpPr>
          <p:spPr bwMode="auto">
            <a:xfrm>
              <a:off x="2819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5" name="Rectangle 74">
              <a:extLst>
                <a:ext uri="{FF2B5EF4-FFF2-40B4-BE49-F238E27FC236}">
                  <a16:creationId xmlns:a16="http://schemas.microsoft.com/office/drawing/2014/main" id="{9AFD805C-A3E7-4445-8D46-7B019E02113C}"/>
                </a:ext>
              </a:extLst>
            </p:cNvPr>
            <p:cNvSpPr>
              <a:spLocks noChangeArrowheads="1"/>
            </p:cNvSpPr>
            <p:nvPr/>
          </p:nvSpPr>
          <p:spPr bwMode="auto">
            <a:xfrm>
              <a:off x="2971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6" name="Rectangle 75">
              <a:extLst>
                <a:ext uri="{FF2B5EF4-FFF2-40B4-BE49-F238E27FC236}">
                  <a16:creationId xmlns:a16="http://schemas.microsoft.com/office/drawing/2014/main" id="{5C69F483-C94F-064D-9146-4969E210CEE4}"/>
                </a:ext>
              </a:extLst>
            </p:cNvPr>
            <p:cNvSpPr>
              <a:spLocks noChangeArrowheads="1"/>
            </p:cNvSpPr>
            <p:nvPr/>
          </p:nvSpPr>
          <p:spPr bwMode="auto">
            <a:xfrm>
              <a:off x="3124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7" name="Rectangle 76">
              <a:extLst>
                <a:ext uri="{FF2B5EF4-FFF2-40B4-BE49-F238E27FC236}">
                  <a16:creationId xmlns:a16="http://schemas.microsoft.com/office/drawing/2014/main" id="{3F531BBB-88BC-9A45-962F-215DC09B3F3D}"/>
                </a:ext>
              </a:extLst>
            </p:cNvPr>
            <p:cNvSpPr>
              <a:spLocks noChangeArrowheads="1"/>
            </p:cNvSpPr>
            <p:nvPr/>
          </p:nvSpPr>
          <p:spPr bwMode="auto">
            <a:xfrm>
              <a:off x="3276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8" name="Rectangle 77">
              <a:extLst>
                <a:ext uri="{FF2B5EF4-FFF2-40B4-BE49-F238E27FC236}">
                  <a16:creationId xmlns:a16="http://schemas.microsoft.com/office/drawing/2014/main" id="{63EF4F94-AFAA-3F46-88B0-EF44A3473E43}"/>
                </a:ext>
              </a:extLst>
            </p:cNvPr>
            <p:cNvSpPr>
              <a:spLocks noChangeArrowheads="1"/>
            </p:cNvSpPr>
            <p:nvPr/>
          </p:nvSpPr>
          <p:spPr bwMode="auto">
            <a:xfrm>
              <a:off x="3429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79" name="Rectangle 78">
              <a:extLst>
                <a:ext uri="{FF2B5EF4-FFF2-40B4-BE49-F238E27FC236}">
                  <a16:creationId xmlns:a16="http://schemas.microsoft.com/office/drawing/2014/main" id="{A89E3740-38AD-DA4A-A505-238AF560AA45}"/>
                </a:ext>
              </a:extLst>
            </p:cNvPr>
            <p:cNvSpPr>
              <a:spLocks noChangeArrowheads="1"/>
            </p:cNvSpPr>
            <p:nvPr/>
          </p:nvSpPr>
          <p:spPr bwMode="auto">
            <a:xfrm>
              <a:off x="3581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0" name="Rectangle 79">
              <a:extLst>
                <a:ext uri="{FF2B5EF4-FFF2-40B4-BE49-F238E27FC236}">
                  <a16:creationId xmlns:a16="http://schemas.microsoft.com/office/drawing/2014/main" id="{6F55D57A-9970-0A46-BD06-FDFAB6DC6C52}"/>
                </a:ext>
              </a:extLst>
            </p:cNvPr>
            <p:cNvSpPr>
              <a:spLocks noChangeArrowheads="1"/>
            </p:cNvSpPr>
            <p:nvPr/>
          </p:nvSpPr>
          <p:spPr bwMode="auto">
            <a:xfrm>
              <a:off x="3733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1" name="Rectangle 80">
              <a:extLst>
                <a:ext uri="{FF2B5EF4-FFF2-40B4-BE49-F238E27FC236}">
                  <a16:creationId xmlns:a16="http://schemas.microsoft.com/office/drawing/2014/main" id="{1B319C67-4C32-544D-8B87-787C2BE7FA07}"/>
                </a:ext>
              </a:extLst>
            </p:cNvPr>
            <p:cNvSpPr>
              <a:spLocks noChangeArrowheads="1"/>
            </p:cNvSpPr>
            <p:nvPr/>
          </p:nvSpPr>
          <p:spPr bwMode="auto">
            <a:xfrm>
              <a:off x="3886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2" name="Rectangle 81">
              <a:extLst>
                <a:ext uri="{FF2B5EF4-FFF2-40B4-BE49-F238E27FC236}">
                  <a16:creationId xmlns:a16="http://schemas.microsoft.com/office/drawing/2014/main" id="{CB328FE5-2F8C-B143-929A-84606631EC25}"/>
                </a:ext>
              </a:extLst>
            </p:cNvPr>
            <p:cNvSpPr>
              <a:spLocks noChangeArrowheads="1"/>
            </p:cNvSpPr>
            <p:nvPr/>
          </p:nvSpPr>
          <p:spPr bwMode="auto">
            <a:xfrm>
              <a:off x="4038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3" name="Rectangle 82">
              <a:extLst>
                <a:ext uri="{FF2B5EF4-FFF2-40B4-BE49-F238E27FC236}">
                  <a16:creationId xmlns:a16="http://schemas.microsoft.com/office/drawing/2014/main" id="{B2256C0A-952D-8F49-8D63-507E6391ADCF}"/>
                </a:ext>
              </a:extLst>
            </p:cNvPr>
            <p:cNvSpPr>
              <a:spLocks noChangeArrowheads="1"/>
            </p:cNvSpPr>
            <p:nvPr/>
          </p:nvSpPr>
          <p:spPr bwMode="auto">
            <a:xfrm>
              <a:off x="4191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4" name="Rectangle 83">
              <a:extLst>
                <a:ext uri="{FF2B5EF4-FFF2-40B4-BE49-F238E27FC236}">
                  <a16:creationId xmlns:a16="http://schemas.microsoft.com/office/drawing/2014/main" id="{4A843677-DD62-1844-88E0-65089D03D0EC}"/>
                </a:ext>
              </a:extLst>
            </p:cNvPr>
            <p:cNvSpPr>
              <a:spLocks noChangeArrowheads="1"/>
            </p:cNvSpPr>
            <p:nvPr/>
          </p:nvSpPr>
          <p:spPr bwMode="auto">
            <a:xfrm>
              <a:off x="43434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5" name="Rectangle 84">
              <a:extLst>
                <a:ext uri="{FF2B5EF4-FFF2-40B4-BE49-F238E27FC236}">
                  <a16:creationId xmlns:a16="http://schemas.microsoft.com/office/drawing/2014/main" id="{6AB3B041-FF35-D544-B629-CB6B1262F05F}"/>
                </a:ext>
              </a:extLst>
            </p:cNvPr>
            <p:cNvSpPr>
              <a:spLocks noChangeArrowheads="1"/>
            </p:cNvSpPr>
            <p:nvPr/>
          </p:nvSpPr>
          <p:spPr bwMode="auto">
            <a:xfrm>
              <a:off x="44958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6" name="Rectangle 85">
              <a:extLst>
                <a:ext uri="{FF2B5EF4-FFF2-40B4-BE49-F238E27FC236}">
                  <a16:creationId xmlns:a16="http://schemas.microsoft.com/office/drawing/2014/main" id="{B85FCB13-E2DC-F446-B173-70675FD47189}"/>
                </a:ext>
              </a:extLst>
            </p:cNvPr>
            <p:cNvSpPr>
              <a:spLocks noChangeArrowheads="1"/>
            </p:cNvSpPr>
            <p:nvPr/>
          </p:nvSpPr>
          <p:spPr bwMode="auto">
            <a:xfrm>
              <a:off x="46482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7" name="Rectangle 86">
              <a:extLst>
                <a:ext uri="{FF2B5EF4-FFF2-40B4-BE49-F238E27FC236}">
                  <a16:creationId xmlns:a16="http://schemas.microsoft.com/office/drawing/2014/main" id="{D8CE31BE-16B3-E545-BCFC-7758B8BC42EA}"/>
                </a:ext>
              </a:extLst>
            </p:cNvPr>
            <p:cNvSpPr>
              <a:spLocks noChangeArrowheads="1"/>
            </p:cNvSpPr>
            <p:nvPr/>
          </p:nvSpPr>
          <p:spPr bwMode="auto">
            <a:xfrm>
              <a:off x="48006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8" name="Rectangle 87">
              <a:extLst>
                <a:ext uri="{FF2B5EF4-FFF2-40B4-BE49-F238E27FC236}">
                  <a16:creationId xmlns:a16="http://schemas.microsoft.com/office/drawing/2014/main" id="{02C0FD3D-AAB6-7B4F-9D45-A101A67FB51D}"/>
                </a:ext>
              </a:extLst>
            </p:cNvPr>
            <p:cNvSpPr>
              <a:spLocks noChangeArrowheads="1"/>
            </p:cNvSpPr>
            <p:nvPr/>
          </p:nvSpPr>
          <p:spPr bwMode="auto">
            <a:xfrm>
              <a:off x="4953000" y="49249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89" name="Rectangle 88">
              <a:extLst>
                <a:ext uri="{FF2B5EF4-FFF2-40B4-BE49-F238E27FC236}">
                  <a16:creationId xmlns:a16="http://schemas.microsoft.com/office/drawing/2014/main" id="{1A1D5DB5-92DD-3E4E-835B-27AB6818826A}"/>
                </a:ext>
              </a:extLst>
            </p:cNvPr>
            <p:cNvSpPr>
              <a:spLocks noChangeArrowheads="1"/>
            </p:cNvSpPr>
            <p:nvPr/>
          </p:nvSpPr>
          <p:spPr bwMode="auto">
            <a:xfrm>
              <a:off x="5105400" y="49249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0" name="Rectangle 89">
              <a:extLst>
                <a:ext uri="{FF2B5EF4-FFF2-40B4-BE49-F238E27FC236}">
                  <a16:creationId xmlns:a16="http://schemas.microsoft.com/office/drawing/2014/main" id="{B146F58B-DA86-944E-A2D4-9FA299D92F20}"/>
                </a:ext>
              </a:extLst>
            </p:cNvPr>
            <p:cNvSpPr>
              <a:spLocks noChangeArrowheads="1"/>
            </p:cNvSpPr>
            <p:nvPr/>
          </p:nvSpPr>
          <p:spPr bwMode="auto">
            <a:xfrm>
              <a:off x="2667000" y="5077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1" name="Rectangle 90">
              <a:extLst>
                <a:ext uri="{FF2B5EF4-FFF2-40B4-BE49-F238E27FC236}">
                  <a16:creationId xmlns:a16="http://schemas.microsoft.com/office/drawing/2014/main" id="{630209F9-2A34-C14E-BC6B-1F1FEF25E3B6}"/>
                </a:ext>
              </a:extLst>
            </p:cNvPr>
            <p:cNvSpPr>
              <a:spLocks noChangeArrowheads="1"/>
            </p:cNvSpPr>
            <p:nvPr/>
          </p:nvSpPr>
          <p:spPr bwMode="auto">
            <a:xfrm>
              <a:off x="2819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2" name="Rectangle 91">
              <a:extLst>
                <a:ext uri="{FF2B5EF4-FFF2-40B4-BE49-F238E27FC236}">
                  <a16:creationId xmlns:a16="http://schemas.microsoft.com/office/drawing/2014/main" id="{66A37C56-8EBA-6D43-9A8E-3F14970DFDA5}"/>
                </a:ext>
              </a:extLst>
            </p:cNvPr>
            <p:cNvSpPr>
              <a:spLocks noChangeArrowheads="1"/>
            </p:cNvSpPr>
            <p:nvPr/>
          </p:nvSpPr>
          <p:spPr bwMode="auto">
            <a:xfrm>
              <a:off x="2971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3" name="Rectangle 92">
              <a:extLst>
                <a:ext uri="{FF2B5EF4-FFF2-40B4-BE49-F238E27FC236}">
                  <a16:creationId xmlns:a16="http://schemas.microsoft.com/office/drawing/2014/main" id="{F66DCAF9-5447-D046-8A2B-106C66FF9D35}"/>
                </a:ext>
              </a:extLst>
            </p:cNvPr>
            <p:cNvSpPr>
              <a:spLocks noChangeArrowheads="1"/>
            </p:cNvSpPr>
            <p:nvPr/>
          </p:nvSpPr>
          <p:spPr bwMode="auto">
            <a:xfrm>
              <a:off x="3124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4" name="Rectangle 93">
              <a:extLst>
                <a:ext uri="{FF2B5EF4-FFF2-40B4-BE49-F238E27FC236}">
                  <a16:creationId xmlns:a16="http://schemas.microsoft.com/office/drawing/2014/main" id="{3593C7E2-D30B-C94C-B348-7E15601D719C}"/>
                </a:ext>
              </a:extLst>
            </p:cNvPr>
            <p:cNvSpPr>
              <a:spLocks noChangeArrowheads="1"/>
            </p:cNvSpPr>
            <p:nvPr/>
          </p:nvSpPr>
          <p:spPr bwMode="auto">
            <a:xfrm>
              <a:off x="3276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5" name="Rectangle 94">
              <a:extLst>
                <a:ext uri="{FF2B5EF4-FFF2-40B4-BE49-F238E27FC236}">
                  <a16:creationId xmlns:a16="http://schemas.microsoft.com/office/drawing/2014/main" id="{DB36B74A-09B7-8F47-B547-A85D31A9FC5E}"/>
                </a:ext>
              </a:extLst>
            </p:cNvPr>
            <p:cNvSpPr>
              <a:spLocks noChangeArrowheads="1"/>
            </p:cNvSpPr>
            <p:nvPr/>
          </p:nvSpPr>
          <p:spPr bwMode="auto">
            <a:xfrm>
              <a:off x="3429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6" name="Rectangle 95">
              <a:extLst>
                <a:ext uri="{FF2B5EF4-FFF2-40B4-BE49-F238E27FC236}">
                  <a16:creationId xmlns:a16="http://schemas.microsoft.com/office/drawing/2014/main" id="{2C7FA3F3-3DE2-C441-B8C8-38464E4C4B6D}"/>
                </a:ext>
              </a:extLst>
            </p:cNvPr>
            <p:cNvSpPr>
              <a:spLocks noChangeArrowheads="1"/>
            </p:cNvSpPr>
            <p:nvPr/>
          </p:nvSpPr>
          <p:spPr bwMode="auto">
            <a:xfrm>
              <a:off x="3581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7" name="Rectangle 96">
              <a:extLst>
                <a:ext uri="{FF2B5EF4-FFF2-40B4-BE49-F238E27FC236}">
                  <a16:creationId xmlns:a16="http://schemas.microsoft.com/office/drawing/2014/main" id="{B207C449-AEDE-A94C-925B-ECF37AE97ED1}"/>
                </a:ext>
              </a:extLst>
            </p:cNvPr>
            <p:cNvSpPr>
              <a:spLocks noChangeArrowheads="1"/>
            </p:cNvSpPr>
            <p:nvPr/>
          </p:nvSpPr>
          <p:spPr bwMode="auto">
            <a:xfrm>
              <a:off x="3733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8" name="Rectangle 97">
              <a:extLst>
                <a:ext uri="{FF2B5EF4-FFF2-40B4-BE49-F238E27FC236}">
                  <a16:creationId xmlns:a16="http://schemas.microsoft.com/office/drawing/2014/main" id="{4FB45812-5936-AD46-9D9D-74ABE56944A0}"/>
                </a:ext>
              </a:extLst>
            </p:cNvPr>
            <p:cNvSpPr>
              <a:spLocks noChangeArrowheads="1"/>
            </p:cNvSpPr>
            <p:nvPr/>
          </p:nvSpPr>
          <p:spPr bwMode="auto">
            <a:xfrm>
              <a:off x="3886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99" name="Rectangle 98">
              <a:extLst>
                <a:ext uri="{FF2B5EF4-FFF2-40B4-BE49-F238E27FC236}">
                  <a16:creationId xmlns:a16="http://schemas.microsoft.com/office/drawing/2014/main" id="{BF6DE2AD-96FD-C544-8828-BF345CAF433A}"/>
                </a:ext>
              </a:extLst>
            </p:cNvPr>
            <p:cNvSpPr>
              <a:spLocks noChangeArrowheads="1"/>
            </p:cNvSpPr>
            <p:nvPr/>
          </p:nvSpPr>
          <p:spPr bwMode="auto">
            <a:xfrm>
              <a:off x="4038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0" name="Rectangle 99">
              <a:extLst>
                <a:ext uri="{FF2B5EF4-FFF2-40B4-BE49-F238E27FC236}">
                  <a16:creationId xmlns:a16="http://schemas.microsoft.com/office/drawing/2014/main" id="{80CE839B-A752-2549-BE92-A96FDFDB5C9F}"/>
                </a:ext>
              </a:extLst>
            </p:cNvPr>
            <p:cNvSpPr>
              <a:spLocks noChangeArrowheads="1"/>
            </p:cNvSpPr>
            <p:nvPr/>
          </p:nvSpPr>
          <p:spPr bwMode="auto">
            <a:xfrm>
              <a:off x="4191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1" name="Rectangle 100">
              <a:extLst>
                <a:ext uri="{FF2B5EF4-FFF2-40B4-BE49-F238E27FC236}">
                  <a16:creationId xmlns:a16="http://schemas.microsoft.com/office/drawing/2014/main" id="{CB7432DB-6D4A-B447-A8AE-E153B5AAAD5E}"/>
                </a:ext>
              </a:extLst>
            </p:cNvPr>
            <p:cNvSpPr>
              <a:spLocks noChangeArrowheads="1"/>
            </p:cNvSpPr>
            <p:nvPr/>
          </p:nvSpPr>
          <p:spPr bwMode="auto">
            <a:xfrm>
              <a:off x="43434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2" name="Rectangle 101">
              <a:extLst>
                <a:ext uri="{FF2B5EF4-FFF2-40B4-BE49-F238E27FC236}">
                  <a16:creationId xmlns:a16="http://schemas.microsoft.com/office/drawing/2014/main" id="{B5AACF9B-DBF2-8D44-8D0A-F6ECF77EEC24}"/>
                </a:ext>
              </a:extLst>
            </p:cNvPr>
            <p:cNvSpPr>
              <a:spLocks noChangeArrowheads="1"/>
            </p:cNvSpPr>
            <p:nvPr/>
          </p:nvSpPr>
          <p:spPr bwMode="auto">
            <a:xfrm>
              <a:off x="44958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3" name="Rectangle 102">
              <a:extLst>
                <a:ext uri="{FF2B5EF4-FFF2-40B4-BE49-F238E27FC236}">
                  <a16:creationId xmlns:a16="http://schemas.microsoft.com/office/drawing/2014/main" id="{09861773-46C4-0D47-8177-B215DAB58179}"/>
                </a:ext>
              </a:extLst>
            </p:cNvPr>
            <p:cNvSpPr>
              <a:spLocks noChangeArrowheads="1"/>
            </p:cNvSpPr>
            <p:nvPr/>
          </p:nvSpPr>
          <p:spPr bwMode="auto">
            <a:xfrm>
              <a:off x="46482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4" name="Rectangle 103">
              <a:extLst>
                <a:ext uri="{FF2B5EF4-FFF2-40B4-BE49-F238E27FC236}">
                  <a16:creationId xmlns:a16="http://schemas.microsoft.com/office/drawing/2014/main" id="{71A3D3D3-B1A7-8641-AB44-93C24E3047C7}"/>
                </a:ext>
              </a:extLst>
            </p:cNvPr>
            <p:cNvSpPr>
              <a:spLocks noChangeArrowheads="1"/>
            </p:cNvSpPr>
            <p:nvPr/>
          </p:nvSpPr>
          <p:spPr bwMode="auto">
            <a:xfrm>
              <a:off x="48006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5" name="Rectangle 104">
              <a:extLst>
                <a:ext uri="{FF2B5EF4-FFF2-40B4-BE49-F238E27FC236}">
                  <a16:creationId xmlns:a16="http://schemas.microsoft.com/office/drawing/2014/main" id="{77920F8F-728B-6044-89EB-038650A274F5}"/>
                </a:ext>
              </a:extLst>
            </p:cNvPr>
            <p:cNvSpPr>
              <a:spLocks noChangeArrowheads="1"/>
            </p:cNvSpPr>
            <p:nvPr/>
          </p:nvSpPr>
          <p:spPr bwMode="auto">
            <a:xfrm>
              <a:off x="4953000" y="50773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6" name="Rectangle 105">
              <a:extLst>
                <a:ext uri="{FF2B5EF4-FFF2-40B4-BE49-F238E27FC236}">
                  <a16:creationId xmlns:a16="http://schemas.microsoft.com/office/drawing/2014/main" id="{7B4BB2A2-43DF-6148-874C-4F0789C9AF37}"/>
                </a:ext>
              </a:extLst>
            </p:cNvPr>
            <p:cNvSpPr>
              <a:spLocks noChangeArrowheads="1"/>
            </p:cNvSpPr>
            <p:nvPr/>
          </p:nvSpPr>
          <p:spPr bwMode="auto">
            <a:xfrm>
              <a:off x="5105400" y="50773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7" name="Rectangle 106">
              <a:extLst>
                <a:ext uri="{FF2B5EF4-FFF2-40B4-BE49-F238E27FC236}">
                  <a16:creationId xmlns:a16="http://schemas.microsoft.com/office/drawing/2014/main" id="{2C2BE47B-C207-3C4F-80EB-DF57172EB365}"/>
                </a:ext>
              </a:extLst>
            </p:cNvPr>
            <p:cNvSpPr>
              <a:spLocks noChangeArrowheads="1"/>
            </p:cNvSpPr>
            <p:nvPr/>
          </p:nvSpPr>
          <p:spPr bwMode="auto">
            <a:xfrm>
              <a:off x="2667000" y="5229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8" name="Rectangle 107">
              <a:extLst>
                <a:ext uri="{FF2B5EF4-FFF2-40B4-BE49-F238E27FC236}">
                  <a16:creationId xmlns:a16="http://schemas.microsoft.com/office/drawing/2014/main" id="{52567673-7F65-854D-A5BB-E40144694630}"/>
                </a:ext>
              </a:extLst>
            </p:cNvPr>
            <p:cNvSpPr>
              <a:spLocks noChangeArrowheads="1"/>
            </p:cNvSpPr>
            <p:nvPr/>
          </p:nvSpPr>
          <p:spPr bwMode="auto">
            <a:xfrm>
              <a:off x="2819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09" name="Rectangle 108">
              <a:extLst>
                <a:ext uri="{FF2B5EF4-FFF2-40B4-BE49-F238E27FC236}">
                  <a16:creationId xmlns:a16="http://schemas.microsoft.com/office/drawing/2014/main" id="{AAE3E2F9-4D5C-154A-A899-E759E0B8962B}"/>
                </a:ext>
              </a:extLst>
            </p:cNvPr>
            <p:cNvSpPr>
              <a:spLocks noChangeArrowheads="1"/>
            </p:cNvSpPr>
            <p:nvPr/>
          </p:nvSpPr>
          <p:spPr bwMode="auto">
            <a:xfrm>
              <a:off x="2971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0" name="Rectangle 109">
              <a:extLst>
                <a:ext uri="{FF2B5EF4-FFF2-40B4-BE49-F238E27FC236}">
                  <a16:creationId xmlns:a16="http://schemas.microsoft.com/office/drawing/2014/main" id="{25F59B96-288C-464C-8D3D-7F2BEBA4D6C1}"/>
                </a:ext>
              </a:extLst>
            </p:cNvPr>
            <p:cNvSpPr>
              <a:spLocks noChangeArrowheads="1"/>
            </p:cNvSpPr>
            <p:nvPr/>
          </p:nvSpPr>
          <p:spPr bwMode="auto">
            <a:xfrm>
              <a:off x="3124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1" name="Rectangle 110">
              <a:extLst>
                <a:ext uri="{FF2B5EF4-FFF2-40B4-BE49-F238E27FC236}">
                  <a16:creationId xmlns:a16="http://schemas.microsoft.com/office/drawing/2014/main" id="{FF6D2024-5FC1-BC4A-95FC-E2719321B09A}"/>
                </a:ext>
              </a:extLst>
            </p:cNvPr>
            <p:cNvSpPr>
              <a:spLocks noChangeArrowheads="1"/>
            </p:cNvSpPr>
            <p:nvPr/>
          </p:nvSpPr>
          <p:spPr bwMode="auto">
            <a:xfrm>
              <a:off x="3276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2" name="Rectangle 111">
              <a:extLst>
                <a:ext uri="{FF2B5EF4-FFF2-40B4-BE49-F238E27FC236}">
                  <a16:creationId xmlns:a16="http://schemas.microsoft.com/office/drawing/2014/main" id="{1FE4A10C-B557-7142-BB45-05F701F37C82}"/>
                </a:ext>
              </a:extLst>
            </p:cNvPr>
            <p:cNvSpPr>
              <a:spLocks noChangeArrowheads="1"/>
            </p:cNvSpPr>
            <p:nvPr/>
          </p:nvSpPr>
          <p:spPr bwMode="auto">
            <a:xfrm>
              <a:off x="3429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3" name="Rectangle 112">
              <a:extLst>
                <a:ext uri="{FF2B5EF4-FFF2-40B4-BE49-F238E27FC236}">
                  <a16:creationId xmlns:a16="http://schemas.microsoft.com/office/drawing/2014/main" id="{ACDE49AA-589C-6D48-8EC9-F7F6952B1A39}"/>
                </a:ext>
              </a:extLst>
            </p:cNvPr>
            <p:cNvSpPr>
              <a:spLocks noChangeArrowheads="1"/>
            </p:cNvSpPr>
            <p:nvPr/>
          </p:nvSpPr>
          <p:spPr bwMode="auto">
            <a:xfrm>
              <a:off x="3581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4" name="Rectangle 113">
              <a:extLst>
                <a:ext uri="{FF2B5EF4-FFF2-40B4-BE49-F238E27FC236}">
                  <a16:creationId xmlns:a16="http://schemas.microsoft.com/office/drawing/2014/main" id="{5DCBD535-564D-064C-855E-0327BE7F97AD}"/>
                </a:ext>
              </a:extLst>
            </p:cNvPr>
            <p:cNvSpPr>
              <a:spLocks noChangeArrowheads="1"/>
            </p:cNvSpPr>
            <p:nvPr/>
          </p:nvSpPr>
          <p:spPr bwMode="auto">
            <a:xfrm>
              <a:off x="3733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5" name="Rectangle 114">
              <a:extLst>
                <a:ext uri="{FF2B5EF4-FFF2-40B4-BE49-F238E27FC236}">
                  <a16:creationId xmlns:a16="http://schemas.microsoft.com/office/drawing/2014/main" id="{CC638D5C-5A4C-E548-A650-7E4F83D67FA0}"/>
                </a:ext>
              </a:extLst>
            </p:cNvPr>
            <p:cNvSpPr>
              <a:spLocks noChangeArrowheads="1"/>
            </p:cNvSpPr>
            <p:nvPr/>
          </p:nvSpPr>
          <p:spPr bwMode="auto">
            <a:xfrm>
              <a:off x="3886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6" name="Rectangle 115">
              <a:extLst>
                <a:ext uri="{FF2B5EF4-FFF2-40B4-BE49-F238E27FC236}">
                  <a16:creationId xmlns:a16="http://schemas.microsoft.com/office/drawing/2014/main" id="{C39DBD9A-D367-104A-AFB9-8199D0C152CC}"/>
                </a:ext>
              </a:extLst>
            </p:cNvPr>
            <p:cNvSpPr>
              <a:spLocks noChangeArrowheads="1"/>
            </p:cNvSpPr>
            <p:nvPr/>
          </p:nvSpPr>
          <p:spPr bwMode="auto">
            <a:xfrm>
              <a:off x="4038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7" name="Rectangle 116">
              <a:extLst>
                <a:ext uri="{FF2B5EF4-FFF2-40B4-BE49-F238E27FC236}">
                  <a16:creationId xmlns:a16="http://schemas.microsoft.com/office/drawing/2014/main" id="{DACAD887-DC38-5348-9A1B-4C88C6E841C6}"/>
                </a:ext>
              </a:extLst>
            </p:cNvPr>
            <p:cNvSpPr>
              <a:spLocks noChangeArrowheads="1"/>
            </p:cNvSpPr>
            <p:nvPr/>
          </p:nvSpPr>
          <p:spPr bwMode="auto">
            <a:xfrm>
              <a:off x="4191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8" name="Rectangle 117">
              <a:extLst>
                <a:ext uri="{FF2B5EF4-FFF2-40B4-BE49-F238E27FC236}">
                  <a16:creationId xmlns:a16="http://schemas.microsoft.com/office/drawing/2014/main" id="{9484E217-0537-A943-A982-39A4B8AB7DA4}"/>
                </a:ext>
              </a:extLst>
            </p:cNvPr>
            <p:cNvSpPr>
              <a:spLocks noChangeArrowheads="1"/>
            </p:cNvSpPr>
            <p:nvPr/>
          </p:nvSpPr>
          <p:spPr bwMode="auto">
            <a:xfrm>
              <a:off x="43434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19" name="Rectangle 118">
              <a:extLst>
                <a:ext uri="{FF2B5EF4-FFF2-40B4-BE49-F238E27FC236}">
                  <a16:creationId xmlns:a16="http://schemas.microsoft.com/office/drawing/2014/main" id="{3B17DC06-B322-E34F-AA33-12D3B5DB80BA}"/>
                </a:ext>
              </a:extLst>
            </p:cNvPr>
            <p:cNvSpPr>
              <a:spLocks noChangeArrowheads="1"/>
            </p:cNvSpPr>
            <p:nvPr/>
          </p:nvSpPr>
          <p:spPr bwMode="auto">
            <a:xfrm>
              <a:off x="44958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0" name="Rectangle 119">
              <a:extLst>
                <a:ext uri="{FF2B5EF4-FFF2-40B4-BE49-F238E27FC236}">
                  <a16:creationId xmlns:a16="http://schemas.microsoft.com/office/drawing/2014/main" id="{F2525B0D-3B67-1046-A9B0-B3CF8576BC17}"/>
                </a:ext>
              </a:extLst>
            </p:cNvPr>
            <p:cNvSpPr>
              <a:spLocks noChangeArrowheads="1"/>
            </p:cNvSpPr>
            <p:nvPr/>
          </p:nvSpPr>
          <p:spPr bwMode="auto">
            <a:xfrm>
              <a:off x="46482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1" name="Rectangle 120">
              <a:extLst>
                <a:ext uri="{FF2B5EF4-FFF2-40B4-BE49-F238E27FC236}">
                  <a16:creationId xmlns:a16="http://schemas.microsoft.com/office/drawing/2014/main" id="{171C4448-4A93-F941-AE90-8FADB56D5872}"/>
                </a:ext>
              </a:extLst>
            </p:cNvPr>
            <p:cNvSpPr>
              <a:spLocks noChangeArrowheads="1"/>
            </p:cNvSpPr>
            <p:nvPr/>
          </p:nvSpPr>
          <p:spPr bwMode="auto">
            <a:xfrm>
              <a:off x="48006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2" name="Rectangle 121">
              <a:extLst>
                <a:ext uri="{FF2B5EF4-FFF2-40B4-BE49-F238E27FC236}">
                  <a16:creationId xmlns:a16="http://schemas.microsoft.com/office/drawing/2014/main" id="{157545E6-4DC2-4F48-82E5-9B7028EEFB7A}"/>
                </a:ext>
              </a:extLst>
            </p:cNvPr>
            <p:cNvSpPr>
              <a:spLocks noChangeArrowheads="1"/>
            </p:cNvSpPr>
            <p:nvPr/>
          </p:nvSpPr>
          <p:spPr bwMode="auto">
            <a:xfrm>
              <a:off x="4953000" y="52297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3" name="Rectangle 122">
              <a:extLst>
                <a:ext uri="{FF2B5EF4-FFF2-40B4-BE49-F238E27FC236}">
                  <a16:creationId xmlns:a16="http://schemas.microsoft.com/office/drawing/2014/main" id="{3571CDC9-BEFF-8E4F-99EC-50976B81FC2A}"/>
                </a:ext>
              </a:extLst>
            </p:cNvPr>
            <p:cNvSpPr>
              <a:spLocks noChangeArrowheads="1"/>
            </p:cNvSpPr>
            <p:nvPr/>
          </p:nvSpPr>
          <p:spPr bwMode="auto">
            <a:xfrm>
              <a:off x="5105400" y="52297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4" name="Rectangle 123">
              <a:extLst>
                <a:ext uri="{FF2B5EF4-FFF2-40B4-BE49-F238E27FC236}">
                  <a16:creationId xmlns:a16="http://schemas.microsoft.com/office/drawing/2014/main" id="{A7CABC96-1A58-1D41-B9D8-1E25CA2ACD94}"/>
                </a:ext>
              </a:extLst>
            </p:cNvPr>
            <p:cNvSpPr>
              <a:spLocks noChangeArrowheads="1"/>
            </p:cNvSpPr>
            <p:nvPr/>
          </p:nvSpPr>
          <p:spPr bwMode="auto">
            <a:xfrm>
              <a:off x="2667000" y="5382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5" name="Rectangle 124">
              <a:extLst>
                <a:ext uri="{FF2B5EF4-FFF2-40B4-BE49-F238E27FC236}">
                  <a16:creationId xmlns:a16="http://schemas.microsoft.com/office/drawing/2014/main" id="{0C8C2033-C816-9E4F-92FC-429B98B9121E}"/>
                </a:ext>
              </a:extLst>
            </p:cNvPr>
            <p:cNvSpPr>
              <a:spLocks noChangeArrowheads="1"/>
            </p:cNvSpPr>
            <p:nvPr/>
          </p:nvSpPr>
          <p:spPr bwMode="auto">
            <a:xfrm>
              <a:off x="2819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6" name="Rectangle 125">
              <a:extLst>
                <a:ext uri="{FF2B5EF4-FFF2-40B4-BE49-F238E27FC236}">
                  <a16:creationId xmlns:a16="http://schemas.microsoft.com/office/drawing/2014/main" id="{7CAC32D7-05AA-504B-B7D5-A51CAF332D8E}"/>
                </a:ext>
              </a:extLst>
            </p:cNvPr>
            <p:cNvSpPr>
              <a:spLocks noChangeArrowheads="1"/>
            </p:cNvSpPr>
            <p:nvPr/>
          </p:nvSpPr>
          <p:spPr bwMode="auto">
            <a:xfrm>
              <a:off x="2971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7" name="Rectangle 126">
              <a:extLst>
                <a:ext uri="{FF2B5EF4-FFF2-40B4-BE49-F238E27FC236}">
                  <a16:creationId xmlns:a16="http://schemas.microsoft.com/office/drawing/2014/main" id="{9F59B803-65ED-4C4C-815D-03E9D04E5800}"/>
                </a:ext>
              </a:extLst>
            </p:cNvPr>
            <p:cNvSpPr>
              <a:spLocks noChangeArrowheads="1"/>
            </p:cNvSpPr>
            <p:nvPr/>
          </p:nvSpPr>
          <p:spPr bwMode="auto">
            <a:xfrm>
              <a:off x="3124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8" name="Rectangle 127">
              <a:extLst>
                <a:ext uri="{FF2B5EF4-FFF2-40B4-BE49-F238E27FC236}">
                  <a16:creationId xmlns:a16="http://schemas.microsoft.com/office/drawing/2014/main" id="{891A99D1-E183-974C-9A17-75279FDD5FF2}"/>
                </a:ext>
              </a:extLst>
            </p:cNvPr>
            <p:cNvSpPr>
              <a:spLocks noChangeArrowheads="1"/>
            </p:cNvSpPr>
            <p:nvPr/>
          </p:nvSpPr>
          <p:spPr bwMode="auto">
            <a:xfrm>
              <a:off x="3276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29" name="Rectangle 128">
              <a:extLst>
                <a:ext uri="{FF2B5EF4-FFF2-40B4-BE49-F238E27FC236}">
                  <a16:creationId xmlns:a16="http://schemas.microsoft.com/office/drawing/2014/main" id="{6834E77C-4C7B-0F4F-8F9F-F0278702642B}"/>
                </a:ext>
              </a:extLst>
            </p:cNvPr>
            <p:cNvSpPr>
              <a:spLocks noChangeArrowheads="1"/>
            </p:cNvSpPr>
            <p:nvPr/>
          </p:nvSpPr>
          <p:spPr bwMode="auto">
            <a:xfrm>
              <a:off x="3429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0" name="Rectangle 129">
              <a:extLst>
                <a:ext uri="{FF2B5EF4-FFF2-40B4-BE49-F238E27FC236}">
                  <a16:creationId xmlns:a16="http://schemas.microsoft.com/office/drawing/2014/main" id="{29268695-5B28-4647-905A-7C830A77D685}"/>
                </a:ext>
              </a:extLst>
            </p:cNvPr>
            <p:cNvSpPr>
              <a:spLocks noChangeArrowheads="1"/>
            </p:cNvSpPr>
            <p:nvPr/>
          </p:nvSpPr>
          <p:spPr bwMode="auto">
            <a:xfrm>
              <a:off x="3581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1" name="Rectangle 130">
              <a:extLst>
                <a:ext uri="{FF2B5EF4-FFF2-40B4-BE49-F238E27FC236}">
                  <a16:creationId xmlns:a16="http://schemas.microsoft.com/office/drawing/2014/main" id="{CD82F2DD-463A-544E-A1D1-346835E563A0}"/>
                </a:ext>
              </a:extLst>
            </p:cNvPr>
            <p:cNvSpPr>
              <a:spLocks noChangeArrowheads="1"/>
            </p:cNvSpPr>
            <p:nvPr/>
          </p:nvSpPr>
          <p:spPr bwMode="auto">
            <a:xfrm>
              <a:off x="3733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2" name="Rectangle 131">
              <a:extLst>
                <a:ext uri="{FF2B5EF4-FFF2-40B4-BE49-F238E27FC236}">
                  <a16:creationId xmlns:a16="http://schemas.microsoft.com/office/drawing/2014/main" id="{1033EE6E-A9B8-674B-8DF1-2C29B935F269}"/>
                </a:ext>
              </a:extLst>
            </p:cNvPr>
            <p:cNvSpPr>
              <a:spLocks noChangeArrowheads="1"/>
            </p:cNvSpPr>
            <p:nvPr/>
          </p:nvSpPr>
          <p:spPr bwMode="auto">
            <a:xfrm>
              <a:off x="3886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3" name="Rectangle 132">
              <a:extLst>
                <a:ext uri="{FF2B5EF4-FFF2-40B4-BE49-F238E27FC236}">
                  <a16:creationId xmlns:a16="http://schemas.microsoft.com/office/drawing/2014/main" id="{7C7EB14A-C322-A74E-9BE8-65B0DA4EE444}"/>
                </a:ext>
              </a:extLst>
            </p:cNvPr>
            <p:cNvSpPr>
              <a:spLocks noChangeArrowheads="1"/>
            </p:cNvSpPr>
            <p:nvPr/>
          </p:nvSpPr>
          <p:spPr bwMode="auto">
            <a:xfrm>
              <a:off x="4038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4" name="Rectangle 133">
              <a:extLst>
                <a:ext uri="{FF2B5EF4-FFF2-40B4-BE49-F238E27FC236}">
                  <a16:creationId xmlns:a16="http://schemas.microsoft.com/office/drawing/2014/main" id="{4A059F29-D0DB-2849-A190-E0FF5EE6310B}"/>
                </a:ext>
              </a:extLst>
            </p:cNvPr>
            <p:cNvSpPr>
              <a:spLocks noChangeArrowheads="1"/>
            </p:cNvSpPr>
            <p:nvPr/>
          </p:nvSpPr>
          <p:spPr bwMode="auto">
            <a:xfrm>
              <a:off x="4191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5" name="Rectangle 134">
              <a:extLst>
                <a:ext uri="{FF2B5EF4-FFF2-40B4-BE49-F238E27FC236}">
                  <a16:creationId xmlns:a16="http://schemas.microsoft.com/office/drawing/2014/main" id="{CB3895DB-BF43-2647-B0CA-A1BB09B8D380}"/>
                </a:ext>
              </a:extLst>
            </p:cNvPr>
            <p:cNvSpPr>
              <a:spLocks noChangeArrowheads="1"/>
            </p:cNvSpPr>
            <p:nvPr/>
          </p:nvSpPr>
          <p:spPr bwMode="auto">
            <a:xfrm>
              <a:off x="43434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6" name="Rectangle 135">
              <a:extLst>
                <a:ext uri="{FF2B5EF4-FFF2-40B4-BE49-F238E27FC236}">
                  <a16:creationId xmlns:a16="http://schemas.microsoft.com/office/drawing/2014/main" id="{1F08A376-B4ED-594A-9C29-5754AFA7FE24}"/>
                </a:ext>
              </a:extLst>
            </p:cNvPr>
            <p:cNvSpPr>
              <a:spLocks noChangeArrowheads="1"/>
            </p:cNvSpPr>
            <p:nvPr/>
          </p:nvSpPr>
          <p:spPr bwMode="auto">
            <a:xfrm>
              <a:off x="44958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7" name="Rectangle 136">
              <a:extLst>
                <a:ext uri="{FF2B5EF4-FFF2-40B4-BE49-F238E27FC236}">
                  <a16:creationId xmlns:a16="http://schemas.microsoft.com/office/drawing/2014/main" id="{9A38234D-5CA7-4145-9B6B-950767A27247}"/>
                </a:ext>
              </a:extLst>
            </p:cNvPr>
            <p:cNvSpPr>
              <a:spLocks noChangeArrowheads="1"/>
            </p:cNvSpPr>
            <p:nvPr/>
          </p:nvSpPr>
          <p:spPr bwMode="auto">
            <a:xfrm>
              <a:off x="46482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8" name="Rectangle 137">
              <a:extLst>
                <a:ext uri="{FF2B5EF4-FFF2-40B4-BE49-F238E27FC236}">
                  <a16:creationId xmlns:a16="http://schemas.microsoft.com/office/drawing/2014/main" id="{8391E3EC-C851-ED41-9BB5-56DBE76755D2}"/>
                </a:ext>
              </a:extLst>
            </p:cNvPr>
            <p:cNvSpPr>
              <a:spLocks noChangeArrowheads="1"/>
            </p:cNvSpPr>
            <p:nvPr/>
          </p:nvSpPr>
          <p:spPr bwMode="auto">
            <a:xfrm>
              <a:off x="48006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39" name="Rectangle 138">
              <a:extLst>
                <a:ext uri="{FF2B5EF4-FFF2-40B4-BE49-F238E27FC236}">
                  <a16:creationId xmlns:a16="http://schemas.microsoft.com/office/drawing/2014/main" id="{5FB8E8E4-5494-0F46-94D8-6DF5D456F7E6}"/>
                </a:ext>
              </a:extLst>
            </p:cNvPr>
            <p:cNvSpPr>
              <a:spLocks noChangeArrowheads="1"/>
            </p:cNvSpPr>
            <p:nvPr/>
          </p:nvSpPr>
          <p:spPr bwMode="auto">
            <a:xfrm>
              <a:off x="4953000" y="5382180"/>
              <a:ext cx="152400" cy="152400"/>
            </a:xfrm>
            <a:prstGeom prst="rect">
              <a:avLst/>
            </a:prstGeom>
            <a:no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0" name="Rectangle 139">
              <a:extLst>
                <a:ext uri="{FF2B5EF4-FFF2-40B4-BE49-F238E27FC236}">
                  <a16:creationId xmlns:a16="http://schemas.microsoft.com/office/drawing/2014/main" id="{EBDB33EC-E419-BD4E-B4E7-FF3F443473E3}"/>
                </a:ext>
              </a:extLst>
            </p:cNvPr>
            <p:cNvSpPr>
              <a:spLocks noChangeArrowheads="1"/>
            </p:cNvSpPr>
            <p:nvPr/>
          </p:nvSpPr>
          <p:spPr bwMode="auto">
            <a:xfrm>
              <a:off x="5105400" y="53821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1" name="Rectangle 140">
              <a:extLst>
                <a:ext uri="{FF2B5EF4-FFF2-40B4-BE49-F238E27FC236}">
                  <a16:creationId xmlns:a16="http://schemas.microsoft.com/office/drawing/2014/main" id="{45EF8A15-1386-8440-816D-66F4235ACADA}"/>
                </a:ext>
              </a:extLst>
            </p:cNvPr>
            <p:cNvSpPr>
              <a:spLocks noChangeArrowheads="1"/>
            </p:cNvSpPr>
            <p:nvPr/>
          </p:nvSpPr>
          <p:spPr bwMode="auto">
            <a:xfrm>
              <a:off x="2667000" y="55345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2" name="Rectangle 141">
              <a:extLst>
                <a:ext uri="{FF2B5EF4-FFF2-40B4-BE49-F238E27FC236}">
                  <a16:creationId xmlns:a16="http://schemas.microsoft.com/office/drawing/2014/main" id="{D6C21D35-F32E-E449-AF64-B2DBC98C14C4}"/>
                </a:ext>
              </a:extLst>
            </p:cNvPr>
            <p:cNvSpPr>
              <a:spLocks noChangeArrowheads="1"/>
            </p:cNvSpPr>
            <p:nvPr/>
          </p:nvSpPr>
          <p:spPr bwMode="auto">
            <a:xfrm>
              <a:off x="2819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3" name="Rectangle 142">
              <a:extLst>
                <a:ext uri="{FF2B5EF4-FFF2-40B4-BE49-F238E27FC236}">
                  <a16:creationId xmlns:a16="http://schemas.microsoft.com/office/drawing/2014/main" id="{C2F07C65-0CBA-2C4A-84D3-1282A11EF9A5}"/>
                </a:ext>
              </a:extLst>
            </p:cNvPr>
            <p:cNvSpPr>
              <a:spLocks noChangeArrowheads="1"/>
            </p:cNvSpPr>
            <p:nvPr/>
          </p:nvSpPr>
          <p:spPr bwMode="auto">
            <a:xfrm>
              <a:off x="2971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4" name="Rectangle 143">
              <a:extLst>
                <a:ext uri="{FF2B5EF4-FFF2-40B4-BE49-F238E27FC236}">
                  <a16:creationId xmlns:a16="http://schemas.microsoft.com/office/drawing/2014/main" id="{7BA1D18D-41DF-A24F-A1E8-B0A3A7F6ED51}"/>
                </a:ext>
              </a:extLst>
            </p:cNvPr>
            <p:cNvSpPr>
              <a:spLocks noChangeArrowheads="1"/>
            </p:cNvSpPr>
            <p:nvPr/>
          </p:nvSpPr>
          <p:spPr bwMode="auto">
            <a:xfrm>
              <a:off x="3124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5" name="Rectangle 144">
              <a:extLst>
                <a:ext uri="{FF2B5EF4-FFF2-40B4-BE49-F238E27FC236}">
                  <a16:creationId xmlns:a16="http://schemas.microsoft.com/office/drawing/2014/main" id="{F52E6A43-2E1F-4B42-BEDA-08E3BFD8762B}"/>
                </a:ext>
              </a:extLst>
            </p:cNvPr>
            <p:cNvSpPr>
              <a:spLocks noChangeArrowheads="1"/>
            </p:cNvSpPr>
            <p:nvPr/>
          </p:nvSpPr>
          <p:spPr bwMode="auto">
            <a:xfrm>
              <a:off x="3276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6" name="Rectangle 145">
              <a:extLst>
                <a:ext uri="{FF2B5EF4-FFF2-40B4-BE49-F238E27FC236}">
                  <a16:creationId xmlns:a16="http://schemas.microsoft.com/office/drawing/2014/main" id="{C45574C0-F4CD-2A4E-ADB4-704FF3932EA7}"/>
                </a:ext>
              </a:extLst>
            </p:cNvPr>
            <p:cNvSpPr>
              <a:spLocks noChangeArrowheads="1"/>
            </p:cNvSpPr>
            <p:nvPr/>
          </p:nvSpPr>
          <p:spPr bwMode="auto">
            <a:xfrm>
              <a:off x="3429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7" name="Rectangle 146">
              <a:extLst>
                <a:ext uri="{FF2B5EF4-FFF2-40B4-BE49-F238E27FC236}">
                  <a16:creationId xmlns:a16="http://schemas.microsoft.com/office/drawing/2014/main" id="{B073C97A-7442-BE46-811D-ABF485B0E55E}"/>
                </a:ext>
              </a:extLst>
            </p:cNvPr>
            <p:cNvSpPr>
              <a:spLocks noChangeArrowheads="1"/>
            </p:cNvSpPr>
            <p:nvPr/>
          </p:nvSpPr>
          <p:spPr bwMode="auto">
            <a:xfrm>
              <a:off x="3581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8" name="Rectangle 147">
              <a:extLst>
                <a:ext uri="{FF2B5EF4-FFF2-40B4-BE49-F238E27FC236}">
                  <a16:creationId xmlns:a16="http://schemas.microsoft.com/office/drawing/2014/main" id="{9DA18A05-C85D-0A40-901E-1E862D2C0F2A}"/>
                </a:ext>
              </a:extLst>
            </p:cNvPr>
            <p:cNvSpPr>
              <a:spLocks noChangeArrowheads="1"/>
            </p:cNvSpPr>
            <p:nvPr/>
          </p:nvSpPr>
          <p:spPr bwMode="auto">
            <a:xfrm>
              <a:off x="3733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49" name="Rectangle 148">
              <a:extLst>
                <a:ext uri="{FF2B5EF4-FFF2-40B4-BE49-F238E27FC236}">
                  <a16:creationId xmlns:a16="http://schemas.microsoft.com/office/drawing/2014/main" id="{31F65D70-8452-1345-85FE-DC2BA6C0B42A}"/>
                </a:ext>
              </a:extLst>
            </p:cNvPr>
            <p:cNvSpPr>
              <a:spLocks noChangeArrowheads="1"/>
            </p:cNvSpPr>
            <p:nvPr/>
          </p:nvSpPr>
          <p:spPr bwMode="auto">
            <a:xfrm>
              <a:off x="3886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0" name="Rectangle 149">
              <a:extLst>
                <a:ext uri="{FF2B5EF4-FFF2-40B4-BE49-F238E27FC236}">
                  <a16:creationId xmlns:a16="http://schemas.microsoft.com/office/drawing/2014/main" id="{78AA441C-4FF3-9A47-8CC8-E3E28C8DFB90}"/>
                </a:ext>
              </a:extLst>
            </p:cNvPr>
            <p:cNvSpPr>
              <a:spLocks noChangeArrowheads="1"/>
            </p:cNvSpPr>
            <p:nvPr/>
          </p:nvSpPr>
          <p:spPr bwMode="auto">
            <a:xfrm>
              <a:off x="4038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1" name="Rectangle 150">
              <a:extLst>
                <a:ext uri="{FF2B5EF4-FFF2-40B4-BE49-F238E27FC236}">
                  <a16:creationId xmlns:a16="http://schemas.microsoft.com/office/drawing/2014/main" id="{58ECB988-15F5-6D4E-9F9F-9E8542226C81}"/>
                </a:ext>
              </a:extLst>
            </p:cNvPr>
            <p:cNvSpPr>
              <a:spLocks noChangeArrowheads="1"/>
            </p:cNvSpPr>
            <p:nvPr/>
          </p:nvSpPr>
          <p:spPr bwMode="auto">
            <a:xfrm>
              <a:off x="4191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2" name="Rectangle 151">
              <a:extLst>
                <a:ext uri="{FF2B5EF4-FFF2-40B4-BE49-F238E27FC236}">
                  <a16:creationId xmlns:a16="http://schemas.microsoft.com/office/drawing/2014/main" id="{ABBDE080-5E5A-5343-922D-7072938BC5B9}"/>
                </a:ext>
              </a:extLst>
            </p:cNvPr>
            <p:cNvSpPr>
              <a:spLocks noChangeArrowheads="1"/>
            </p:cNvSpPr>
            <p:nvPr/>
          </p:nvSpPr>
          <p:spPr bwMode="auto">
            <a:xfrm>
              <a:off x="43434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3" name="Rectangle 152">
              <a:extLst>
                <a:ext uri="{FF2B5EF4-FFF2-40B4-BE49-F238E27FC236}">
                  <a16:creationId xmlns:a16="http://schemas.microsoft.com/office/drawing/2014/main" id="{937F77D0-012E-3B41-841E-60D151B5378A}"/>
                </a:ext>
              </a:extLst>
            </p:cNvPr>
            <p:cNvSpPr>
              <a:spLocks noChangeArrowheads="1"/>
            </p:cNvSpPr>
            <p:nvPr/>
          </p:nvSpPr>
          <p:spPr bwMode="auto">
            <a:xfrm>
              <a:off x="44958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4" name="Rectangle 153">
              <a:extLst>
                <a:ext uri="{FF2B5EF4-FFF2-40B4-BE49-F238E27FC236}">
                  <a16:creationId xmlns:a16="http://schemas.microsoft.com/office/drawing/2014/main" id="{6444A0DF-20B7-A440-82B8-3162AAF91784}"/>
                </a:ext>
              </a:extLst>
            </p:cNvPr>
            <p:cNvSpPr>
              <a:spLocks noChangeArrowheads="1"/>
            </p:cNvSpPr>
            <p:nvPr/>
          </p:nvSpPr>
          <p:spPr bwMode="auto">
            <a:xfrm>
              <a:off x="46482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5" name="Rectangle 154">
              <a:extLst>
                <a:ext uri="{FF2B5EF4-FFF2-40B4-BE49-F238E27FC236}">
                  <a16:creationId xmlns:a16="http://schemas.microsoft.com/office/drawing/2014/main" id="{EBE6054D-8326-7040-AAB4-CC9FA8B2B9A6}"/>
                </a:ext>
              </a:extLst>
            </p:cNvPr>
            <p:cNvSpPr>
              <a:spLocks noChangeArrowheads="1"/>
            </p:cNvSpPr>
            <p:nvPr/>
          </p:nvSpPr>
          <p:spPr bwMode="auto">
            <a:xfrm>
              <a:off x="48006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6" name="Rectangle 155">
              <a:extLst>
                <a:ext uri="{FF2B5EF4-FFF2-40B4-BE49-F238E27FC236}">
                  <a16:creationId xmlns:a16="http://schemas.microsoft.com/office/drawing/2014/main" id="{39C872C6-1307-D940-8BED-69490E840BBE}"/>
                </a:ext>
              </a:extLst>
            </p:cNvPr>
            <p:cNvSpPr>
              <a:spLocks noChangeArrowheads="1"/>
            </p:cNvSpPr>
            <p:nvPr/>
          </p:nvSpPr>
          <p:spPr bwMode="auto">
            <a:xfrm>
              <a:off x="4953000" y="5534580"/>
              <a:ext cx="152400" cy="1524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57" name="Rectangle 156">
              <a:extLst>
                <a:ext uri="{FF2B5EF4-FFF2-40B4-BE49-F238E27FC236}">
                  <a16:creationId xmlns:a16="http://schemas.microsoft.com/office/drawing/2014/main" id="{67565F11-0B58-D24A-85EC-5E74C1551F1F}"/>
                </a:ext>
              </a:extLst>
            </p:cNvPr>
            <p:cNvSpPr>
              <a:spLocks noChangeArrowheads="1"/>
            </p:cNvSpPr>
            <p:nvPr/>
          </p:nvSpPr>
          <p:spPr bwMode="auto">
            <a:xfrm>
              <a:off x="5105400" y="5534580"/>
              <a:ext cx="152400" cy="1524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pPr algn="ctr"/>
              <a:endParaRPr lang="en-US">
                <a:solidFill>
                  <a:schemeClr val="bg2">
                    <a:lumMod val="10000"/>
                  </a:schemeClr>
                </a:solidFill>
                <a:latin typeface="+mn-ea"/>
              </a:endParaRPr>
            </a:p>
          </p:txBody>
        </p:sp>
        <p:grpSp>
          <p:nvGrpSpPr>
            <p:cNvPr id="164" name="组 164">
              <a:extLst>
                <a:ext uri="{FF2B5EF4-FFF2-40B4-BE49-F238E27FC236}">
                  <a16:creationId xmlns:a16="http://schemas.microsoft.com/office/drawing/2014/main" id="{CDBD86BB-AF75-4140-9201-E40004F3E869}"/>
                </a:ext>
              </a:extLst>
            </p:cNvPr>
            <p:cNvGrpSpPr/>
            <p:nvPr/>
          </p:nvGrpSpPr>
          <p:grpSpPr>
            <a:xfrm>
              <a:off x="4953210" y="4472907"/>
              <a:ext cx="152400" cy="1066800"/>
              <a:chOff x="4913946" y="4109673"/>
              <a:chExt cx="152400" cy="1066800"/>
            </a:xfrm>
          </p:grpSpPr>
          <p:sp>
            <p:nvSpPr>
              <p:cNvPr id="165" name="Rectangle 37">
                <a:extLst>
                  <a:ext uri="{FF2B5EF4-FFF2-40B4-BE49-F238E27FC236}">
                    <a16:creationId xmlns:a16="http://schemas.microsoft.com/office/drawing/2014/main" id="{137020F6-ADA4-374C-BEA3-5C0BEE441C8E}"/>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6" name="Rectangle 54">
                <a:extLst>
                  <a:ext uri="{FF2B5EF4-FFF2-40B4-BE49-F238E27FC236}">
                    <a16:creationId xmlns:a16="http://schemas.microsoft.com/office/drawing/2014/main" id="{2FA0885C-A009-2340-9299-680F70ADEEA9}"/>
                  </a:ext>
                </a:extLst>
              </p:cNvPr>
              <p:cNvSpPr>
                <a:spLocks noChangeArrowheads="1"/>
              </p:cNvSpPr>
              <p:nvPr/>
            </p:nvSpPr>
            <p:spPr bwMode="auto">
              <a:xfrm>
                <a:off x="4913946" y="4262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7" name="Rectangle 71">
                <a:extLst>
                  <a:ext uri="{FF2B5EF4-FFF2-40B4-BE49-F238E27FC236}">
                    <a16:creationId xmlns:a16="http://schemas.microsoft.com/office/drawing/2014/main" id="{D5C0755C-EB0B-7D4A-B420-A5F73F2988E5}"/>
                  </a:ext>
                </a:extLst>
              </p:cNvPr>
              <p:cNvSpPr>
                <a:spLocks noChangeArrowheads="1"/>
              </p:cNvSpPr>
              <p:nvPr/>
            </p:nvSpPr>
            <p:spPr bwMode="auto">
              <a:xfrm>
                <a:off x="4913946" y="44144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8" name="Rectangle 88">
                <a:extLst>
                  <a:ext uri="{FF2B5EF4-FFF2-40B4-BE49-F238E27FC236}">
                    <a16:creationId xmlns:a16="http://schemas.microsoft.com/office/drawing/2014/main" id="{A2EE4475-4D44-FB45-8520-36D7DCE8C074}"/>
                  </a:ext>
                </a:extLst>
              </p:cNvPr>
              <p:cNvSpPr>
                <a:spLocks noChangeArrowheads="1"/>
              </p:cNvSpPr>
              <p:nvPr/>
            </p:nvSpPr>
            <p:spPr bwMode="auto">
              <a:xfrm>
                <a:off x="4913946" y="45668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69" name="Rectangle 105">
                <a:extLst>
                  <a:ext uri="{FF2B5EF4-FFF2-40B4-BE49-F238E27FC236}">
                    <a16:creationId xmlns:a16="http://schemas.microsoft.com/office/drawing/2014/main" id="{6AF7CEA3-7E11-D24C-936D-A9279B162D6B}"/>
                  </a:ext>
                </a:extLst>
              </p:cNvPr>
              <p:cNvSpPr>
                <a:spLocks noChangeArrowheads="1"/>
              </p:cNvSpPr>
              <p:nvPr/>
            </p:nvSpPr>
            <p:spPr bwMode="auto">
              <a:xfrm>
                <a:off x="4913946" y="47192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0" name="Rectangle 122">
                <a:extLst>
                  <a:ext uri="{FF2B5EF4-FFF2-40B4-BE49-F238E27FC236}">
                    <a16:creationId xmlns:a16="http://schemas.microsoft.com/office/drawing/2014/main" id="{FEE8FF84-47BE-1247-8001-6C2E6D57A041}"/>
                  </a:ext>
                </a:extLst>
              </p:cNvPr>
              <p:cNvSpPr>
                <a:spLocks noChangeArrowheads="1"/>
              </p:cNvSpPr>
              <p:nvPr/>
            </p:nvSpPr>
            <p:spPr bwMode="auto">
              <a:xfrm>
                <a:off x="4913946" y="4871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1" name="Rectangle 139">
                <a:extLst>
                  <a:ext uri="{FF2B5EF4-FFF2-40B4-BE49-F238E27FC236}">
                    <a16:creationId xmlns:a16="http://schemas.microsoft.com/office/drawing/2014/main" id="{B7D05B6E-C5F2-F540-999B-781C206F7DA0}"/>
                  </a:ext>
                </a:extLst>
              </p:cNvPr>
              <p:cNvSpPr>
                <a:spLocks noChangeArrowheads="1"/>
              </p:cNvSpPr>
              <p:nvPr/>
            </p:nvSpPr>
            <p:spPr bwMode="auto">
              <a:xfrm>
                <a:off x="4913946" y="5024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72" name="组 182">
              <a:extLst>
                <a:ext uri="{FF2B5EF4-FFF2-40B4-BE49-F238E27FC236}">
                  <a16:creationId xmlns:a16="http://schemas.microsoft.com/office/drawing/2014/main" id="{68629357-226C-7046-B33D-BEC1A553A804}"/>
                </a:ext>
              </a:extLst>
            </p:cNvPr>
            <p:cNvGrpSpPr/>
            <p:nvPr/>
          </p:nvGrpSpPr>
          <p:grpSpPr>
            <a:xfrm>
              <a:off x="2821098" y="4466682"/>
              <a:ext cx="152400" cy="1066800"/>
              <a:chOff x="4913946" y="4109673"/>
              <a:chExt cx="152400" cy="1066800"/>
            </a:xfrm>
          </p:grpSpPr>
          <p:sp>
            <p:nvSpPr>
              <p:cNvPr id="173" name="Rectangle 37">
                <a:extLst>
                  <a:ext uri="{FF2B5EF4-FFF2-40B4-BE49-F238E27FC236}">
                    <a16:creationId xmlns:a16="http://schemas.microsoft.com/office/drawing/2014/main" id="{96AA7A65-5AC8-6646-9AC6-2FBCC16B91A1}"/>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4" name="Rectangle 54">
                <a:extLst>
                  <a:ext uri="{FF2B5EF4-FFF2-40B4-BE49-F238E27FC236}">
                    <a16:creationId xmlns:a16="http://schemas.microsoft.com/office/drawing/2014/main" id="{EF16D136-F474-314F-BD8B-0443D354D881}"/>
                  </a:ext>
                </a:extLst>
              </p:cNvPr>
              <p:cNvSpPr>
                <a:spLocks noChangeArrowheads="1"/>
              </p:cNvSpPr>
              <p:nvPr/>
            </p:nvSpPr>
            <p:spPr bwMode="auto">
              <a:xfrm>
                <a:off x="4913946" y="4262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5" name="Rectangle 71">
                <a:extLst>
                  <a:ext uri="{FF2B5EF4-FFF2-40B4-BE49-F238E27FC236}">
                    <a16:creationId xmlns:a16="http://schemas.microsoft.com/office/drawing/2014/main" id="{2A1253AF-C6F7-2742-A678-F47111E0A582}"/>
                  </a:ext>
                </a:extLst>
              </p:cNvPr>
              <p:cNvSpPr>
                <a:spLocks noChangeArrowheads="1"/>
              </p:cNvSpPr>
              <p:nvPr/>
            </p:nvSpPr>
            <p:spPr bwMode="auto">
              <a:xfrm>
                <a:off x="4913946" y="44144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6" name="Rectangle 88">
                <a:extLst>
                  <a:ext uri="{FF2B5EF4-FFF2-40B4-BE49-F238E27FC236}">
                    <a16:creationId xmlns:a16="http://schemas.microsoft.com/office/drawing/2014/main" id="{1EEC0C53-4645-4843-A3E6-D1D2CC60A4F3}"/>
                  </a:ext>
                </a:extLst>
              </p:cNvPr>
              <p:cNvSpPr>
                <a:spLocks noChangeArrowheads="1"/>
              </p:cNvSpPr>
              <p:nvPr/>
            </p:nvSpPr>
            <p:spPr bwMode="auto">
              <a:xfrm>
                <a:off x="4913946" y="45668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7" name="Rectangle 105">
                <a:extLst>
                  <a:ext uri="{FF2B5EF4-FFF2-40B4-BE49-F238E27FC236}">
                    <a16:creationId xmlns:a16="http://schemas.microsoft.com/office/drawing/2014/main" id="{1669393E-A4D3-5E47-BB7A-18D0EC2C5925}"/>
                  </a:ext>
                </a:extLst>
              </p:cNvPr>
              <p:cNvSpPr>
                <a:spLocks noChangeArrowheads="1"/>
              </p:cNvSpPr>
              <p:nvPr/>
            </p:nvSpPr>
            <p:spPr bwMode="auto">
              <a:xfrm>
                <a:off x="4913946" y="47192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8" name="Rectangle 122">
                <a:extLst>
                  <a:ext uri="{FF2B5EF4-FFF2-40B4-BE49-F238E27FC236}">
                    <a16:creationId xmlns:a16="http://schemas.microsoft.com/office/drawing/2014/main" id="{D3E4400B-9E2E-2C4B-AE20-C438C78C11BF}"/>
                  </a:ext>
                </a:extLst>
              </p:cNvPr>
              <p:cNvSpPr>
                <a:spLocks noChangeArrowheads="1"/>
              </p:cNvSpPr>
              <p:nvPr/>
            </p:nvSpPr>
            <p:spPr bwMode="auto">
              <a:xfrm>
                <a:off x="4913946" y="4871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79" name="Rectangle 139">
                <a:extLst>
                  <a:ext uri="{FF2B5EF4-FFF2-40B4-BE49-F238E27FC236}">
                    <a16:creationId xmlns:a16="http://schemas.microsoft.com/office/drawing/2014/main" id="{33C8D105-8845-DD49-B605-9B1E8A617CF9}"/>
                  </a:ext>
                </a:extLst>
              </p:cNvPr>
              <p:cNvSpPr>
                <a:spLocks noChangeArrowheads="1"/>
              </p:cNvSpPr>
              <p:nvPr/>
            </p:nvSpPr>
            <p:spPr bwMode="auto">
              <a:xfrm>
                <a:off x="4913946" y="50240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80" name="组 5">
              <a:extLst>
                <a:ext uri="{FF2B5EF4-FFF2-40B4-BE49-F238E27FC236}">
                  <a16:creationId xmlns:a16="http://schemas.microsoft.com/office/drawing/2014/main" id="{E44183BE-270E-AD45-A33A-E2C6751EF3AD}"/>
                </a:ext>
              </a:extLst>
            </p:cNvPr>
            <p:cNvGrpSpPr/>
            <p:nvPr/>
          </p:nvGrpSpPr>
          <p:grpSpPr>
            <a:xfrm>
              <a:off x="2822169" y="4472907"/>
              <a:ext cx="2286000" cy="152400"/>
              <a:chOff x="2780346" y="4109673"/>
              <a:chExt cx="2286000" cy="152400"/>
            </a:xfrm>
          </p:grpSpPr>
          <p:sp>
            <p:nvSpPr>
              <p:cNvPr id="181" name="Rectangle 5">
                <a:extLst>
                  <a:ext uri="{FF2B5EF4-FFF2-40B4-BE49-F238E27FC236}">
                    <a16:creationId xmlns:a16="http://schemas.microsoft.com/office/drawing/2014/main" id="{CF4FC3C0-5A65-6A4B-8830-EAEEF9441074}"/>
                  </a:ext>
                </a:extLst>
              </p:cNvPr>
              <p:cNvSpPr>
                <a:spLocks noChangeArrowheads="1"/>
              </p:cNvSpPr>
              <p:nvPr/>
            </p:nvSpPr>
            <p:spPr bwMode="auto">
              <a:xfrm>
                <a:off x="2780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2" name="Rectangle 6">
                <a:extLst>
                  <a:ext uri="{FF2B5EF4-FFF2-40B4-BE49-F238E27FC236}">
                    <a16:creationId xmlns:a16="http://schemas.microsoft.com/office/drawing/2014/main" id="{E6E7D4FC-C0D8-0647-800F-BF25E13FCA0D}"/>
                  </a:ext>
                </a:extLst>
              </p:cNvPr>
              <p:cNvSpPr>
                <a:spLocks noChangeArrowheads="1"/>
              </p:cNvSpPr>
              <p:nvPr/>
            </p:nvSpPr>
            <p:spPr bwMode="auto">
              <a:xfrm>
                <a:off x="2932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3" name="Rectangle 7">
                <a:extLst>
                  <a:ext uri="{FF2B5EF4-FFF2-40B4-BE49-F238E27FC236}">
                    <a16:creationId xmlns:a16="http://schemas.microsoft.com/office/drawing/2014/main" id="{464B978C-701F-6344-8622-424D202BDF4D}"/>
                  </a:ext>
                </a:extLst>
              </p:cNvPr>
              <p:cNvSpPr>
                <a:spLocks noChangeArrowheads="1"/>
              </p:cNvSpPr>
              <p:nvPr/>
            </p:nvSpPr>
            <p:spPr bwMode="auto">
              <a:xfrm>
                <a:off x="3085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4" name="Rectangle 8">
                <a:extLst>
                  <a:ext uri="{FF2B5EF4-FFF2-40B4-BE49-F238E27FC236}">
                    <a16:creationId xmlns:a16="http://schemas.microsoft.com/office/drawing/2014/main" id="{A98300AE-49F0-BD48-A60E-00EC099CE2C2}"/>
                  </a:ext>
                </a:extLst>
              </p:cNvPr>
              <p:cNvSpPr>
                <a:spLocks noChangeArrowheads="1"/>
              </p:cNvSpPr>
              <p:nvPr/>
            </p:nvSpPr>
            <p:spPr bwMode="auto">
              <a:xfrm>
                <a:off x="3237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5" name="Rectangle 9">
                <a:extLst>
                  <a:ext uri="{FF2B5EF4-FFF2-40B4-BE49-F238E27FC236}">
                    <a16:creationId xmlns:a16="http://schemas.microsoft.com/office/drawing/2014/main" id="{6B7A9C59-B853-6849-9605-D92B73627A45}"/>
                  </a:ext>
                </a:extLst>
              </p:cNvPr>
              <p:cNvSpPr>
                <a:spLocks noChangeArrowheads="1"/>
              </p:cNvSpPr>
              <p:nvPr/>
            </p:nvSpPr>
            <p:spPr bwMode="auto">
              <a:xfrm>
                <a:off x="3389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6" name="Rectangle 10">
                <a:extLst>
                  <a:ext uri="{FF2B5EF4-FFF2-40B4-BE49-F238E27FC236}">
                    <a16:creationId xmlns:a16="http://schemas.microsoft.com/office/drawing/2014/main" id="{F6A42276-9EC2-954F-ABFC-084F0BBFE783}"/>
                  </a:ext>
                </a:extLst>
              </p:cNvPr>
              <p:cNvSpPr>
                <a:spLocks noChangeArrowheads="1"/>
              </p:cNvSpPr>
              <p:nvPr/>
            </p:nvSpPr>
            <p:spPr bwMode="auto">
              <a:xfrm>
                <a:off x="3542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7" name="Rectangle 11">
                <a:extLst>
                  <a:ext uri="{FF2B5EF4-FFF2-40B4-BE49-F238E27FC236}">
                    <a16:creationId xmlns:a16="http://schemas.microsoft.com/office/drawing/2014/main" id="{C03E6BE4-2717-C44F-9053-97E91614D241}"/>
                  </a:ext>
                </a:extLst>
              </p:cNvPr>
              <p:cNvSpPr>
                <a:spLocks noChangeArrowheads="1"/>
              </p:cNvSpPr>
              <p:nvPr/>
            </p:nvSpPr>
            <p:spPr bwMode="auto">
              <a:xfrm>
                <a:off x="3694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8" name="Rectangle 12">
                <a:extLst>
                  <a:ext uri="{FF2B5EF4-FFF2-40B4-BE49-F238E27FC236}">
                    <a16:creationId xmlns:a16="http://schemas.microsoft.com/office/drawing/2014/main" id="{497C1575-9F32-1D49-A725-A8CC53C6DB05}"/>
                  </a:ext>
                </a:extLst>
              </p:cNvPr>
              <p:cNvSpPr>
                <a:spLocks noChangeArrowheads="1"/>
              </p:cNvSpPr>
              <p:nvPr/>
            </p:nvSpPr>
            <p:spPr bwMode="auto">
              <a:xfrm>
                <a:off x="3847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89" name="Rectangle 13">
                <a:extLst>
                  <a:ext uri="{FF2B5EF4-FFF2-40B4-BE49-F238E27FC236}">
                    <a16:creationId xmlns:a16="http://schemas.microsoft.com/office/drawing/2014/main" id="{22D05B76-B218-D748-A707-A833F0772D6F}"/>
                  </a:ext>
                </a:extLst>
              </p:cNvPr>
              <p:cNvSpPr>
                <a:spLocks noChangeArrowheads="1"/>
              </p:cNvSpPr>
              <p:nvPr/>
            </p:nvSpPr>
            <p:spPr bwMode="auto">
              <a:xfrm>
                <a:off x="3999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0" name="Rectangle 14">
                <a:extLst>
                  <a:ext uri="{FF2B5EF4-FFF2-40B4-BE49-F238E27FC236}">
                    <a16:creationId xmlns:a16="http://schemas.microsoft.com/office/drawing/2014/main" id="{18383247-29E0-EC48-B549-75D297A2540A}"/>
                  </a:ext>
                </a:extLst>
              </p:cNvPr>
              <p:cNvSpPr>
                <a:spLocks noChangeArrowheads="1"/>
              </p:cNvSpPr>
              <p:nvPr/>
            </p:nvSpPr>
            <p:spPr bwMode="auto">
              <a:xfrm>
                <a:off x="4151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1" name="Rectangle 15">
                <a:extLst>
                  <a:ext uri="{FF2B5EF4-FFF2-40B4-BE49-F238E27FC236}">
                    <a16:creationId xmlns:a16="http://schemas.microsoft.com/office/drawing/2014/main" id="{9086092A-FB60-4D46-9DAF-C56D7185554C}"/>
                  </a:ext>
                </a:extLst>
              </p:cNvPr>
              <p:cNvSpPr>
                <a:spLocks noChangeArrowheads="1"/>
              </p:cNvSpPr>
              <p:nvPr/>
            </p:nvSpPr>
            <p:spPr bwMode="auto">
              <a:xfrm>
                <a:off x="4304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2" name="Rectangle 16">
                <a:extLst>
                  <a:ext uri="{FF2B5EF4-FFF2-40B4-BE49-F238E27FC236}">
                    <a16:creationId xmlns:a16="http://schemas.microsoft.com/office/drawing/2014/main" id="{DE73E773-DFE4-2649-A5D2-7A394EC2D3E7}"/>
                  </a:ext>
                </a:extLst>
              </p:cNvPr>
              <p:cNvSpPr>
                <a:spLocks noChangeArrowheads="1"/>
              </p:cNvSpPr>
              <p:nvPr/>
            </p:nvSpPr>
            <p:spPr bwMode="auto">
              <a:xfrm>
                <a:off x="4456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3" name="Rectangle 17">
                <a:extLst>
                  <a:ext uri="{FF2B5EF4-FFF2-40B4-BE49-F238E27FC236}">
                    <a16:creationId xmlns:a16="http://schemas.microsoft.com/office/drawing/2014/main" id="{AF67266E-7F66-E049-A21C-D47A31823A14}"/>
                  </a:ext>
                </a:extLst>
              </p:cNvPr>
              <p:cNvSpPr>
                <a:spLocks noChangeArrowheads="1"/>
              </p:cNvSpPr>
              <p:nvPr/>
            </p:nvSpPr>
            <p:spPr bwMode="auto">
              <a:xfrm>
                <a:off x="4609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4" name="Rectangle 18">
                <a:extLst>
                  <a:ext uri="{FF2B5EF4-FFF2-40B4-BE49-F238E27FC236}">
                    <a16:creationId xmlns:a16="http://schemas.microsoft.com/office/drawing/2014/main" id="{41BE3CF2-137D-1C48-BA57-E3543CC6DA5E}"/>
                  </a:ext>
                </a:extLst>
              </p:cNvPr>
              <p:cNvSpPr>
                <a:spLocks noChangeArrowheads="1"/>
              </p:cNvSpPr>
              <p:nvPr/>
            </p:nvSpPr>
            <p:spPr bwMode="auto">
              <a:xfrm>
                <a:off x="4761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5" name="Rectangle 19">
                <a:extLst>
                  <a:ext uri="{FF2B5EF4-FFF2-40B4-BE49-F238E27FC236}">
                    <a16:creationId xmlns:a16="http://schemas.microsoft.com/office/drawing/2014/main" id="{79A50DB2-EE3B-4443-B952-5628C42B582B}"/>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grpSp>
          <p:nvGrpSpPr>
            <p:cNvPr id="196" name="组 204">
              <a:extLst>
                <a:ext uri="{FF2B5EF4-FFF2-40B4-BE49-F238E27FC236}">
                  <a16:creationId xmlns:a16="http://schemas.microsoft.com/office/drawing/2014/main" id="{56F4A7BE-9E6D-ED49-8195-EB683AC0BE0B}"/>
                </a:ext>
              </a:extLst>
            </p:cNvPr>
            <p:cNvGrpSpPr/>
            <p:nvPr/>
          </p:nvGrpSpPr>
          <p:grpSpPr>
            <a:xfrm>
              <a:off x="2822169" y="5380050"/>
              <a:ext cx="2286000" cy="152400"/>
              <a:chOff x="2780346" y="4109673"/>
              <a:chExt cx="2286000" cy="152400"/>
            </a:xfrm>
          </p:grpSpPr>
          <p:sp>
            <p:nvSpPr>
              <p:cNvPr id="197" name="Rectangle 5">
                <a:extLst>
                  <a:ext uri="{FF2B5EF4-FFF2-40B4-BE49-F238E27FC236}">
                    <a16:creationId xmlns:a16="http://schemas.microsoft.com/office/drawing/2014/main" id="{886FA5DA-E8E6-EF45-B1F6-DF0A3601B23A}"/>
                  </a:ext>
                </a:extLst>
              </p:cNvPr>
              <p:cNvSpPr>
                <a:spLocks noChangeArrowheads="1"/>
              </p:cNvSpPr>
              <p:nvPr/>
            </p:nvSpPr>
            <p:spPr bwMode="auto">
              <a:xfrm>
                <a:off x="2780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8" name="Rectangle 6">
                <a:extLst>
                  <a:ext uri="{FF2B5EF4-FFF2-40B4-BE49-F238E27FC236}">
                    <a16:creationId xmlns:a16="http://schemas.microsoft.com/office/drawing/2014/main" id="{7600E9DA-8885-D149-AB99-03B30436DEE8}"/>
                  </a:ext>
                </a:extLst>
              </p:cNvPr>
              <p:cNvSpPr>
                <a:spLocks noChangeArrowheads="1"/>
              </p:cNvSpPr>
              <p:nvPr/>
            </p:nvSpPr>
            <p:spPr bwMode="auto">
              <a:xfrm>
                <a:off x="2932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199" name="Rectangle 7">
                <a:extLst>
                  <a:ext uri="{FF2B5EF4-FFF2-40B4-BE49-F238E27FC236}">
                    <a16:creationId xmlns:a16="http://schemas.microsoft.com/office/drawing/2014/main" id="{609A4DD7-F4AC-534E-80A1-94DDC257597A}"/>
                  </a:ext>
                </a:extLst>
              </p:cNvPr>
              <p:cNvSpPr>
                <a:spLocks noChangeArrowheads="1"/>
              </p:cNvSpPr>
              <p:nvPr/>
            </p:nvSpPr>
            <p:spPr bwMode="auto">
              <a:xfrm>
                <a:off x="3085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0" name="Rectangle 8">
                <a:extLst>
                  <a:ext uri="{FF2B5EF4-FFF2-40B4-BE49-F238E27FC236}">
                    <a16:creationId xmlns:a16="http://schemas.microsoft.com/office/drawing/2014/main" id="{D531217C-E46E-924E-9F93-767168817089}"/>
                  </a:ext>
                </a:extLst>
              </p:cNvPr>
              <p:cNvSpPr>
                <a:spLocks noChangeArrowheads="1"/>
              </p:cNvSpPr>
              <p:nvPr/>
            </p:nvSpPr>
            <p:spPr bwMode="auto">
              <a:xfrm>
                <a:off x="3237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1" name="Rectangle 9">
                <a:extLst>
                  <a:ext uri="{FF2B5EF4-FFF2-40B4-BE49-F238E27FC236}">
                    <a16:creationId xmlns:a16="http://schemas.microsoft.com/office/drawing/2014/main" id="{D8D4F5D0-5F25-3A48-8CBC-31607F55FE86}"/>
                  </a:ext>
                </a:extLst>
              </p:cNvPr>
              <p:cNvSpPr>
                <a:spLocks noChangeArrowheads="1"/>
              </p:cNvSpPr>
              <p:nvPr/>
            </p:nvSpPr>
            <p:spPr bwMode="auto">
              <a:xfrm>
                <a:off x="3389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2" name="Rectangle 10">
                <a:extLst>
                  <a:ext uri="{FF2B5EF4-FFF2-40B4-BE49-F238E27FC236}">
                    <a16:creationId xmlns:a16="http://schemas.microsoft.com/office/drawing/2014/main" id="{180F81A8-FD75-BA4A-A83B-1D2A7D62962E}"/>
                  </a:ext>
                </a:extLst>
              </p:cNvPr>
              <p:cNvSpPr>
                <a:spLocks noChangeArrowheads="1"/>
              </p:cNvSpPr>
              <p:nvPr/>
            </p:nvSpPr>
            <p:spPr bwMode="auto">
              <a:xfrm>
                <a:off x="3542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3" name="Rectangle 11">
                <a:extLst>
                  <a:ext uri="{FF2B5EF4-FFF2-40B4-BE49-F238E27FC236}">
                    <a16:creationId xmlns:a16="http://schemas.microsoft.com/office/drawing/2014/main" id="{8D184A60-AD28-4E4B-B881-97F6ACAFE27D}"/>
                  </a:ext>
                </a:extLst>
              </p:cNvPr>
              <p:cNvSpPr>
                <a:spLocks noChangeArrowheads="1"/>
              </p:cNvSpPr>
              <p:nvPr/>
            </p:nvSpPr>
            <p:spPr bwMode="auto">
              <a:xfrm>
                <a:off x="3694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4" name="Rectangle 12">
                <a:extLst>
                  <a:ext uri="{FF2B5EF4-FFF2-40B4-BE49-F238E27FC236}">
                    <a16:creationId xmlns:a16="http://schemas.microsoft.com/office/drawing/2014/main" id="{E77DA329-D8D9-6743-B722-5F8A88046AF3}"/>
                  </a:ext>
                </a:extLst>
              </p:cNvPr>
              <p:cNvSpPr>
                <a:spLocks noChangeArrowheads="1"/>
              </p:cNvSpPr>
              <p:nvPr/>
            </p:nvSpPr>
            <p:spPr bwMode="auto">
              <a:xfrm>
                <a:off x="3847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5" name="Rectangle 13">
                <a:extLst>
                  <a:ext uri="{FF2B5EF4-FFF2-40B4-BE49-F238E27FC236}">
                    <a16:creationId xmlns:a16="http://schemas.microsoft.com/office/drawing/2014/main" id="{6F446F1A-C8D4-C94B-B751-A48A94D19A00}"/>
                  </a:ext>
                </a:extLst>
              </p:cNvPr>
              <p:cNvSpPr>
                <a:spLocks noChangeArrowheads="1"/>
              </p:cNvSpPr>
              <p:nvPr/>
            </p:nvSpPr>
            <p:spPr bwMode="auto">
              <a:xfrm>
                <a:off x="3999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6" name="Rectangle 14">
                <a:extLst>
                  <a:ext uri="{FF2B5EF4-FFF2-40B4-BE49-F238E27FC236}">
                    <a16:creationId xmlns:a16="http://schemas.microsoft.com/office/drawing/2014/main" id="{46C3F2FE-EF04-9940-9E1C-0E91D1D867DD}"/>
                  </a:ext>
                </a:extLst>
              </p:cNvPr>
              <p:cNvSpPr>
                <a:spLocks noChangeArrowheads="1"/>
              </p:cNvSpPr>
              <p:nvPr/>
            </p:nvSpPr>
            <p:spPr bwMode="auto">
              <a:xfrm>
                <a:off x="4151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7" name="Rectangle 15">
                <a:extLst>
                  <a:ext uri="{FF2B5EF4-FFF2-40B4-BE49-F238E27FC236}">
                    <a16:creationId xmlns:a16="http://schemas.microsoft.com/office/drawing/2014/main" id="{CA4DF5D1-D699-8F47-B682-A54BC24A6A0C}"/>
                  </a:ext>
                </a:extLst>
              </p:cNvPr>
              <p:cNvSpPr>
                <a:spLocks noChangeArrowheads="1"/>
              </p:cNvSpPr>
              <p:nvPr/>
            </p:nvSpPr>
            <p:spPr bwMode="auto">
              <a:xfrm>
                <a:off x="43043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8" name="Rectangle 16">
                <a:extLst>
                  <a:ext uri="{FF2B5EF4-FFF2-40B4-BE49-F238E27FC236}">
                    <a16:creationId xmlns:a16="http://schemas.microsoft.com/office/drawing/2014/main" id="{DF93A457-7D56-8E45-913C-AD3E52439EDD}"/>
                  </a:ext>
                </a:extLst>
              </p:cNvPr>
              <p:cNvSpPr>
                <a:spLocks noChangeArrowheads="1"/>
              </p:cNvSpPr>
              <p:nvPr/>
            </p:nvSpPr>
            <p:spPr bwMode="auto">
              <a:xfrm>
                <a:off x="44567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09" name="Rectangle 17">
                <a:extLst>
                  <a:ext uri="{FF2B5EF4-FFF2-40B4-BE49-F238E27FC236}">
                    <a16:creationId xmlns:a16="http://schemas.microsoft.com/office/drawing/2014/main" id="{42F7111C-A305-7E43-B3EA-0785D3054BB9}"/>
                  </a:ext>
                </a:extLst>
              </p:cNvPr>
              <p:cNvSpPr>
                <a:spLocks noChangeArrowheads="1"/>
              </p:cNvSpPr>
              <p:nvPr/>
            </p:nvSpPr>
            <p:spPr bwMode="auto">
              <a:xfrm>
                <a:off x="46091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0" name="Rectangle 18">
                <a:extLst>
                  <a:ext uri="{FF2B5EF4-FFF2-40B4-BE49-F238E27FC236}">
                    <a16:creationId xmlns:a16="http://schemas.microsoft.com/office/drawing/2014/main" id="{2FE60ADF-EF85-0A4B-B817-393D3DEF4B4A}"/>
                  </a:ext>
                </a:extLst>
              </p:cNvPr>
              <p:cNvSpPr>
                <a:spLocks noChangeArrowheads="1"/>
              </p:cNvSpPr>
              <p:nvPr/>
            </p:nvSpPr>
            <p:spPr bwMode="auto">
              <a:xfrm>
                <a:off x="47615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sp>
            <p:nvSpPr>
              <p:cNvPr id="211" name="Rectangle 19">
                <a:extLst>
                  <a:ext uri="{FF2B5EF4-FFF2-40B4-BE49-F238E27FC236}">
                    <a16:creationId xmlns:a16="http://schemas.microsoft.com/office/drawing/2014/main" id="{3520FAAA-5FAB-F94E-8C2E-285D2901BAED}"/>
                  </a:ext>
                </a:extLst>
              </p:cNvPr>
              <p:cNvSpPr>
                <a:spLocks noChangeArrowheads="1"/>
              </p:cNvSpPr>
              <p:nvPr/>
            </p:nvSpPr>
            <p:spPr bwMode="auto">
              <a:xfrm>
                <a:off x="4913946" y="4109673"/>
                <a:ext cx="152400" cy="152400"/>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bg2">
                      <a:lumMod val="10000"/>
                    </a:schemeClr>
                  </a:solidFill>
                  <a:latin typeface="+mn-ea"/>
                </a:endParaRPr>
              </a:p>
            </p:txBody>
          </p:sp>
        </p:grpSp>
        <p:sp>
          <p:nvSpPr>
            <p:cNvPr id="212" name="矩形 220">
              <a:extLst>
                <a:ext uri="{FF2B5EF4-FFF2-40B4-BE49-F238E27FC236}">
                  <a16:creationId xmlns:a16="http://schemas.microsoft.com/office/drawing/2014/main" id="{B4EA40CF-4722-3447-B364-BDF42B3244EC}"/>
                </a:ext>
              </a:extLst>
            </p:cNvPr>
            <p:cNvSpPr/>
            <p:nvPr/>
          </p:nvSpPr>
          <p:spPr bwMode="auto">
            <a:xfrm>
              <a:off x="2971800" y="4621538"/>
              <a:ext cx="1981200" cy="760642"/>
            </a:xfrm>
            <a:prstGeom prst="rect">
              <a:avLst/>
            </a:prstGeom>
            <a:solidFill>
              <a:schemeClr val="accent3">
                <a:lumMod val="20000"/>
                <a:lumOff val="80000"/>
                <a:alpha val="50000"/>
              </a:schemeClr>
            </a:solid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bg2">
                    <a:lumMod val="10000"/>
                  </a:schemeClr>
                </a:solidFill>
                <a:effectLst/>
                <a:latin typeface="+mn-ea"/>
              </a:endParaRPr>
            </a:p>
          </p:txBody>
        </p:sp>
        <p:grpSp>
          <p:nvGrpSpPr>
            <p:cNvPr id="218" name="Group 1948">
              <a:extLst>
                <a:ext uri="{FF2B5EF4-FFF2-40B4-BE49-F238E27FC236}">
                  <a16:creationId xmlns:a16="http://schemas.microsoft.com/office/drawing/2014/main" id="{B7EDAF2C-63F8-9848-B3FC-EA712AC90F09}"/>
                </a:ext>
              </a:extLst>
            </p:cNvPr>
            <p:cNvGrpSpPr/>
            <p:nvPr/>
          </p:nvGrpSpPr>
          <p:grpSpPr>
            <a:xfrm>
              <a:off x="4520406" y="4534824"/>
              <a:ext cx="255588" cy="219620"/>
              <a:chOff x="4022824" y="3858232"/>
              <a:chExt cx="255588" cy="219620"/>
            </a:xfrm>
          </p:grpSpPr>
          <p:cxnSp>
            <p:nvCxnSpPr>
              <p:cNvPr id="219" name="Straight Connector 218">
                <a:extLst>
                  <a:ext uri="{FF2B5EF4-FFF2-40B4-BE49-F238E27FC236}">
                    <a16:creationId xmlns:a16="http://schemas.microsoft.com/office/drawing/2014/main" id="{5FBFCEB9-36CE-9149-A50F-E1C09F210B47}"/>
                  </a:ext>
                </a:extLst>
              </p:cNvPr>
              <p:cNvCxnSpPr/>
              <p:nvPr/>
            </p:nvCxnSpPr>
            <p:spPr>
              <a:xfrm>
                <a:off x="4150618" y="3858232"/>
                <a:ext cx="0" cy="21962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333DB4A6-3132-884C-B788-DDD7B9360B96}"/>
                  </a:ext>
                </a:extLst>
              </p:cNvPr>
              <p:cNvCxnSpPr/>
              <p:nvPr/>
            </p:nvCxnSpPr>
            <p:spPr>
              <a:xfrm>
                <a:off x="4022824" y="3968315"/>
                <a:ext cx="255588" cy="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221" name="TextBox 220">
            <a:extLst>
              <a:ext uri="{FF2B5EF4-FFF2-40B4-BE49-F238E27FC236}">
                <a16:creationId xmlns:a16="http://schemas.microsoft.com/office/drawing/2014/main" id="{57D242AA-9ABA-3740-B751-ADA1D2EEC596}"/>
              </a:ext>
            </a:extLst>
          </p:cNvPr>
          <p:cNvSpPr txBox="1"/>
          <p:nvPr/>
        </p:nvSpPr>
        <p:spPr>
          <a:xfrm>
            <a:off x="1103571" y="5045114"/>
            <a:ext cx="1355051" cy="369332"/>
          </a:xfrm>
          <a:prstGeom prst="rect">
            <a:avLst/>
          </a:prstGeom>
          <a:noFill/>
        </p:spPr>
        <p:txBody>
          <a:bodyPr wrap="none" rtlCol="0">
            <a:spAutoFit/>
          </a:bodyPr>
          <a:lstStyle/>
          <a:p>
            <a:r>
              <a:rPr lang="en-US" dirty="0">
                <a:solidFill>
                  <a:schemeClr val="accent2">
                    <a:lumMod val="75000"/>
                  </a:schemeClr>
                </a:solidFill>
              </a:rPr>
              <a:t>Halo regions</a:t>
            </a:r>
          </a:p>
        </p:txBody>
      </p:sp>
      <p:cxnSp>
        <p:nvCxnSpPr>
          <p:cNvPr id="222" name="Straight Arrow Connector 221">
            <a:extLst>
              <a:ext uri="{FF2B5EF4-FFF2-40B4-BE49-F238E27FC236}">
                <a16:creationId xmlns:a16="http://schemas.microsoft.com/office/drawing/2014/main" id="{E4FF4361-879A-7D4A-A843-61FE8D68EA7B}"/>
              </a:ext>
            </a:extLst>
          </p:cNvPr>
          <p:cNvCxnSpPr>
            <a:cxnSpLocks/>
            <a:stCxn id="221" idx="0"/>
            <a:endCxn id="73" idx="0"/>
          </p:cNvCxnSpPr>
          <p:nvPr/>
        </p:nvCxnSpPr>
        <p:spPr bwMode="auto">
          <a:xfrm flipV="1">
            <a:off x="1781097" y="4924980"/>
            <a:ext cx="962103" cy="120134"/>
          </a:xfrm>
          <a:prstGeom prst="straightConnector1">
            <a:avLst/>
          </a:prstGeom>
          <a:noFill/>
          <a:ln w="12700" cap="flat" cmpd="sng" algn="ctr">
            <a:solidFill>
              <a:schemeClr val="accent2">
                <a:lumMod val="75000"/>
              </a:schemeClr>
            </a:solidFill>
            <a:prstDash val="solid"/>
            <a:round/>
            <a:headEnd type="none" w="med" len="med"/>
            <a:tailEnd type="none"/>
          </a:ln>
          <a:effectLst/>
        </p:spPr>
      </p:cxnSp>
    </p:spTree>
    <p:extLst>
      <p:ext uri="{BB962C8B-B14F-4D97-AF65-F5344CB8AC3E}">
        <p14:creationId xmlns:p14="http://schemas.microsoft.com/office/powerpoint/2010/main" val="16669313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6352"/>
            <a:ext cx="8229600" cy="792162"/>
          </a:xfrm>
        </p:spPr>
        <p:txBody>
          <a:bodyPr/>
          <a:lstStyle/>
          <a:p>
            <a:pPr algn="ctr"/>
            <a:r>
              <a:rPr lang="en-US" dirty="0"/>
              <a:t>Advanced Topics: One-sided Communication</a:t>
            </a:r>
          </a:p>
        </p:txBody>
      </p:sp>
    </p:spTree>
    <p:extLst>
      <p:ext uri="{BB962C8B-B14F-4D97-AF65-F5344CB8AC3E}">
        <p14:creationId xmlns:p14="http://schemas.microsoft.com/office/powerpoint/2010/main" val="2737282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One-sided Communication</a:t>
            </a:r>
          </a:p>
        </p:txBody>
      </p:sp>
      <p:sp>
        <p:nvSpPr>
          <p:cNvPr id="3" name="Content Placeholder 2"/>
          <p:cNvSpPr>
            <a:spLocks noGrp="1"/>
          </p:cNvSpPr>
          <p:nvPr>
            <p:ph idx="1"/>
          </p:nvPr>
        </p:nvSpPr>
        <p:spPr>
          <a:xfrm>
            <a:off x="457200" y="914400"/>
            <a:ext cx="8229600" cy="2667000"/>
          </a:xfrm>
        </p:spPr>
        <p:txBody>
          <a:bodyPr/>
          <a:lstStyle/>
          <a:p>
            <a:r>
              <a:rPr lang="en-US" dirty="0"/>
              <a:t>The basic idea of one-sided communication models is to decouple data movement with process synchronization</a:t>
            </a:r>
          </a:p>
          <a:p>
            <a:pPr lvl="1"/>
            <a:r>
              <a:rPr lang="en-US" dirty="0"/>
              <a:t>Should be able to move data without requiring that the remote process synchronize</a:t>
            </a:r>
          </a:p>
          <a:p>
            <a:pPr lvl="1"/>
            <a:r>
              <a:rPr lang="en-US" dirty="0"/>
              <a:t>Each process exposes a part of its memory to other processes</a:t>
            </a:r>
          </a:p>
          <a:p>
            <a:pPr lvl="1"/>
            <a:r>
              <a:rPr lang="en-US" dirty="0"/>
              <a:t>Other processes can directly read from or write to this memory</a:t>
            </a:r>
          </a:p>
        </p:txBody>
      </p:sp>
      <p:sp>
        <p:nvSpPr>
          <p:cNvPr id="5" name="Rounded Rectangle 4"/>
          <p:cNvSpPr/>
          <p:nvPr/>
        </p:nvSpPr>
        <p:spPr bwMode="auto">
          <a:xfrm>
            <a:off x="3429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lumMod val="75000"/>
                  </a:schemeClr>
                </a:solidFill>
                <a:effectLst/>
                <a:latin typeface="Arial" charset="0"/>
                <a:cs typeface="Arial" charset="0"/>
              </a:rPr>
              <a:t>Process 1</a:t>
            </a:r>
          </a:p>
        </p:txBody>
      </p:sp>
      <p:sp>
        <p:nvSpPr>
          <p:cNvPr id="6" name="Rounded Rectangle 5"/>
          <p:cNvSpPr/>
          <p:nvPr/>
        </p:nvSpPr>
        <p:spPr bwMode="auto">
          <a:xfrm>
            <a:off x="4953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lumMod val="75000"/>
                  </a:schemeClr>
                </a:solidFill>
                <a:effectLst/>
                <a:latin typeface="Arial" charset="0"/>
                <a:cs typeface="Arial" charset="0"/>
              </a:rPr>
              <a:t>Process 2</a:t>
            </a:r>
          </a:p>
        </p:txBody>
      </p:sp>
      <p:sp>
        <p:nvSpPr>
          <p:cNvPr id="7" name="Rounded Rectangle 6"/>
          <p:cNvSpPr/>
          <p:nvPr/>
        </p:nvSpPr>
        <p:spPr bwMode="auto">
          <a:xfrm>
            <a:off x="6477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lumMod val="75000"/>
                  </a:schemeClr>
                </a:solidFill>
                <a:effectLst/>
                <a:latin typeface="Arial" charset="0"/>
                <a:cs typeface="Arial" charset="0"/>
              </a:rPr>
              <a:t>Process 3</a:t>
            </a:r>
          </a:p>
        </p:txBody>
      </p:sp>
      <p:sp>
        <p:nvSpPr>
          <p:cNvPr id="8" name="Rectangle 7"/>
          <p:cNvSpPr/>
          <p:nvPr/>
        </p:nvSpPr>
        <p:spPr bwMode="auto">
          <a:xfrm>
            <a:off x="3581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9" name="Rectangle 8"/>
          <p:cNvSpPr/>
          <p:nvPr/>
        </p:nvSpPr>
        <p:spPr bwMode="auto">
          <a:xfrm>
            <a:off x="5105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10" name="Rectangle 9"/>
          <p:cNvSpPr/>
          <p:nvPr/>
        </p:nvSpPr>
        <p:spPr bwMode="auto">
          <a:xfrm>
            <a:off x="6629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11" name="Rounded Rectangle 10"/>
          <p:cNvSpPr/>
          <p:nvPr/>
        </p:nvSpPr>
        <p:spPr bwMode="auto">
          <a:xfrm>
            <a:off x="1905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lumMod val="75000"/>
                  </a:schemeClr>
                </a:solidFill>
                <a:effectLst/>
                <a:latin typeface="Arial" charset="0"/>
                <a:cs typeface="Arial" charset="0"/>
              </a:rPr>
              <a:t>Process 0</a:t>
            </a:r>
          </a:p>
        </p:txBody>
      </p:sp>
      <p:sp>
        <p:nvSpPr>
          <p:cNvPr id="12" name="Rectangle 11"/>
          <p:cNvSpPr/>
          <p:nvPr/>
        </p:nvSpPr>
        <p:spPr bwMode="auto">
          <a:xfrm>
            <a:off x="2057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13" name="Rounded Rectangle 12"/>
          <p:cNvSpPr/>
          <p:nvPr/>
        </p:nvSpPr>
        <p:spPr bwMode="auto">
          <a:xfrm>
            <a:off x="1752600" y="4191000"/>
            <a:ext cx="6096000" cy="1143000"/>
          </a:xfrm>
          <a:prstGeom prst="roundRect">
            <a:avLst/>
          </a:prstGeom>
          <a:solidFill>
            <a:srgbClr val="92D050">
              <a:alpha val="65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Arial" charset="0"/>
              <a:cs typeface="Arial" charset="0"/>
            </a:endParaRPr>
          </a:p>
        </p:txBody>
      </p:sp>
      <p:sp>
        <p:nvSpPr>
          <p:cNvPr id="14" name="Rectangle 13"/>
          <p:cNvSpPr/>
          <p:nvPr/>
        </p:nvSpPr>
        <p:spPr bwMode="auto">
          <a:xfrm>
            <a:off x="2057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Remotely</a:t>
            </a:r>
          </a:p>
          <a:p>
            <a:pPr algn="ctr" eaLnBrk="0" fontAlgn="base" hangingPunct="0">
              <a:spcBef>
                <a:spcPct val="0"/>
              </a:spcBef>
              <a:spcAft>
                <a:spcPct val="0"/>
              </a:spcAft>
            </a:pPr>
            <a:r>
              <a:rPr lang="en-US" sz="1200" dirty="0">
                <a:solidFill>
                  <a:schemeClr val="bg2">
                    <a:lumMod val="10000"/>
                  </a:schemeClr>
                </a:solidFill>
                <a:latin typeface="Arial" charset="0"/>
                <a:cs typeface="Arial" charset="0"/>
              </a:rPr>
              <a:t>Accessible</a:t>
            </a:r>
          </a:p>
          <a:p>
            <a:pPr algn="ctr" eaLnBrk="0" fontAlgn="base" hangingPunct="0">
              <a:spcBef>
                <a:spcPct val="0"/>
              </a:spcBef>
              <a:spcAft>
                <a:spcPct val="0"/>
              </a:spcAft>
            </a:pPr>
            <a:r>
              <a:rPr lang="en-US" sz="1200" dirty="0">
                <a:solidFill>
                  <a:schemeClr val="bg2">
                    <a:lumMod val="10000"/>
                  </a:schemeClr>
                </a:solidFill>
                <a:latin typeface="Arial" charset="0"/>
                <a:cs typeface="Arial" charset="0"/>
              </a:rPr>
              <a:t>Memory</a:t>
            </a:r>
          </a:p>
        </p:txBody>
      </p:sp>
      <p:sp>
        <p:nvSpPr>
          <p:cNvPr id="15" name="Rectangle 14"/>
          <p:cNvSpPr/>
          <p:nvPr/>
        </p:nvSpPr>
        <p:spPr bwMode="auto">
          <a:xfrm>
            <a:off x="3581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Remotely</a:t>
            </a:r>
          </a:p>
          <a:p>
            <a:pPr algn="ctr" eaLnBrk="0" fontAlgn="base" hangingPunct="0">
              <a:spcBef>
                <a:spcPct val="0"/>
              </a:spcBef>
              <a:spcAft>
                <a:spcPct val="0"/>
              </a:spcAft>
            </a:pPr>
            <a:r>
              <a:rPr lang="en-US" sz="1200" dirty="0">
                <a:solidFill>
                  <a:schemeClr val="bg2">
                    <a:lumMod val="10000"/>
                  </a:schemeClr>
                </a:solidFill>
                <a:latin typeface="Arial" charset="0"/>
                <a:cs typeface="Arial" charset="0"/>
              </a:rPr>
              <a:t>Accessible</a:t>
            </a:r>
          </a:p>
          <a:p>
            <a:pPr algn="ctr" eaLnBrk="0" fontAlgn="base" hangingPunct="0">
              <a:spcBef>
                <a:spcPct val="0"/>
              </a:spcBef>
              <a:spcAft>
                <a:spcPct val="0"/>
              </a:spcAft>
            </a:pPr>
            <a:r>
              <a:rPr lang="en-US" sz="1200" dirty="0">
                <a:solidFill>
                  <a:schemeClr val="bg2">
                    <a:lumMod val="10000"/>
                  </a:schemeClr>
                </a:solidFill>
                <a:latin typeface="Arial" charset="0"/>
                <a:cs typeface="Arial" charset="0"/>
              </a:rPr>
              <a:t>Memory</a:t>
            </a:r>
          </a:p>
        </p:txBody>
      </p:sp>
      <p:sp>
        <p:nvSpPr>
          <p:cNvPr id="16" name="Rectangle 15"/>
          <p:cNvSpPr/>
          <p:nvPr/>
        </p:nvSpPr>
        <p:spPr bwMode="auto">
          <a:xfrm>
            <a:off x="5105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Remotely</a:t>
            </a:r>
          </a:p>
          <a:p>
            <a:pPr algn="ctr" eaLnBrk="0" fontAlgn="base" hangingPunct="0">
              <a:spcBef>
                <a:spcPct val="0"/>
              </a:spcBef>
              <a:spcAft>
                <a:spcPct val="0"/>
              </a:spcAft>
            </a:pPr>
            <a:r>
              <a:rPr lang="en-US" sz="1200" dirty="0">
                <a:solidFill>
                  <a:schemeClr val="bg2">
                    <a:lumMod val="10000"/>
                  </a:schemeClr>
                </a:solidFill>
                <a:latin typeface="Arial" charset="0"/>
                <a:cs typeface="Arial" charset="0"/>
              </a:rPr>
              <a:t>Accessible Memory</a:t>
            </a:r>
          </a:p>
        </p:txBody>
      </p:sp>
      <p:sp>
        <p:nvSpPr>
          <p:cNvPr id="17" name="Rectangle 16"/>
          <p:cNvSpPr/>
          <p:nvPr/>
        </p:nvSpPr>
        <p:spPr bwMode="auto">
          <a:xfrm>
            <a:off x="6629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chemeClr val="bg2">
                    <a:lumMod val="10000"/>
                  </a:schemeClr>
                </a:solidFill>
                <a:latin typeface="Arial" charset="0"/>
                <a:cs typeface="Arial" charset="0"/>
              </a:rPr>
              <a:t>Remotely</a:t>
            </a:r>
          </a:p>
          <a:p>
            <a:pPr algn="ctr" eaLnBrk="0" fontAlgn="base" hangingPunct="0">
              <a:spcBef>
                <a:spcPct val="0"/>
              </a:spcBef>
              <a:spcAft>
                <a:spcPct val="0"/>
              </a:spcAft>
            </a:pPr>
            <a:r>
              <a:rPr lang="en-US" sz="1200" dirty="0">
                <a:solidFill>
                  <a:schemeClr val="bg2">
                    <a:lumMod val="10000"/>
                  </a:schemeClr>
                </a:solidFill>
                <a:latin typeface="Arial" charset="0"/>
                <a:cs typeface="Arial" charset="0"/>
              </a:rPr>
              <a:t>Accessible Memory</a:t>
            </a:r>
          </a:p>
        </p:txBody>
      </p:sp>
      <p:sp>
        <p:nvSpPr>
          <p:cNvPr id="20" name="TextBox 19"/>
          <p:cNvSpPr txBox="1"/>
          <p:nvPr/>
        </p:nvSpPr>
        <p:spPr>
          <a:xfrm>
            <a:off x="685800" y="4343400"/>
            <a:ext cx="990600" cy="738664"/>
          </a:xfrm>
          <a:prstGeom prst="rect">
            <a:avLst/>
          </a:prstGeom>
          <a:noFill/>
        </p:spPr>
        <p:txBody>
          <a:bodyPr wrap="square" rtlCol="0">
            <a:spAutoFit/>
          </a:bodyPr>
          <a:lstStyle/>
          <a:p>
            <a:pPr algn="ctr"/>
            <a:r>
              <a:rPr lang="en-US" sz="1400" b="1" dirty="0">
                <a:solidFill>
                  <a:schemeClr val="bg2">
                    <a:lumMod val="10000"/>
                  </a:schemeClr>
                </a:solidFill>
              </a:rPr>
              <a:t>Global Address Space</a:t>
            </a:r>
          </a:p>
        </p:txBody>
      </p:sp>
      <p:sp>
        <p:nvSpPr>
          <p:cNvPr id="22" name="Rectangle 21"/>
          <p:cNvSpPr/>
          <p:nvPr/>
        </p:nvSpPr>
        <p:spPr bwMode="auto">
          <a:xfrm>
            <a:off x="2057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23" name="Rectangle 22"/>
          <p:cNvSpPr/>
          <p:nvPr/>
        </p:nvSpPr>
        <p:spPr bwMode="auto">
          <a:xfrm>
            <a:off x="3581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24" name="Rectangle 23"/>
          <p:cNvSpPr/>
          <p:nvPr/>
        </p:nvSpPr>
        <p:spPr bwMode="auto">
          <a:xfrm>
            <a:off x="5105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25" name="Rectangle 24"/>
          <p:cNvSpPr/>
          <p:nvPr/>
        </p:nvSpPr>
        <p:spPr bwMode="auto">
          <a:xfrm>
            <a:off x="6629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solidFill>
                  <a:schemeClr val="bg2">
                    <a:lumMod val="10000"/>
                  </a:schemeClr>
                </a:solidFill>
                <a:latin typeface="Arial" charset="0"/>
                <a:cs typeface="Arial" charset="0"/>
              </a:rPr>
              <a:t>Private</a:t>
            </a:r>
          </a:p>
          <a:p>
            <a:pPr algn="ctr" eaLnBrk="0" fontAlgn="base" hangingPunct="0">
              <a:spcBef>
                <a:spcPct val="0"/>
              </a:spcBef>
              <a:spcAft>
                <a:spcPct val="0"/>
              </a:spcAft>
            </a:pPr>
            <a:r>
              <a:rPr lang="en-US" sz="1400" dirty="0">
                <a:solidFill>
                  <a:schemeClr val="bg2">
                    <a:lumMod val="10000"/>
                  </a:schemeClr>
                </a:solidFill>
                <a:latin typeface="Arial" charset="0"/>
                <a:cs typeface="Arial" charset="0"/>
              </a:rPr>
              <a:t>Memory</a:t>
            </a:r>
          </a:p>
        </p:txBody>
      </p:sp>
      <p:sp>
        <p:nvSpPr>
          <p:cNvPr id="28" name="Slide Number Placeholder 27"/>
          <p:cNvSpPr>
            <a:spLocks noGrp="1"/>
          </p:cNvSpPr>
          <p:nvPr>
            <p:ph type="sldNum" sz="quarter" idx="4"/>
          </p:nvPr>
        </p:nvSpPr>
        <p:spPr/>
        <p:txBody>
          <a:bodyPr/>
          <a:lstStyle/>
          <a:p>
            <a:fld id="{6B394888-48A7-42F6-AE45-2BD5FD40ED91}" type="slidenum">
              <a:rPr lang="en-US" smtClean="0"/>
              <a:pPr/>
              <a:t>96</a:t>
            </a:fld>
            <a:endParaRPr lang="en-US" dirty="0"/>
          </a:p>
        </p:txBody>
      </p:sp>
      <p:sp>
        <p:nvSpPr>
          <p:cNvPr id="18" name="Freeform 17"/>
          <p:cNvSpPr/>
          <p:nvPr/>
        </p:nvSpPr>
        <p:spPr bwMode="auto">
          <a:xfrm>
            <a:off x="3124940" y="4652639"/>
            <a:ext cx="821184" cy="983942"/>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Arial" charset="0"/>
              <a:cs typeface="Arial" charset="0"/>
            </a:endParaRPr>
          </a:p>
        </p:txBody>
      </p:sp>
      <p:sp>
        <p:nvSpPr>
          <p:cNvPr id="19" name="Freeform 18"/>
          <p:cNvSpPr/>
          <p:nvPr/>
        </p:nvSpPr>
        <p:spPr bwMode="auto">
          <a:xfrm>
            <a:off x="3124200" y="4953000"/>
            <a:ext cx="4419600" cy="1295400"/>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lumMod val="10000"/>
                </a:schemeClr>
              </a:solidFill>
              <a:effectLst/>
              <a:latin typeface="Arial" charset="0"/>
              <a:cs typeface="Arial" charset="0"/>
            </a:endParaRPr>
          </a:p>
        </p:txBody>
      </p:sp>
      <p:cxnSp>
        <p:nvCxnSpPr>
          <p:cNvPr id="21" name="Straight Arrow Connector 20"/>
          <p:cNvCxnSpPr/>
          <p:nvPr/>
        </p:nvCxnSpPr>
        <p:spPr bwMode="auto">
          <a:xfrm flipV="1">
            <a:off x="3124200" y="4876800"/>
            <a:ext cx="2133600" cy="990600"/>
          </a:xfrm>
          <a:prstGeom prst="straightConnector1">
            <a:avLst/>
          </a:prstGeom>
          <a:solidFill>
            <a:schemeClr val="accent1"/>
          </a:solidFill>
          <a:ln w="25400" cap="sq" cmpd="sng" algn="ctr">
            <a:solidFill>
              <a:schemeClr val="bg2">
                <a:lumMod val="10000"/>
              </a:schemeClr>
            </a:solidFill>
            <a:prstDash val="sysDot"/>
            <a:round/>
            <a:headEnd type="none" w="sm" len="sm"/>
            <a:tailEnd type="stealth" w="lg" len="lg"/>
          </a:ln>
          <a:effectLst/>
        </p:spPr>
      </p:cxnSp>
    </p:spTree>
    <p:extLst>
      <p:ext uri="{BB962C8B-B14F-4D97-AF65-F5344CB8AC3E}">
        <p14:creationId xmlns:p14="http://schemas.microsoft.com/office/powerpoint/2010/main" val="61999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8"/>
                                        </p:tgtEl>
                                        <p:attrNameLst>
                                          <p:attrName>style.opacity</p:attrName>
                                        </p:attrNameLst>
                                      </p:cBhvr>
                                      <p:to>
                                        <p:strVal val="0.25"/>
                                      </p:to>
                                    </p:set>
                                    <p:animEffect filter="image" prLst="opacity: 0.25">
                                      <p:cBhvr rctx="IE">
                                        <p:cTn id="17" dur="indefinite"/>
                                        <p:tgtEl>
                                          <p:spTgt spid="8"/>
                                        </p:tgtEl>
                                      </p:cBhvr>
                                    </p:animEffect>
                                  </p:childTnLst>
                                </p:cTn>
                              </p:par>
                              <p:par>
                                <p:cTn id="18" presetID="9" presetClass="emph" presetSubtype="0" grpId="0" nodeType="withEffect">
                                  <p:stCondLst>
                                    <p:cond delay="0"/>
                                  </p:stCondLst>
                                  <p:childTnLst>
                                    <p:set>
                                      <p:cBhvr rctx="PPT">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9" presetClass="emph" presetSubtype="0" grpId="0" nodeType="withEffect">
                                  <p:stCondLst>
                                    <p:cond delay="0"/>
                                  </p:stCondLst>
                                  <p:childTnLst>
                                    <p:set>
                                      <p:cBhvr rctx="PPT">
                                        <p:cTn id="22" dur="indefinite"/>
                                        <p:tgtEl>
                                          <p:spTgt spid="10"/>
                                        </p:tgtEl>
                                        <p:attrNameLst>
                                          <p:attrName>style.opacity</p:attrName>
                                        </p:attrNameLst>
                                      </p:cBhvr>
                                      <p:to>
                                        <p:strVal val="0.25"/>
                                      </p:to>
                                    </p:set>
                                    <p:animEffect filter="image" prLst="opacity: 0.25">
                                      <p:cBhvr rctx="IE">
                                        <p:cTn id="23" dur="indefinite"/>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20" grpId="0"/>
      <p:bldP spid="22" grpId="0" animBg="1"/>
      <p:bldP spid="23" grpId="0" animBg="1"/>
      <p:bldP spid="24" grpId="0" animBg="1"/>
      <p:bldP spid="25" grpId="0" animBg="1"/>
      <p:bldP spid="18" grpId="0" animBg="1"/>
      <p:bldP spid="1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Two-sided Communication Example</a:t>
            </a:r>
          </a:p>
        </p:txBody>
      </p:sp>
      <p:sp>
        <p:nvSpPr>
          <p:cNvPr id="6" name="Rectangle 5"/>
          <p:cNvSpPr/>
          <p:nvPr/>
        </p:nvSpPr>
        <p:spPr bwMode="auto">
          <a:xfrm>
            <a:off x="5603846" y="4852969"/>
            <a:ext cx="333541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굴림" pitchFamily="-65" charset="-127"/>
                <a:cs typeface="굴림" pitchFamily="-65" charset="-127"/>
              </a:rPr>
              <a:t>MPI implementation</a:t>
            </a:r>
          </a:p>
        </p:txBody>
      </p:sp>
      <p:sp>
        <p:nvSpPr>
          <p:cNvPr id="7" name="Rounded Rectangle 6"/>
          <p:cNvSpPr/>
          <p:nvPr/>
        </p:nvSpPr>
        <p:spPr bwMode="auto">
          <a:xfrm>
            <a:off x="311784" y="1403757"/>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Memory</a:t>
            </a:r>
          </a:p>
        </p:txBody>
      </p:sp>
      <p:sp>
        <p:nvSpPr>
          <p:cNvPr id="8" name="Rounded Rectangle 7"/>
          <p:cNvSpPr/>
          <p:nvPr/>
        </p:nvSpPr>
        <p:spPr bwMode="auto">
          <a:xfrm>
            <a:off x="6165908" y="1402359"/>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Memory</a:t>
            </a:r>
          </a:p>
        </p:txBody>
      </p:sp>
      <p:sp>
        <p:nvSpPr>
          <p:cNvPr id="9" name="Rectangle 8"/>
          <p:cNvSpPr/>
          <p:nvPr/>
        </p:nvSpPr>
        <p:spPr bwMode="auto">
          <a:xfrm>
            <a:off x="276838" y="4851571"/>
            <a:ext cx="345626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굴림" pitchFamily="-65" charset="-127"/>
                <a:cs typeface="굴림" pitchFamily="-65" charset="-127"/>
              </a:rPr>
              <a:t>MPI implementation</a:t>
            </a:r>
          </a:p>
        </p:txBody>
      </p:sp>
      <p:sp>
        <p:nvSpPr>
          <p:cNvPr id="10" name="Rectangle 9"/>
          <p:cNvSpPr/>
          <p:nvPr/>
        </p:nvSpPr>
        <p:spPr bwMode="auto">
          <a:xfrm>
            <a:off x="1800224" y="3250578"/>
            <a:ext cx="393192"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11" name="Rectangle 10"/>
          <p:cNvSpPr/>
          <p:nvPr/>
        </p:nvSpPr>
        <p:spPr bwMode="auto">
          <a:xfrm>
            <a:off x="2333624" y="3250578"/>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cxnSp>
        <p:nvCxnSpPr>
          <p:cNvPr id="13" name="Straight Connector 12"/>
          <p:cNvCxnSpPr/>
          <p:nvPr/>
        </p:nvCxnSpPr>
        <p:spPr bwMode="auto">
          <a:xfrm rot="5400000">
            <a:off x="1720179" y="4582490"/>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cxnSp>
        <p:nvCxnSpPr>
          <p:cNvPr id="14" name="Straight Connector 13"/>
          <p:cNvCxnSpPr/>
          <p:nvPr/>
        </p:nvCxnSpPr>
        <p:spPr bwMode="auto">
          <a:xfrm rot="5400000">
            <a:off x="2253579" y="4582490"/>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18" name="TextBox 17"/>
          <p:cNvSpPr txBox="1"/>
          <p:nvPr/>
        </p:nvSpPr>
        <p:spPr>
          <a:xfrm>
            <a:off x="1735163" y="2988517"/>
            <a:ext cx="500458" cy="276999"/>
          </a:xfrm>
          <a:prstGeom prst="rect">
            <a:avLst/>
          </a:prstGeom>
          <a:noFill/>
        </p:spPr>
        <p:txBody>
          <a:bodyPr wrap="none" rtlCol="0">
            <a:spAutoFit/>
          </a:bodyPr>
          <a:lstStyle/>
          <a:p>
            <a:pPr algn="ctr"/>
            <a:r>
              <a:rPr lang="en-US" sz="1200" dirty="0">
                <a:latin typeface="+mj-lt"/>
                <a:cs typeface="Arial"/>
              </a:rPr>
              <a:t>Send</a:t>
            </a:r>
          </a:p>
        </p:txBody>
      </p:sp>
      <p:sp>
        <p:nvSpPr>
          <p:cNvPr id="19" name="TextBox 18"/>
          <p:cNvSpPr txBox="1"/>
          <p:nvPr/>
        </p:nvSpPr>
        <p:spPr>
          <a:xfrm>
            <a:off x="2282098" y="2988517"/>
            <a:ext cx="482183" cy="276999"/>
          </a:xfrm>
          <a:prstGeom prst="rect">
            <a:avLst/>
          </a:prstGeom>
          <a:noFill/>
        </p:spPr>
        <p:txBody>
          <a:bodyPr wrap="none" rtlCol="0">
            <a:spAutoFit/>
          </a:bodyPr>
          <a:lstStyle/>
          <a:p>
            <a:pPr algn="ctr"/>
            <a:r>
              <a:rPr lang="en-US" sz="1200" dirty="0">
                <a:latin typeface="+mj-lt"/>
                <a:cs typeface="Arial"/>
              </a:rPr>
              <a:t>Recv</a:t>
            </a:r>
          </a:p>
        </p:txBody>
      </p:sp>
      <p:cxnSp>
        <p:nvCxnSpPr>
          <p:cNvPr id="20" name="Straight Connector 19"/>
          <p:cNvCxnSpPr/>
          <p:nvPr/>
        </p:nvCxnSpPr>
        <p:spPr bwMode="auto">
          <a:xfrm rot="5400000">
            <a:off x="6360694" y="4583888"/>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cxnSp>
        <p:nvCxnSpPr>
          <p:cNvPr id="21" name="Straight Connector 20"/>
          <p:cNvCxnSpPr/>
          <p:nvPr/>
        </p:nvCxnSpPr>
        <p:spPr bwMode="auto">
          <a:xfrm rot="5400000">
            <a:off x="6885705" y="4583888"/>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23" name="Rectangle 22"/>
          <p:cNvSpPr/>
          <p:nvPr/>
        </p:nvSpPr>
        <p:spPr bwMode="auto">
          <a:xfrm>
            <a:off x="8120542" y="1767918"/>
            <a:ext cx="662731"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cxnSp>
        <p:nvCxnSpPr>
          <p:cNvPr id="24" name="Straight Connector 23"/>
          <p:cNvCxnSpPr/>
          <p:nvPr/>
        </p:nvCxnSpPr>
        <p:spPr bwMode="auto">
          <a:xfrm rot="16200000" flipH="1">
            <a:off x="2130804" y="3775047"/>
            <a:ext cx="4781722" cy="33555"/>
          </a:xfrm>
          <a:prstGeom prst="line">
            <a:avLst/>
          </a:prstGeom>
          <a:solidFill>
            <a:schemeClr val="accent1"/>
          </a:solidFill>
          <a:ln w="12700" cap="sq" cmpd="sng" algn="ctr">
            <a:solidFill>
              <a:schemeClr val="tx1"/>
            </a:solidFill>
            <a:prstDash val="solid"/>
            <a:round/>
            <a:headEnd type="none" w="med" len="med"/>
            <a:tailEnd type="none" w="med" len="med"/>
          </a:ln>
          <a:effectLst/>
        </p:spPr>
      </p:cxnSp>
      <p:sp>
        <p:nvSpPr>
          <p:cNvPr id="25" name="Rounded Rectangle 24"/>
          <p:cNvSpPr/>
          <p:nvPr/>
        </p:nvSpPr>
        <p:spPr bwMode="auto">
          <a:xfrm>
            <a:off x="3155663" y="1410748"/>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Processor</a:t>
            </a:r>
          </a:p>
        </p:txBody>
      </p:sp>
      <p:sp>
        <p:nvSpPr>
          <p:cNvPr id="26" name="Oval 5"/>
          <p:cNvSpPr>
            <a:spLocks noChangeArrowheads="1"/>
          </p:cNvSpPr>
          <p:nvPr/>
        </p:nvSpPr>
        <p:spPr bwMode="auto">
          <a:xfrm>
            <a:off x="3266040" y="1825130"/>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7" name="Oval 5"/>
          <p:cNvSpPr>
            <a:spLocks noChangeArrowheads="1"/>
          </p:cNvSpPr>
          <p:nvPr/>
        </p:nvSpPr>
        <p:spPr bwMode="auto">
          <a:xfrm>
            <a:off x="3787556" y="1826528"/>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8" name="Oval 5"/>
          <p:cNvSpPr>
            <a:spLocks noChangeArrowheads="1"/>
          </p:cNvSpPr>
          <p:nvPr/>
        </p:nvSpPr>
        <p:spPr bwMode="auto">
          <a:xfrm>
            <a:off x="3267438" y="2279534"/>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9" name="Oval 5"/>
          <p:cNvSpPr>
            <a:spLocks noChangeArrowheads="1"/>
          </p:cNvSpPr>
          <p:nvPr/>
        </p:nvSpPr>
        <p:spPr bwMode="auto">
          <a:xfrm>
            <a:off x="3788954" y="2280932"/>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0" name="Rounded Rectangle 29"/>
          <p:cNvSpPr/>
          <p:nvPr/>
        </p:nvSpPr>
        <p:spPr bwMode="auto">
          <a:xfrm>
            <a:off x="4860028" y="1412146"/>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Processor</a:t>
            </a:r>
          </a:p>
        </p:txBody>
      </p:sp>
      <p:sp>
        <p:nvSpPr>
          <p:cNvPr id="31" name="Oval 5"/>
          <p:cNvSpPr>
            <a:spLocks noChangeArrowheads="1"/>
          </p:cNvSpPr>
          <p:nvPr/>
        </p:nvSpPr>
        <p:spPr bwMode="auto">
          <a:xfrm>
            <a:off x="4970405" y="1826528"/>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2" name="Oval 5"/>
          <p:cNvSpPr>
            <a:spLocks noChangeArrowheads="1"/>
          </p:cNvSpPr>
          <p:nvPr/>
        </p:nvSpPr>
        <p:spPr bwMode="auto">
          <a:xfrm>
            <a:off x="5491921" y="1827926"/>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3" name="Oval 5"/>
          <p:cNvSpPr>
            <a:spLocks noChangeArrowheads="1"/>
          </p:cNvSpPr>
          <p:nvPr/>
        </p:nvSpPr>
        <p:spPr bwMode="auto">
          <a:xfrm>
            <a:off x="4971803" y="2280932"/>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4" name="Oval 5"/>
          <p:cNvSpPr>
            <a:spLocks noChangeArrowheads="1"/>
          </p:cNvSpPr>
          <p:nvPr/>
        </p:nvSpPr>
        <p:spPr bwMode="auto">
          <a:xfrm>
            <a:off x="5493319" y="2282330"/>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5" name="Rectangle 34"/>
          <p:cNvSpPr/>
          <p:nvPr/>
        </p:nvSpPr>
        <p:spPr bwMode="auto">
          <a:xfrm>
            <a:off x="6423961" y="3243587"/>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36" name="Rectangle 35"/>
          <p:cNvSpPr/>
          <p:nvPr/>
        </p:nvSpPr>
        <p:spPr bwMode="auto">
          <a:xfrm>
            <a:off x="6957361" y="3243587"/>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40" name="TextBox 39"/>
          <p:cNvSpPr txBox="1"/>
          <p:nvPr/>
        </p:nvSpPr>
        <p:spPr>
          <a:xfrm>
            <a:off x="6358900" y="2981526"/>
            <a:ext cx="500458" cy="276999"/>
          </a:xfrm>
          <a:prstGeom prst="rect">
            <a:avLst/>
          </a:prstGeom>
          <a:noFill/>
        </p:spPr>
        <p:txBody>
          <a:bodyPr wrap="none" rtlCol="0">
            <a:spAutoFit/>
          </a:bodyPr>
          <a:lstStyle/>
          <a:p>
            <a:pPr algn="ctr"/>
            <a:r>
              <a:rPr lang="en-US" sz="1200" dirty="0">
                <a:latin typeface="+mj-lt"/>
                <a:cs typeface="Arial"/>
              </a:rPr>
              <a:t>Send</a:t>
            </a:r>
          </a:p>
        </p:txBody>
      </p:sp>
      <p:sp>
        <p:nvSpPr>
          <p:cNvPr id="41" name="TextBox 40"/>
          <p:cNvSpPr txBox="1"/>
          <p:nvPr/>
        </p:nvSpPr>
        <p:spPr>
          <a:xfrm>
            <a:off x="6905835" y="2981526"/>
            <a:ext cx="482183" cy="276999"/>
          </a:xfrm>
          <a:prstGeom prst="rect">
            <a:avLst/>
          </a:prstGeom>
          <a:noFill/>
        </p:spPr>
        <p:txBody>
          <a:bodyPr wrap="none" rtlCol="0">
            <a:spAutoFit/>
          </a:bodyPr>
          <a:lstStyle/>
          <a:p>
            <a:pPr algn="ctr"/>
            <a:r>
              <a:rPr lang="en-US" sz="1200" dirty="0">
                <a:latin typeface="+mj-lt"/>
                <a:cs typeface="Arial"/>
              </a:rPr>
              <a:t>Recv</a:t>
            </a:r>
          </a:p>
        </p:txBody>
      </p:sp>
      <p:cxnSp>
        <p:nvCxnSpPr>
          <p:cNvPr id="42" name="Straight Connector 41"/>
          <p:cNvCxnSpPr>
            <a:stCxn id="30" idx="3"/>
          </p:cNvCxnSpPr>
          <p:nvPr/>
        </p:nvCxnSpPr>
        <p:spPr bwMode="auto">
          <a:xfrm flipV="1">
            <a:off x="5999530" y="2072081"/>
            <a:ext cx="1114334" cy="19574"/>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3" name="Straight Connector 42"/>
          <p:cNvCxnSpPr>
            <a:endCxn id="44" idx="0"/>
          </p:cNvCxnSpPr>
          <p:nvPr/>
        </p:nvCxnSpPr>
        <p:spPr bwMode="auto">
          <a:xfrm rot="16200000" flipH="1">
            <a:off x="6108264" y="3077679"/>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sp>
        <p:nvSpPr>
          <p:cNvPr id="44" name="Rectangle 43"/>
          <p:cNvSpPr/>
          <p:nvPr/>
        </p:nvSpPr>
        <p:spPr bwMode="auto">
          <a:xfrm>
            <a:off x="6962863" y="4116836"/>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45" name="Rectangle 44"/>
          <p:cNvSpPr/>
          <p:nvPr/>
        </p:nvSpPr>
        <p:spPr bwMode="auto">
          <a:xfrm>
            <a:off x="403451" y="1677037"/>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sp>
        <p:nvSpPr>
          <p:cNvPr id="46" name="Rectangle 45"/>
          <p:cNvSpPr/>
          <p:nvPr/>
        </p:nvSpPr>
        <p:spPr bwMode="auto">
          <a:xfrm>
            <a:off x="1813415" y="4118234"/>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cxnSp>
        <p:nvCxnSpPr>
          <p:cNvPr id="47" name="Straight Connector 46"/>
          <p:cNvCxnSpPr/>
          <p:nvPr/>
        </p:nvCxnSpPr>
        <p:spPr bwMode="auto">
          <a:xfrm rot="10800000">
            <a:off x="1996581" y="2088859"/>
            <a:ext cx="1159083" cy="1399"/>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8" name="Straight Connector 47"/>
          <p:cNvCxnSpPr/>
          <p:nvPr/>
        </p:nvCxnSpPr>
        <p:spPr bwMode="auto">
          <a:xfrm rot="16200000" flipH="1">
            <a:off x="967211" y="3104243"/>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cxnSp>
        <p:nvCxnSpPr>
          <p:cNvPr id="49" name="Straight Connector 48"/>
          <p:cNvCxnSpPr/>
          <p:nvPr/>
        </p:nvCxnSpPr>
        <p:spPr bwMode="auto">
          <a:xfrm rot="5400000">
            <a:off x="37755" y="3703740"/>
            <a:ext cx="2751583" cy="8386"/>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50" name="Straight Connector 49"/>
          <p:cNvCxnSpPr/>
          <p:nvPr/>
        </p:nvCxnSpPr>
        <p:spPr bwMode="auto">
          <a:xfrm flipV="1">
            <a:off x="1409350" y="5092117"/>
            <a:ext cx="6233021" cy="16778"/>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51" name="Straight Connector 50"/>
          <p:cNvCxnSpPr/>
          <p:nvPr/>
        </p:nvCxnSpPr>
        <p:spPr bwMode="auto">
          <a:xfrm rot="16200000" flipV="1">
            <a:off x="6258188" y="3665988"/>
            <a:ext cx="2843869" cy="8392"/>
          </a:xfrm>
          <a:prstGeom prst="line">
            <a:avLst/>
          </a:prstGeom>
          <a:solidFill>
            <a:schemeClr val="accent1"/>
          </a:solidFill>
          <a:ln w="76200" cap="sq" cmpd="sng" algn="ctr">
            <a:solidFill>
              <a:srgbClr val="E57300"/>
            </a:solidFill>
            <a:prstDash val="solid"/>
            <a:round/>
            <a:headEnd type="none" w="med" len="med"/>
            <a:tailEnd type="none" w="lg" len="lg"/>
          </a:ln>
          <a:effectLst/>
        </p:spPr>
      </p:cxnSp>
      <p:sp>
        <p:nvSpPr>
          <p:cNvPr id="52" name="Rectangle 51"/>
          <p:cNvSpPr/>
          <p:nvPr/>
        </p:nvSpPr>
        <p:spPr bwMode="auto">
          <a:xfrm>
            <a:off x="404849" y="2106274"/>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sp>
        <p:nvSpPr>
          <p:cNvPr id="53" name="Rectangle 52"/>
          <p:cNvSpPr/>
          <p:nvPr/>
        </p:nvSpPr>
        <p:spPr bwMode="auto">
          <a:xfrm>
            <a:off x="397858" y="2527122"/>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cxnSp>
        <p:nvCxnSpPr>
          <p:cNvPr id="54" name="Straight Connector 53"/>
          <p:cNvCxnSpPr>
            <a:stCxn id="45" idx="3"/>
          </p:cNvCxnSpPr>
          <p:nvPr/>
        </p:nvCxnSpPr>
        <p:spPr bwMode="auto">
          <a:xfrm>
            <a:off x="998290" y="1870364"/>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5" name="Straight Connector 54"/>
          <p:cNvCxnSpPr/>
          <p:nvPr/>
        </p:nvCxnSpPr>
        <p:spPr bwMode="auto">
          <a:xfrm>
            <a:off x="1008077" y="2316379"/>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6" name="Straight Connector 55"/>
          <p:cNvCxnSpPr/>
          <p:nvPr/>
        </p:nvCxnSpPr>
        <p:spPr bwMode="auto">
          <a:xfrm>
            <a:off x="1001086" y="2712060"/>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7" name="Straight Connector 56"/>
          <p:cNvCxnSpPr/>
          <p:nvPr/>
        </p:nvCxnSpPr>
        <p:spPr bwMode="auto">
          <a:xfrm>
            <a:off x="1251358" y="2316378"/>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8" name="Straight Connector 57"/>
          <p:cNvCxnSpPr/>
          <p:nvPr/>
        </p:nvCxnSpPr>
        <p:spPr bwMode="auto">
          <a:xfrm rot="5400000">
            <a:off x="988314" y="2095402"/>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9" name="Straight Connector 58"/>
          <p:cNvCxnSpPr/>
          <p:nvPr/>
        </p:nvCxnSpPr>
        <p:spPr bwMode="auto">
          <a:xfrm rot="5400000">
            <a:off x="989712" y="2488542"/>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sp>
        <p:nvSpPr>
          <p:cNvPr id="60" name="Rectangle 59"/>
          <p:cNvSpPr/>
          <p:nvPr/>
        </p:nvSpPr>
        <p:spPr bwMode="auto">
          <a:xfrm>
            <a:off x="8120542" y="2239100"/>
            <a:ext cx="664129"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cxnSp>
        <p:nvCxnSpPr>
          <p:cNvPr id="61" name="Straight Connector 60"/>
          <p:cNvCxnSpPr/>
          <p:nvPr/>
        </p:nvCxnSpPr>
        <p:spPr bwMode="auto">
          <a:xfrm>
            <a:off x="7701093" y="2239860"/>
            <a:ext cx="184561" cy="3"/>
          </a:xfrm>
          <a:prstGeom prst="line">
            <a:avLst/>
          </a:prstGeom>
          <a:solidFill>
            <a:schemeClr val="accent1"/>
          </a:solidFill>
          <a:ln w="76200" cap="sq" cmpd="sng" algn="ctr">
            <a:solidFill>
              <a:srgbClr val="E57300"/>
            </a:solidFill>
            <a:prstDash val="solid"/>
            <a:round/>
            <a:headEnd type="none" w="med" len="med"/>
            <a:tailEnd type="none" w="lg" len="lg"/>
          </a:ln>
          <a:effectLst/>
        </p:spPr>
      </p:cxnSp>
      <p:cxnSp>
        <p:nvCxnSpPr>
          <p:cNvPr id="62" name="Straight Connector 61"/>
          <p:cNvCxnSpPr/>
          <p:nvPr/>
        </p:nvCxnSpPr>
        <p:spPr bwMode="auto">
          <a:xfrm rot="5400000" flipH="1" flipV="1">
            <a:off x="7776595" y="2105637"/>
            <a:ext cx="268447" cy="0"/>
          </a:xfrm>
          <a:prstGeom prst="line">
            <a:avLst/>
          </a:prstGeom>
          <a:solidFill>
            <a:schemeClr val="accent1"/>
          </a:solidFill>
          <a:ln w="76200" cap="sq" cmpd="sng" algn="ctr">
            <a:solidFill>
              <a:srgbClr val="E57300"/>
            </a:solidFill>
            <a:prstDash val="solid"/>
            <a:round/>
            <a:headEnd type="none" w="med" len="med"/>
            <a:tailEnd type="none" w="lg" len="lg"/>
          </a:ln>
          <a:effectLst/>
        </p:spPr>
      </p:cxnSp>
      <p:cxnSp>
        <p:nvCxnSpPr>
          <p:cNvPr id="63" name="Straight Connector 62"/>
          <p:cNvCxnSpPr/>
          <p:nvPr/>
        </p:nvCxnSpPr>
        <p:spPr bwMode="auto">
          <a:xfrm rot="5400000" flipH="1" flipV="1">
            <a:off x="7794773" y="2340530"/>
            <a:ext cx="233492" cy="1396"/>
          </a:xfrm>
          <a:prstGeom prst="line">
            <a:avLst/>
          </a:prstGeom>
          <a:solidFill>
            <a:schemeClr val="accent1"/>
          </a:solidFill>
          <a:ln w="76200" cap="sq" cmpd="sng" algn="ctr">
            <a:solidFill>
              <a:srgbClr val="E57300"/>
            </a:solidFill>
            <a:prstDash val="solid"/>
            <a:round/>
            <a:headEnd type="none" w="med" len="med"/>
            <a:tailEnd type="none" w="lg" len="lg"/>
          </a:ln>
          <a:effectLst/>
        </p:spPr>
      </p:cxnSp>
      <p:cxnSp>
        <p:nvCxnSpPr>
          <p:cNvPr id="64" name="Straight Connector 63"/>
          <p:cNvCxnSpPr>
            <a:endCxn id="23" idx="1"/>
          </p:cNvCxnSpPr>
          <p:nvPr/>
        </p:nvCxnSpPr>
        <p:spPr bwMode="auto">
          <a:xfrm>
            <a:off x="7927596" y="1971413"/>
            <a:ext cx="192946" cy="11504"/>
          </a:xfrm>
          <a:prstGeom prst="line">
            <a:avLst/>
          </a:prstGeom>
          <a:solidFill>
            <a:schemeClr val="accent1"/>
          </a:solidFill>
          <a:ln w="76200" cap="sq" cmpd="sng" algn="ctr">
            <a:solidFill>
              <a:srgbClr val="E57300"/>
            </a:solidFill>
            <a:prstDash val="solid"/>
            <a:round/>
            <a:headEnd type="none" w="med" len="med"/>
            <a:tailEnd type="stealth" w="sm" len="sm"/>
          </a:ln>
          <a:effectLst/>
        </p:spPr>
      </p:cxnSp>
      <p:cxnSp>
        <p:nvCxnSpPr>
          <p:cNvPr id="65" name="Straight Connector 64"/>
          <p:cNvCxnSpPr>
            <a:endCxn id="60" idx="1"/>
          </p:cNvCxnSpPr>
          <p:nvPr/>
        </p:nvCxnSpPr>
        <p:spPr bwMode="auto">
          <a:xfrm flipV="1">
            <a:off x="7910818" y="2454099"/>
            <a:ext cx="209724" cy="12264"/>
          </a:xfrm>
          <a:prstGeom prst="line">
            <a:avLst/>
          </a:prstGeom>
          <a:solidFill>
            <a:schemeClr val="accent1"/>
          </a:solidFill>
          <a:ln w="76200" cap="sq" cmpd="sng" algn="ctr">
            <a:solidFill>
              <a:srgbClr val="E57300"/>
            </a:solidFill>
            <a:prstDash val="solid"/>
            <a:round/>
            <a:headEnd type="none" w="med" len="med"/>
            <a:tailEnd type="stealth" w="sm" len="sm"/>
          </a:ln>
          <a:effectLst/>
        </p:spPr>
      </p:cxnSp>
      <p:sp>
        <p:nvSpPr>
          <p:cNvPr id="69" name="Slide Number Placeholder 27"/>
          <p:cNvSpPr>
            <a:spLocks noGrp="1"/>
          </p:cNvSpPr>
          <p:nvPr>
            <p:ph type="sldNum" sz="quarter" idx="4"/>
          </p:nvPr>
        </p:nvSpPr>
        <p:spPr>
          <a:xfrm>
            <a:off x="8747607" y="6537325"/>
            <a:ext cx="396393" cy="244475"/>
          </a:xfrm>
        </p:spPr>
        <p:txBody>
          <a:bodyPr/>
          <a:lstStyle/>
          <a:p>
            <a:fld id="{6B394888-48A7-42F6-AE45-2BD5FD40ED91}" type="slidenum">
              <a:rPr lang="en-US" smtClean="0"/>
              <a:pPr/>
              <a:t>97</a:t>
            </a:fld>
            <a:endParaRPr lang="en-US" dirty="0"/>
          </a:p>
        </p:txBody>
      </p:sp>
    </p:spTree>
    <p:extLst>
      <p:ext uri="{BB962C8B-B14F-4D97-AF65-F5344CB8AC3E}">
        <p14:creationId xmlns:p14="http://schemas.microsoft.com/office/powerpoint/2010/main" val="6934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right)">
                                      <p:cBhvr>
                                        <p:cTn id="19" dur="500"/>
                                        <p:tgtEl>
                                          <p:spTgt spid="47"/>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up)">
                                      <p:cBhvr>
                                        <p:cTn id="23" dur="500"/>
                                        <p:tgtEl>
                                          <p:spTgt spid="48"/>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42" presetClass="path" presetSubtype="0" accel="50000" decel="50000" fill="hold" grpId="1" nodeType="withEffect">
                                  <p:stCondLst>
                                    <p:cond delay="0"/>
                                  </p:stCondLst>
                                  <p:childTnLst>
                                    <p:animMotion origin="layout" path="M -2.77778E-6 -4.02036E-6 L -0.00017 0.12862 " pathEditMode="relative" rAng="0" ptsTypes="AA">
                                      <p:cBhvr>
                                        <p:cTn id="38" dur="1000" fill="hold"/>
                                        <p:tgtEl>
                                          <p:spTgt spid="46"/>
                                        </p:tgtEl>
                                        <p:attrNameLst>
                                          <p:attrName>ppt_x</p:attrName>
                                          <p:attrName>ppt_y</p:attrName>
                                        </p:attrNameLst>
                                      </p:cBhvr>
                                      <p:rCtr x="0" y="64"/>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par>
                                <p:cTn id="44" presetID="22" presetClass="entr" presetSubtype="8"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up)">
                                      <p:cBhvr>
                                        <p:cTn id="53" dur="500"/>
                                        <p:tgtEl>
                                          <p:spTgt spid="58"/>
                                        </p:tgtEl>
                                      </p:cBhvr>
                                    </p:animEffect>
                                  </p:childTnLst>
                                </p:cTn>
                              </p:par>
                              <p:par>
                                <p:cTn id="54" presetID="22" presetClass="entr" presetSubtype="4" fill="hold"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down)">
                                      <p:cBhvr>
                                        <p:cTn id="56" dur="500"/>
                                        <p:tgtEl>
                                          <p:spTgt spid="59"/>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left)">
                                      <p:cBhvr>
                                        <p:cTn id="60" dur="500"/>
                                        <p:tgtEl>
                                          <p:spTgt spid="57"/>
                                        </p:tgtEl>
                                      </p:cBhvr>
                                    </p:animEffect>
                                  </p:childTnLst>
                                </p:cTn>
                              </p:par>
                            </p:childTnLst>
                          </p:cTn>
                        </p:par>
                        <p:par>
                          <p:cTn id="61" fill="hold">
                            <p:stCondLst>
                              <p:cond delay="1500"/>
                            </p:stCondLst>
                            <p:childTnLst>
                              <p:par>
                                <p:cTn id="62" presetID="22" presetClass="entr" presetSubtype="1" fill="hold"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up)">
                                      <p:cBhvr>
                                        <p:cTn id="64" dur="500"/>
                                        <p:tgtEl>
                                          <p:spTgt spid="49"/>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ipe(left)">
                                      <p:cBhvr>
                                        <p:cTn id="68" dur="500"/>
                                        <p:tgtEl>
                                          <p:spTgt spid="50"/>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2.77778E-6 -2.69489E-6 L 0.00104 0.12515 " pathEditMode="relative" rAng="0" ptsTypes="AA">
                                      <p:cBhvr>
                                        <p:cTn id="72" dur="1000" fill="hold"/>
                                        <p:tgtEl>
                                          <p:spTgt spid="44"/>
                                        </p:tgtEl>
                                        <p:attrNameLst>
                                          <p:attrName>ppt_x</p:attrName>
                                          <p:attrName>ppt_y</p:attrName>
                                        </p:attrNameLst>
                                      </p:cBhvr>
                                      <p:rCtr x="1" y="62"/>
                                    </p:animMotion>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down)">
                                      <p:cBhvr>
                                        <p:cTn id="77" dur="1000"/>
                                        <p:tgtEl>
                                          <p:spTgt spid="51"/>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left)">
                                      <p:cBhvr>
                                        <p:cTn id="81" dur="500"/>
                                        <p:tgtEl>
                                          <p:spTgt spid="61"/>
                                        </p:tgtEl>
                                      </p:cBhvr>
                                    </p:animEffect>
                                  </p:childTnLst>
                                </p:cTn>
                              </p:par>
                            </p:childTnLst>
                          </p:cTn>
                        </p:par>
                        <p:par>
                          <p:cTn id="82" fill="hold">
                            <p:stCondLst>
                              <p:cond delay="1500"/>
                            </p:stCondLst>
                            <p:childTnLst>
                              <p:par>
                                <p:cTn id="83" presetID="22" presetClass="entr" presetSubtype="4" fill="hold" nodeType="after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wipe(down)">
                                      <p:cBhvr>
                                        <p:cTn id="85" dur="500"/>
                                        <p:tgtEl>
                                          <p:spTgt spid="62"/>
                                        </p:tgtEl>
                                      </p:cBhvr>
                                    </p:animEffect>
                                  </p:childTnLst>
                                </p:cTn>
                              </p:par>
                              <p:par>
                                <p:cTn id="86" presetID="22" presetClass="entr" presetSubtype="1" fill="hold"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wipe(up)">
                                      <p:cBhvr>
                                        <p:cTn id="88" dur="500"/>
                                        <p:tgtEl>
                                          <p:spTgt spid="63"/>
                                        </p:tgtEl>
                                      </p:cBhvr>
                                    </p:animEffect>
                                  </p:childTnLst>
                                </p:cTn>
                              </p:par>
                            </p:childTnLst>
                          </p:cTn>
                        </p:par>
                        <p:par>
                          <p:cTn id="89" fill="hold">
                            <p:stCondLst>
                              <p:cond delay="2000"/>
                            </p:stCondLst>
                            <p:childTnLst>
                              <p:par>
                                <p:cTn id="90" presetID="22" presetClass="entr" presetSubtype="8" fill="hold"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par>
                                <p:cTn id="93" presetID="22" presetClass="entr" presetSubtype="8" fill="hold" nodeType="with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wipe(left)">
                                      <p:cBhvr>
                                        <p:cTn id="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6" grpId="0" animBg="1"/>
      <p:bldP spid="46"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One-sided Communication Example</a:t>
            </a:r>
          </a:p>
        </p:txBody>
      </p:sp>
      <p:sp>
        <p:nvSpPr>
          <p:cNvPr id="4" name="Rectangle 3"/>
          <p:cNvSpPr/>
          <p:nvPr/>
        </p:nvSpPr>
        <p:spPr bwMode="auto">
          <a:xfrm>
            <a:off x="5603846" y="4827802"/>
            <a:ext cx="333541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굴림" pitchFamily="-65" charset="-127"/>
                <a:cs typeface="굴림" pitchFamily="-65" charset="-127"/>
              </a:rPr>
              <a:t>MPI implementation</a:t>
            </a:r>
          </a:p>
        </p:txBody>
      </p:sp>
      <p:sp>
        <p:nvSpPr>
          <p:cNvPr id="5" name="Rounded Rectangle 4"/>
          <p:cNvSpPr/>
          <p:nvPr/>
        </p:nvSpPr>
        <p:spPr bwMode="auto">
          <a:xfrm>
            <a:off x="311784" y="1378590"/>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Memory</a:t>
            </a:r>
          </a:p>
        </p:txBody>
      </p:sp>
      <p:sp>
        <p:nvSpPr>
          <p:cNvPr id="6" name="Rounded Rectangle 5"/>
          <p:cNvSpPr/>
          <p:nvPr/>
        </p:nvSpPr>
        <p:spPr bwMode="auto">
          <a:xfrm>
            <a:off x="6165908" y="1377192"/>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Memory</a:t>
            </a:r>
          </a:p>
        </p:txBody>
      </p:sp>
      <p:sp>
        <p:nvSpPr>
          <p:cNvPr id="7" name="Rectangle 6"/>
          <p:cNvSpPr/>
          <p:nvPr/>
        </p:nvSpPr>
        <p:spPr bwMode="auto">
          <a:xfrm>
            <a:off x="276838" y="4826404"/>
            <a:ext cx="345626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굴림" pitchFamily="-65" charset="-127"/>
                <a:cs typeface="굴림" pitchFamily="-65" charset="-127"/>
              </a:rPr>
              <a:t>MPI implementation</a:t>
            </a:r>
          </a:p>
        </p:txBody>
      </p:sp>
      <p:sp>
        <p:nvSpPr>
          <p:cNvPr id="8" name="Rectangle 7"/>
          <p:cNvSpPr/>
          <p:nvPr/>
        </p:nvSpPr>
        <p:spPr bwMode="auto">
          <a:xfrm>
            <a:off x="1800224" y="3225411"/>
            <a:ext cx="393192"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9" name="Rectangle 8"/>
          <p:cNvSpPr/>
          <p:nvPr/>
        </p:nvSpPr>
        <p:spPr bwMode="auto">
          <a:xfrm>
            <a:off x="2333624" y="3225411"/>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cxnSp>
        <p:nvCxnSpPr>
          <p:cNvPr id="11" name="Straight Connector 10"/>
          <p:cNvCxnSpPr/>
          <p:nvPr/>
        </p:nvCxnSpPr>
        <p:spPr bwMode="auto">
          <a:xfrm rot="5400000">
            <a:off x="1720179" y="4557323"/>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cxnSp>
        <p:nvCxnSpPr>
          <p:cNvPr id="12" name="Straight Connector 11"/>
          <p:cNvCxnSpPr/>
          <p:nvPr/>
        </p:nvCxnSpPr>
        <p:spPr bwMode="auto">
          <a:xfrm rot="5400000">
            <a:off x="2253579" y="4557323"/>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16" name="TextBox 15"/>
          <p:cNvSpPr txBox="1"/>
          <p:nvPr/>
        </p:nvSpPr>
        <p:spPr>
          <a:xfrm>
            <a:off x="1735163" y="2963350"/>
            <a:ext cx="500458" cy="276999"/>
          </a:xfrm>
          <a:prstGeom prst="rect">
            <a:avLst/>
          </a:prstGeom>
          <a:noFill/>
        </p:spPr>
        <p:txBody>
          <a:bodyPr wrap="none" rtlCol="0">
            <a:spAutoFit/>
          </a:bodyPr>
          <a:lstStyle/>
          <a:p>
            <a:pPr algn="ctr"/>
            <a:r>
              <a:rPr lang="en-US" sz="1200" dirty="0">
                <a:latin typeface="+mj-lt"/>
                <a:cs typeface="Arial"/>
              </a:rPr>
              <a:t>Send</a:t>
            </a:r>
          </a:p>
        </p:txBody>
      </p:sp>
      <p:sp>
        <p:nvSpPr>
          <p:cNvPr id="17" name="TextBox 16"/>
          <p:cNvSpPr txBox="1"/>
          <p:nvPr/>
        </p:nvSpPr>
        <p:spPr>
          <a:xfrm>
            <a:off x="2282098" y="2963350"/>
            <a:ext cx="482183" cy="276999"/>
          </a:xfrm>
          <a:prstGeom prst="rect">
            <a:avLst/>
          </a:prstGeom>
          <a:noFill/>
        </p:spPr>
        <p:txBody>
          <a:bodyPr wrap="none" rtlCol="0">
            <a:spAutoFit/>
          </a:bodyPr>
          <a:lstStyle/>
          <a:p>
            <a:pPr algn="ctr"/>
            <a:r>
              <a:rPr lang="en-US" sz="1200" dirty="0">
                <a:latin typeface="+mj-lt"/>
                <a:cs typeface="Arial"/>
              </a:rPr>
              <a:t>Recv</a:t>
            </a:r>
          </a:p>
        </p:txBody>
      </p:sp>
      <p:cxnSp>
        <p:nvCxnSpPr>
          <p:cNvPr id="18" name="Straight Connector 17"/>
          <p:cNvCxnSpPr/>
          <p:nvPr/>
        </p:nvCxnSpPr>
        <p:spPr bwMode="auto">
          <a:xfrm rot="5400000">
            <a:off x="6360694" y="4558721"/>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cxnSp>
        <p:nvCxnSpPr>
          <p:cNvPr id="19" name="Straight Connector 18"/>
          <p:cNvCxnSpPr/>
          <p:nvPr/>
        </p:nvCxnSpPr>
        <p:spPr bwMode="auto">
          <a:xfrm rot="5400000">
            <a:off x="6885705" y="4558721"/>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21" name="Rectangle 20"/>
          <p:cNvSpPr/>
          <p:nvPr/>
        </p:nvSpPr>
        <p:spPr bwMode="auto">
          <a:xfrm>
            <a:off x="8120542" y="2002810"/>
            <a:ext cx="662731"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cxnSp>
        <p:nvCxnSpPr>
          <p:cNvPr id="22" name="Straight Connector 21"/>
          <p:cNvCxnSpPr/>
          <p:nvPr/>
        </p:nvCxnSpPr>
        <p:spPr bwMode="auto">
          <a:xfrm rot="16200000" flipH="1">
            <a:off x="2130804" y="3749880"/>
            <a:ext cx="4781722" cy="33555"/>
          </a:xfrm>
          <a:prstGeom prst="line">
            <a:avLst/>
          </a:prstGeom>
          <a:solidFill>
            <a:schemeClr val="accent1"/>
          </a:solidFill>
          <a:ln w="12700" cap="sq" cmpd="sng" algn="ctr">
            <a:solidFill>
              <a:schemeClr val="tx1"/>
            </a:solidFill>
            <a:prstDash val="solid"/>
            <a:round/>
            <a:headEnd type="none" w="med" len="med"/>
            <a:tailEnd type="none" w="med" len="med"/>
          </a:ln>
          <a:effectLst/>
        </p:spPr>
      </p:cxnSp>
      <p:sp>
        <p:nvSpPr>
          <p:cNvPr id="23" name="Rounded Rectangle 22"/>
          <p:cNvSpPr/>
          <p:nvPr/>
        </p:nvSpPr>
        <p:spPr bwMode="auto">
          <a:xfrm>
            <a:off x="3155663" y="1385581"/>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Processor</a:t>
            </a:r>
          </a:p>
        </p:txBody>
      </p:sp>
      <p:sp>
        <p:nvSpPr>
          <p:cNvPr id="24" name="Oval 5"/>
          <p:cNvSpPr>
            <a:spLocks noChangeArrowheads="1"/>
          </p:cNvSpPr>
          <p:nvPr/>
        </p:nvSpPr>
        <p:spPr bwMode="auto">
          <a:xfrm>
            <a:off x="3266040" y="1799963"/>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5" name="Oval 5"/>
          <p:cNvSpPr>
            <a:spLocks noChangeArrowheads="1"/>
          </p:cNvSpPr>
          <p:nvPr/>
        </p:nvSpPr>
        <p:spPr bwMode="auto">
          <a:xfrm>
            <a:off x="3787556" y="1801361"/>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6" name="Oval 5"/>
          <p:cNvSpPr>
            <a:spLocks noChangeArrowheads="1"/>
          </p:cNvSpPr>
          <p:nvPr/>
        </p:nvSpPr>
        <p:spPr bwMode="auto">
          <a:xfrm>
            <a:off x="3267438" y="2254367"/>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7" name="Oval 5"/>
          <p:cNvSpPr>
            <a:spLocks noChangeArrowheads="1"/>
          </p:cNvSpPr>
          <p:nvPr/>
        </p:nvSpPr>
        <p:spPr bwMode="auto">
          <a:xfrm>
            <a:off x="3788954" y="2255765"/>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8" name="Rounded Rectangle 27"/>
          <p:cNvSpPr/>
          <p:nvPr/>
        </p:nvSpPr>
        <p:spPr bwMode="auto">
          <a:xfrm>
            <a:off x="4860028" y="1386979"/>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j-lt"/>
                <a:cs typeface="Arial" pitchFamily="34" charset="0"/>
              </a:rPr>
              <a:t>Processor</a:t>
            </a:r>
          </a:p>
        </p:txBody>
      </p:sp>
      <p:sp>
        <p:nvSpPr>
          <p:cNvPr id="29" name="Oval 5"/>
          <p:cNvSpPr>
            <a:spLocks noChangeArrowheads="1"/>
          </p:cNvSpPr>
          <p:nvPr/>
        </p:nvSpPr>
        <p:spPr bwMode="auto">
          <a:xfrm>
            <a:off x="4970405" y="1801361"/>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0" name="Oval 5"/>
          <p:cNvSpPr>
            <a:spLocks noChangeArrowheads="1"/>
          </p:cNvSpPr>
          <p:nvPr/>
        </p:nvSpPr>
        <p:spPr bwMode="auto">
          <a:xfrm>
            <a:off x="5491921" y="1802759"/>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1" name="Oval 5"/>
          <p:cNvSpPr>
            <a:spLocks noChangeArrowheads="1"/>
          </p:cNvSpPr>
          <p:nvPr/>
        </p:nvSpPr>
        <p:spPr bwMode="auto">
          <a:xfrm>
            <a:off x="4971803" y="2255765"/>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2" name="Oval 5"/>
          <p:cNvSpPr>
            <a:spLocks noChangeArrowheads="1"/>
          </p:cNvSpPr>
          <p:nvPr/>
        </p:nvSpPr>
        <p:spPr bwMode="auto">
          <a:xfrm>
            <a:off x="5493319" y="2257163"/>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3" name="Rectangle 32"/>
          <p:cNvSpPr/>
          <p:nvPr/>
        </p:nvSpPr>
        <p:spPr bwMode="auto">
          <a:xfrm>
            <a:off x="6423961" y="3218420"/>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34" name="Rectangle 33"/>
          <p:cNvSpPr/>
          <p:nvPr/>
        </p:nvSpPr>
        <p:spPr bwMode="auto">
          <a:xfrm>
            <a:off x="6957361" y="3218420"/>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38" name="TextBox 37"/>
          <p:cNvSpPr txBox="1"/>
          <p:nvPr/>
        </p:nvSpPr>
        <p:spPr>
          <a:xfrm>
            <a:off x="6358900" y="2956359"/>
            <a:ext cx="500458" cy="276999"/>
          </a:xfrm>
          <a:prstGeom prst="rect">
            <a:avLst/>
          </a:prstGeom>
          <a:noFill/>
        </p:spPr>
        <p:txBody>
          <a:bodyPr wrap="none" rtlCol="0">
            <a:spAutoFit/>
          </a:bodyPr>
          <a:lstStyle/>
          <a:p>
            <a:pPr algn="ctr"/>
            <a:r>
              <a:rPr lang="en-US" sz="1200" dirty="0">
                <a:latin typeface="+mj-lt"/>
                <a:cs typeface="Arial"/>
              </a:rPr>
              <a:t>Send</a:t>
            </a:r>
          </a:p>
        </p:txBody>
      </p:sp>
      <p:sp>
        <p:nvSpPr>
          <p:cNvPr id="39" name="TextBox 38"/>
          <p:cNvSpPr txBox="1"/>
          <p:nvPr/>
        </p:nvSpPr>
        <p:spPr>
          <a:xfrm>
            <a:off x="6905835" y="2956359"/>
            <a:ext cx="482183" cy="276999"/>
          </a:xfrm>
          <a:prstGeom prst="rect">
            <a:avLst/>
          </a:prstGeom>
          <a:noFill/>
        </p:spPr>
        <p:txBody>
          <a:bodyPr wrap="none" rtlCol="0">
            <a:spAutoFit/>
          </a:bodyPr>
          <a:lstStyle/>
          <a:p>
            <a:pPr algn="ctr"/>
            <a:r>
              <a:rPr lang="en-US" sz="1200" dirty="0">
                <a:latin typeface="+mj-lt"/>
                <a:cs typeface="Arial"/>
              </a:rPr>
              <a:t>Recv</a:t>
            </a:r>
          </a:p>
        </p:txBody>
      </p:sp>
      <p:sp>
        <p:nvSpPr>
          <p:cNvPr id="40" name="Rectangle 39"/>
          <p:cNvSpPr/>
          <p:nvPr/>
        </p:nvSpPr>
        <p:spPr bwMode="auto">
          <a:xfrm>
            <a:off x="403451" y="1651870"/>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sp>
        <p:nvSpPr>
          <p:cNvPr id="41" name="Rectangle 40"/>
          <p:cNvSpPr/>
          <p:nvPr/>
        </p:nvSpPr>
        <p:spPr bwMode="auto">
          <a:xfrm>
            <a:off x="1813415" y="4093067"/>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cxnSp>
        <p:nvCxnSpPr>
          <p:cNvPr id="42" name="Straight Connector 41"/>
          <p:cNvCxnSpPr/>
          <p:nvPr/>
        </p:nvCxnSpPr>
        <p:spPr bwMode="auto">
          <a:xfrm rot="10800000">
            <a:off x="1996581" y="2063692"/>
            <a:ext cx="1159083" cy="1399"/>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3" name="Straight Connector 42"/>
          <p:cNvCxnSpPr/>
          <p:nvPr/>
        </p:nvCxnSpPr>
        <p:spPr bwMode="auto">
          <a:xfrm rot="16200000" flipH="1">
            <a:off x="967211" y="3079076"/>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cxnSp>
        <p:nvCxnSpPr>
          <p:cNvPr id="44" name="Straight Connector 43"/>
          <p:cNvCxnSpPr/>
          <p:nvPr/>
        </p:nvCxnSpPr>
        <p:spPr bwMode="auto">
          <a:xfrm rot="5400000">
            <a:off x="37755" y="3678573"/>
            <a:ext cx="2751583" cy="8386"/>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45" name="Straight Connector 44"/>
          <p:cNvCxnSpPr/>
          <p:nvPr/>
        </p:nvCxnSpPr>
        <p:spPr bwMode="auto">
          <a:xfrm flipV="1">
            <a:off x="1409350" y="5066950"/>
            <a:ext cx="6233021" cy="16778"/>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46" name="Straight Connector 45"/>
          <p:cNvCxnSpPr/>
          <p:nvPr/>
        </p:nvCxnSpPr>
        <p:spPr bwMode="auto">
          <a:xfrm rot="16200000" flipV="1">
            <a:off x="6258188" y="3640821"/>
            <a:ext cx="2843869" cy="8392"/>
          </a:xfrm>
          <a:prstGeom prst="line">
            <a:avLst/>
          </a:prstGeom>
          <a:solidFill>
            <a:schemeClr val="accent1"/>
          </a:solidFill>
          <a:ln w="76200" cap="sq" cmpd="sng" algn="ctr">
            <a:solidFill>
              <a:srgbClr val="E57300"/>
            </a:solidFill>
            <a:prstDash val="solid"/>
            <a:round/>
            <a:headEnd type="none" w="med" len="med"/>
            <a:tailEnd type="none" w="lg" len="lg"/>
          </a:ln>
          <a:effectLst/>
        </p:spPr>
      </p:cxnSp>
      <p:sp>
        <p:nvSpPr>
          <p:cNvPr id="47" name="Rectangle 46"/>
          <p:cNvSpPr/>
          <p:nvPr/>
        </p:nvSpPr>
        <p:spPr bwMode="auto">
          <a:xfrm>
            <a:off x="404849" y="2081107"/>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sp>
        <p:nvSpPr>
          <p:cNvPr id="48" name="Rectangle 47"/>
          <p:cNvSpPr/>
          <p:nvPr/>
        </p:nvSpPr>
        <p:spPr bwMode="auto">
          <a:xfrm>
            <a:off x="397858" y="2501955"/>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mj-lt"/>
                <a:ea typeface="굴림" pitchFamily="-65" charset="-127"/>
                <a:cs typeface="굴림" pitchFamily="-65" charset="-127"/>
              </a:rPr>
              <a:t>Memory</a:t>
            </a:r>
          </a:p>
          <a:p>
            <a:pPr algn="ctr"/>
            <a:r>
              <a:rPr lang="en-US" sz="1000" dirty="0">
                <a:solidFill>
                  <a:schemeClr val="tx1"/>
                </a:solidFill>
                <a:latin typeface="+mj-lt"/>
                <a:ea typeface="굴림" pitchFamily="-65" charset="-127"/>
                <a:cs typeface="굴림" pitchFamily="-65" charset="-127"/>
              </a:rPr>
              <a:t>Segment</a:t>
            </a:r>
          </a:p>
        </p:txBody>
      </p:sp>
      <p:cxnSp>
        <p:nvCxnSpPr>
          <p:cNvPr id="49" name="Straight Connector 48"/>
          <p:cNvCxnSpPr>
            <a:stCxn id="40" idx="3"/>
          </p:cNvCxnSpPr>
          <p:nvPr/>
        </p:nvCxnSpPr>
        <p:spPr bwMode="auto">
          <a:xfrm>
            <a:off x="998290" y="1845197"/>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0" name="Straight Connector 49"/>
          <p:cNvCxnSpPr/>
          <p:nvPr/>
        </p:nvCxnSpPr>
        <p:spPr bwMode="auto">
          <a:xfrm>
            <a:off x="1008077" y="2291212"/>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1" name="Straight Connector 50"/>
          <p:cNvCxnSpPr/>
          <p:nvPr/>
        </p:nvCxnSpPr>
        <p:spPr bwMode="auto">
          <a:xfrm>
            <a:off x="1001086" y="2686893"/>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2" name="Straight Connector 51"/>
          <p:cNvCxnSpPr/>
          <p:nvPr/>
        </p:nvCxnSpPr>
        <p:spPr bwMode="auto">
          <a:xfrm>
            <a:off x="1251358" y="2291211"/>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3" name="Straight Connector 52"/>
          <p:cNvCxnSpPr/>
          <p:nvPr/>
        </p:nvCxnSpPr>
        <p:spPr bwMode="auto">
          <a:xfrm rot="5400000">
            <a:off x="988314" y="2070235"/>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4" name="Straight Connector 53"/>
          <p:cNvCxnSpPr/>
          <p:nvPr/>
        </p:nvCxnSpPr>
        <p:spPr bwMode="auto">
          <a:xfrm rot="5400000">
            <a:off x="989712" y="2463375"/>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5" name="Straight Connector 54"/>
          <p:cNvCxnSpPr>
            <a:endCxn id="21" idx="1"/>
          </p:cNvCxnSpPr>
          <p:nvPr/>
        </p:nvCxnSpPr>
        <p:spPr bwMode="auto">
          <a:xfrm>
            <a:off x="7701094" y="2214693"/>
            <a:ext cx="419448" cy="3116"/>
          </a:xfrm>
          <a:prstGeom prst="line">
            <a:avLst/>
          </a:prstGeom>
          <a:solidFill>
            <a:schemeClr val="accent1"/>
          </a:solidFill>
          <a:ln w="76200" cap="sq" cmpd="sng" algn="ctr">
            <a:solidFill>
              <a:srgbClr val="E57300"/>
            </a:solidFill>
            <a:prstDash val="solid"/>
            <a:round/>
            <a:headEnd type="none" w="med" len="med"/>
            <a:tailEnd type="stealth" w="med" len="sm"/>
          </a:ln>
          <a:effectLst/>
        </p:spPr>
      </p:cxnSp>
      <p:sp>
        <p:nvSpPr>
          <p:cNvPr id="3" name="Slide Number Placeholder 2"/>
          <p:cNvSpPr>
            <a:spLocks noGrp="1"/>
          </p:cNvSpPr>
          <p:nvPr>
            <p:ph type="sldNum" sz="quarter" idx="4"/>
          </p:nvPr>
        </p:nvSpPr>
        <p:spPr/>
        <p:txBody>
          <a:bodyPr/>
          <a:lstStyle/>
          <a:p>
            <a:fld id="{6B394888-48A7-42F6-AE45-2BD5FD40ED91}" type="slidenum">
              <a:rPr lang="en-US" smtClean="0"/>
              <a:pPr/>
              <a:t>98</a:t>
            </a:fld>
            <a:endParaRPr lang="en-US" dirty="0"/>
          </a:p>
        </p:txBody>
      </p:sp>
    </p:spTree>
    <p:extLst>
      <p:ext uri="{BB962C8B-B14F-4D97-AF65-F5344CB8AC3E}">
        <p14:creationId xmlns:p14="http://schemas.microsoft.com/office/powerpoint/2010/main" val="61335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42" presetClass="path" presetSubtype="0" accel="50000" decel="50000" fill="hold" grpId="1" nodeType="withEffect">
                                  <p:stCondLst>
                                    <p:cond delay="0"/>
                                  </p:stCondLst>
                                  <p:childTnLst>
                                    <p:animMotion origin="layout" path="M -2.77778E-6 -4.02036E-6 L -0.00017 0.12862 " pathEditMode="relative" rAng="0" ptsTypes="AA">
                                      <p:cBhvr>
                                        <p:cTn id="22" dur="1000" fill="hold"/>
                                        <p:tgtEl>
                                          <p:spTgt spid="41"/>
                                        </p:tgtEl>
                                        <p:attrNameLst>
                                          <p:attrName>ppt_x</p:attrName>
                                          <p:attrName>ppt_y</p:attrName>
                                        </p:attrNameLst>
                                      </p:cBhvr>
                                      <p:rCtr x="0" y="64"/>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par>
                                <p:cTn id="28" presetID="22" presetClass="entr" presetSubtype="8"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par>
                                <p:cTn id="31" presetID="22" presetClass="entr" presetSubtype="8"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par>
                                <p:cTn id="38" presetID="22" presetClass="entr" presetSubtype="4"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1500"/>
                            </p:stCondLst>
                            <p:childTnLst>
                              <p:par>
                                <p:cTn id="46" presetID="22" presetClass="entr" presetSubtype="1"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up)">
                                      <p:cBhvr>
                                        <p:cTn id="48" dur="500"/>
                                        <p:tgtEl>
                                          <p:spTgt spid="44"/>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par>
                          <p:cTn id="53" fill="hold">
                            <p:stCondLst>
                              <p:cond delay="2500"/>
                            </p:stCondLst>
                            <p:childTnLst>
                              <p:par>
                                <p:cTn id="54" presetID="22" presetClass="entr" presetSubtype="4" fill="hold"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1000"/>
                                        <p:tgtEl>
                                          <p:spTgt spid="46"/>
                                        </p:tgtEl>
                                      </p:cBhvr>
                                    </p:animEffect>
                                  </p:childTnLst>
                                </p:cTn>
                              </p:par>
                            </p:childTnLst>
                          </p:cTn>
                        </p:par>
                        <p:par>
                          <p:cTn id="57" fill="hold">
                            <p:stCondLst>
                              <p:cond delay="3500"/>
                            </p:stCondLst>
                            <p:childTnLst>
                              <p:par>
                                <p:cTn id="58" presetID="22" presetClass="entr" presetSubtype="8" fill="hold"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left)">
                                      <p:cBhvr>
                                        <p:cTn id="6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One-sided and Two-sided Programming</a:t>
            </a:r>
          </a:p>
        </p:txBody>
      </p:sp>
      <p:sp>
        <p:nvSpPr>
          <p:cNvPr id="6" name="Text Box 5"/>
          <p:cNvSpPr txBox="1">
            <a:spLocks noChangeArrowheads="1"/>
          </p:cNvSpPr>
          <p:nvPr/>
        </p:nvSpPr>
        <p:spPr bwMode="auto">
          <a:xfrm>
            <a:off x="2392199" y="987981"/>
            <a:ext cx="1141413" cy="366713"/>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buClrTx/>
              <a:buFontTx/>
              <a:buNone/>
            </a:pPr>
            <a:r>
              <a:rPr lang="en-US" dirty="0"/>
              <a:t>Process 0</a:t>
            </a:r>
          </a:p>
        </p:txBody>
      </p:sp>
      <p:sp>
        <p:nvSpPr>
          <p:cNvPr id="7" name="Text Box 6"/>
          <p:cNvSpPr txBox="1">
            <a:spLocks noChangeArrowheads="1"/>
          </p:cNvSpPr>
          <p:nvPr/>
        </p:nvSpPr>
        <p:spPr bwMode="auto">
          <a:xfrm>
            <a:off x="5338599" y="1019731"/>
            <a:ext cx="1316038" cy="366713"/>
          </a:xfrm>
          <a:prstGeom prst="rect">
            <a:avLst/>
          </a:prstGeom>
          <a:noFill/>
          <a:ln w="12700">
            <a:noFill/>
            <a:miter lim="800000"/>
            <a:headEnd type="none" w="sm" len="sm"/>
            <a:tailEnd type="none" w="sm" len="sm"/>
          </a:ln>
          <a:effectLst/>
        </p:spPr>
        <p:txBody>
          <a:bodyPr>
            <a:spAutoFit/>
          </a:bodyPr>
          <a:lstStyle/>
          <a:p>
            <a:pPr>
              <a:lnSpc>
                <a:spcPct val="100000"/>
              </a:lnSpc>
              <a:spcBef>
                <a:spcPct val="0"/>
              </a:spcBef>
              <a:buClrTx/>
              <a:buFontTx/>
              <a:buNone/>
            </a:pPr>
            <a:r>
              <a:rPr lang="en-US"/>
              <a:t>Process 1</a:t>
            </a:r>
          </a:p>
        </p:txBody>
      </p:sp>
      <p:sp>
        <p:nvSpPr>
          <p:cNvPr id="8" name="Line 7"/>
          <p:cNvSpPr>
            <a:spLocks noChangeShapeType="1"/>
          </p:cNvSpPr>
          <p:nvPr/>
        </p:nvSpPr>
        <p:spPr bwMode="auto">
          <a:xfrm>
            <a:off x="4373399" y="1070531"/>
            <a:ext cx="0" cy="23558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 name="Text Box 8"/>
          <p:cNvSpPr txBox="1">
            <a:spLocks noChangeArrowheads="1"/>
          </p:cNvSpPr>
          <p:nvPr/>
        </p:nvSpPr>
        <p:spPr bwMode="auto">
          <a:xfrm>
            <a:off x="2298305" y="1429306"/>
            <a:ext cx="1275157" cy="369332"/>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buClrTx/>
              <a:buFontTx/>
              <a:buNone/>
            </a:pPr>
            <a:r>
              <a:rPr lang="en-US" b="1" dirty="0"/>
              <a:t>SEND(data)</a:t>
            </a:r>
          </a:p>
        </p:txBody>
      </p:sp>
      <p:sp>
        <p:nvSpPr>
          <p:cNvPr id="10" name="Text Box 9"/>
          <p:cNvSpPr txBox="1">
            <a:spLocks noChangeArrowheads="1"/>
          </p:cNvSpPr>
          <p:nvPr/>
        </p:nvSpPr>
        <p:spPr bwMode="auto">
          <a:xfrm>
            <a:off x="5335512" y="3135868"/>
            <a:ext cx="1252523" cy="369332"/>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buClrTx/>
              <a:buFontTx/>
              <a:buNone/>
            </a:pPr>
            <a:r>
              <a:rPr lang="en-US" b="1" dirty="0"/>
              <a:t>RECV(data)</a:t>
            </a:r>
            <a:endParaRPr lang="en-US" dirty="0"/>
          </a:p>
        </p:txBody>
      </p:sp>
      <p:sp>
        <p:nvSpPr>
          <p:cNvPr id="11" name="Line 10"/>
          <p:cNvSpPr>
            <a:spLocks noChangeShapeType="1"/>
          </p:cNvSpPr>
          <p:nvPr/>
        </p:nvSpPr>
        <p:spPr bwMode="auto">
          <a:xfrm>
            <a:off x="3549416" y="1613971"/>
            <a:ext cx="1585983" cy="1706563"/>
          </a:xfrm>
          <a:prstGeom prst="line">
            <a:avLst/>
          </a:prstGeom>
          <a:noFill/>
          <a:ln w="28575">
            <a:solidFill>
              <a:schemeClr val="bg2">
                <a:lumMod val="10000"/>
              </a:schemeClr>
            </a:solidFill>
            <a:round/>
            <a:headEnd type="none" w="sm" len="sm"/>
            <a:tailEnd type="triangle" w="med" len="sm"/>
          </a:ln>
          <a:effectLst/>
        </p:spPr>
        <p:txBody>
          <a:bodyPr wrap="none" anchor="ctr"/>
          <a:lstStyle/>
          <a:p>
            <a:endParaRPr lang="en-US"/>
          </a:p>
        </p:txBody>
      </p:sp>
      <p:sp>
        <p:nvSpPr>
          <p:cNvPr id="12" name="TextBox 11"/>
          <p:cNvSpPr txBox="1"/>
          <p:nvPr/>
        </p:nvSpPr>
        <p:spPr>
          <a:xfrm>
            <a:off x="5751349" y="1521381"/>
            <a:ext cx="304800" cy="1477328"/>
          </a:xfrm>
          <a:prstGeom prst="rect">
            <a:avLst/>
          </a:prstGeom>
          <a:noFill/>
        </p:spPr>
        <p:txBody>
          <a:bodyPr wrap="square" rtlCol="0">
            <a:spAutoFit/>
          </a:bodyPr>
          <a:lstStyle/>
          <a:p>
            <a:pPr algn="ctr"/>
            <a:r>
              <a:rPr lang="en-US" b="1" dirty="0">
                <a:solidFill>
                  <a:srgbClr val="C00000"/>
                </a:solidFill>
              </a:rPr>
              <a:t>DELAY</a:t>
            </a:r>
          </a:p>
        </p:txBody>
      </p:sp>
      <p:sp>
        <p:nvSpPr>
          <p:cNvPr id="13" name="Left Brace 12"/>
          <p:cNvSpPr/>
          <p:nvPr/>
        </p:nvSpPr>
        <p:spPr bwMode="auto">
          <a:xfrm>
            <a:off x="2093749" y="1429306"/>
            <a:ext cx="222250" cy="2075894"/>
          </a:xfrm>
          <a:prstGeom prst="leftBrace">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14" name="Text Box 5"/>
          <p:cNvSpPr txBox="1">
            <a:spLocks noChangeArrowheads="1"/>
          </p:cNvSpPr>
          <p:nvPr/>
        </p:nvSpPr>
        <p:spPr bwMode="auto">
          <a:xfrm>
            <a:off x="798350" y="1845052"/>
            <a:ext cx="1295399" cy="1200329"/>
          </a:xfrm>
          <a:prstGeom prst="rect">
            <a:avLst/>
          </a:prstGeom>
          <a:noFill/>
          <a:ln w="12700">
            <a:noFill/>
            <a:miter lim="800000"/>
            <a:headEnd type="none" w="sm" len="sm"/>
            <a:tailEnd type="none" w="sm" len="sm"/>
          </a:ln>
          <a:effectLst/>
        </p:spPr>
        <p:txBody>
          <a:bodyPr wrap="square">
            <a:spAutoFit/>
          </a:bodyPr>
          <a:lstStyle/>
          <a:p>
            <a:pPr algn="ctr">
              <a:lnSpc>
                <a:spcPct val="100000"/>
              </a:lnSpc>
              <a:spcBef>
                <a:spcPct val="0"/>
              </a:spcBef>
              <a:buClrTx/>
              <a:buFontTx/>
              <a:buNone/>
            </a:pPr>
            <a:r>
              <a:rPr lang="en-US" dirty="0"/>
              <a:t>Even the sending process is delayed</a:t>
            </a:r>
          </a:p>
        </p:txBody>
      </p:sp>
      <p:sp>
        <p:nvSpPr>
          <p:cNvPr id="15" name="Text Box 5"/>
          <p:cNvSpPr txBox="1">
            <a:spLocks noChangeArrowheads="1"/>
          </p:cNvSpPr>
          <p:nvPr/>
        </p:nvSpPr>
        <p:spPr bwMode="auto">
          <a:xfrm>
            <a:off x="2392199" y="3886200"/>
            <a:ext cx="1141413" cy="366713"/>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buClrTx/>
              <a:buFontTx/>
              <a:buNone/>
            </a:pPr>
            <a:r>
              <a:rPr lang="en-US" dirty="0"/>
              <a:t>Process 0</a:t>
            </a:r>
          </a:p>
        </p:txBody>
      </p:sp>
      <p:sp>
        <p:nvSpPr>
          <p:cNvPr id="16" name="Text Box 6"/>
          <p:cNvSpPr txBox="1">
            <a:spLocks noChangeArrowheads="1"/>
          </p:cNvSpPr>
          <p:nvPr/>
        </p:nvSpPr>
        <p:spPr bwMode="auto">
          <a:xfrm>
            <a:off x="5338599" y="3917950"/>
            <a:ext cx="1316038" cy="366713"/>
          </a:xfrm>
          <a:prstGeom prst="rect">
            <a:avLst/>
          </a:prstGeom>
          <a:noFill/>
          <a:ln w="12700">
            <a:noFill/>
            <a:miter lim="800000"/>
            <a:headEnd type="none" w="sm" len="sm"/>
            <a:tailEnd type="none" w="sm" len="sm"/>
          </a:ln>
          <a:effectLst/>
        </p:spPr>
        <p:txBody>
          <a:bodyPr>
            <a:spAutoFit/>
          </a:bodyPr>
          <a:lstStyle/>
          <a:p>
            <a:pPr>
              <a:lnSpc>
                <a:spcPct val="100000"/>
              </a:lnSpc>
              <a:spcBef>
                <a:spcPct val="0"/>
              </a:spcBef>
              <a:buClrTx/>
              <a:buFontTx/>
              <a:buNone/>
            </a:pPr>
            <a:r>
              <a:rPr lang="en-US"/>
              <a:t>Process 1</a:t>
            </a:r>
          </a:p>
        </p:txBody>
      </p:sp>
      <p:sp>
        <p:nvSpPr>
          <p:cNvPr id="17" name="Line 7"/>
          <p:cNvSpPr>
            <a:spLocks noChangeShapeType="1"/>
          </p:cNvSpPr>
          <p:nvPr/>
        </p:nvSpPr>
        <p:spPr bwMode="auto">
          <a:xfrm>
            <a:off x="4373399" y="3968750"/>
            <a:ext cx="0" cy="23558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8" name="Text Box 8"/>
          <p:cNvSpPr txBox="1">
            <a:spLocks noChangeArrowheads="1"/>
          </p:cNvSpPr>
          <p:nvPr/>
        </p:nvSpPr>
        <p:spPr bwMode="auto">
          <a:xfrm>
            <a:off x="2364027" y="4327525"/>
            <a:ext cx="1143711" cy="369332"/>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buClrTx/>
              <a:buFontTx/>
              <a:buNone/>
            </a:pPr>
            <a:r>
              <a:rPr lang="en-US" b="1" dirty="0"/>
              <a:t>PUT(data)</a:t>
            </a:r>
          </a:p>
        </p:txBody>
      </p:sp>
      <p:sp>
        <p:nvSpPr>
          <p:cNvPr id="20" name="Line 10"/>
          <p:cNvSpPr>
            <a:spLocks noChangeShapeType="1"/>
          </p:cNvSpPr>
          <p:nvPr/>
        </p:nvSpPr>
        <p:spPr bwMode="auto">
          <a:xfrm>
            <a:off x="3549416" y="4512190"/>
            <a:ext cx="1860784" cy="184667"/>
          </a:xfrm>
          <a:prstGeom prst="line">
            <a:avLst/>
          </a:prstGeom>
          <a:noFill/>
          <a:ln w="28575">
            <a:solidFill>
              <a:schemeClr val="bg2">
                <a:lumMod val="10000"/>
              </a:schemeClr>
            </a:solidFill>
            <a:round/>
            <a:headEnd type="none" w="sm" len="sm"/>
            <a:tailEnd type="triangle" w="med" len="sm"/>
          </a:ln>
          <a:effectLst/>
        </p:spPr>
        <p:txBody>
          <a:bodyPr wrap="none" anchor="ctr"/>
          <a:lstStyle/>
          <a:p>
            <a:endParaRPr lang="en-US"/>
          </a:p>
        </p:txBody>
      </p:sp>
      <p:sp>
        <p:nvSpPr>
          <p:cNvPr id="21" name="TextBox 20"/>
          <p:cNvSpPr txBox="1"/>
          <p:nvPr/>
        </p:nvSpPr>
        <p:spPr>
          <a:xfrm>
            <a:off x="5751349" y="4419600"/>
            <a:ext cx="304800" cy="1477328"/>
          </a:xfrm>
          <a:prstGeom prst="rect">
            <a:avLst/>
          </a:prstGeom>
          <a:noFill/>
        </p:spPr>
        <p:txBody>
          <a:bodyPr wrap="square" rtlCol="0">
            <a:spAutoFit/>
          </a:bodyPr>
          <a:lstStyle/>
          <a:p>
            <a:pPr algn="ctr"/>
            <a:r>
              <a:rPr lang="en-US" b="1" dirty="0">
                <a:solidFill>
                  <a:srgbClr val="C00000"/>
                </a:solidFill>
              </a:rPr>
              <a:t>DELAY</a:t>
            </a:r>
          </a:p>
        </p:txBody>
      </p:sp>
      <p:sp>
        <p:nvSpPr>
          <p:cNvPr id="22" name="Left Brace 21"/>
          <p:cNvSpPr/>
          <p:nvPr/>
        </p:nvSpPr>
        <p:spPr bwMode="auto">
          <a:xfrm>
            <a:off x="2093749" y="4327525"/>
            <a:ext cx="222250" cy="2075894"/>
          </a:xfrm>
          <a:prstGeom prst="leftBrace">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3" name="Text Box 5"/>
          <p:cNvSpPr txBox="1">
            <a:spLocks noChangeArrowheads="1"/>
          </p:cNvSpPr>
          <p:nvPr/>
        </p:nvSpPr>
        <p:spPr bwMode="auto">
          <a:xfrm>
            <a:off x="798350" y="4572000"/>
            <a:ext cx="1295399" cy="1477328"/>
          </a:xfrm>
          <a:prstGeom prst="rect">
            <a:avLst/>
          </a:prstGeom>
          <a:noFill/>
          <a:ln w="12700">
            <a:noFill/>
            <a:miter lim="800000"/>
            <a:headEnd type="none" w="sm" len="sm"/>
            <a:tailEnd type="none" w="sm" len="sm"/>
          </a:ln>
          <a:effectLst/>
        </p:spPr>
        <p:txBody>
          <a:bodyPr wrap="square">
            <a:spAutoFit/>
          </a:bodyPr>
          <a:lstStyle/>
          <a:p>
            <a:pPr algn="ctr">
              <a:lnSpc>
                <a:spcPct val="100000"/>
              </a:lnSpc>
              <a:spcBef>
                <a:spcPct val="0"/>
              </a:spcBef>
              <a:buClrTx/>
              <a:buFontTx/>
              <a:buNone/>
            </a:pPr>
            <a:r>
              <a:rPr lang="en-US" dirty="0"/>
              <a:t>Delay in process 1 does not affect process 0</a:t>
            </a:r>
          </a:p>
        </p:txBody>
      </p:sp>
      <p:sp>
        <p:nvSpPr>
          <p:cNvPr id="24" name="Text Box 8"/>
          <p:cNvSpPr txBox="1">
            <a:spLocks noChangeArrowheads="1"/>
          </p:cNvSpPr>
          <p:nvPr/>
        </p:nvSpPr>
        <p:spPr bwMode="auto">
          <a:xfrm>
            <a:off x="2369414" y="4964668"/>
            <a:ext cx="1129284" cy="369332"/>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buClrTx/>
              <a:buFontTx/>
              <a:buNone/>
            </a:pPr>
            <a:r>
              <a:rPr lang="en-US" b="1" dirty="0"/>
              <a:t>GET(data)</a:t>
            </a:r>
          </a:p>
        </p:txBody>
      </p:sp>
      <p:cxnSp>
        <p:nvCxnSpPr>
          <p:cNvPr id="26" name="Curved Connector 25"/>
          <p:cNvCxnSpPr>
            <a:stCxn id="24" idx="3"/>
          </p:cNvCxnSpPr>
          <p:nvPr/>
        </p:nvCxnSpPr>
        <p:spPr bwMode="auto">
          <a:xfrm>
            <a:off x="3498698" y="5149334"/>
            <a:ext cx="9040" cy="634663"/>
          </a:xfrm>
          <a:prstGeom prst="curvedConnector3">
            <a:avLst>
              <a:gd name="adj1" fmla="val 21205431"/>
            </a:avLst>
          </a:prstGeom>
          <a:noFill/>
          <a:ln w="28575" cap="flat" cmpd="sng" algn="ctr">
            <a:solidFill>
              <a:schemeClr val="bg2">
                <a:lumMod val="10000"/>
              </a:schemeClr>
            </a:solidFill>
            <a:prstDash val="solid"/>
            <a:round/>
            <a:headEnd type="none" w="med" len="med"/>
            <a:tailEnd type="arrow"/>
          </a:ln>
          <a:effectLst/>
        </p:spPr>
      </p:cxnSp>
      <p:sp>
        <p:nvSpPr>
          <p:cNvPr id="3" name="Slide Number Placeholder 2"/>
          <p:cNvSpPr>
            <a:spLocks noGrp="1"/>
          </p:cNvSpPr>
          <p:nvPr>
            <p:ph type="sldNum" sz="quarter" idx="4"/>
          </p:nvPr>
        </p:nvSpPr>
        <p:spPr/>
        <p:txBody>
          <a:bodyPr/>
          <a:lstStyle/>
          <a:p>
            <a:fld id="{6B394888-48A7-42F6-AE45-2BD5FD40ED91}" type="slidenum">
              <a:rPr lang="en-US" smtClean="0"/>
              <a:pPr/>
              <a:t>99</a:t>
            </a:fld>
            <a:endParaRPr lang="en-US" dirty="0"/>
          </a:p>
        </p:txBody>
      </p:sp>
    </p:spTree>
    <p:extLst>
      <p:ext uri="{BB962C8B-B14F-4D97-AF65-F5344CB8AC3E}">
        <p14:creationId xmlns:p14="http://schemas.microsoft.com/office/powerpoint/2010/main" val="801493086"/>
      </p:ext>
    </p:extLst>
  </p:cSld>
  <p:clrMapOvr>
    <a:masterClrMapping/>
  </p:clrMapOvr>
</p:sld>
</file>

<file path=ppt/theme/theme1.xml><?xml version="1.0" encoding="utf-8"?>
<a:theme xmlns:a="http://schemas.openxmlformats.org/drawingml/2006/main" name="argonne.updates">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1">
  <a:themeElements>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Presentation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outerShdw blurRad="63500" dist="35921" dir="2700000" algn="ctr" rotWithShape="0">
            <a:schemeClr val="bg2"/>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outerShdw blurRad="63500" dist="35921" dir="2700000" algn="ctr" rotWithShape="0">
            <a:schemeClr val="bg2"/>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lnDef>
  </a:objectDefaults>
  <a:extraClrSchemeLst>
    <a:extraClrScheme>
      <a:clrScheme name="Presentation1 1">
        <a:dk1>
          <a:srgbClr val="131313"/>
        </a:dk1>
        <a:lt1>
          <a:srgbClr val="FFFFFF"/>
        </a:lt1>
        <a:dk2>
          <a:srgbClr val="0071BC"/>
        </a:dk2>
        <a:lt2>
          <a:srgbClr val="808080"/>
        </a:lt2>
        <a:accent1>
          <a:srgbClr val="00A650"/>
        </a:accent1>
        <a:accent2>
          <a:srgbClr val="FFC20E"/>
        </a:accent2>
        <a:accent3>
          <a:srgbClr val="FFFFFF"/>
        </a:accent3>
        <a:accent4>
          <a:srgbClr val="0E0E0E"/>
        </a:accent4>
        <a:accent5>
          <a:srgbClr val="AAD0B3"/>
        </a:accent5>
        <a:accent6>
          <a:srgbClr val="E7B00C"/>
        </a:accent6>
        <a:hlink>
          <a:srgbClr val="00ADEF"/>
        </a:hlink>
        <a:folHlink>
          <a:srgbClr val="69316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11780</TotalTime>
  <Words>12904</Words>
  <Application>Microsoft Macintosh PowerPoint</Application>
  <PresentationFormat>On-screen Show (4:3)</PresentationFormat>
  <Paragraphs>2417</Paragraphs>
  <Slides>148</Slides>
  <Notes>68</Notes>
  <HiddenSlides>6</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148</vt:i4>
      </vt:variant>
    </vt:vector>
  </HeadingPairs>
  <TitlesOfParts>
    <vt:vector size="165" baseType="lpstr">
      <vt:lpstr>굴림</vt:lpstr>
      <vt:lpstr>MS PGothic</vt:lpstr>
      <vt:lpstr>MS PGothic</vt:lpstr>
      <vt:lpstr>宋体</vt:lpstr>
      <vt:lpstr>Arial</vt:lpstr>
      <vt:lpstr>Calibri</vt:lpstr>
      <vt:lpstr>Consolas</vt:lpstr>
      <vt:lpstr>Courier</vt:lpstr>
      <vt:lpstr>Courier New</vt:lpstr>
      <vt:lpstr>Symbol</vt:lpstr>
      <vt:lpstr>Times</vt:lpstr>
      <vt:lpstr>Times New Roman</vt:lpstr>
      <vt:lpstr>Trebuchet MS</vt:lpstr>
      <vt:lpstr>Wingdings</vt:lpstr>
      <vt:lpstr>Zapf Dingbats</vt:lpstr>
      <vt:lpstr>argonne.updates</vt:lpstr>
      <vt:lpstr>Presentation1</vt:lpstr>
      <vt:lpstr>MPI for Scalable Computing</vt:lpstr>
      <vt:lpstr>Outline</vt:lpstr>
      <vt:lpstr>What is MPI?</vt:lpstr>
      <vt:lpstr>Timeline of the MPI Standard</vt:lpstr>
      <vt:lpstr>Status of MPI-3.1 Implementations</vt:lpstr>
      <vt:lpstr>Web Pointers</vt:lpstr>
      <vt:lpstr>Tutorial Books on MPI  (November 2014)</vt:lpstr>
      <vt:lpstr>Important considerations while using MPI</vt:lpstr>
      <vt:lpstr>Compiling MPI Programs</vt:lpstr>
      <vt:lpstr>Compiling MPI Programs on Cray Systems</vt:lpstr>
      <vt:lpstr>Running MPI Programs</vt:lpstr>
      <vt:lpstr>Interaction with Resource Managers</vt:lpstr>
      <vt:lpstr>Running MPI Programs on Cray Systems</vt:lpstr>
      <vt:lpstr>Example: Hello World!</vt:lpstr>
      <vt:lpstr>Introduction to MPI Communicators</vt:lpstr>
      <vt:lpstr>MPI Communicators</vt:lpstr>
      <vt:lpstr>Communicators</vt:lpstr>
      <vt:lpstr>Communicators</vt:lpstr>
      <vt:lpstr>Simple MPI Program Identifying Processes</vt:lpstr>
      <vt:lpstr>Blocking Point-to-Point Operations</vt:lpstr>
      <vt:lpstr>MPI Basic Send/Receive</vt:lpstr>
      <vt:lpstr>Point-to-point Communication</vt:lpstr>
      <vt:lpstr>More Details on Describing Data for Communication</vt:lpstr>
      <vt:lpstr>MPI Basic (Blocking) Send</vt:lpstr>
      <vt:lpstr>MPI Basic (Blocking) Receive</vt:lpstr>
      <vt:lpstr>Simple Communication in MPI</vt:lpstr>
      <vt:lpstr>Example: Basic Send/Receive</vt:lpstr>
      <vt:lpstr>Parallel Sort using MPI Send/Recv</vt:lpstr>
      <vt:lpstr>Parallel Sort using MPI Send/Recv (contd.)</vt:lpstr>
      <vt:lpstr>Example: Sorting with Two Processes</vt:lpstr>
      <vt:lpstr>Status Object</vt:lpstr>
      <vt:lpstr>Using the “status” field (contd.)</vt:lpstr>
      <vt:lpstr>Example: Master-worker Computation</vt:lpstr>
      <vt:lpstr>Section Summary</vt:lpstr>
      <vt:lpstr>Nonblocking Point-to-Point Operations</vt:lpstr>
      <vt:lpstr>Blocking vs. Nonblocking Communication</vt:lpstr>
      <vt:lpstr>Blocking Communication</vt:lpstr>
      <vt:lpstr>PowerPoint Presentation</vt:lpstr>
      <vt:lpstr>Nonblocking Communication</vt:lpstr>
      <vt:lpstr>Nonblocking Send-Receive Diagram </vt:lpstr>
      <vt:lpstr>Multiple Completions</vt:lpstr>
      <vt:lpstr>Message Completion and Buffering </vt:lpstr>
      <vt:lpstr>A Nonblocking communication example</vt:lpstr>
      <vt:lpstr>Section Summary</vt:lpstr>
      <vt:lpstr>Example Code: Regular Mesh Algorithms</vt:lpstr>
      <vt:lpstr>The Global Data Structure</vt:lpstr>
      <vt:lpstr>The Global Data Structure</vt:lpstr>
      <vt:lpstr>Step 1: Domain Decomposition</vt:lpstr>
      <vt:lpstr>Necessary Data Transfers</vt:lpstr>
      <vt:lpstr>Step 2: The Local Data Structure</vt:lpstr>
      <vt:lpstr>Calculation</vt:lpstr>
      <vt:lpstr>Step 3: Data Transfers with MPI_Isend/MPI_Irecv</vt:lpstr>
      <vt:lpstr>Step 3: Data Transfers with MPI_Isend/MPI_Irecv (cont’d)</vt:lpstr>
      <vt:lpstr>Step 4: Calculating Total Heat</vt:lpstr>
      <vt:lpstr>Datatypes</vt:lpstr>
      <vt:lpstr>Introduction to Datatypes in MPI</vt:lpstr>
      <vt:lpstr>Derived Datatype Example</vt:lpstr>
      <vt:lpstr>MPI’s Intrinsic Datatypes</vt:lpstr>
      <vt:lpstr>MPI_Type_contiguous</vt:lpstr>
      <vt:lpstr>MPI_Type_vector</vt:lpstr>
      <vt:lpstr>MPI_Type_create_hvector</vt:lpstr>
      <vt:lpstr>MPI_Type_create_indexed_block</vt:lpstr>
      <vt:lpstr>MPI_Type_indexed</vt:lpstr>
      <vt:lpstr>MPI_Type_create_hindexed</vt:lpstr>
      <vt:lpstr>MPI_Type_create_struct</vt:lpstr>
      <vt:lpstr>MPI_Type_create_subarray</vt:lpstr>
      <vt:lpstr>MPI_Type_create_darray</vt:lpstr>
      <vt:lpstr>Commit, Free, and Dup</vt:lpstr>
      <vt:lpstr>Datatype Performance in Practice</vt:lpstr>
      <vt:lpstr>Exercise: Stencil with Derived Datatypes (1)</vt:lpstr>
      <vt:lpstr>Exercise: Stencil with Derived Datatypes (2)</vt:lpstr>
      <vt:lpstr>Example: Basic Send/Receive</vt:lpstr>
      <vt:lpstr>Exercise: Stencil with Derived Datatypes (1)</vt:lpstr>
      <vt:lpstr>Exercise: Stencil with Derived Datatypes (2)</vt:lpstr>
      <vt:lpstr>Collectives and Nonblocking Collectives</vt:lpstr>
      <vt:lpstr>Introduction to Collective Operations in MPI</vt:lpstr>
      <vt:lpstr>MPI Collective Communication Semantics</vt:lpstr>
      <vt:lpstr>Synchronization</vt:lpstr>
      <vt:lpstr>Collective Data Movement</vt:lpstr>
      <vt:lpstr>More Collective Data Movement</vt:lpstr>
      <vt:lpstr>Collective Computation</vt:lpstr>
      <vt:lpstr>MPI Collective Routines</vt:lpstr>
      <vt:lpstr>MPI Built-in Collective Computation Operations</vt:lpstr>
      <vt:lpstr>Defining your own Collective Operations</vt:lpstr>
      <vt:lpstr>Nonblocking Collectives</vt:lpstr>
      <vt:lpstr>Nonblocking Collective Communication</vt:lpstr>
      <vt:lpstr>Nonblocking Communication</vt:lpstr>
      <vt:lpstr>Nonblocking Collective Communication</vt:lpstr>
      <vt:lpstr>Nonblocking Collective Communication</vt:lpstr>
      <vt:lpstr> A Non-Blocking Barrier?</vt:lpstr>
      <vt:lpstr>Nonblocking And Collective Summary</vt:lpstr>
      <vt:lpstr>Exercise: Stencil using Alltoallv</vt:lpstr>
      <vt:lpstr>Exercise: Stencil with Derived Datatypes and Collectives</vt:lpstr>
      <vt:lpstr>Exercise: Stencil with Nonblocking Collectives</vt:lpstr>
      <vt:lpstr>Advanced Topics: One-sided Communication</vt:lpstr>
      <vt:lpstr>One-sided Communication</vt:lpstr>
      <vt:lpstr>Two-sided Communication Example</vt:lpstr>
      <vt:lpstr>One-sided Communication Example</vt:lpstr>
      <vt:lpstr>Comparing One-sided and Two-sided Programming</vt:lpstr>
      <vt:lpstr>What we need to know in MPI RMA</vt:lpstr>
      <vt:lpstr>Creating Public Memory</vt:lpstr>
      <vt:lpstr>Window creation models</vt:lpstr>
      <vt:lpstr>MPI_WIN_ALLOCATE</vt:lpstr>
      <vt:lpstr>Example with MPI_WIN_ALLOCATE</vt:lpstr>
      <vt:lpstr>MPI_WIN_CREATE</vt:lpstr>
      <vt:lpstr>Example with MPI_WIN_CREATE</vt:lpstr>
      <vt:lpstr>MPI_WIN_CREATE_DYNAMIC</vt:lpstr>
      <vt:lpstr>Example with MPI_WIN_CREATE_DYNAMIC</vt:lpstr>
      <vt:lpstr>Data movement</vt:lpstr>
      <vt:lpstr>Data movement: Put</vt:lpstr>
      <vt:lpstr>Data movement: Get</vt:lpstr>
      <vt:lpstr>Atomic Data Aggregation: Accumulate</vt:lpstr>
      <vt:lpstr>Atomic Data Aggregation: Get Accumulate</vt:lpstr>
      <vt:lpstr>Atomic Data Aggregation: CAS and FOP</vt:lpstr>
      <vt:lpstr>Ordering of Operations in MPI RMA</vt:lpstr>
      <vt:lpstr>Examples with operation ordering</vt:lpstr>
      <vt:lpstr>RMA Synchronization Models</vt:lpstr>
      <vt:lpstr>Fence: Active Target Synchronization</vt:lpstr>
      <vt:lpstr>Implementing Stencil Computation with RMA Fence</vt:lpstr>
      <vt:lpstr>Exercise: Stencil with RMA Fence</vt:lpstr>
      <vt:lpstr>Exercise: Stencil with RMA Fence (GET model)</vt:lpstr>
      <vt:lpstr>PSCW: Generalized Active Target Synchronization</vt:lpstr>
      <vt:lpstr>Lock/Unlock: Passive Target Synchronization</vt:lpstr>
      <vt:lpstr>Passive Target Synchronization</vt:lpstr>
      <vt:lpstr>Advanced Passive Target Synchronization</vt:lpstr>
      <vt:lpstr>NWChem [1]</vt:lpstr>
      <vt:lpstr>NWChem Communication Runtime</vt:lpstr>
      <vt:lpstr>Get-Compute-Update</vt:lpstr>
      <vt:lpstr>Which synchronization mode should I use, when?</vt:lpstr>
      <vt:lpstr>MPI RMA Memory Model</vt:lpstr>
      <vt:lpstr>MPI RMA Memory Model (separate windows)</vt:lpstr>
      <vt:lpstr>MPI RMA Memory Model (unified windows)</vt:lpstr>
      <vt:lpstr>Exercise: Stencil with RMA Fence</vt:lpstr>
      <vt:lpstr>Exercise: Stencil with RMA Fence (GET model)</vt:lpstr>
      <vt:lpstr>Exercise: Stencil with RMA Lock_all/Unlock_all (PUT model)</vt:lpstr>
      <vt:lpstr>MPI + Accelerators</vt:lpstr>
      <vt:lpstr>Introduction</vt:lpstr>
      <vt:lpstr>Top500 Accelerators Based Systems (June 2019)</vt:lpstr>
      <vt:lpstr>Upcoming Exascale Accelerators Based Systems</vt:lpstr>
      <vt:lpstr>Programming Model for Accelerators</vt:lpstr>
      <vt:lpstr>Interoperability with MPI</vt:lpstr>
      <vt:lpstr>Unified Virtual Addressing (UVA)</vt:lpstr>
      <vt:lpstr>Remote Direct Memory Access with UVA</vt:lpstr>
      <vt:lpstr>Intranode Communication with UVA</vt:lpstr>
      <vt:lpstr>Heterogeneous Memory Management (HMM)</vt:lpstr>
      <vt:lpstr>MPI + HMM in a Nutshell</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Raffenetti, Kenneth J.</cp:lastModifiedBy>
  <cp:revision>1174</cp:revision>
  <cp:lastPrinted>2017-07-31T17:25:59Z</cp:lastPrinted>
  <dcterms:created xsi:type="dcterms:W3CDTF">2015-08-02T19:00:54Z</dcterms:created>
  <dcterms:modified xsi:type="dcterms:W3CDTF">2019-08-19T15:49:35Z</dcterms:modified>
</cp:coreProperties>
</file>