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32" r:id="rId1"/>
  </p:sldMasterIdLst>
  <p:notesMasterIdLst>
    <p:notesMasterId r:id="rId13"/>
  </p:notesMasterIdLst>
  <p:sldIdLst>
    <p:sldId id="256" r:id="rId2"/>
    <p:sldId id="353" r:id="rId3"/>
    <p:sldId id="356" r:id="rId4"/>
    <p:sldId id="358" r:id="rId5"/>
    <p:sldId id="366" r:id="rId6"/>
    <p:sldId id="359" r:id="rId7"/>
    <p:sldId id="367" r:id="rId8"/>
    <p:sldId id="368" r:id="rId9"/>
    <p:sldId id="369" r:id="rId10"/>
    <p:sldId id="370" r:id="rId11"/>
    <p:sldId id="351" r:id="rId12"/>
  </p:sldIdLst>
  <p:sldSz cx="9144000" cy="5143500" type="screen16x9"/>
  <p:notesSz cx="6858000" cy="9144000"/>
  <p:embeddedFontLst>
    <p:embeddedFont>
      <p:font typeface="Arial Black" panose="020B0A04020102020204" pitchFamily="34" charset="0"/>
      <p:bold r:id="rId14"/>
    </p:embeddedFont>
    <p:embeddedFont>
      <p:font typeface="Patrick Hand SC" panose="020B0604020202020204" charset="0"/>
      <p:regular r:id="rId15"/>
    </p:embeddedFont>
    <p:embeddedFont>
      <p:font typeface="Sniglet" panose="020B0604020202020204" charset="0"/>
      <p:regular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0828FB8-B14B-4C9E-A415-054F23F11C32}">
  <a:tblStyle styleId="{10828FB8-B14B-4C9E-A415-054F23F11C32}"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550" autoAdjust="0"/>
  </p:normalViewPr>
  <p:slideViewPr>
    <p:cSldViewPr>
      <p:cViewPr varScale="1">
        <p:scale>
          <a:sx n="79" d="100"/>
          <a:sy n="79" d="100"/>
        </p:scale>
        <p:origin x="114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40416614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Shape 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 name="Shape 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lvl="0" indent="0">
              <a:spcBef>
                <a:spcPts val="0"/>
              </a:spcBef>
              <a:buNone/>
            </a:pPr>
            <a:endParaRPr lang="en-US" baseline="0" dirty="0"/>
          </a:p>
          <a:p>
            <a:pPr marL="228600" lvl="0" indent="-228600">
              <a:spcBef>
                <a:spcPts val="0"/>
              </a:spcBef>
              <a:buAutoNum type="arabicPeriod"/>
            </a:pPr>
            <a:endParaRPr lang="en-US" baseline="0" dirty="0"/>
          </a:p>
          <a:p>
            <a:pPr marL="228600" lvl="0" indent="-228600">
              <a:spcBef>
                <a:spcPts val="0"/>
              </a:spcBef>
              <a:buAutoNum type="arabicPeriod"/>
            </a:pPr>
            <a:endParaRPr lang="en-US" baseline="0" dirty="0"/>
          </a:p>
          <a:p>
            <a:pPr marL="0" lvl="0" indent="0">
              <a:spcBef>
                <a:spcPts val="0"/>
              </a:spcBef>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Tree>
    <p:extLst>
      <p:ext uri="{BB962C8B-B14F-4D97-AF65-F5344CB8AC3E}">
        <p14:creationId xmlns:p14="http://schemas.microsoft.com/office/powerpoint/2010/main" val="4165176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a:t>MQTT is an open-sourced protocol for passing messages between multiple clients through a central broker. It was designed to be simple and easy to implement. </a:t>
            </a:r>
          </a:p>
          <a:p>
            <a:r>
              <a:rPr lang="en-US" baseline="0" dirty="0"/>
              <a:t>The MQTT architecture is broker-based and uses long-lived outgoing TCP connection to the broker. MQTT also supports hierarchical topics. </a:t>
            </a:r>
          </a:p>
        </p:txBody>
      </p:sp>
    </p:spTree>
    <p:extLst>
      <p:ext uri="{BB962C8B-B14F-4D97-AF65-F5344CB8AC3E}">
        <p14:creationId xmlns:p14="http://schemas.microsoft.com/office/powerpoint/2010/main" val="32678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a:t>MQTT is an open-sourced protocol for passing messages between multiple clients through a central broker. It was designed to be simple and easy to implement. </a:t>
            </a:r>
          </a:p>
          <a:p>
            <a:r>
              <a:rPr lang="en-US" baseline="0" dirty="0"/>
              <a:t>The MQTT architecture is broker-based and uses long-lived outgoing TCP connection to the broker. MQTT also supports hierarchical topics. </a:t>
            </a:r>
          </a:p>
        </p:txBody>
      </p:sp>
    </p:spTree>
    <p:extLst>
      <p:ext uri="{BB962C8B-B14F-4D97-AF65-F5344CB8AC3E}">
        <p14:creationId xmlns:p14="http://schemas.microsoft.com/office/powerpoint/2010/main" val="1776216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194667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baseline="0" dirty="0"/>
              <a:t>Why is Quality of Service important?</a:t>
            </a:r>
          </a:p>
          <a:p>
            <a:r>
              <a:rPr lang="en-US" baseline="0" dirty="0" err="1"/>
              <a:t>QoS</a:t>
            </a:r>
            <a:r>
              <a:rPr lang="en-US" baseline="0" dirty="0"/>
              <a:t> is a major feature of MQTT, it makes communication in unreliable networks a lot easier because the protocol handles retransmission and guarantees the delivery of the message, regardless how unreliable the underlying transport is. Also it empowers a client to choose the </a:t>
            </a:r>
            <a:r>
              <a:rPr lang="en-US" baseline="0" dirty="0" err="1"/>
              <a:t>QoS</a:t>
            </a:r>
            <a:r>
              <a:rPr lang="en-US" baseline="0" dirty="0"/>
              <a:t> level depending on its network reliability and application logic.</a:t>
            </a:r>
          </a:p>
          <a:p>
            <a:r>
              <a:rPr lang="en-US" sz="1100" b="1" i="0" kern="1200" dirty="0" err="1">
                <a:solidFill>
                  <a:schemeClr val="tx1"/>
                </a:solidFill>
                <a:effectLst/>
                <a:latin typeface="+mn-lt"/>
                <a:ea typeface="+mn-ea"/>
                <a:cs typeface="+mn-cs"/>
              </a:rPr>
              <a:t>QoS</a:t>
            </a:r>
            <a:r>
              <a:rPr lang="en-US" sz="1100" b="1" i="0" kern="1200" dirty="0">
                <a:solidFill>
                  <a:schemeClr val="tx1"/>
                </a:solidFill>
                <a:effectLst/>
                <a:latin typeface="+mn-lt"/>
                <a:ea typeface="+mn-ea"/>
                <a:cs typeface="+mn-cs"/>
              </a:rPr>
              <a:t> 0 – at most once</a:t>
            </a:r>
          </a:p>
          <a:p>
            <a:r>
              <a:rPr lang="en-US" sz="1100" b="0" i="0" kern="1200" dirty="0">
                <a:solidFill>
                  <a:schemeClr val="tx1"/>
                </a:solidFill>
                <a:effectLst/>
                <a:latin typeface="+mn-lt"/>
                <a:ea typeface="+mn-ea"/>
                <a:cs typeface="+mn-cs"/>
              </a:rPr>
              <a:t>The minimal level is zero and it guarantees a best effort delivery. A message won’t be acknowledged by the receiver or stored and redelivered by the sender. This is often called “fire and forget” and provides the same guarantee as the underlying TCP protocol</a:t>
            </a:r>
            <a:r>
              <a:rPr lang="en-US" sz="1100" b="0" i="0" kern="1200" dirty="0" smtClean="0">
                <a:solidFill>
                  <a:schemeClr val="tx1"/>
                </a:solidFill>
                <a:effectLst/>
                <a:latin typeface="+mn-lt"/>
                <a:ea typeface="+mn-ea"/>
                <a:cs typeface="+mn-cs"/>
              </a:rPr>
              <a:t>.</a:t>
            </a:r>
            <a:endParaRPr lang="en-US" sz="11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5814055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58119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http://www.hivemq.com/mqtt-essentials/</a:t>
            </a:r>
            <a:endParaRPr lang="en-US" dirty="0"/>
          </a:p>
        </p:txBody>
      </p:sp>
    </p:spTree>
    <p:extLst>
      <p:ext uri="{BB962C8B-B14F-4D97-AF65-F5344CB8AC3E}">
        <p14:creationId xmlns:p14="http://schemas.microsoft.com/office/powerpoint/2010/main" val="2765184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71450"/>
            <a:ext cx="7772400" cy="3428999"/>
          </a:xfrm>
        </p:spPr>
        <p:txBody>
          <a:bodyPr anchor="ctr">
            <a:noAutofit/>
          </a:bodyPr>
          <a:lstStyle>
            <a:lvl1pPr>
              <a:lnSpc>
                <a:spcPct val="100000"/>
              </a:lnSpc>
              <a:defRPr sz="8800" spc="-8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3600450"/>
            <a:ext cx="6858000" cy="6858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9" name="Rectangle 8"/>
          <p:cNvSpPr/>
          <p:nvPr/>
        </p:nvSpPr>
        <p:spPr>
          <a:xfrm>
            <a:off x="9001124" y="3634740"/>
            <a:ext cx="142876" cy="15087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9001124" y="0"/>
            <a:ext cx="142876" cy="36347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14734EAE-ABEF-48A8-99A3-CBDCC7447C79}"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4734EAE-ABEF-48A8-99A3-CBDCC7447C79}"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4734EAE-ABEF-48A8-99A3-CBDCC7447C79}"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1815525" y="1991825"/>
            <a:ext cx="5585400" cy="1159800"/>
          </a:xfrm>
          <a:prstGeom prst="rect">
            <a:avLst/>
          </a:prstGeom>
        </p:spPr>
        <p:txBody>
          <a:bodyPr lIns="91425" tIns="91425" rIns="91425" bIns="91425" anchor="ctr" anchorCtr="0"/>
          <a:lstStyle>
            <a:lvl1pPr lvl="0">
              <a:spcBef>
                <a:spcPts val="0"/>
              </a:spcBef>
              <a:buSzPct val="100000"/>
              <a:defRPr sz="6000" b="0"/>
            </a:lvl1pPr>
            <a:lvl2pPr lvl="1">
              <a:spcBef>
                <a:spcPts val="0"/>
              </a:spcBef>
              <a:buSzPct val="100000"/>
              <a:defRPr sz="6000" b="0"/>
            </a:lvl2pPr>
            <a:lvl3pPr lvl="2">
              <a:spcBef>
                <a:spcPts val="0"/>
              </a:spcBef>
              <a:buSzPct val="100000"/>
              <a:defRPr sz="6000" b="0"/>
            </a:lvl3pPr>
            <a:lvl4pPr lvl="3">
              <a:spcBef>
                <a:spcPts val="0"/>
              </a:spcBef>
              <a:buSzPct val="100000"/>
              <a:defRPr sz="6000" b="0"/>
            </a:lvl4pPr>
            <a:lvl5pPr lvl="4">
              <a:spcBef>
                <a:spcPts val="0"/>
              </a:spcBef>
              <a:buSzPct val="100000"/>
              <a:defRPr sz="6000" b="0"/>
            </a:lvl5pPr>
            <a:lvl6pPr lvl="5">
              <a:spcBef>
                <a:spcPts val="0"/>
              </a:spcBef>
              <a:buSzPct val="100000"/>
              <a:defRPr sz="6000" b="0"/>
            </a:lvl6pPr>
            <a:lvl7pPr lvl="6">
              <a:spcBef>
                <a:spcPts val="0"/>
              </a:spcBef>
              <a:buSzPct val="100000"/>
              <a:defRPr sz="6000" b="0"/>
            </a:lvl7pPr>
            <a:lvl8pPr lvl="7">
              <a:spcBef>
                <a:spcPts val="0"/>
              </a:spcBef>
              <a:buSzPct val="100000"/>
              <a:defRPr sz="6000" b="0"/>
            </a:lvl8pPr>
            <a:lvl9pPr lvl="8">
              <a:spcBef>
                <a:spcPts val="0"/>
              </a:spcBef>
              <a:buSzPct val="100000"/>
              <a:defRPr sz="6000" b="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4734EAE-ABEF-48A8-99A3-CBDCC7447C79}"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085851"/>
            <a:ext cx="7772400" cy="3240881"/>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171451"/>
            <a:ext cx="7772400" cy="8001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dirty="0"/>
          </a:p>
        </p:txBody>
      </p:sp>
      <p:sp>
        <p:nvSpPr>
          <p:cNvPr id="8" name="Slide Number Placeholder 7"/>
          <p:cNvSpPr>
            <a:spLocks noGrp="1"/>
          </p:cNvSpPr>
          <p:nvPr>
            <p:ph type="sldNum" sz="quarter" idx="11"/>
          </p:nvPr>
        </p:nvSpPr>
        <p:spPr/>
        <p:txBody>
          <a:bodyPr/>
          <a:lstStyle/>
          <a:p>
            <a:fld id="{14734EAE-ABEF-48A8-99A3-CBDCC7447C79}" type="slidenum">
              <a:rPr lang="en-US" smtClean="0"/>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30680" y="1181101"/>
            <a:ext cx="329184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0160" y="1181101"/>
            <a:ext cx="329184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4734EAE-ABEF-48A8-99A3-CBDCC7447C79}"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179576"/>
            <a:ext cx="3291840" cy="47982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1694525"/>
            <a:ext cx="3291840" cy="28803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179576"/>
            <a:ext cx="3291840" cy="47982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1694525"/>
            <a:ext cx="3291840" cy="28803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4734EAE-ABEF-48A8-99A3-CBDCC7447C79}"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4734EAE-ABEF-48A8-99A3-CBDCC7447C79}"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4734EAE-ABEF-48A8-99A3-CBDCC7447C79}"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200150"/>
            <a:ext cx="5111750" cy="336042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1200150"/>
            <a:ext cx="3008313" cy="336042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4734EAE-ABEF-48A8-99A3-CBDCC7447C79}" type="slidenum">
              <a:rPr lang="en-US" smtClean="0"/>
              <a:t>‹#›</a:t>
            </a:fld>
            <a:endParaRPr lang="en-US" dirty="0"/>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3634740"/>
            <a:ext cx="142876" cy="15087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p:cNvSpPr>
            <a:spLocks noGrp="1"/>
          </p:cNvSpPr>
          <p:nvPr>
            <p:ph type="pic" idx="1"/>
          </p:nvPr>
        </p:nvSpPr>
        <p:spPr>
          <a:xfrm>
            <a:off x="-1" y="0"/>
            <a:ext cx="9000877" cy="363474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57200" y="4286250"/>
            <a:ext cx="8153400" cy="3429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14734EAE-ABEF-48A8-99A3-CBDCC7447C79}" type="slidenum">
              <a:rPr lang="en-US" smtClean="0"/>
              <a:t>‹#›</a:t>
            </a:fld>
            <a:endParaRPr lang="en-US" dirty="0"/>
          </a:p>
        </p:txBody>
      </p:sp>
      <p:sp>
        <p:nvSpPr>
          <p:cNvPr id="8" name="Title 7"/>
          <p:cNvSpPr>
            <a:spLocks noGrp="1"/>
          </p:cNvSpPr>
          <p:nvPr>
            <p:ph type="title"/>
          </p:nvPr>
        </p:nvSpPr>
        <p:spPr>
          <a:xfrm>
            <a:off x="457200" y="3714750"/>
            <a:ext cx="8153400" cy="5715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36347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14539"/>
            <a:ext cx="5791200" cy="10287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314451"/>
            <a:ext cx="7620000" cy="32801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4629151"/>
            <a:ext cx="3429000" cy="228600"/>
          </a:xfrm>
          <a:prstGeom prst="rect">
            <a:avLst/>
          </a:prstGeom>
        </p:spPr>
        <p:txBody>
          <a:bodyPr vert="horz" lIns="91440" tIns="45720" rIns="91440" bIns="0" rtlCol="0" anchor="b"/>
          <a:lstStyle>
            <a:lvl1pPr algn="l">
              <a:defRPr sz="1000">
                <a:solidFill>
                  <a:schemeClr val="tx1"/>
                </a:solidFill>
              </a:defRPr>
            </a:lvl1pPr>
          </a:lstStyle>
          <a:p>
            <a:endParaRPr lang="en-US" dirty="0"/>
          </a:p>
        </p:txBody>
      </p:sp>
      <p:sp>
        <p:nvSpPr>
          <p:cNvPr id="5" name="Footer Placeholder 4"/>
          <p:cNvSpPr>
            <a:spLocks noGrp="1"/>
          </p:cNvSpPr>
          <p:nvPr>
            <p:ph type="ftr" sz="quarter" idx="3"/>
          </p:nvPr>
        </p:nvSpPr>
        <p:spPr>
          <a:xfrm>
            <a:off x="457200" y="4869657"/>
            <a:ext cx="3429000" cy="212884"/>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391843" y="4368483"/>
            <a:ext cx="986791" cy="365125"/>
          </a:xfrm>
          <a:prstGeom prst="rect">
            <a:avLst/>
          </a:prstGeom>
        </p:spPr>
        <p:txBody>
          <a:bodyPr vert="horz" lIns="91440" tIns="45720" rIns="91440" bIns="45720" rtlCol="0" anchor="ctr"/>
          <a:lstStyle>
            <a:lvl1pPr algn="l">
              <a:defRPr sz="2400" b="1">
                <a:solidFill>
                  <a:schemeClr val="tx2"/>
                </a:solidFill>
              </a:defRPr>
            </a:lvl1pPr>
          </a:lstStyle>
          <a:p>
            <a:fld id="{14734EAE-ABEF-48A8-99A3-CBDCC7447C79}" type="slidenum">
              <a:rPr lang="en-US" smtClean="0"/>
              <a:t>‹#›</a:t>
            </a:fld>
            <a:endParaRPr lang="en-US" dirty="0"/>
          </a:p>
        </p:txBody>
      </p:sp>
      <p:sp>
        <p:nvSpPr>
          <p:cNvPr id="7" name="Rectangle 6"/>
          <p:cNvSpPr/>
          <p:nvPr/>
        </p:nvSpPr>
        <p:spPr>
          <a:xfrm>
            <a:off x="9001124" y="0"/>
            <a:ext cx="142876" cy="10287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9001124" y="1028700"/>
            <a:ext cx="142876" cy="411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Lst>
  <p:hf hdr="0" ft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2.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 name="TextBox 2"/>
          <p:cNvSpPr txBox="1"/>
          <p:nvPr/>
        </p:nvSpPr>
        <p:spPr>
          <a:xfrm>
            <a:off x="2286000" y="2403568"/>
            <a:ext cx="6172200" cy="646331"/>
          </a:xfrm>
          <a:prstGeom prst="rect">
            <a:avLst/>
          </a:prstGeom>
          <a:noFill/>
        </p:spPr>
        <p:txBody>
          <a:bodyPr wrap="square" rtlCol="0">
            <a:spAutoFit/>
          </a:bodyPr>
          <a:lstStyle/>
          <a:p>
            <a:r>
              <a:rPr lang="en-US" sz="3600" b="1" dirty="0">
                <a:solidFill>
                  <a:schemeClr val="tx1"/>
                </a:solidFill>
                <a:latin typeface="Patrick Hand SC" charset="0"/>
              </a:rPr>
              <a:t>MQTT PROTOCOL</a:t>
            </a:r>
          </a:p>
        </p:txBody>
      </p:sp>
      <p:sp>
        <p:nvSpPr>
          <p:cNvPr id="2" name="TextBox 1"/>
          <p:cNvSpPr txBox="1"/>
          <p:nvPr/>
        </p:nvSpPr>
        <p:spPr>
          <a:xfrm>
            <a:off x="914400" y="1840099"/>
            <a:ext cx="2209800" cy="523220"/>
          </a:xfrm>
          <a:prstGeom prst="rect">
            <a:avLst/>
          </a:prstGeom>
          <a:noFill/>
        </p:spPr>
        <p:txBody>
          <a:bodyPr wrap="square" rtlCol="0">
            <a:spAutoFit/>
          </a:bodyPr>
          <a:lstStyle/>
          <a:p>
            <a:r>
              <a:rPr lang="en-US" sz="2800" b="1" dirty="0" smtClean="0">
                <a:latin typeface="Sniglet" charset="0"/>
              </a:rPr>
              <a:t>MODULE 7</a:t>
            </a:r>
            <a:endParaRPr lang="en-US" sz="2800" b="1" dirty="0">
              <a:latin typeface="Sniglet" charset="0"/>
            </a:endParaRPr>
          </a:p>
        </p:txBody>
      </p:sp>
      <p:grpSp>
        <p:nvGrpSpPr>
          <p:cNvPr id="6" name="Group 5"/>
          <p:cNvGrpSpPr/>
          <p:nvPr/>
        </p:nvGrpSpPr>
        <p:grpSpPr>
          <a:xfrm>
            <a:off x="7772400" y="0"/>
            <a:ext cx="1295400" cy="417514"/>
            <a:chOff x="7772400" y="0"/>
            <a:chExt cx="1295400" cy="417514"/>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2400" y="0"/>
              <a:ext cx="417514" cy="417514"/>
            </a:xfrm>
            <a:prstGeom prst="rect">
              <a:avLst/>
            </a:prstGeom>
          </p:spPr>
        </p:pic>
        <p:sp>
          <p:nvSpPr>
            <p:cNvPr id="8" name="TextBox 7"/>
            <p:cNvSpPr txBox="1"/>
            <p:nvPr/>
          </p:nvSpPr>
          <p:spPr>
            <a:xfrm>
              <a:off x="8160176" y="27842"/>
              <a:ext cx="907624" cy="369332"/>
            </a:xfrm>
            <a:prstGeom prst="rect">
              <a:avLst/>
            </a:prstGeom>
            <a:noFill/>
          </p:spPr>
          <p:txBody>
            <a:bodyPr wrap="square" rtlCol="0">
              <a:spAutoFit/>
            </a:bodyPr>
            <a:lstStyle/>
            <a:p>
              <a:r>
                <a:rPr lang="en-US" sz="1800" b="1" dirty="0"/>
                <a:t>TAPIT</a:t>
              </a:r>
            </a:p>
          </p:txBody>
        </p:sp>
        <p:cxnSp>
          <p:nvCxnSpPr>
            <p:cNvPr id="9" name="Straight Connector 8"/>
            <p:cNvCxnSpPr/>
            <p:nvPr/>
          </p:nvCxnSpPr>
          <p:spPr>
            <a:xfrm>
              <a:off x="8283699" y="350282"/>
              <a:ext cx="64928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1" name="Shape 39"/>
          <p:cNvSpPr txBox="1">
            <a:spLocks/>
          </p:cNvSpPr>
          <p:nvPr/>
        </p:nvSpPr>
        <p:spPr>
          <a:xfrm>
            <a:off x="375354" y="208757"/>
            <a:ext cx="8232988" cy="1371600"/>
          </a:xfrm>
          <a:prstGeom prst="rect">
            <a:avLst/>
          </a:prstGeom>
        </p:spPr>
        <p:txBody>
          <a:bodyPr vert="horz" lIns="91425" tIns="91425" rIns="91425" bIns="91425" rtlCol="0" anchor="ctr" anchorCtr="0">
            <a:noAutofit/>
          </a:bodyPr>
          <a:lstStyle>
            <a:lvl1pPr lvl="0" algn="l" defTabSz="914400" rtl="0" eaLnBrk="1" latinLnBrk="0" hangingPunct="1">
              <a:spcBef>
                <a:spcPts val="0"/>
              </a:spcBef>
              <a:buSzPct val="100000"/>
              <a:buNone/>
              <a:defRPr sz="6000" b="0" kern="1200" cap="all" spc="-60" baseline="0">
                <a:solidFill>
                  <a:schemeClr val="tx2"/>
                </a:solidFill>
                <a:latin typeface="+mj-lt"/>
                <a:ea typeface="+mj-ea"/>
                <a:cs typeface="+mj-cs"/>
              </a:defRPr>
            </a:lvl1pPr>
            <a:lvl2pPr lvl="1">
              <a:spcBef>
                <a:spcPts val="0"/>
              </a:spcBef>
              <a:buSzPct val="100000"/>
              <a:defRPr sz="6000" b="0"/>
            </a:lvl2pPr>
            <a:lvl3pPr lvl="2">
              <a:spcBef>
                <a:spcPts val="0"/>
              </a:spcBef>
              <a:buSzPct val="100000"/>
              <a:defRPr sz="6000" b="0"/>
            </a:lvl3pPr>
            <a:lvl4pPr lvl="3">
              <a:spcBef>
                <a:spcPts val="0"/>
              </a:spcBef>
              <a:buSzPct val="100000"/>
              <a:defRPr sz="6000" b="0"/>
            </a:lvl4pPr>
            <a:lvl5pPr lvl="4">
              <a:spcBef>
                <a:spcPts val="0"/>
              </a:spcBef>
              <a:buSzPct val="100000"/>
              <a:defRPr sz="6000" b="0"/>
            </a:lvl5pPr>
            <a:lvl6pPr lvl="5">
              <a:spcBef>
                <a:spcPts val="0"/>
              </a:spcBef>
              <a:buSzPct val="100000"/>
              <a:defRPr sz="6000" b="0"/>
            </a:lvl6pPr>
            <a:lvl7pPr lvl="6">
              <a:spcBef>
                <a:spcPts val="0"/>
              </a:spcBef>
              <a:buSzPct val="100000"/>
              <a:defRPr sz="6000" b="0"/>
            </a:lvl7pPr>
            <a:lvl8pPr lvl="7">
              <a:spcBef>
                <a:spcPts val="0"/>
              </a:spcBef>
              <a:buSzPct val="100000"/>
              <a:defRPr sz="6000" b="0"/>
            </a:lvl8pPr>
            <a:lvl9pPr lvl="8">
              <a:spcBef>
                <a:spcPts val="0"/>
              </a:spcBef>
              <a:buSzPct val="100000"/>
              <a:defRPr sz="6000" b="0"/>
            </a:lvl9pPr>
          </a:lstStyle>
          <a:p>
            <a:pPr algn="ctr"/>
            <a:r>
              <a:rPr lang="en" sz="4800" dirty="0"/>
              <a:t/>
            </a:r>
            <a:br>
              <a:rPr lang="en" sz="4800" dirty="0"/>
            </a:br>
            <a:r>
              <a:rPr lang="en-US" sz="4800" dirty="0">
                <a:solidFill>
                  <a:srgbClr val="FF0000"/>
                </a:solidFill>
              </a:rPr>
              <a:t>INTERNET OF THINGS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7772400" y="0"/>
            <a:ext cx="1295400" cy="417514"/>
            <a:chOff x="7772400" y="0"/>
            <a:chExt cx="1295400" cy="417514"/>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2400" y="0"/>
              <a:ext cx="417514" cy="417514"/>
            </a:xfrm>
            <a:prstGeom prst="rect">
              <a:avLst/>
            </a:prstGeom>
          </p:spPr>
        </p:pic>
        <p:sp>
          <p:nvSpPr>
            <p:cNvPr id="5" name="TextBox 4"/>
            <p:cNvSpPr txBox="1"/>
            <p:nvPr/>
          </p:nvSpPr>
          <p:spPr>
            <a:xfrm>
              <a:off x="8160176" y="27842"/>
              <a:ext cx="907624" cy="369332"/>
            </a:xfrm>
            <a:prstGeom prst="rect">
              <a:avLst/>
            </a:prstGeom>
            <a:noFill/>
          </p:spPr>
          <p:txBody>
            <a:bodyPr wrap="square" rtlCol="0">
              <a:spAutoFit/>
            </a:bodyPr>
            <a:lstStyle/>
            <a:p>
              <a:r>
                <a:rPr lang="en-US" sz="1800" b="1" dirty="0"/>
                <a:t>TAPIT</a:t>
              </a:r>
            </a:p>
          </p:txBody>
        </p:sp>
        <p:cxnSp>
          <p:nvCxnSpPr>
            <p:cNvPr id="6" name="Straight Connector 5"/>
            <p:cNvCxnSpPr/>
            <p:nvPr/>
          </p:nvCxnSpPr>
          <p:spPr>
            <a:xfrm>
              <a:off x="8283699" y="350282"/>
              <a:ext cx="64928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27116"/>
            <a:ext cx="5724644" cy="646331"/>
          </a:xfrm>
          <a:prstGeom prst="rect">
            <a:avLst/>
          </a:prstGeom>
        </p:spPr>
        <p:txBody>
          <a:bodyPr wrap="none">
            <a:spAutoFit/>
          </a:bodyPr>
          <a:lstStyle/>
          <a:p>
            <a:r>
              <a:rPr lang="vi-VN" sz="3600" b="1" dirty="0"/>
              <a:t>MQTT : </a:t>
            </a:r>
            <a:r>
              <a:rPr lang="vi-VN" sz="3600" b="1" dirty="0" smtClean="0"/>
              <a:t>Topics/</a:t>
            </a:r>
            <a:r>
              <a:rPr lang="vi-VN" sz="3600" b="1" i="1" dirty="0" smtClean="0">
                <a:solidFill>
                  <a:schemeClr val="accent2"/>
                </a:solidFill>
              </a:rPr>
              <a:t>Wildcards</a:t>
            </a:r>
            <a:endParaRPr lang="vi-VN" sz="3600" b="1" i="1" dirty="0">
              <a:solidFill>
                <a:schemeClr val="accent2"/>
              </a:solidFill>
            </a:endParaRPr>
          </a:p>
        </p:txBody>
      </p:sp>
      <p:sp>
        <p:nvSpPr>
          <p:cNvPr id="8" name="TextBox 7"/>
          <p:cNvSpPr txBox="1"/>
          <p:nvPr/>
        </p:nvSpPr>
        <p:spPr>
          <a:xfrm>
            <a:off x="410308" y="895350"/>
            <a:ext cx="8385388" cy="4278094"/>
          </a:xfrm>
          <a:prstGeom prst="rect">
            <a:avLst/>
          </a:prstGeom>
          <a:noFill/>
        </p:spPr>
        <p:txBody>
          <a:bodyPr wrap="square" rtlCol="0">
            <a:spAutoFit/>
          </a:bodyPr>
          <a:lstStyle/>
          <a:p>
            <a:r>
              <a:rPr lang="vi-VN" sz="2400" dirty="0" smtClean="0">
                <a:solidFill>
                  <a:srgbClr val="00B050"/>
                </a:solidFill>
              </a:rPr>
              <a:t>Multi level: # </a:t>
            </a:r>
            <a:r>
              <a:rPr lang="vi-VN" sz="2400" dirty="0"/>
              <a:t>C</a:t>
            </a:r>
            <a:r>
              <a:rPr lang="en-US" sz="2400" dirty="0" smtClean="0"/>
              <a:t>overs </a:t>
            </a:r>
            <a:r>
              <a:rPr lang="en-US" sz="2400" dirty="0"/>
              <a:t>an arbitrary number of topic </a:t>
            </a:r>
            <a:r>
              <a:rPr lang="en-US" sz="2400" dirty="0" smtClean="0"/>
              <a:t>levels</a:t>
            </a:r>
            <a:r>
              <a:rPr lang="vi-VN" sz="2400" dirty="0" smtClean="0"/>
              <a:t>.</a:t>
            </a:r>
          </a:p>
          <a:p>
            <a:r>
              <a:rPr lang="vi-VN" sz="2400" b="1" dirty="0"/>
              <a:t>R</a:t>
            </a:r>
            <a:r>
              <a:rPr lang="en-US" sz="2400" b="1" dirty="0" err="1" smtClean="0"/>
              <a:t>equired</a:t>
            </a:r>
            <a:r>
              <a:rPr lang="vi-VN" sz="2400" dirty="0" smtClean="0"/>
              <a:t>:</a:t>
            </a:r>
            <a:r>
              <a:rPr lang="en-US" sz="2400" dirty="0" smtClean="0"/>
              <a:t> </a:t>
            </a:r>
            <a:r>
              <a:rPr lang="vi-VN" sz="2400" dirty="0" smtClean="0"/>
              <a:t>A</a:t>
            </a:r>
            <a:r>
              <a:rPr lang="en-US" sz="2400" dirty="0" err="1" smtClean="0"/>
              <a:t>lways</a:t>
            </a:r>
            <a:r>
              <a:rPr lang="en-US" sz="2400" dirty="0" smtClean="0"/>
              <a:t> </a:t>
            </a:r>
            <a:r>
              <a:rPr lang="en-US" sz="2400" dirty="0"/>
              <a:t>the last character in the topic and it is preceded by a forward slash.</a:t>
            </a:r>
            <a:endParaRPr lang="vi-VN" sz="2400" dirty="0" smtClean="0"/>
          </a:p>
          <a:p>
            <a:endParaRPr lang="vi-VN" sz="2400" dirty="0" smtClean="0"/>
          </a:p>
          <a:p>
            <a:endParaRPr lang="vi-VN" sz="3200" dirty="0" smtClean="0"/>
          </a:p>
          <a:p>
            <a:endParaRPr lang="vi-VN" sz="2400" dirty="0" smtClean="0">
              <a:solidFill>
                <a:srgbClr val="00B050"/>
              </a:solidFill>
            </a:endParaRPr>
          </a:p>
          <a:p>
            <a:endParaRPr lang="vi-VN" sz="2400" dirty="0" smtClean="0">
              <a:solidFill>
                <a:srgbClr val="00B050"/>
              </a:solidFill>
            </a:endParaRPr>
          </a:p>
          <a:p>
            <a:endParaRPr lang="vi-VN" sz="2400" dirty="0" smtClean="0">
              <a:solidFill>
                <a:srgbClr val="00B050"/>
              </a:solidFill>
            </a:endParaRPr>
          </a:p>
          <a:p>
            <a:r>
              <a:rPr lang="vi-VN" sz="2400" dirty="0" smtClean="0">
                <a:solidFill>
                  <a:srgbClr val="00B050"/>
                </a:solidFill>
              </a:rPr>
              <a:t>		</a:t>
            </a:r>
          </a:p>
          <a:p>
            <a:endParaRPr lang="vi-VN" sz="2400" dirty="0">
              <a:solidFill>
                <a:srgbClr val="00B050"/>
              </a:solidFill>
            </a:endParaRPr>
          </a:p>
          <a:p>
            <a:endParaRPr lang="vi-VN" sz="2400" dirty="0" smtClean="0">
              <a:solidFill>
                <a:srgbClr val="00B050"/>
              </a:solidFill>
            </a:endParaRPr>
          </a:p>
        </p:txBody>
      </p:sp>
      <p:pic>
        <p:nvPicPr>
          <p:cNvPr id="4098" name="Picture 2" descr="topic_wildcard_has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5385" y="2038350"/>
            <a:ext cx="6533357" cy="12192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topic_wildcard_hash_examp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799" y="3333750"/>
            <a:ext cx="6533358"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02802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s://tomschimmer.files.wordpress.com/2013/07/practic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29" y="739954"/>
            <a:ext cx="8984771" cy="3477079"/>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7772400" y="0"/>
            <a:ext cx="1295400" cy="417514"/>
            <a:chOff x="7772400" y="0"/>
            <a:chExt cx="1295400" cy="417514"/>
          </a:xfrm>
        </p:grpSpPr>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2400" y="0"/>
              <a:ext cx="417514" cy="417514"/>
            </a:xfrm>
            <a:prstGeom prst="rect">
              <a:avLst/>
            </a:prstGeom>
          </p:spPr>
        </p:pic>
        <p:sp>
          <p:nvSpPr>
            <p:cNvPr id="6" name="TextBox 5"/>
            <p:cNvSpPr txBox="1"/>
            <p:nvPr/>
          </p:nvSpPr>
          <p:spPr>
            <a:xfrm>
              <a:off x="8160176" y="27842"/>
              <a:ext cx="907624" cy="369332"/>
            </a:xfrm>
            <a:prstGeom prst="rect">
              <a:avLst/>
            </a:prstGeom>
            <a:noFill/>
          </p:spPr>
          <p:txBody>
            <a:bodyPr wrap="square" rtlCol="0">
              <a:spAutoFit/>
            </a:bodyPr>
            <a:lstStyle/>
            <a:p>
              <a:r>
                <a:rPr lang="en-US" sz="1800" b="1" dirty="0"/>
                <a:t>TAPIT</a:t>
              </a:r>
            </a:p>
          </p:txBody>
        </p:sp>
        <p:cxnSp>
          <p:nvCxnSpPr>
            <p:cNvPr id="7" name="Straight Connector 6"/>
            <p:cNvCxnSpPr/>
            <p:nvPr/>
          </p:nvCxnSpPr>
          <p:spPr>
            <a:xfrm>
              <a:off x="8283699" y="350282"/>
              <a:ext cx="649286" cy="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347878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7772400" y="0"/>
            <a:ext cx="1295400" cy="417514"/>
            <a:chOff x="7772400" y="0"/>
            <a:chExt cx="1295400" cy="417514"/>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2400" y="0"/>
              <a:ext cx="417514" cy="417514"/>
            </a:xfrm>
            <a:prstGeom prst="rect">
              <a:avLst/>
            </a:prstGeom>
          </p:spPr>
        </p:pic>
        <p:sp>
          <p:nvSpPr>
            <p:cNvPr id="6" name="TextBox 5"/>
            <p:cNvSpPr txBox="1"/>
            <p:nvPr/>
          </p:nvSpPr>
          <p:spPr>
            <a:xfrm>
              <a:off x="8160176" y="27842"/>
              <a:ext cx="907624" cy="369332"/>
            </a:xfrm>
            <a:prstGeom prst="rect">
              <a:avLst/>
            </a:prstGeom>
            <a:noFill/>
          </p:spPr>
          <p:txBody>
            <a:bodyPr wrap="square" rtlCol="0">
              <a:spAutoFit/>
            </a:bodyPr>
            <a:lstStyle/>
            <a:p>
              <a:r>
                <a:rPr lang="en-US" sz="1800" b="1" dirty="0"/>
                <a:t>TAPIT</a:t>
              </a:r>
            </a:p>
          </p:txBody>
        </p:sp>
        <p:cxnSp>
          <p:nvCxnSpPr>
            <p:cNvPr id="7" name="Straight Connector 6"/>
            <p:cNvCxnSpPr/>
            <p:nvPr/>
          </p:nvCxnSpPr>
          <p:spPr>
            <a:xfrm>
              <a:off x="8283699" y="350282"/>
              <a:ext cx="64928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 name="Rectangle 1"/>
          <p:cNvSpPr/>
          <p:nvPr/>
        </p:nvSpPr>
        <p:spPr>
          <a:xfrm>
            <a:off x="0" y="27116"/>
            <a:ext cx="3544560" cy="646331"/>
          </a:xfrm>
          <a:prstGeom prst="rect">
            <a:avLst/>
          </a:prstGeom>
        </p:spPr>
        <p:txBody>
          <a:bodyPr wrap="none">
            <a:spAutoFit/>
          </a:bodyPr>
          <a:lstStyle/>
          <a:p>
            <a:r>
              <a:rPr lang="en-US" sz="3600" b="1" dirty="0" err="1"/>
              <a:t>IoTs</a:t>
            </a:r>
            <a:r>
              <a:rPr lang="en-US" sz="3600" b="1" dirty="0"/>
              <a:t> Protocols:</a:t>
            </a:r>
            <a:endParaRPr lang="vi-VN" sz="3600" b="1" dirty="0"/>
          </a:p>
        </p:txBody>
      </p:sp>
      <p:sp>
        <p:nvSpPr>
          <p:cNvPr id="3" name="Hộp Văn bản 2"/>
          <p:cNvSpPr txBox="1"/>
          <p:nvPr/>
        </p:nvSpPr>
        <p:spPr>
          <a:xfrm>
            <a:off x="761999" y="819150"/>
            <a:ext cx="9220201" cy="3600986"/>
          </a:xfrm>
          <a:prstGeom prst="rect">
            <a:avLst/>
          </a:prstGeom>
          <a:noFill/>
        </p:spPr>
        <p:txBody>
          <a:bodyPr wrap="square" rtlCol="0">
            <a:spAutoFit/>
          </a:bodyPr>
          <a:lstStyle/>
          <a:p>
            <a:pPr marL="457200" indent="-457200">
              <a:buFont typeface="Arial" panose="020B0604020202020204" pitchFamily="34" charset="0"/>
              <a:buChar char="•"/>
            </a:pPr>
            <a:r>
              <a:rPr lang="en-US" sz="3400" b="1" dirty="0"/>
              <a:t>AMQP: </a:t>
            </a:r>
            <a:r>
              <a:rPr lang="en-US" sz="2400" dirty="0"/>
              <a:t>Advanced Message Queuing Protocol</a:t>
            </a:r>
          </a:p>
          <a:p>
            <a:pPr marL="457200" indent="-457200">
              <a:buFont typeface="Wingdings" panose="05000000000000000000" pitchFamily="2" charset="2"/>
              <a:buChar char="ü"/>
            </a:pPr>
            <a:r>
              <a:rPr lang="en-US" sz="3400" b="1" dirty="0">
                <a:solidFill>
                  <a:srgbClr val="C00000"/>
                </a:solidFill>
              </a:rPr>
              <a:t>HTTP:</a:t>
            </a:r>
            <a:r>
              <a:rPr lang="vi-VN" sz="3400" b="1" dirty="0">
                <a:solidFill>
                  <a:srgbClr val="C00000"/>
                </a:solidFill>
              </a:rPr>
              <a:t>	</a:t>
            </a:r>
            <a:r>
              <a:rPr lang="vi-VN" sz="2400" dirty="0" err="1"/>
              <a:t>HyperText</a:t>
            </a:r>
            <a:r>
              <a:rPr lang="vi-VN" sz="2400" dirty="0"/>
              <a:t> </a:t>
            </a:r>
            <a:r>
              <a:rPr lang="vi-VN" sz="2400" dirty="0" err="1"/>
              <a:t>Transfer</a:t>
            </a:r>
            <a:r>
              <a:rPr lang="vi-VN" sz="2400" dirty="0"/>
              <a:t> </a:t>
            </a:r>
            <a:r>
              <a:rPr lang="vi-VN" sz="2400" dirty="0" err="1"/>
              <a:t>Protocol</a:t>
            </a:r>
            <a:r>
              <a:rPr lang="vi-VN" sz="2400" dirty="0"/>
              <a:t> </a:t>
            </a:r>
            <a:r>
              <a:rPr lang="en-US" sz="3400" b="1" dirty="0">
                <a:solidFill>
                  <a:srgbClr val="C00000"/>
                </a:solidFill>
              </a:rPr>
              <a:t>	</a:t>
            </a:r>
          </a:p>
          <a:p>
            <a:pPr marL="457200" indent="-457200">
              <a:buFont typeface="Arial" panose="020B0604020202020204" pitchFamily="34" charset="0"/>
              <a:buChar char="•"/>
            </a:pPr>
            <a:r>
              <a:rPr lang="en-US" sz="3400" b="1" dirty="0" err="1"/>
              <a:t>CoAP</a:t>
            </a:r>
            <a:r>
              <a:rPr lang="en-US" sz="3400" b="1" dirty="0"/>
              <a:t>: </a:t>
            </a:r>
            <a:r>
              <a:rPr lang="en-US" sz="2400" dirty="0"/>
              <a:t>Constrained </a:t>
            </a:r>
            <a:r>
              <a:rPr lang="en-US" sz="2400" dirty="0" err="1"/>
              <a:t>Appications</a:t>
            </a:r>
            <a:r>
              <a:rPr lang="en-US" sz="2400" dirty="0"/>
              <a:t> Protocol</a:t>
            </a:r>
            <a:endParaRPr lang="en-US" sz="3400" dirty="0"/>
          </a:p>
          <a:p>
            <a:pPr marL="457200" indent="-457200">
              <a:buFont typeface="Arial" panose="020B0604020202020204" pitchFamily="34" charset="0"/>
              <a:buChar char="•"/>
            </a:pPr>
            <a:r>
              <a:rPr lang="en-US" sz="3400" b="1" dirty="0"/>
              <a:t>XMPP: </a:t>
            </a:r>
            <a:r>
              <a:rPr lang="en-US" sz="2400" dirty="0"/>
              <a:t>Extensible Messaging and Presence Protocol</a:t>
            </a:r>
          </a:p>
          <a:p>
            <a:pPr marL="457200" indent="-457200">
              <a:buFont typeface="Wingdings" panose="05000000000000000000" pitchFamily="2" charset="2"/>
              <a:buChar char="ü"/>
            </a:pPr>
            <a:r>
              <a:rPr lang="en-US" sz="3400" b="1" dirty="0">
                <a:solidFill>
                  <a:srgbClr val="C00000"/>
                </a:solidFill>
              </a:rPr>
              <a:t>MQTT: </a:t>
            </a:r>
            <a:r>
              <a:rPr lang="en-US" sz="2400" dirty="0">
                <a:solidFill>
                  <a:schemeClr val="tx1"/>
                </a:solidFill>
              </a:rPr>
              <a:t>Message Queue Telemetry Transport</a:t>
            </a:r>
            <a:endParaRPr lang="en-US" sz="3400" dirty="0">
              <a:solidFill>
                <a:schemeClr val="tx1"/>
              </a:solidFill>
            </a:endParaRPr>
          </a:p>
          <a:p>
            <a:pPr marL="457200" indent="-457200">
              <a:buFont typeface="Arial" panose="020B0604020202020204" pitchFamily="34" charset="0"/>
              <a:buChar char="•"/>
            </a:pPr>
            <a:r>
              <a:rPr lang="en-US" sz="3400" b="1" dirty="0"/>
              <a:t>DDS: </a:t>
            </a:r>
            <a:r>
              <a:rPr lang="en-US" sz="2400" dirty="0"/>
              <a:t>Data distribution Service</a:t>
            </a:r>
          </a:p>
          <a:p>
            <a:pPr marL="457200" indent="-457200">
              <a:buFont typeface="Arial" panose="020B0604020202020204" pitchFamily="34" charset="0"/>
              <a:buChar char="•"/>
            </a:pPr>
            <a:r>
              <a:rPr lang="en-US" sz="2400" dirty="0"/>
              <a:t>…..</a:t>
            </a:r>
            <a:endParaRPr lang="en-US" sz="3400" dirty="0"/>
          </a:p>
        </p:txBody>
      </p:sp>
    </p:spTree>
    <p:extLst>
      <p:ext uri="{BB962C8B-B14F-4D97-AF65-F5344CB8AC3E}">
        <p14:creationId xmlns:p14="http://schemas.microsoft.com/office/powerpoint/2010/main" val="21943387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7772400" y="0"/>
            <a:ext cx="1295400" cy="417514"/>
            <a:chOff x="7772400" y="0"/>
            <a:chExt cx="1295400" cy="417514"/>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2400" y="0"/>
              <a:ext cx="417514" cy="417514"/>
            </a:xfrm>
            <a:prstGeom prst="rect">
              <a:avLst/>
            </a:prstGeom>
          </p:spPr>
        </p:pic>
        <p:sp>
          <p:nvSpPr>
            <p:cNvPr id="6" name="TextBox 5"/>
            <p:cNvSpPr txBox="1"/>
            <p:nvPr/>
          </p:nvSpPr>
          <p:spPr>
            <a:xfrm>
              <a:off x="8160176" y="27842"/>
              <a:ext cx="907624" cy="369332"/>
            </a:xfrm>
            <a:prstGeom prst="rect">
              <a:avLst/>
            </a:prstGeom>
            <a:noFill/>
          </p:spPr>
          <p:txBody>
            <a:bodyPr wrap="square" rtlCol="0">
              <a:spAutoFit/>
            </a:bodyPr>
            <a:lstStyle/>
            <a:p>
              <a:r>
                <a:rPr lang="en-US" sz="1800" b="1" dirty="0"/>
                <a:t>TAPIT</a:t>
              </a:r>
            </a:p>
          </p:txBody>
        </p:sp>
        <p:cxnSp>
          <p:nvCxnSpPr>
            <p:cNvPr id="7" name="Straight Connector 6"/>
            <p:cNvCxnSpPr/>
            <p:nvPr/>
          </p:nvCxnSpPr>
          <p:spPr>
            <a:xfrm>
              <a:off x="8283699" y="350282"/>
              <a:ext cx="64928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 name="Rectangle 1"/>
          <p:cNvSpPr/>
          <p:nvPr/>
        </p:nvSpPr>
        <p:spPr>
          <a:xfrm>
            <a:off x="0" y="27116"/>
            <a:ext cx="4467890" cy="646331"/>
          </a:xfrm>
          <a:prstGeom prst="rect">
            <a:avLst/>
          </a:prstGeom>
        </p:spPr>
        <p:txBody>
          <a:bodyPr wrap="none">
            <a:spAutoFit/>
          </a:bodyPr>
          <a:lstStyle/>
          <a:p>
            <a:r>
              <a:rPr lang="en-US" sz="3600" b="1" dirty="0"/>
              <a:t>MQTT Introduction:</a:t>
            </a:r>
            <a:endParaRPr lang="vi-VN" sz="3600" b="1" dirty="0"/>
          </a:p>
        </p:txBody>
      </p:sp>
      <p:sp>
        <p:nvSpPr>
          <p:cNvPr id="3" name="Hộp Văn bản 2"/>
          <p:cNvSpPr txBox="1"/>
          <p:nvPr/>
        </p:nvSpPr>
        <p:spPr>
          <a:xfrm>
            <a:off x="152401" y="668993"/>
            <a:ext cx="8915399" cy="4031873"/>
          </a:xfrm>
          <a:prstGeom prst="rect">
            <a:avLst/>
          </a:prstGeom>
          <a:noFill/>
        </p:spPr>
        <p:txBody>
          <a:bodyPr wrap="square" rtlCol="0">
            <a:spAutoFit/>
          </a:bodyPr>
          <a:lstStyle/>
          <a:p>
            <a:pPr marL="457200" indent="-457200">
              <a:buFont typeface="Wingdings" panose="05000000000000000000" pitchFamily="2" charset="2"/>
              <a:buChar char="§"/>
            </a:pPr>
            <a:r>
              <a:rPr lang="en-US" sz="3200" dirty="0"/>
              <a:t>MQTT is an </a:t>
            </a:r>
            <a:r>
              <a:rPr lang="en-US" sz="3200" b="1" dirty="0"/>
              <a:t>open-sourced protocol </a:t>
            </a:r>
            <a:r>
              <a:rPr lang="en-US" sz="3200" dirty="0"/>
              <a:t>for passing messages between </a:t>
            </a:r>
            <a:r>
              <a:rPr lang="en-US" sz="3200" b="1" dirty="0">
                <a:solidFill>
                  <a:srgbClr val="C00000"/>
                </a:solidFill>
              </a:rPr>
              <a:t>multiple clients</a:t>
            </a:r>
            <a:r>
              <a:rPr lang="en-US" sz="3200" dirty="0">
                <a:solidFill>
                  <a:srgbClr val="C00000"/>
                </a:solidFill>
              </a:rPr>
              <a:t> </a:t>
            </a:r>
            <a:r>
              <a:rPr lang="en-US" sz="3200" dirty="0"/>
              <a:t>through </a:t>
            </a:r>
            <a:r>
              <a:rPr lang="en-US" sz="3200" b="1" dirty="0">
                <a:solidFill>
                  <a:srgbClr val="C00000"/>
                </a:solidFill>
              </a:rPr>
              <a:t>a</a:t>
            </a:r>
            <a:r>
              <a:rPr lang="en-US" sz="3200" dirty="0">
                <a:solidFill>
                  <a:srgbClr val="C00000"/>
                </a:solidFill>
              </a:rPr>
              <a:t> </a:t>
            </a:r>
            <a:r>
              <a:rPr lang="en-US" sz="3200" b="1" dirty="0">
                <a:solidFill>
                  <a:srgbClr val="C00000"/>
                </a:solidFill>
              </a:rPr>
              <a:t>central broker</a:t>
            </a:r>
            <a:r>
              <a:rPr lang="en-US" sz="3200" dirty="0"/>
              <a:t>.</a:t>
            </a:r>
          </a:p>
          <a:p>
            <a:pPr marL="457200" indent="-457200">
              <a:buFont typeface="Wingdings" panose="05000000000000000000" pitchFamily="2" charset="2"/>
              <a:buChar char="§"/>
            </a:pPr>
            <a:r>
              <a:rPr lang="en-US" sz="3200" dirty="0"/>
              <a:t>It was designed to be </a:t>
            </a:r>
            <a:r>
              <a:rPr lang="en-US" sz="3200" b="1" dirty="0">
                <a:solidFill>
                  <a:srgbClr val="00B050"/>
                </a:solidFill>
              </a:rPr>
              <a:t>simple</a:t>
            </a:r>
            <a:r>
              <a:rPr lang="en-US" sz="3200" dirty="0"/>
              <a:t> and </a:t>
            </a:r>
            <a:r>
              <a:rPr lang="en-US" sz="3200" b="1" dirty="0">
                <a:solidFill>
                  <a:srgbClr val="00B050"/>
                </a:solidFill>
              </a:rPr>
              <a:t>easy</a:t>
            </a:r>
            <a:r>
              <a:rPr lang="en-US" sz="3200" dirty="0"/>
              <a:t> to </a:t>
            </a:r>
            <a:r>
              <a:rPr lang="en-US" sz="3200" b="1" dirty="0">
                <a:solidFill>
                  <a:srgbClr val="00B050"/>
                </a:solidFill>
              </a:rPr>
              <a:t>implement</a:t>
            </a:r>
            <a:r>
              <a:rPr lang="en-US" sz="3200" dirty="0"/>
              <a:t>.</a:t>
            </a:r>
          </a:p>
          <a:p>
            <a:pPr marL="457200" indent="-457200">
              <a:buFont typeface="Wingdings" panose="05000000000000000000" pitchFamily="2" charset="2"/>
              <a:buChar char="§"/>
            </a:pPr>
            <a:r>
              <a:rPr lang="en-US" sz="3200" dirty="0"/>
              <a:t>The MQTT architecture is </a:t>
            </a:r>
            <a:r>
              <a:rPr lang="en-US" sz="3200" b="1" dirty="0">
                <a:solidFill>
                  <a:schemeClr val="accent6">
                    <a:lumMod val="75000"/>
                  </a:schemeClr>
                </a:solidFill>
              </a:rPr>
              <a:t>broker-based</a:t>
            </a:r>
            <a:r>
              <a:rPr lang="en-US" sz="3200" dirty="0"/>
              <a:t> and uses </a:t>
            </a:r>
            <a:r>
              <a:rPr lang="en-US" sz="3200" b="1" dirty="0">
                <a:solidFill>
                  <a:schemeClr val="accent6">
                    <a:lumMod val="75000"/>
                  </a:schemeClr>
                </a:solidFill>
              </a:rPr>
              <a:t>long-lived</a:t>
            </a:r>
            <a:r>
              <a:rPr lang="en-US" sz="3200" dirty="0"/>
              <a:t> outgoing TCP connection to the broker.</a:t>
            </a:r>
          </a:p>
        </p:txBody>
      </p:sp>
    </p:spTree>
    <p:extLst>
      <p:ext uri="{BB962C8B-B14F-4D97-AF65-F5344CB8AC3E}">
        <p14:creationId xmlns:p14="http://schemas.microsoft.com/office/powerpoint/2010/main" val="38374507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7772400" y="0"/>
            <a:ext cx="1295400" cy="417514"/>
            <a:chOff x="7772400" y="0"/>
            <a:chExt cx="1295400" cy="417514"/>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2400" y="0"/>
              <a:ext cx="417514" cy="417514"/>
            </a:xfrm>
            <a:prstGeom prst="rect">
              <a:avLst/>
            </a:prstGeom>
          </p:spPr>
        </p:pic>
        <p:sp>
          <p:nvSpPr>
            <p:cNvPr id="6" name="TextBox 5"/>
            <p:cNvSpPr txBox="1"/>
            <p:nvPr/>
          </p:nvSpPr>
          <p:spPr>
            <a:xfrm>
              <a:off x="8160176" y="27842"/>
              <a:ext cx="907624" cy="369332"/>
            </a:xfrm>
            <a:prstGeom prst="rect">
              <a:avLst/>
            </a:prstGeom>
            <a:noFill/>
          </p:spPr>
          <p:txBody>
            <a:bodyPr wrap="square" rtlCol="0">
              <a:spAutoFit/>
            </a:bodyPr>
            <a:lstStyle/>
            <a:p>
              <a:r>
                <a:rPr lang="en-US" sz="1800" b="1" dirty="0"/>
                <a:t>TAPIT</a:t>
              </a:r>
            </a:p>
          </p:txBody>
        </p:sp>
        <p:cxnSp>
          <p:nvCxnSpPr>
            <p:cNvPr id="7" name="Straight Connector 6"/>
            <p:cNvCxnSpPr/>
            <p:nvPr/>
          </p:nvCxnSpPr>
          <p:spPr>
            <a:xfrm>
              <a:off x="8283699" y="350282"/>
              <a:ext cx="64928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 name="Rectangle 1"/>
          <p:cNvSpPr/>
          <p:nvPr/>
        </p:nvSpPr>
        <p:spPr>
          <a:xfrm>
            <a:off x="0" y="27116"/>
            <a:ext cx="5852884" cy="646331"/>
          </a:xfrm>
          <a:prstGeom prst="rect">
            <a:avLst/>
          </a:prstGeom>
        </p:spPr>
        <p:txBody>
          <a:bodyPr wrap="none">
            <a:spAutoFit/>
          </a:bodyPr>
          <a:lstStyle/>
          <a:p>
            <a:r>
              <a:rPr lang="vi-VN" sz="3600" b="1" dirty="0"/>
              <a:t>MQTT : publish/subscribe</a:t>
            </a:r>
          </a:p>
        </p:txBody>
      </p:sp>
      <p:pic>
        <p:nvPicPr>
          <p:cNvPr id="102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482" y="1276350"/>
            <a:ext cx="8781503"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53750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24" y="1428750"/>
            <a:ext cx="4407876"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1428750"/>
            <a:ext cx="4267201"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866574" y="665260"/>
            <a:ext cx="2698175" cy="461665"/>
          </a:xfrm>
          <a:prstGeom prst="rect">
            <a:avLst/>
          </a:prstGeom>
        </p:spPr>
        <p:txBody>
          <a:bodyPr wrap="none">
            <a:spAutoFit/>
          </a:bodyPr>
          <a:lstStyle/>
          <a:p>
            <a:r>
              <a:rPr lang="vi-VN" sz="2400" b="1" dirty="0">
                <a:solidFill>
                  <a:schemeClr val="tx1"/>
                </a:solidFill>
              </a:rPr>
              <a:t>Publish message</a:t>
            </a:r>
            <a:endParaRPr lang="en-US" sz="2400" dirty="0"/>
          </a:p>
        </p:txBody>
      </p:sp>
      <p:sp>
        <p:nvSpPr>
          <p:cNvPr id="6" name="Rectangle 5"/>
          <p:cNvSpPr/>
          <p:nvPr/>
        </p:nvSpPr>
        <p:spPr>
          <a:xfrm>
            <a:off x="5167358" y="665259"/>
            <a:ext cx="3076483" cy="461665"/>
          </a:xfrm>
          <a:prstGeom prst="rect">
            <a:avLst/>
          </a:prstGeom>
        </p:spPr>
        <p:txBody>
          <a:bodyPr wrap="none">
            <a:spAutoFit/>
          </a:bodyPr>
          <a:lstStyle/>
          <a:p>
            <a:r>
              <a:rPr lang="vi-VN" sz="2400" b="1" dirty="0" smtClean="0">
                <a:solidFill>
                  <a:schemeClr val="tx1"/>
                </a:solidFill>
              </a:rPr>
              <a:t>Subscribe message</a:t>
            </a:r>
            <a:endParaRPr lang="en-US" sz="2400" dirty="0"/>
          </a:p>
        </p:txBody>
      </p:sp>
      <p:sp>
        <p:nvSpPr>
          <p:cNvPr id="7" name="Rectangle 6"/>
          <p:cNvSpPr/>
          <p:nvPr/>
        </p:nvSpPr>
        <p:spPr>
          <a:xfrm>
            <a:off x="0" y="27116"/>
            <a:ext cx="5852884" cy="646331"/>
          </a:xfrm>
          <a:prstGeom prst="rect">
            <a:avLst/>
          </a:prstGeom>
        </p:spPr>
        <p:txBody>
          <a:bodyPr wrap="none">
            <a:spAutoFit/>
          </a:bodyPr>
          <a:lstStyle/>
          <a:p>
            <a:r>
              <a:rPr lang="vi-VN" sz="3600" b="1" dirty="0"/>
              <a:t>MQTT : publish/subscribe</a:t>
            </a:r>
          </a:p>
        </p:txBody>
      </p:sp>
      <p:grpSp>
        <p:nvGrpSpPr>
          <p:cNvPr id="8" name="Group 7"/>
          <p:cNvGrpSpPr/>
          <p:nvPr/>
        </p:nvGrpSpPr>
        <p:grpSpPr>
          <a:xfrm>
            <a:off x="7772400" y="0"/>
            <a:ext cx="1295400" cy="417514"/>
            <a:chOff x="7772400" y="0"/>
            <a:chExt cx="1295400" cy="417514"/>
          </a:xfrm>
        </p:grpSpPr>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72400" y="0"/>
              <a:ext cx="417514" cy="417514"/>
            </a:xfrm>
            <a:prstGeom prst="rect">
              <a:avLst/>
            </a:prstGeom>
          </p:spPr>
        </p:pic>
        <p:sp>
          <p:nvSpPr>
            <p:cNvPr id="10" name="TextBox 9"/>
            <p:cNvSpPr txBox="1"/>
            <p:nvPr/>
          </p:nvSpPr>
          <p:spPr>
            <a:xfrm>
              <a:off x="8160176" y="27842"/>
              <a:ext cx="907624" cy="369332"/>
            </a:xfrm>
            <a:prstGeom prst="rect">
              <a:avLst/>
            </a:prstGeom>
            <a:noFill/>
          </p:spPr>
          <p:txBody>
            <a:bodyPr wrap="square" rtlCol="0">
              <a:spAutoFit/>
            </a:bodyPr>
            <a:lstStyle/>
            <a:p>
              <a:r>
                <a:rPr lang="en-US" sz="1800" b="1" dirty="0"/>
                <a:t>TAPIT</a:t>
              </a:r>
            </a:p>
          </p:txBody>
        </p:sp>
        <p:cxnSp>
          <p:nvCxnSpPr>
            <p:cNvPr id="11" name="Straight Connector 10"/>
            <p:cNvCxnSpPr/>
            <p:nvPr/>
          </p:nvCxnSpPr>
          <p:spPr>
            <a:xfrm>
              <a:off x="8283699" y="350282"/>
              <a:ext cx="649286" cy="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657824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ộp Văn bản 2"/>
          <p:cNvSpPr txBox="1"/>
          <p:nvPr/>
        </p:nvSpPr>
        <p:spPr>
          <a:xfrm>
            <a:off x="2838030" y="755519"/>
            <a:ext cx="3271406" cy="461665"/>
          </a:xfrm>
          <a:prstGeom prst="rect">
            <a:avLst/>
          </a:prstGeom>
          <a:noFill/>
        </p:spPr>
        <p:txBody>
          <a:bodyPr wrap="square" rtlCol="0">
            <a:spAutoFit/>
          </a:bodyPr>
          <a:lstStyle/>
          <a:p>
            <a:pPr algn="ctr"/>
            <a:r>
              <a:rPr lang="vi-VN" sz="2400" b="1" dirty="0">
                <a:solidFill>
                  <a:srgbClr val="00B050"/>
                </a:solidFill>
              </a:rPr>
              <a:t>QoS </a:t>
            </a:r>
            <a:r>
              <a:rPr lang="vi-VN" sz="2400" b="1" dirty="0" smtClean="0">
                <a:solidFill>
                  <a:srgbClr val="00B050"/>
                </a:solidFill>
              </a:rPr>
              <a:t>0 (</a:t>
            </a:r>
            <a:r>
              <a:rPr lang="vi-VN" sz="2400" i="1" dirty="0" smtClean="0">
                <a:solidFill>
                  <a:srgbClr val="00B050"/>
                </a:solidFill>
              </a:rPr>
              <a:t>At </a:t>
            </a:r>
            <a:r>
              <a:rPr lang="vi-VN" sz="2400" i="1" dirty="0">
                <a:solidFill>
                  <a:srgbClr val="00B050"/>
                </a:solidFill>
              </a:rPr>
              <a:t>most </a:t>
            </a:r>
            <a:r>
              <a:rPr lang="vi-VN" sz="2400" i="1" dirty="0" smtClean="0">
                <a:solidFill>
                  <a:srgbClr val="00B050"/>
                </a:solidFill>
              </a:rPr>
              <a:t>one</a:t>
            </a:r>
            <a:r>
              <a:rPr lang="en-US" sz="2400" i="1" dirty="0">
                <a:solidFill>
                  <a:srgbClr val="00B050"/>
                </a:solidFill>
              </a:rPr>
              <a:t>)</a:t>
            </a:r>
            <a:endParaRPr lang="vi-VN" sz="2400" dirty="0"/>
          </a:p>
        </p:txBody>
      </p:sp>
      <p:grpSp>
        <p:nvGrpSpPr>
          <p:cNvPr id="4" name="Group 3"/>
          <p:cNvGrpSpPr/>
          <p:nvPr/>
        </p:nvGrpSpPr>
        <p:grpSpPr>
          <a:xfrm>
            <a:off x="7772400" y="0"/>
            <a:ext cx="1295400" cy="417514"/>
            <a:chOff x="7772400" y="0"/>
            <a:chExt cx="1295400" cy="417514"/>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2400" y="0"/>
              <a:ext cx="417514" cy="417514"/>
            </a:xfrm>
            <a:prstGeom prst="rect">
              <a:avLst/>
            </a:prstGeom>
          </p:spPr>
        </p:pic>
        <p:sp>
          <p:nvSpPr>
            <p:cNvPr id="6" name="TextBox 5"/>
            <p:cNvSpPr txBox="1"/>
            <p:nvPr/>
          </p:nvSpPr>
          <p:spPr>
            <a:xfrm>
              <a:off x="8160176" y="27842"/>
              <a:ext cx="907624" cy="369332"/>
            </a:xfrm>
            <a:prstGeom prst="rect">
              <a:avLst/>
            </a:prstGeom>
            <a:noFill/>
          </p:spPr>
          <p:txBody>
            <a:bodyPr wrap="square" rtlCol="0">
              <a:spAutoFit/>
            </a:bodyPr>
            <a:lstStyle/>
            <a:p>
              <a:r>
                <a:rPr lang="en-US" sz="1800" b="1" dirty="0"/>
                <a:t>TAPIT</a:t>
              </a:r>
            </a:p>
          </p:txBody>
        </p:sp>
        <p:cxnSp>
          <p:nvCxnSpPr>
            <p:cNvPr id="7" name="Straight Connector 6"/>
            <p:cNvCxnSpPr/>
            <p:nvPr/>
          </p:nvCxnSpPr>
          <p:spPr>
            <a:xfrm>
              <a:off x="8283699" y="350282"/>
              <a:ext cx="64928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 name="Rectangle 1"/>
          <p:cNvSpPr/>
          <p:nvPr/>
        </p:nvSpPr>
        <p:spPr>
          <a:xfrm>
            <a:off x="0" y="27116"/>
            <a:ext cx="5801588" cy="646331"/>
          </a:xfrm>
          <a:prstGeom prst="rect">
            <a:avLst/>
          </a:prstGeom>
        </p:spPr>
        <p:txBody>
          <a:bodyPr wrap="none">
            <a:spAutoFit/>
          </a:bodyPr>
          <a:lstStyle/>
          <a:p>
            <a:r>
              <a:rPr lang="vi-VN" sz="3600" b="1" dirty="0"/>
              <a:t>MQTT : </a:t>
            </a:r>
            <a:r>
              <a:rPr lang="vi-VN" sz="3600" b="1" dirty="0" err="1"/>
              <a:t>Quality</a:t>
            </a:r>
            <a:r>
              <a:rPr lang="vi-VN" sz="3600" b="1" dirty="0"/>
              <a:t> </a:t>
            </a:r>
            <a:r>
              <a:rPr lang="vi-VN" sz="3600" b="1" dirty="0" err="1"/>
              <a:t>of</a:t>
            </a:r>
            <a:r>
              <a:rPr lang="vi-VN" sz="3600" b="1" dirty="0"/>
              <a:t> </a:t>
            </a:r>
            <a:r>
              <a:rPr lang="vi-VN" sz="3600" b="1" dirty="0" err="1"/>
              <a:t>Service</a:t>
            </a:r>
            <a:endParaRPr lang="vi-VN" sz="3600" b="1" dirty="0"/>
          </a:p>
        </p:txBody>
      </p:sp>
      <p:pic>
        <p:nvPicPr>
          <p:cNvPr id="11"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415" y="1184309"/>
            <a:ext cx="7885115" cy="1376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964890"/>
            <a:ext cx="4815841" cy="1577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15841" y="2831893"/>
            <a:ext cx="4067109" cy="1817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Hộp Văn bản 2"/>
          <p:cNvSpPr txBox="1"/>
          <p:nvPr/>
        </p:nvSpPr>
        <p:spPr>
          <a:xfrm>
            <a:off x="772217" y="4621856"/>
            <a:ext cx="3271406" cy="461665"/>
          </a:xfrm>
          <a:prstGeom prst="rect">
            <a:avLst/>
          </a:prstGeom>
          <a:noFill/>
        </p:spPr>
        <p:txBody>
          <a:bodyPr wrap="square" rtlCol="0">
            <a:spAutoFit/>
          </a:bodyPr>
          <a:lstStyle/>
          <a:p>
            <a:pPr algn="ctr"/>
            <a:r>
              <a:rPr lang="vi-VN" sz="2400" b="1" dirty="0">
                <a:solidFill>
                  <a:srgbClr val="00B050"/>
                </a:solidFill>
              </a:rPr>
              <a:t>QoS </a:t>
            </a:r>
            <a:r>
              <a:rPr lang="en-US" sz="2400" b="1" dirty="0">
                <a:solidFill>
                  <a:srgbClr val="00B050"/>
                </a:solidFill>
              </a:rPr>
              <a:t>1</a:t>
            </a:r>
            <a:r>
              <a:rPr lang="vi-VN" sz="2400" b="1" dirty="0" smtClean="0">
                <a:solidFill>
                  <a:srgbClr val="00B050"/>
                </a:solidFill>
              </a:rPr>
              <a:t> </a:t>
            </a:r>
            <a:r>
              <a:rPr lang="vi-VN" sz="2400" b="1" dirty="0" smtClean="0">
                <a:solidFill>
                  <a:srgbClr val="00B050"/>
                </a:solidFill>
              </a:rPr>
              <a:t>(</a:t>
            </a:r>
            <a:r>
              <a:rPr lang="vi-VN" sz="2400" i="1" dirty="0" smtClean="0">
                <a:solidFill>
                  <a:srgbClr val="00B050"/>
                </a:solidFill>
              </a:rPr>
              <a:t>At </a:t>
            </a:r>
            <a:r>
              <a:rPr lang="en-US" sz="2400" i="1" dirty="0" smtClean="0">
                <a:solidFill>
                  <a:srgbClr val="00B050"/>
                </a:solidFill>
              </a:rPr>
              <a:t>least</a:t>
            </a:r>
            <a:r>
              <a:rPr lang="vi-VN" sz="2400" i="1" dirty="0" smtClean="0">
                <a:solidFill>
                  <a:srgbClr val="00B050"/>
                </a:solidFill>
              </a:rPr>
              <a:t> one</a:t>
            </a:r>
            <a:r>
              <a:rPr lang="en-US" sz="2400" i="1" dirty="0">
                <a:solidFill>
                  <a:srgbClr val="00B050"/>
                </a:solidFill>
              </a:rPr>
              <a:t>)</a:t>
            </a:r>
            <a:endParaRPr lang="vi-VN" sz="2400" dirty="0"/>
          </a:p>
        </p:txBody>
      </p:sp>
      <p:sp>
        <p:nvSpPr>
          <p:cNvPr id="13" name="Hộp Văn bản 2"/>
          <p:cNvSpPr txBox="1"/>
          <p:nvPr/>
        </p:nvSpPr>
        <p:spPr>
          <a:xfrm>
            <a:off x="5213692" y="4621855"/>
            <a:ext cx="3271406" cy="461665"/>
          </a:xfrm>
          <a:prstGeom prst="rect">
            <a:avLst/>
          </a:prstGeom>
          <a:noFill/>
        </p:spPr>
        <p:txBody>
          <a:bodyPr wrap="square" rtlCol="0">
            <a:spAutoFit/>
          </a:bodyPr>
          <a:lstStyle/>
          <a:p>
            <a:pPr algn="ctr"/>
            <a:r>
              <a:rPr lang="vi-VN" sz="2400" b="1" dirty="0">
                <a:solidFill>
                  <a:srgbClr val="00B050"/>
                </a:solidFill>
              </a:rPr>
              <a:t>QoS </a:t>
            </a:r>
            <a:r>
              <a:rPr lang="en-US" sz="2400" b="1" dirty="0" smtClean="0">
                <a:solidFill>
                  <a:srgbClr val="00B050"/>
                </a:solidFill>
              </a:rPr>
              <a:t>2</a:t>
            </a:r>
            <a:r>
              <a:rPr lang="vi-VN" sz="2400" b="1" dirty="0" smtClean="0">
                <a:solidFill>
                  <a:srgbClr val="00B050"/>
                </a:solidFill>
              </a:rPr>
              <a:t> (</a:t>
            </a:r>
            <a:r>
              <a:rPr lang="en-US" sz="2400" i="1" dirty="0" smtClean="0">
                <a:solidFill>
                  <a:srgbClr val="00B050"/>
                </a:solidFill>
              </a:rPr>
              <a:t>Exactly-</a:t>
            </a:r>
            <a:r>
              <a:rPr lang="vi-VN" sz="2400" i="1" dirty="0" smtClean="0">
                <a:solidFill>
                  <a:srgbClr val="00B050"/>
                </a:solidFill>
              </a:rPr>
              <a:t>on</a:t>
            </a:r>
            <a:r>
              <a:rPr lang="en-US" sz="2400" i="1" dirty="0" err="1" smtClean="0">
                <a:solidFill>
                  <a:srgbClr val="00B050"/>
                </a:solidFill>
              </a:rPr>
              <a:t>ce</a:t>
            </a:r>
            <a:r>
              <a:rPr lang="en-US" sz="2400" i="1" dirty="0" smtClean="0">
                <a:solidFill>
                  <a:srgbClr val="00B050"/>
                </a:solidFill>
              </a:rPr>
              <a:t>)</a:t>
            </a:r>
            <a:endParaRPr lang="vi-VN" sz="2400" dirty="0"/>
          </a:p>
        </p:txBody>
      </p:sp>
    </p:spTree>
    <p:extLst>
      <p:ext uri="{BB962C8B-B14F-4D97-AF65-F5344CB8AC3E}">
        <p14:creationId xmlns:p14="http://schemas.microsoft.com/office/powerpoint/2010/main" val="37291802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7772400" y="0"/>
            <a:ext cx="1295400" cy="417514"/>
            <a:chOff x="7772400" y="0"/>
            <a:chExt cx="1295400" cy="417514"/>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2400" y="0"/>
              <a:ext cx="417514" cy="417514"/>
            </a:xfrm>
            <a:prstGeom prst="rect">
              <a:avLst/>
            </a:prstGeom>
          </p:spPr>
        </p:pic>
        <p:sp>
          <p:nvSpPr>
            <p:cNvPr id="12" name="TextBox 11"/>
            <p:cNvSpPr txBox="1"/>
            <p:nvPr/>
          </p:nvSpPr>
          <p:spPr>
            <a:xfrm>
              <a:off x="8160176" y="27842"/>
              <a:ext cx="907624" cy="369332"/>
            </a:xfrm>
            <a:prstGeom prst="rect">
              <a:avLst/>
            </a:prstGeom>
            <a:noFill/>
          </p:spPr>
          <p:txBody>
            <a:bodyPr wrap="square" rtlCol="0">
              <a:spAutoFit/>
            </a:bodyPr>
            <a:lstStyle/>
            <a:p>
              <a:r>
                <a:rPr lang="en-US" sz="1800" b="1" dirty="0"/>
                <a:t>TAPIT</a:t>
              </a:r>
            </a:p>
          </p:txBody>
        </p:sp>
        <p:cxnSp>
          <p:nvCxnSpPr>
            <p:cNvPr id="13" name="Straight Connector 12"/>
            <p:cNvCxnSpPr/>
            <p:nvPr/>
          </p:nvCxnSpPr>
          <p:spPr>
            <a:xfrm>
              <a:off x="8283699" y="350282"/>
              <a:ext cx="64928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4" name="Rectangle 13"/>
          <p:cNvSpPr/>
          <p:nvPr/>
        </p:nvSpPr>
        <p:spPr>
          <a:xfrm>
            <a:off x="0" y="27116"/>
            <a:ext cx="3390672" cy="646331"/>
          </a:xfrm>
          <a:prstGeom prst="rect">
            <a:avLst/>
          </a:prstGeom>
        </p:spPr>
        <p:txBody>
          <a:bodyPr wrap="none">
            <a:spAutoFit/>
          </a:bodyPr>
          <a:lstStyle/>
          <a:p>
            <a:r>
              <a:rPr lang="vi-VN" sz="3600" b="1" dirty="0"/>
              <a:t>MQTT : </a:t>
            </a:r>
            <a:r>
              <a:rPr lang="vi-VN" sz="3600" b="1" dirty="0" smtClean="0"/>
              <a:t>Topics</a:t>
            </a:r>
            <a:endParaRPr lang="vi-VN" sz="3600" b="1" dirty="0"/>
          </a:p>
        </p:txBody>
      </p:sp>
      <p:sp>
        <p:nvSpPr>
          <p:cNvPr id="15" name="TextBox 4"/>
          <p:cNvSpPr txBox="1"/>
          <p:nvPr/>
        </p:nvSpPr>
        <p:spPr>
          <a:xfrm>
            <a:off x="146537" y="934915"/>
            <a:ext cx="8529757" cy="3939540"/>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342900" indent="-342900">
              <a:buFontTx/>
              <a:buChar char="-"/>
            </a:pPr>
            <a:r>
              <a:rPr lang="vi-VN" sz="2500" dirty="0" smtClean="0"/>
              <a:t>A topic is a UTF-8 string, which is Broker use to filter messages for each connected client.</a:t>
            </a:r>
          </a:p>
          <a:p>
            <a:pPr marL="342900" indent="-342900">
              <a:buFontTx/>
              <a:buChar char="-"/>
            </a:pPr>
            <a:r>
              <a:rPr lang="vi-VN" sz="2500" dirty="0" smtClean="0"/>
              <a:t>Consists one or more topic levels, separated by a forward slash.</a:t>
            </a:r>
          </a:p>
          <a:p>
            <a:pPr marL="342900" indent="-342900">
              <a:buFontTx/>
              <a:buChar char="-"/>
            </a:pPr>
            <a:r>
              <a:rPr lang="vi-VN" sz="2500" dirty="0" smtClean="0"/>
              <a:t>Example topics:</a:t>
            </a:r>
          </a:p>
          <a:p>
            <a:pPr marL="342900" indent="-342900">
              <a:buFont typeface="Wingdings" pitchFamily="2" charset="2"/>
              <a:buChar char="q"/>
            </a:pPr>
            <a:r>
              <a:rPr lang="vi-VN" sz="2500" dirty="0"/>
              <a:t>	</a:t>
            </a:r>
            <a:r>
              <a:rPr lang="vi-VN" sz="2500" dirty="0" smtClean="0">
                <a:solidFill>
                  <a:srgbClr val="00B050"/>
                </a:solidFill>
              </a:rPr>
              <a:t>Home/Kitchen/Temprature</a:t>
            </a:r>
          </a:p>
          <a:p>
            <a:pPr marL="342900" indent="-342900">
              <a:buFont typeface="Wingdings" pitchFamily="2" charset="2"/>
              <a:buChar char="q"/>
            </a:pPr>
            <a:r>
              <a:rPr lang="vi-VN" sz="2500" dirty="0"/>
              <a:t>	</a:t>
            </a:r>
            <a:r>
              <a:rPr lang="vi-VN" sz="2500" dirty="0" smtClean="0">
                <a:solidFill>
                  <a:srgbClr val="00B050"/>
                </a:solidFill>
              </a:rPr>
              <a:t>/Car/BMW/Color/</a:t>
            </a:r>
          </a:p>
          <a:p>
            <a:pPr marL="342900" indent="-342900">
              <a:buFont typeface="Wingdings" pitchFamily="2" charset="2"/>
              <a:buChar char="q"/>
            </a:pPr>
            <a:r>
              <a:rPr lang="vi-VN" sz="2500" dirty="0"/>
              <a:t>	</a:t>
            </a:r>
            <a:r>
              <a:rPr lang="vi-VN" sz="2500" dirty="0" smtClean="0">
                <a:solidFill>
                  <a:srgbClr val="00B050"/>
                </a:solidFill>
              </a:rPr>
              <a:t>Danang/Lienchieu/380TDT/Tapit168</a:t>
            </a:r>
          </a:p>
          <a:p>
            <a:pPr marL="342900" indent="-342900">
              <a:buFont typeface="Wingdings" pitchFamily="2" charset="2"/>
              <a:buChar char="q"/>
            </a:pPr>
            <a:endParaRPr lang="vi-VN" sz="2500" dirty="0" smtClean="0">
              <a:solidFill>
                <a:srgbClr val="00B050"/>
              </a:solidFill>
            </a:endParaRPr>
          </a:p>
          <a:p>
            <a:r>
              <a:rPr lang="vi-VN" sz="2500" dirty="0"/>
              <a:t>	</a:t>
            </a:r>
            <a:endParaRPr lang="en-US" sz="2500" dirty="0"/>
          </a:p>
        </p:txBody>
      </p:sp>
    </p:spTree>
    <p:extLst>
      <p:ext uri="{BB962C8B-B14F-4D97-AF65-F5344CB8AC3E}">
        <p14:creationId xmlns:p14="http://schemas.microsoft.com/office/powerpoint/2010/main" val="40558486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7772400" y="0"/>
            <a:ext cx="1295400" cy="417514"/>
            <a:chOff x="7772400" y="0"/>
            <a:chExt cx="1295400" cy="417514"/>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2400" y="0"/>
              <a:ext cx="417514" cy="417514"/>
            </a:xfrm>
            <a:prstGeom prst="rect">
              <a:avLst/>
            </a:prstGeom>
          </p:spPr>
        </p:pic>
        <p:sp>
          <p:nvSpPr>
            <p:cNvPr id="5" name="TextBox 4"/>
            <p:cNvSpPr txBox="1"/>
            <p:nvPr/>
          </p:nvSpPr>
          <p:spPr>
            <a:xfrm>
              <a:off x="8160176" y="27842"/>
              <a:ext cx="907624" cy="369332"/>
            </a:xfrm>
            <a:prstGeom prst="rect">
              <a:avLst/>
            </a:prstGeom>
            <a:noFill/>
          </p:spPr>
          <p:txBody>
            <a:bodyPr wrap="square" rtlCol="0">
              <a:spAutoFit/>
            </a:bodyPr>
            <a:lstStyle/>
            <a:p>
              <a:r>
                <a:rPr lang="en-US" sz="1800" b="1" dirty="0"/>
                <a:t>TAPIT</a:t>
              </a:r>
            </a:p>
          </p:txBody>
        </p:sp>
        <p:cxnSp>
          <p:nvCxnSpPr>
            <p:cNvPr id="6" name="Straight Connector 5"/>
            <p:cNvCxnSpPr/>
            <p:nvPr/>
          </p:nvCxnSpPr>
          <p:spPr>
            <a:xfrm>
              <a:off x="8283699" y="350282"/>
              <a:ext cx="64928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27116"/>
            <a:ext cx="5724644" cy="646331"/>
          </a:xfrm>
          <a:prstGeom prst="rect">
            <a:avLst/>
          </a:prstGeom>
        </p:spPr>
        <p:txBody>
          <a:bodyPr wrap="none">
            <a:spAutoFit/>
          </a:bodyPr>
          <a:lstStyle/>
          <a:p>
            <a:r>
              <a:rPr lang="vi-VN" sz="3600" b="1" dirty="0"/>
              <a:t>MQTT : </a:t>
            </a:r>
            <a:r>
              <a:rPr lang="vi-VN" sz="3600" b="1" dirty="0" smtClean="0"/>
              <a:t>Topics/</a:t>
            </a:r>
            <a:r>
              <a:rPr lang="vi-VN" sz="3600" b="1" i="1" dirty="0" smtClean="0">
                <a:solidFill>
                  <a:schemeClr val="accent2"/>
                </a:solidFill>
              </a:rPr>
              <a:t>Wildcards</a:t>
            </a:r>
            <a:endParaRPr lang="vi-VN" sz="3600" b="1" i="1" dirty="0">
              <a:solidFill>
                <a:schemeClr val="accent2"/>
              </a:solidFill>
            </a:endParaRPr>
          </a:p>
        </p:txBody>
      </p:sp>
      <p:sp>
        <p:nvSpPr>
          <p:cNvPr id="9" name="TextBox 8"/>
          <p:cNvSpPr txBox="1"/>
          <p:nvPr/>
        </p:nvSpPr>
        <p:spPr>
          <a:xfrm>
            <a:off x="103034" y="971550"/>
            <a:ext cx="8475785" cy="3108543"/>
          </a:xfrm>
          <a:prstGeom prst="rect">
            <a:avLst/>
          </a:prstGeom>
          <a:noFill/>
        </p:spPr>
        <p:txBody>
          <a:bodyPr wrap="square" rtlCol="0">
            <a:spAutoFit/>
          </a:bodyPr>
          <a:lstStyle/>
          <a:p>
            <a:pPr marL="342900" indent="-342900">
              <a:buFontTx/>
              <a:buChar char="-"/>
            </a:pPr>
            <a:r>
              <a:rPr lang="vi-VN" sz="2800" dirty="0" smtClean="0"/>
              <a:t>W</a:t>
            </a:r>
            <a:r>
              <a:rPr lang="en-US" sz="2800" dirty="0" err="1" smtClean="0"/>
              <a:t>ildcards</a:t>
            </a:r>
            <a:r>
              <a:rPr lang="en-US" sz="2800" dirty="0" smtClean="0"/>
              <a:t> </a:t>
            </a:r>
            <a:r>
              <a:rPr lang="vi-VN" sz="2800" dirty="0"/>
              <a:t>u</a:t>
            </a:r>
            <a:r>
              <a:rPr lang="vi-VN" sz="2800" dirty="0" smtClean="0"/>
              <a:t>se to </a:t>
            </a:r>
            <a:r>
              <a:rPr lang="en-US" sz="2800" dirty="0" smtClean="0"/>
              <a:t>subscribe </a:t>
            </a:r>
            <a:r>
              <a:rPr lang="en-US" sz="2800" dirty="0"/>
              <a:t>to more topics at </a:t>
            </a:r>
            <a:r>
              <a:rPr lang="en-US" sz="2800" dirty="0" smtClean="0"/>
              <a:t>once.</a:t>
            </a:r>
            <a:endParaRPr lang="vi-VN" sz="2800" dirty="0" smtClean="0"/>
          </a:p>
          <a:p>
            <a:endParaRPr lang="vi-VN" sz="2800" dirty="0" smtClean="0"/>
          </a:p>
          <a:p>
            <a:pPr marL="342900" indent="-342900">
              <a:buFontTx/>
              <a:buChar char="-"/>
            </a:pPr>
            <a:r>
              <a:rPr lang="vi-VN" sz="2800" dirty="0" smtClean="0"/>
              <a:t>C</a:t>
            </a:r>
            <a:r>
              <a:rPr lang="en-US" sz="2800" dirty="0" smtClean="0"/>
              <a:t>an </a:t>
            </a:r>
            <a:r>
              <a:rPr lang="en-US" sz="2800" dirty="0"/>
              <a:t>only be used when subscribing to topics and is not permitted when publishing a </a:t>
            </a:r>
            <a:r>
              <a:rPr lang="en-US" sz="2800" dirty="0" smtClean="0"/>
              <a:t>message.</a:t>
            </a:r>
            <a:endParaRPr lang="vi-VN" sz="2800" dirty="0"/>
          </a:p>
          <a:p>
            <a:pPr marL="342900" indent="-342900">
              <a:buFontTx/>
              <a:buChar char="-"/>
            </a:pPr>
            <a:endParaRPr lang="vi-VN" sz="2800" dirty="0" smtClean="0"/>
          </a:p>
          <a:p>
            <a:pPr marL="342900" indent="-342900">
              <a:buFontTx/>
              <a:buChar char="-"/>
            </a:pPr>
            <a:r>
              <a:rPr lang="vi-VN" sz="2800" dirty="0" smtClean="0">
                <a:solidFill>
                  <a:schemeClr val="tx1"/>
                </a:solidFill>
              </a:rPr>
              <a:t>Two different kind: </a:t>
            </a:r>
            <a:r>
              <a:rPr lang="vi-VN" sz="2800" b="1" i="1" dirty="0" smtClean="0">
                <a:solidFill>
                  <a:schemeClr val="tx1"/>
                </a:solidFill>
              </a:rPr>
              <a:t>single level </a:t>
            </a:r>
            <a:r>
              <a:rPr lang="vi-VN" sz="2800" dirty="0" smtClean="0">
                <a:solidFill>
                  <a:schemeClr val="tx1"/>
                </a:solidFill>
              </a:rPr>
              <a:t>and </a:t>
            </a:r>
            <a:r>
              <a:rPr lang="vi-VN" sz="2800" b="1" i="1" dirty="0" smtClean="0">
                <a:solidFill>
                  <a:schemeClr val="tx1"/>
                </a:solidFill>
              </a:rPr>
              <a:t>multi level</a:t>
            </a:r>
            <a:endParaRPr lang="en-US" sz="2800" dirty="0">
              <a:solidFill>
                <a:schemeClr val="tx1"/>
              </a:solidFill>
            </a:endParaRPr>
          </a:p>
        </p:txBody>
      </p:sp>
    </p:spTree>
    <p:extLst>
      <p:ext uri="{BB962C8B-B14F-4D97-AF65-F5344CB8AC3E}">
        <p14:creationId xmlns:p14="http://schemas.microsoft.com/office/powerpoint/2010/main" val="33731134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7772400" y="0"/>
            <a:ext cx="1295400" cy="417514"/>
            <a:chOff x="7772400" y="0"/>
            <a:chExt cx="1295400" cy="417514"/>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2400" y="0"/>
              <a:ext cx="417514" cy="417514"/>
            </a:xfrm>
            <a:prstGeom prst="rect">
              <a:avLst/>
            </a:prstGeom>
          </p:spPr>
        </p:pic>
        <p:sp>
          <p:nvSpPr>
            <p:cNvPr id="5" name="TextBox 4"/>
            <p:cNvSpPr txBox="1"/>
            <p:nvPr/>
          </p:nvSpPr>
          <p:spPr>
            <a:xfrm>
              <a:off x="8160176" y="27842"/>
              <a:ext cx="907624" cy="369332"/>
            </a:xfrm>
            <a:prstGeom prst="rect">
              <a:avLst/>
            </a:prstGeom>
            <a:noFill/>
          </p:spPr>
          <p:txBody>
            <a:bodyPr wrap="square" rtlCol="0">
              <a:spAutoFit/>
            </a:bodyPr>
            <a:lstStyle/>
            <a:p>
              <a:r>
                <a:rPr lang="en-US" sz="1800" b="1" dirty="0"/>
                <a:t>TAPIT</a:t>
              </a:r>
            </a:p>
          </p:txBody>
        </p:sp>
        <p:cxnSp>
          <p:nvCxnSpPr>
            <p:cNvPr id="6" name="Straight Connector 5"/>
            <p:cNvCxnSpPr/>
            <p:nvPr/>
          </p:nvCxnSpPr>
          <p:spPr>
            <a:xfrm>
              <a:off x="8283699" y="350282"/>
              <a:ext cx="64928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27116"/>
            <a:ext cx="5724644" cy="646331"/>
          </a:xfrm>
          <a:prstGeom prst="rect">
            <a:avLst/>
          </a:prstGeom>
        </p:spPr>
        <p:txBody>
          <a:bodyPr wrap="none">
            <a:spAutoFit/>
          </a:bodyPr>
          <a:lstStyle/>
          <a:p>
            <a:r>
              <a:rPr lang="vi-VN" sz="3600" b="1" dirty="0"/>
              <a:t>MQTT : </a:t>
            </a:r>
            <a:r>
              <a:rPr lang="vi-VN" sz="3600" b="1" dirty="0" smtClean="0"/>
              <a:t>Topics/</a:t>
            </a:r>
            <a:r>
              <a:rPr lang="vi-VN" sz="3600" b="1" i="1" dirty="0" smtClean="0">
                <a:solidFill>
                  <a:schemeClr val="accent2"/>
                </a:solidFill>
              </a:rPr>
              <a:t>Wildcards</a:t>
            </a:r>
            <a:endParaRPr lang="vi-VN" sz="3600" b="1" i="1" dirty="0">
              <a:solidFill>
                <a:schemeClr val="accent2"/>
              </a:solidFill>
            </a:endParaRPr>
          </a:p>
        </p:txBody>
      </p:sp>
      <p:sp>
        <p:nvSpPr>
          <p:cNvPr id="9" name="TextBox 8"/>
          <p:cNvSpPr txBox="1"/>
          <p:nvPr/>
        </p:nvSpPr>
        <p:spPr>
          <a:xfrm>
            <a:off x="410308" y="895350"/>
            <a:ext cx="8385388" cy="3908762"/>
          </a:xfrm>
          <a:prstGeom prst="rect">
            <a:avLst/>
          </a:prstGeom>
          <a:noFill/>
        </p:spPr>
        <p:txBody>
          <a:bodyPr wrap="square" rtlCol="0">
            <a:spAutoFit/>
          </a:bodyPr>
          <a:lstStyle/>
          <a:p>
            <a:r>
              <a:rPr lang="vi-VN" sz="2400" dirty="0" smtClean="0">
                <a:solidFill>
                  <a:srgbClr val="00B050"/>
                </a:solidFill>
              </a:rPr>
              <a:t>Single level: + </a:t>
            </a:r>
            <a:r>
              <a:rPr lang="vi-VN" sz="2400" dirty="0"/>
              <a:t>S</a:t>
            </a:r>
            <a:r>
              <a:rPr lang="vi-VN" sz="2400" dirty="0" smtClean="0"/>
              <a:t>ubstitude for one topic level</a:t>
            </a:r>
          </a:p>
          <a:p>
            <a:endParaRPr lang="vi-VN" sz="2400" dirty="0" smtClean="0"/>
          </a:p>
          <a:p>
            <a:endParaRPr lang="vi-VN" sz="2400" dirty="0" smtClean="0"/>
          </a:p>
          <a:p>
            <a:endParaRPr lang="vi-VN" sz="3200" dirty="0" smtClean="0"/>
          </a:p>
          <a:p>
            <a:endParaRPr lang="vi-VN" sz="2400" dirty="0" smtClean="0">
              <a:solidFill>
                <a:srgbClr val="00B050"/>
              </a:solidFill>
            </a:endParaRPr>
          </a:p>
          <a:p>
            <a:endParaRPr lang="vi-VN" sz="2400" dirty="0" smtClean="0">
              <a:solidFill>
                <a:srgbClr val="00B050"/>
              </a:solidFill>
            </a:endParaRPr>
          </a:p>
          <a:p>
            <a:endParaRPr lang="vi-VN" sz="2400" dirty="0" smtClean="0">
              <a:solidFill>
                <a:srgbClr val="00B050"/>
              </a:solidFill>
            </a:endParaRPr>
          </a:p>
          <a:p>
            <a:endParaRPr lang="vi-VN" sz="2400" dirty="0" smtClean="0">
              <a:solidFill>
                <a:srgbClr val="00B050"/>
              </a:solidFill>
            </a:endParaRPr>
          </a:p>
          <a:p>
            <a:endParaRPr lang="vi-VN" sz="2400" dirty="0">
              <a:solidFill>
                <a:srgbClr val="00B050"/>
              </a:solidFill>
            </a:endParaRPr>
          </a:p>
          <a:p>
            <a:endParaRPr lang="vi-VN" sz="2400" dirty="0" smtClean="0">
              <a:solidFill>
                <a:srgbClr val="00B050"/>
              </a:solidFill>
            </a:endParaRPr>
          </a:p>
        </p:txBody>
      </p:sp>
      <p:pic>
        <p:nvPicPr>
          <p:cNvPr id="11" name="Picture 5" descr="topic_wildcard_plus_examp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6035" y="3185746"/>
            <a:ext cx="6471139" cy="1447800"/>
          </a:xfrm>
          <a:prstGeom prst="rect">
            <a:avLst/>
          </a:prstGeom>
          <a:ln>
            <a:solidFill>
              <a:schemeClr val="bg1"/>
            </a:solidFill>
          </a:ln>
        </p:spPr>
        <p:style>
          <a:lnRef idx="1">
            <a:schemeClr val="accent4"/>
          </a:lnRef>
          <a:fillRef idx="1001">
            <a:schemeClr val="lt1"/>
          </a:fillRef>
          <a:effectRef idx="1">
            <a:schemeClr val="accent4"/>
          </a:effectRef>
          <a:fontRef idx="minor">
            <a:schemeClr val="dk1"/>
          </a:fontRef>
        </p:style>
      </p:pic>
      <p:pic>
        <p:nvPicPr>
          <p:cNvPr id="3074" name="Picture 2" descr="topic_wildcard_plu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8803" y="1544515"/>
            <a:ext cx="6705602" cy="1390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900270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2961</TotalTime>
  <Words>453</Words>
  <Application>Microsoft Office PowerPoint</Application>
  <PresentationFormat>On-screen Show (16:9)</PresentationFormat>
  <Paragraphs>78</Paragraphs>
  <Slides>11</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 Black</vt:lpstr>
      <vt:lpstr>Patrick Hand SC</vt:lpstr>
      <vt:lpstr>Arial</vt:lpstr>
      <vt:lpstr>Sniglet</vt:lpstr>
      <vt:lpstr>Wingdings</vt:lpstr>
      <vt:lpstr>Essential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TAPIT  TECHNOLOGY TRAINING</dc:title>
  <dc:creator>Nhật Thương Nguyễn Huỳnh</dc:creator>
  <cp:lastModifiedBy>Admin</cp:lastModifiedBy>
  <cp:revision>402</cp:revision>
  <dcterms:modified xsi:type="dcterms:W3CDTF">2021-04-05T13:24:47Z</dcterms:modified>
</cp:coreProperties>
</file>