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57" r:id="rId3"/>
    <p:sldId id="267" r:id="rId4"/>
    <p:sldId id="268" r:id="rId5"/>
    <p:sldId id="269" r:id="rId6"/>
    <p:sldId id="271" r:id="rId7"/>
    <p:sldId id="272" r:id="rId8"/>
    <p:sldId id="270" r:id="rId9"/>
    <p:sldId id="266" r:id="rId10"/>
    <p:sldId id="273"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5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BEAE4-6D54-40F8-8008-20731486CE37}" type="datetimeFigureOut">
              <a:rPr lang="en-US" smtClean="0"/>
              <a:t>3/16/2021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3002-36D2-45F3-9F98-1228C4DEADAC}" type="slidenum">
              <a:rPr lang="en-US" smtClean="0"/>
              <a:t>‹#›</a:t>
            </a:fld>
            <a:endParaRPr lang="en-US"/>
          </a:p>
        </p:txBody>
      </p:sp>
    </p:spTree>
    <p:extLst>
      <p:ext uri="{BB962C8B-B14F-4D97-AF65-F5344CB8AC3E}">
        <p14:creationId xmlns:p14="http://schemas.microsoft.com/office/powerpoint/2010/main" val="366601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 The baud rate specifies how fast data is sent over a serial line. It’s usually expressed in units of bits-per-second (bps). If you invert the baud rate, you can find out just how long it takes to transmit a single bit. This value determines how long the transmitter holds a serial line high/low or at what period the receiving device samples its line. </a:t>
            </a:r>
          </a:p>
          <a:p>
            <a:r>
              <a:rPr lang="en-US"/>
              <a:t>- Baud rates can be just about any value within reason. The only requirement is that both devices operate at the same rate. One of the more common baud rates, especially for simple stuff where speed isn’t critical, is 9600 bps. Other “standard” baud are 1200, 2400, 4800, 19200, 38400, 57600, and 115200.</a:t>
            </a:r>
          </a:p>
          <a:p>
            <a:r>
              <a:rPr lang="en-US"/>
              <a:t>- The higher a baud rate goes, the faster data is sent/received, but there are limits to how fast data can be transferred. You usually won’t see speeds exceeding 115200 - that’s fast for most microcontrollers. Get too high, and you’ll begin to see errors on the receiving end, as clocks and sampling periods just can’t keep up. </a:t>
            </a:r>
            <a:endParaRPr lang="vi-VN"/>
          </a:p>
        </p:txBody>
      </p:sp>
      <p:sp>
        <p:nvSpPr>
          <p:cNvPr id="4" name="Chỗ dành sẵn cho Số hiệu Bản chiếu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FEDA42-D660-4BD4-8586-7FE6C4A549E4}"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227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EDABF-8754-47B2-8A2E-7037B5E07132}"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36272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EDABF-8754-47B2-8A2E-7037B5E07132}"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23950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EDABF-8754-47B2-8A2E-7037B5E07132}"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360353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3A5C4D78-9ED8-4EC8-B1D7-0BA54582F6E8}" type="datetimeFigureOut">
              <a:rPr lang="vi-VN" smtClean="0"/>
              <a:t>16/03/2021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3491652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A5C4D78-9ED8-4EC8-B1D7-0BA54582F6E8}" type="datetimeFigureOut">
              <a:rPr lang="vi-VN" smtClean="0"/>
              <a:t>16/03/2021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924201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3A5C4D78-9ED8-4EC8-B1D7-0BA54582F6E8}" type="datetimeFigureOut">
              <a:rPr lang="vi-VN" smtClean="0"/>
              <a:t>16/03/2021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237781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A5C4D78-9ED8-4EC8-B1D7-0BA54582F6E8}" type="datetimeFigureOut">
              <a:rPr lang="vi-VN" smtClean="0"/>
              <a:t>16/03/2021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26834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29842" y="2505075"/>
            <a:ext cx="3868340"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4629150" y="2505075"/>
            <a:ext cx="3887391"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3A5C4D78-9ED8-4EC8-B1D7-0BA54582F6E8}" type="datetimeFigureOut">
              <a:rPr lang="vi-VN" smtClean="0"/>
              <a:t>16/03/2021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2252055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3A5C4D78-9ED8-4EC8-B1D7-0BA54582F6E8}" type="datetimeFigureOut">
              <a:rPr lang="vi-VN" smtClean="0"/>
              <a:t>16/03/2021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3139252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C4D78-9ED8-4EC8-B1D7-0BA54582F6E8}" type="datetimeFigureOut">
              <a:rPr lang="vi-VN" smtClean="0"/>
              <a:t>16/03/2021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353418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3A5C4D78-9ED8-4EC8-B1D7-0BA54582F6E8}" type="datetimeFigureOut">
              <a:rPr lang="vi-VN" smtClean="0"/>
              <a:t>16/03/2021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108747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EDABF-8754-47B2-8A2E-7037B5E07132}"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2122884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3A5C4D78-9ED8-4EC8-B1D7-0BA54582F6E8}" type="datetimeFigureOut">
              <a:rPr lang="vi-VN" smtClean="0"/>
              <a:t>16/03/2021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118989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A5C4D78-9ED8-4EC8-B1D7-0BA54582F6E8}" type="datetimeFigureOut">
              <a:rPr lang="vi-VN" smtClean="0"/>
              <a:t>16/03/2021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179313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A5C4D78-9ED8-4EC8-B1D7-0BA54582F6E8}" type="datetimeFigureOut">
              <a:rPr lang="vi-VN" smtClean="0"/>
              <a:t>16/03/2021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EEAA5D-0056-4852-BFEF-AD7132CC5277}" type="slidenum">
              <a:rPr lang="vi-VN" smtClean="0"/>
              <a:t>‹#›</a:t>
            </a:fld>
            <a:endParaRPr lang="vi-VN"/>
          </a:p>
        </p:txBody>
      </p:sp>
    </p:spTree>
    <p:extLst>
      <p:ext uri="{BB962C8B-B14F-4D97-AF65-F5344CB8AC3E}">
        <p14:creationId xmlns:p14="http://schemas.microsoft.com/office/powerpoint/2010/main" val="3424460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2655767"/>
            <a:ext cx="5585400" cy="15464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extLst>
      <p:ext uri="{BB962C8B-B14F-4D97-AF65-F5344CB8AC3E}">
        <p14:creationId xmlns:p14="http://schemas.microsoft.com/office/powerpoint/2010/main" val="402326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EDABF-8754-47B2-8A2E-7037B5E07132}"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12334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EDABF-8754-47B2-8A2E-7037B5E07132}"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12177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EDABF-8754-47B2-8A2E-7037B5E07132}"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71996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EDABF-8754-47B2-8A2E-7037B5E07132}"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124595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EDABF-8754-47B2-8A2E-7037B5E07132}"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301645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EDABF-8754-47B2-8A2E-7037B5E07132}"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367506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EDABF-8754-47B2-8A2E-7037B5E07132}"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0B08A-9A76-4A72-A018-28D22D0F5E04}" type="slidenum">
              <a:rPr lang="en-US" smtClean="0"/>
              <a:t>‹#›</a:t>
            </a:fld>
            <a:endParaRPr lang="en-US"/>
          </a:p>
        </p:txBody>
      </p:sp>
    </p:spTree>
    <p:extLst>
      <p:ext uri="{BB962C8B-B14F-4D97-AF65-F5344CB8AC3E}">
        <p14:creationId xmlns:p14="http://schemas.microsoft.com/office/powerpoint/2010/main" val="51751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EDABF-8754-47B2-8A2E-7037B5E07132}" type="datetimeFigureOut">
              <a:rPr lang="en-US" smtClean="0"/>
              <a:t>3/16/2021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0B08A-9A76-4A72-A018-28D22D0F5E04}" type="slidenum">
              <a:rPr lang="en-US" smtClean="0"/>
              <a:t>‹#›</a:t>
            </a:fld>
            <a:endParaRPr lang="en-US"/>
          </a:p>
        </p:txBody>
      </p:sp>
    </p:spTree>
    <p:extLst>
      <p:ext uri="{BB962C8B-B14F-4D97-AF65-F5344CB8AC3E}">
        <p14:creationId xmlns:p14="http://schemas.microsoft.com/office/powerpoint/2010/main" val="1518531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C4D78-9ED8-4EC8-B1D7-0BA54582F6E8}" type="datetimeFigureOut">
              <a:rPr lang="vi-VN" smtClean="0"/>
              <a:t>16/03/2021</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EAA5D-0056-4852-BFEF-AD7132CC5277}" type="slidenum">
              <a:rPr lang="vi-VN" smtClean="0"/>
              <a:t>‹#›</a:t>
            </a:fld>
            <a:endParaRPr lang="vi-VN"/>
          </a:p>
        </p:txBody>
      </p:sp>
    </p:spTree>
    <p:extLst>
      <p:ext uri="{BB962C8B-B14F-4D97-AF65-F5344CB8AC3E}">
        <p14:creationId xmlns:p14="http://schemas.microsoft.com/office/powerpoint/2010/main" val="4192033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6">
            <a:extLst>
              <a:ext uri="{FF2B5EF4-FFF2-40B4-BE49-F238E27FC236}">
                <a16:creationId xmlns:a16="http://schemas.microsoft.com/office/drawing/2014/main" id="{D5BDE7B6-9C5F-4FCC-8065-3C0DFC057452}"/>
              </a:ext>
            </a:extLst>
          </p:cNvPr>
          <p:cNvSpPr txBox="1"/>
          <p:nvPr/>
        </p:nvSpPr>
        <p:spPr>
          <a:xfrm>
            <a:off x="1643197" y="6352503"/>
            <a:ext cx="1005687"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0707.899.555</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descr="Kết quả hình ảnh cho facebook icon">
            <a:extLst>
              <a:ext uri="{FF2B5EF4-FFF2-40B4-BE49-F238E27FC236}">
                <a16:creationId xmlns:a16="http://schemas.microsoft.com/office/drawing/2014/main" id="{181D1E6F-95E5-4ED5-BC60-7BC6B4B604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407" y="6327889"/>
            <a:ext cx="249161" cy="249161"/>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8">
            <a:extLst>
              <a:ext uri="{FF2B5EF4-FFF2-40B4-BE49-F238E27FC236}">
                <a16:creationId xmlns:a16="http://schemas.microsoft.com/office/drawing/2014/main" id="{33411400-3E18-4E7D-BBA8-25E876B73BD8}"/>
              </a:ext>
            </a:extLst>
          </p:cNvPr>
          <p:cNvSpPr txBox="1"/>
          <p:nvPr/>
        </p:nvSpPr>
        <p:spPr>
          <a:xfrm>
            <a:off x="6663568" y="6352723"/>
            <a:ext cx="1431169"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fb.com/</a:t>
            </a:r>
            <a:r>
              <a:rPr kumimoji="0" lang="en-US" sz="1125"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trungngo.dtvt</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7" name="Picture 2" descr="Kết quả hình ảnh cho email icon">
            <a:extLst>
              <a:ext uri="{FF2B5EF4-FFF2-40B4-BE49-F238E27FC236}">
                <a16:creationId xmlns:a16="http://schemas.microsoft.com/office/drawing/2014/main" id="{B5EC21A9-4FD4-4835-BD96-05024BB2B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6018" y="6186422"/>
            <a:ext cx="339857" cy="339857"/>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14">
            <a:extLst>
              <a:ext uri="{FF2B5EF4-FFF2-40B4-BE49-F238E27FC236}">
                <a16:creationId xmlns:a16="http://schemas.microsoft.com/office/drawing/2014/main" id="{8161E8B9-A7EF-4650-B807-B21DE7524B8E}"/>
              </a:ext>
            </a:extLst>
          </p:cNvPr>
          <p:cNvSpPr txBox="1"/>
          <p:nvPr/>
        </p:nvSpPr>
        <p:spPr>
          <a:xfrm>
            <a:off x="2692427" y="200555"/>
            <a:ext cx="4405586" cy="40395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25"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mn-ea"/>
                <a:cs typeface="Arial" panose="020B0604020202020204" pitchFamily="34" charset="0"/>
              </a:rPr>
              <a:t>CÔNG TY TNHH KỸ THUẬT TAPIT</a:t>
            </a:r>
            <a:endParaRPr kumimoji="0" lang="vi-VN" sz="2025"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mn-ea"/>
              <a:cs typeface="Arial" panose="020B0604020202020204" pitchFamily="34" charset="0"/>
            </a:endParaRPr>
          </a:p>
        </p:txBody>
      </p:sp>
      <p:sp>
        <p:nvSpPr>
          <p:cNvPr id="9" name="Hộp Văn bản 15">
            <a:extLst>
              <a:ext uri="{FF2B5EF4-FFF2-40B4-BE49-F238E27FC236}">
                <a16:creationId xmlns:a16="http://schemas.microsoft.com/office/drawing/2014/main" id="{52A3CD78-98B5-4850-90F2-23907CB0898C}"/>
              </a:ext>
            </a:extLst>
          </p:cNvPr>
          <p:cNvSpPr txBox="1"/>
          <p:nvPr/>
        </p:nvSpPr>
        <p:spPr>
          <a:xfrm>
            <a:off x="1" y="2652955"/>
            <a:ext cx="9143999" cy="507831"/>
          </a:xfrm>
          <a:prstGeom prst="rect">
            <a:avLst/>
          </a:prstGeom>
          <a:noFill/>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MODULE 3: INTERUPT, SERIAL, ADC</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cxnSp>
        <p:nvCxnSpPr>
          <p:cNvPr id="10" name="Đường nối Thẳng 17">
            <a:extLst>
              <a:ext uri="{FF2B5EF4-FFF2-40B4-BE49-F238E27FC236}">
                <a16:creationId xmlns:a16="http://schemas.microsoft.com/office/drawing/2014/main" id="{C7B1BA8B-A523-4EBD-82C4-2FAB6AB8ED98}"/>
              </a:ext>
            </a:extLst>
          </p:cNvPr>
          <p:cNvCxnSpPr/>
          <p:nvPr/>
        </p:nvCxnSpPr>
        <p:spPr>
          <a:xfrm>
            <a:off x="3415573" y="632999"/>
            <a:ext cx="30181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Đường nối Thẳng 22">
            <a:extLst>
              <a:ext uri="{FF2B5EF4-FFF2-40B4-BE49-F238E27FC236}">
                <a16:creationId xmlns:a16="http://schemas.microsoft.com/office/drawing/2014/main" id="{E896F693-742A-43EE-92F6-9809ECE0080D}"/>
              </a:ext>
            </a:extLst>
          </p:cNvPr>
          <p:cNvCxnSpPr/>
          <p:nvPr/>
        </p:nvCxnSpPr>
        <p:spPr>
          <a:xfrm>
            <a:off x="4042425" y="595377"/>
            <a:ext cx="172660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Hộp Văn bản 10">
            <a:extLst>
              <a:ext uri="{FF2B5EF4-FFF2-40B4-BE49-F238E27FC236}">
                <a16:creationId xmlns:a16="http://schemas.microsoft.com/office/drawing/2014/main" id="{F82E27BB-5DFC-44D5-9EAE-2BD43CEAF27D}"/>
              </a:ext>
            </a:extLst>
          </p:cNvPr>
          <p:cNvSpPr txBox="1"/>
          <p:nvPr/>
        </p:nvSpPr>
        <p:spPr>
          <a:xfrm>
            <a:off x="3885874" y="6313791"/>
            <a:ext cx="1839612" cy="26545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vantrung1001@gmail.com</a:t>
            </a:r>
            <a:endParaRPr kumimoji="0" lang="vi-VN" sz="1125"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3" name="Picture 12">
            <a:extLst>
              <a:ext uri="{FF2B5EF4-FFF2-40B4-BE49-F238E27FC236}">
                <a16:creationId xmlns:a16="http://schemas.microsoft.com/office/drawing/2014/main" id="{A2813AC7-352D-4B1B-BD6A-A84F053768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0427" y="73479"/>
            <a:ext cx="752822" cy="752822"/>
          </a:xfrm>
          <a:prstGeom prst="rect">
            <a:avLst/>
          </a:prstGeom>
        </p:spPr>
      </p:pic>
      <p:pic>
        <p:nvPicPr>
          <p:cNvPr id="15" name="Picture 4" descr="Hình ảnh có liên quan">
            <a:extLst>
              <a:ext uri="{FF2B5EF4-FFF2-40B4-BE49-F238E27FC236}">
                <a16:creationId xmlns:a16="http://schemas.microsoft.com/office/drawing/2014/main" id="{A1C990F8-D5E6-4647-B0A5-AF7125995B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1139244" y="6198954"/>
            <a:ext cx="417362" cy="417362"/>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6">
            <a:extLst>
              <a:ext uri="{FF2B5EF4-FFF2-40B4-BE49-F238E27FC236}">
                <a16:creationId xmlns:a16="http://schemas.microsoft.com/office/drawing/2014/main" id="{35370AFD-B0A8-4067-A8F8-EAE8790A281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11410AF-534E-4BC0-AE0F-BD615ECE0F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4DA6EEB-4009-4B7F-A847-A7FB58EE2642}"/>
              </a:ext>
            </a:extLst>
          </p:cNvPr>
          <p:cNvSpPr txBox="1"/>
          <p:nvPr/>
        </p:nvSpPr>
        <p:spPr>
          <a:xfrm>
            <a:off x="5725486" y="3800747"/>
            <a:ext cx="3897297" cy="3231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1" i="1" u="none" strike="noStrike" kern="1200" cap="none" spc="0" normalizeH="0" baseline="0" noProof="0" dirty="0">
                <a:ln>
                  <a:noFill/>
                </a:ln>
                <a:solidFill>
                  <a:prstClr val="black"/>
                </a:solidFill>
                <a:effectLst/>
                <a:uLnTx/>
                <a:uFillTx/>
                <a:latin typeface="Calibri" panose="020F0502020204030204"/>
                <a:ea typeface="+mn-ea"/>
                <a:cs typeface="+mn-cs"/>
              </a:rPr>
              <a:t>NGÔ VĂN TRUNG</a:t>
            </a:r>
          </a:p>
        </p:txBody>
      </p:sp>
    </p:spTree>
    <p:extLst>
      <p:ext uri="{BB962C8B-B14F-4D97-AF65-F5344CB8AC3E}">
        <p14:creationId xmlns:p14="http://schemas.microsoft.com/office/powerpoint/2010/main" val="263601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5"/>
            <a:ext cx="7886700" cy="5443538"/>
          </a:xfrm>
        </p:spPr>
        <p:txBody>
          <a:bodyPr/>
          <a:lstStyle/>
          <a:p>
            <a:pPr marL="0" indent="0">
              <a:buNone/>
            </a:pPr>
            <a:r>
              <a:rPr lang="en-US" sz="1800" b="1" i="1" dirty="0" err="1">
                <a:solidFill>
                  <a:srgbClr val="666666"/>
                </a:solidFill>
                <a:latin typeface="times new roman" panose="02020603050405020304" pitchFamily="18" charset="0"/>
              </a:rPr>
              <a:t>Serial.begin</a:t>
            </a:r>
            <a:r>
              <a:rPr lang="en-US" sz="1800" b="1" i="1" dirty="0">
                <a:solidFill>
                  <a:srgbClr val="666666"/>
                </a:solidFill>
                <a:effectLst/>
                <a:latin typeface="times new roman" panose="02020603050405020304" pitchFamily="18" charset="0"/>
              </a:rPr>
              <a:t>( SPEED );</a:t>
            </a:r>
          </a:p>
          <a:p>
            <a:pPr marL="0" indent="0" algn="just">
              <a:buNone/>
            </a:pPr>
            <a:r>
              <a:rPr lang="en-US" sz="1800" b="1" i="1" dirty="0">
                <a:solidFill>
                  <a:srgbClr val="666666"/>
                </a:solidFill>
                <a:effectLst/>
                <a:latin typeface="times new roman" panose="02020603050405020304" pitchFamily="18" charset="0"/>
              </a:rPr>
              <a:t>	</a:t>
            </a:r>
            <a:r>
              <a:rPr lang="en-US" sz="1800" dirty="0">
                <a:solidFill>
                  <a:srgbClr val="666666"/>
                </a:solidFill>
                <a:latin typeface="times new roman" panose="02020603050405020304" pitchFamily="18" charset="0"/>
              </a:rPr>
              <a:t>Khởi tạo chức năng Serial</a:t>
            </a:r>
            <a:endParaRPr lang="en-US" sz="1200" b="0" i="0" dirty="0">
              <a:solidFill>
                <a:srgbClr val="666666"/>
              </a:solidFill>
              <a:effectLst/>
              <a:latin typeface="Noto Serif"/>
            </a:endParaRPr>
          </a:p>
          <a:p>
            <a:pPr marL="0" indent="0" algn="just">
              <a:buNone/>
            </a:pPr>
            <a:r>
              <a:rPr lang="en-US" sz="1800" b="0" i="0" dirty="0">
                <a:solidFill>
                  <a:srgbClr val="666666"/>
                </a:solidFill>
                <a:effectLst/>
                <a:latin typeface="times new roman" panose="02020603050405020304" pitchFamily="18" charset="0"/>
              </a:rPr>
              <a:t>            	</a:t>
            </a:r>
            <a:r>
              <a:rPr lang="en-US" sz="1800" i="1" dirty="0">
                <a:solidFill>
                  <a:srgbClr val="666666"/>
                </a:solidFill>
                <a:latin typeface="times new roman" panose="02020603050405020304" pitchFamily="18" charset="0"/>
              </a:rPr>
              <a:t>SPEED: bits per second (baud rate): 4800, 19200, 38400, 9600, 115200</a:t>
            </a:r>
            <a:endParaRPr lang="en-US" sz="1800" b="0" i="0" dirty="0">
              <a:solidFill>
                <a:srgbClr val="666666"/>
              </a:solidFill>
              <a:effectLst/>
              <a:latin typeface="times new roman" panose="02020603050405020304" pitchFamily="18" charset="0"/>
            </a:endParaRPr>
          </a:p>
          <a:p>
            <a:pPr marL="0" indent="0" algn="just">
              <a:buNone/>
            </a:pPr>
            <a:r>
              <a:rPr lang="en-US" sz="1800" b="1" i="1" dirty="0" err="1">
                <a:solidFill>
                  <a:srgbClr val="666666"/>
                </a:solidFill>
                <a:effectLst/>
                <a:latin typeface="times new roman" panose="02020603050405020304" pitchFamily="18" charset="0"/>
              </a:rPr>
              <a:t>Serial.print</a:t>
            </a:r>
            <a:r>
              <a:rPr lang="en-US" sz="1800" b="1" i="1" dirty="0">
                <a:solidFill>
                  <a:srgbClr val="666666"/>
                </a:solidFill>
                <a:effectLst/>
                <a:latin typeface="times new roman" panose="02020603050405020304" pitchFamily="18" charset="0"/>
              </a:rPr>
              <a:t>( VAL ); </a:t>
            </a:r>
            <a:r>
              <a:rPr lang="en-US" sz="1800" b="1" i="1" dirty="0" err="1">
                <a:solidFill>
                  <a:srgbClr val="666666"/>
                </a:solidFill>
                <a:effectLst/>
                <a:latin typeface="times new roman" panose="02020603050405020304" pitchFamily="18" charset="0"/>
              </a:rPr>
              <a:t>Serial.println</a:t>
            </a:r>
            <a:r>
              <a:rPr lang="en-US" sz="1800" b="1" i="1" dirty="0">
                <a:solidFill>
                  <a:srgbClr val="666666"/>
                </a:solidFill>
                <a:effectLst/>
                <a:latin typeface="times new roman" panose="02020603050405020304" pitchFamily="18" charset="0"/>
              </a:rPr>
              <a:t>( VAL );</a:t>
            </a:r>
          </a:p>
          <a:p>
            <a:pPr marL="0" indent="0" algn="just">
              <a:buNone/>
            </a:pPr>
            <a:r>
              <a:rPr lang="en-US" sz="1800" b="0" i="0" dirty="0">
                <a:solidFill>
                  <a:srgbClr val="666666"/>
                </a:solidFill>
                <a:effectLst/>
                <a:latin typeface="times new roman" panose="02020603050405020304" pitchFamily="18" charset="0"/>
              </a:rPr>
              <a:t>	</a:t>
            </a:r>
            <a:r>
              <a:rPr lang="en-US" sz="1800" dirty="0">
                <a:solidFill>
                  <a:srgbClr val="666666"/>
                </a:solidFill>
                <a:latin typeface="times new roman" panose="02020603050405020304" pitchFamily="18" charset="0"/>
              </a:rPr>
              <a:t>Truyền dữ liệu bằng serial</a:t>
            </a:r>
            <a:endParaRPr lang="vi-VN" sz="1000" b="0" i="0" dirty="0">
              <a:solidFill>
                <a:srgbClr val="666666"/>
              </a:solidFill>
              <a:effectLst/>
              <a:latin typeface="Noto Serif"/>
            </a:endParaRPr>
          </a:p>
          <a:p>
            <a:pPr marL="0" indent="0" algn="just">
              <a:buNone/>
            </a:pPr>
            <a:r>
              <a:rPr lang="en-US" sz="1800" b="0" i="1" dirty="0">
                <a:solidFill>
                  <a:srgbClr val="666666"/>
                </a:solidFill>
                <a:effectLst/>
                <a:latin typeface="times new roman" panose="02020603050405020304" pitchFamily="18" charset="0"/>
              </a:rPr>
              <a:t>	</a:t>
            </a:r>
            <a:r>
              <a:rPr lang="en-US" sz="1800" i="1" dirty="0">
                <a:solidFill>
                  <a:srgbClr val="666666"/>
                </a:solidFill>
                <a:latin typeface="times new roman" panose="02020603050405020304" pitchFamily="18" charset="0"/>
              </a:rPr>
              <a:t>VAL: giá trị cần truyền</a:t>
            </a:r>
            <a:endParaRPr lang="en-US" sz="1800" b="0" i="0" dirty="0">
              <a:solidFill>
                <a:srgbClr val="666666"/>
              </a:solidFill>
              <a:effectLst/>
              <a:latin typeface="times new roman" panose="02020603050405020304" pitchFamily="18" charset="0"/>
            </a:endParaRPr>
          </a:p>
          <a:p>
            <a:pPr marL="0" indent="0" algn="just">
              <a:buNone/>
            </a:pPr>
            <a:r>
              <a:rPr lang="en-US" sz="1800" b="1" i="1" dirty="0" err="1">
                <a:solidFill>
                  <a:srgbClr val="666666"/>
                </a:solidFill>
                <a:effectLst/>
                <a:latin typeface="times new roman" panose="02020603050405020304" pitchFamily="18" charset="0"/>
              </a:rPr>
              <a:t>Serial.available</a:t>
            </a:r>
            <a:r>
              <a:rPr lang="en-US" sz="1800" b="1" i="1" dirty="0">
                <a:solidFill>
                  <a:srgbClr val="666666"/>
                </a:solidFill>
                <a:effectLst/>
                <a:latin typeface="times new roman" panose="02020603050405020304" pitchFamily="18" charset="0"/>
              </a:rPr>
              <a:t>();</a:t>
            </a:r>
            <a:endParaRPr lang="en-US" sz="800" b="0" i="0" dirty="0">
              <a:solidFill>
                <a:srgbClr val="666666"/>
              </a:solidFill>
              <a:effectLst/>
              <a:latin typeface="Noto Serif"/>
            </a:endParaRPr>
          </a:p>
          <a:p>
            <a:pPr marL="0" indent="0" algn="just">
              <a:buNone/>
            </a:pPr>
            <a:r>
              <a:rPr lang="en-US" sz="1800" b="0" i="1" dirty="0">
                <a:solidFill>
                  <a:srgbClr val="666666"/>
                </a:solidFill>
                <a:effectLst/>
                <a:latin typeface="times new roman" panose="02020603050405020304" pitchFamily="18" charset="0"/>
              </a:rPr>
              <a:t>	Trả về số kí tự có trong bộ đệm</a:t>
            </a:r>
            <a:endParaRPr lang="en-US" sz="1800" b="0" i="0" dirty="0">
              <a:solidFill>
                <a:srgbClr val="666666"/>
              </a:solidFill>
              <a:effectLst/>
              <a:latin typeface="times new roman" panose="02020603050405020304" pitchFamily="18" charset="0"/>
            </a:endParaRPr>
          </a:p>
          <a:p>
            <a:pPr marL="0" indent="0" algn="just">
              <a:buNone/>
            </a:pPr>
            <a:r>
              <a:rPr lang="en-US" sz="1800" b="1" i="1" dirty="0" err="1">
                <a:solidFill>
                  <a:srgbClr val="666666"/>
                </a:solidFill>
                <a:effectLst/>
                <a:latin typeface="times new roman" panose="02020603050405020304" pitchFamily="18" charset="0"/>
              </a:rPr>
              <a:t>Serial.read</a:t>
            </a:r>
            <a:r>
              <a:rPr lang="en-US" sz="1800" b="1" i="1" dirty="0">
                <a:solidFill>
                  <a:srgbClr val="666666"/>
                </a:solidFill>
                <a:effectLst/>
                <a:latin typeface="times new roman" panose="02020603050405020304" pitchFamily="18" charset="0"/>
              </a:rPr>
              <a:t>();</a:t>
            </a:r>
            <a:endParaRPr lang="en-US" sz="1800" b="0" i="0" dirty="0">
              <a:solidFill>
                <a:srgbClr val="666666"/>
              </a:solidFill>
              <a:effectLst/>
              <a:latin typeface="Noto Serif"/>
            </a:endParaRPr>
          </a:p>
          <a:p>
            <a:pPr marL="0" indent="0" algn="just">
              <a:buNone/>
            </a:pPr>
            <a:r>
              <a:rPr lang="en-US" sz="1800" b="0" i="1" dirty="0">
                <a:solidFill>
                  <a:srgbClr val="666666"/>
                </a:solidFill>
                <a:effectLst/>
                <a:latin typeface="times new roman" panose="02020603050405020304" pitchFamily="18" charset="0"/>
              </a:rPr>
              <a:t>	Trả về kí tự đầu tiên trong bộ đệm</a:t>
            </a:r>
          </a:p>
          <a:p>
            <a:pPr marL="0" indent="0" algn="just">
              <a:buNone/>
            </a:pPr>
            <a:r>
              <a:rPr lang="en-US" sz="1800" b="1" i="1" dirty="0" err="1">
                <a:solidFill>
                  <a:srgbClr val="666666"/>
                </a:solidFill>
                <a:effectLst/>
                <a:latin typeface="times new roman" panose="02020603050405020304" pitchFamily="18" charset="0"/>
              </a:rPr>
              <a:t>Serial.readString</a:t>
            </a:r>
            <a:r>
              <a:rPr lang="en-US" sz="1800" b="1" i="1" dirty="0">
                <a:solidFill>
                  <a:srgbClr val="666666"/>
                </a:solidFill>
                <a:effectLst/>
                <a:latin typeface="times new roman" panose="02020603050405020304" pitchFamily="18" charset="0"/>
              </a:rPr>
              <a:t>();</a:t>
            </a:r>
            <a:endParaRPr lang="en-US" sz="1800" b="0" i="0" dirty="0">
              <a:solidFill>
                <a:srgbClr val="666666"/>
              </a:solidFill>
              <a:effectLst/>
              <a:latin typeface="Noto Serif"/>
            </a:endParaRPr>
          </a:p>
          <a:p>
            <a:pPr marL="0" indent="0" algn="just">
              <a:buNone/>
            </a:pPr>
            <a:r>
              <a:rPr lang="en-US" sz="1800" b="0" i="1" dirty="0">
                <a:solidFill>
                  <a:srgbClr val="666666"/>
                </a:solidFill>
                <a:effectLst/>
                <a:latin typeface="times new roman" panose="02020603050405020304" pitchFamily="18" charset="0"/>
              </a:rPr>
              <a:t>	Trả về tất cả kí tự có trong bộ đệm</a:t>
            </a:r>
            <a:endParaRPr lang="en-US" sz="1800" b="0" i="0" dirty="0">
              <a:solidFill>
                <a:srgbClr val="666666"/>
              </a:solidFill>
              <a:effectLst/>
              <a:latin typeface="Noto Serif"/>
            </a:endParaRPr>
          </a:p>
          <a:p>
            <a:pPr marL="0" indent="0" algn="just">
              <a:buNone/>
            </a:pPr>
            <a:endParaRPr lang="en-US" sz="1800" b="0" i="0" dirty="0">
              <a:solidFill>
                <a:srgbClr val="666666"/>
              </a:solidFill>
              <a:effectLst/>
              <a:latin typeface="Noto Serif"/>
            </a:endParaRPr>
          </a:p>
          <a:p>
            <a:pPr marL="0" indent="0" algn="just">
              <a:buNone/>
            </a:pPr>
            <a:endParaRPr lang="en-US" sz="800" b="0" i="0" dirty="0">
              <a:solidFill>
                <a:srgbClr val="666666"/>
              </a:solidFill>
              <a:effectLst/>
              <a:latin typeface="Noto Serif"/>
            </a:endParaRPr>
          </a:p>
          <a:p>
            <a:pPr marL="0" indent="0" algn="just">
              <a:buNone/>
            </a:pPr>
            <a:endParaRPr lang="vi-VN" sz="1000" b="0" i="0" dirty="0">
              <a:solidFill>
                <a:srgbClr val="666666"/>
              </a:solidFill>
              <a:effectLst/>
              <a:latin typeface="Noto Serif"/>
            </a:endParaRPr>
          </a:p>
          <a:p>
            <a:pPr marL="0" indent="0" algn="just">
              <a:buNone/>
            </a:pPr>
            <a:endParaRPr lang="en-US" sz="1200" b="0" i="0" dirty="0">
              <a:solidFill>
                <a:srgbClr val="666666"/>
              </a:solidFill>
              <a:effectLst/>
              <a:latin typeface="Noto Serif"/>
            </a:endParaRPr>
          </a:p>
          <a:p>
            <a:pPr marL="0" indent="0">
              <a:buNone/>
            </a:pPr>
            <a:endParaRPr lang="en-US" sz="1800" b="1"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SERIAL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23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F790-7123-4A9B-8FA4-6F85DBC4840D}"/>
              </a:ext>
            </a:extLst>
          </p:cNvPr>
          <p:cNvSpPr>
            <a:spLocks noGrp="1"/>
          </p:cNvSpPr>
          <p:nvPr>
            <p:ph idx="1"/>
          </p:nvPr>
        </p:nvSpPr>
        <p:spPr>
          <a:xfrm>
            <a:off x="628650" y="733425"/>
            <a:ext cx="7886700" cy="5443538"/>
          </a:xfrm>
        </p:spPr>
        <p:txBody>
          <a:bodyPr/>
          <a:lstStyle/>
          <a:p>
            <a:pPr marL="0" indent="0" algn="just">
              <a:buNone/>
            </a:pPr>
            <a:r>
              <a:rPr lang="en-US" sz="1800" b="1" i="1" dirty="0" err="1">
                <a:solidFill>
                  <a:srgbClr val="666666"/>
                </a:solidFill>
                <a:latin typeface="times new roman" panose="02020603050405020304" pitchFamily="18" charset="0"/>
              </a:rPr>
              <a:t>attachInterrupt</a:t>
            </a:r>
            <a:r>
              <a:rPr lang="en-US" sz="1800" b="1" i="1" dirty="0">
                <a:solidFill>
                  <a:srgbClr val="666666"/>
                </a:solidFill>
                <a:latin typeface="times new roman" panose="02020603050405020304" pitchFamily="18" charset="0"/>
              </a:rPr>
              <a:t>( </a:t>
            </a:r>
            <a:r>
              <a:rPr lang="en-US" sz="1800" b="1" i="1" dirty="0" err="1">
                <a:solidFill>
                  <a:srgbClr val="666666"/>
                </a:solidFill>
                <a:latin typeface="times new roman" panose="02020603050405020304" pitchFamily="18" charset="0"/>
              </a:rPr>
              <a:t>digitalPinToInterrupt</a:t>
            </a:r>
            <a:r>
              <a:rPr lang="en-US" sz="1800" b="1" i="1" dirty="0">
                <a:solidFill>
                  <a:srgbClr val="666666"/>
                </a:solidFill>
                <a:latin typeface="times new roman" panose="02020603050405020304" pitchFamily="18" charset="0"/>
              </a:rPr>
              <a:t>( PIN ), ISR, MODE );</a:t>
            </a:r>
          </a:p>
          <a:p>
            <a:pPr marL="0" indent="0">
              <a:buNone/>
            </a:pPr>
            <a:r>
              <a:rPr lang="en-US" sz="1800" b="1" i="1" dirty="0">
                <a:solidFill>
                  <a:srgbClr val="666666"/>
                </a:solidFill>
                <a:effectLst/>
                <a:latin typeface="times new roman" panose="02020603050405020304" pitchFamily="18" charset="0"/>
              </a:rPr>
              <a:t>	</a:t>
            </a:r>
            <a:r>
              <a:rPr lang="en-US" sz="1800" b="0" i="0" dirty="0">
                <a:solidFill>
                  <a:srgbClr val="666666"/>
                </a:solidFill>
                <a:effectLst/>
                <a:latin typeface="times new roman" panose="02020603050405020304" pitchFamily="18" charset="0"/>
              </a:rPr>
              <a:t>Khai báo sử dụng Interrupt cho chân digital</a:t>
            </a:r>
            <a:endParaRPr lang="en-US" sz="1200" b="0" i="0" dirty="0">
              <a:solidFill>
                <a:srgbClr val="666666"/>
              </a:solidFill>
              <a:effectLst/>
              <a:latin typeface="Noto Serif"/>
            </a:endParaRPr>
          </a:p>
          <a:p>
            <a:pPr marL="0" indent="0" algn="just">
              <a:buNone/>
            </a:pPr>
            <a:r>
              <a:rPr lang="en-US" sz="1800" b="0" i="0" dirty="0">
                <a:solidFill>
                  <a:srgbClr val="666666"/>
                </a:solidFill>
                <a:effectLst/>
                <a:latin typeface="times new roman" panose="02020603050405020304" pitchFamily="18" charset="0"/>
              </a:rPr>
              <a:t>            	</a:t>
            </a:r>
            <a:r>
              <a:rPr lang="en-US" sz="1800" b="0" i="1" dirty="0">
                <a:solidFill>
                  <a:srgbClr val="666666"/>
                </a:solidFill>
                <a:effectLst/>
                <a:latin typeface="times new roman" panose="02020603050405020304" pitchFamily="18" charset="0"/>
              </a:rPr>
              <a:t>PIN: Chân GPIO có hỗ trợ Interrupt</a:t>
            </a:r>
          </a:p>
          <a:p>
            <a:pPr marL="0" indent="0" algn="just">
              <a:buNone/>
            </a:pPr>
            <a:r>
              <a:rPr lang="en-US" sz="1800" b="0" i="0" dirty="0">
                <a:solidFill>
                  <a:srgbClr val="666666"/>
                </a:solidFill>
                <a:effectLst/>
                <a:latin typeface="times new roman" panose="02020603050405020304" pitchFamily="18" charset="0"/>
              </a:rPr>
              <a:t>            	</a:t>
            </a:r>
            <a:r>
              <a:rPr lang="en-US" sz="1800" b="0" i="1" dirty="0">
                <a:solidFill>
                  <a:srgbClr val="666666"/>
                </a:solidFill>
                <a:effectLst/>
                <a:latin typeface="times new roman" panose="02020603050405020304" pitchFamily="18" charset="0"/>
              </a:rPr>
              <a:t>MODE: LOW, HIGT, CHANGE, </a:t>
            </a:r>
            <a:r>
              <a:rPr lang="en-US" sz="1800" b="1" i="1" dirty="0">
                <a:solidFill>
                  <a:srgbClr val="666666"/>
                </a:solidFill>
                <a:effectLst/>
                <a:latin typeface="times new roman" panose="02020603050405020304" pitchFamily="18" charset="0"/>
              </a:rPr>
              <a:t>RISING, FALLING</a:t>
            </a:r>
          </a:p>
          <a:p>
            <a:pPr marL="0" indent="0" algn="just">
              <a:buNone/>
            </a:pPr>
            <a:r>
              <a:rPr lang="en-US" sz="1800" b="1" i="1" dirty="0">
                <a:solidFill>
                  <a:srgbClr val="666666"/>
                </a:solidFill>
                <a:latin typeface="times new roman" panose="02020603050405020304" pitchFamily="18" charset="0"/>
              </a:rPr>
              <a:t>	</a:t>
            </a:r>
            <a:r>
              <a:rPr lang="en-US" sz="1800" b="0" i="1" dirty="0">
                <a:solidFill>
                  <a:srgbClr val="666666"/>
                </a:solidFill>
                <a:effectLst/>
                <a:latin typeface="times new roman" panose="02020603050405020304" pitchFamily="18" charset="0"/>
              </a:rPr>
              <a:t> ISR: Chương trình ngắt</a:t>
            </a:r>
            <a:endParaRPr lang="en-US" sz="1800" b="1" i="0" dirty="0">
              <a:solidFill>
                <a:srgbClr val="666666"/>
              </a:solidFill>
              <a:effectLst/>
              <a:latin typeface="times new roman" panose="02020603050405020304" pitchFamily="18" charset="0"/>
            </a:endParaRPr>
          </a:p>
          <a:p>
            <a:pPr marL="0" indent="0" algn="just">
              <a:buNone/>
            </a:pPr>
            <a:endParaRPr lang="vi-VN" sz="1000" b="0" i="0" dirty="0">
              <a:solidFill>
                <a:srgbClr val="666666"/>
              </a:solidFill>
              <a:effectLst/>
              <a:latin typeface="Noto Serif"/>
            </a:endParaRPr>
          </a:p>
          <a:p>
            <a:pPr marL="0" indent="0" algn="just">
              <a:buNone/>
            </a:pPr>
            <a:r>
              <a:rPr lang="en-US" sz="1800" i="1" dirty="0">
                <a:solidFill>
                  <a:srgbClr val="666666"/>
                </a:solidFill>
                <a:latin typeface="times new roman" panose="02020603050405020304" pitchFamily="18" charset="0"/>
              </a:rPr>
              <a:t>Một số lưu ý khi viết ISR:</a:t>
            </a:r>
          </a:p>
          <a:p>
            <a:pPr algn="just">
              <a:buFontTx/>
              <a:buChar char="-"/>
            </a:pPr>
            <a:r>
              <a:rPr lang="en-US" sz="1800" i="1" dirty="0">
                <a:solidFill>
                  <a:srgbClr val="666666"/>
                </a:solidFill>
                <a:latin typeface="times new roman" panose="02020603050405020304" pitchFamily="18" charset="0"/>
              </a:rPr>
              <a:t>Không chứa hàm delay();</a:t>
            </a:r>
          </a:p>
          <a:p>
            <a:pPr algn="just">
              <a:buFontTx/>
              <a:buChar char="-"/>
            </a:pPr>
            <a:r>
              <a:rPr lang="en-US" sz="1800" i="1" dirty="0">
                <a:solidFill>
                  <a:srgbClr val="666666"/>
                </a:solidFill>
                <a:latin typeface="times new roman" panose="02020603050405020304" pitchFamily="18" charset="0"/>
              </a:rPr>
              <a:t>Hàm </a:t>
            </a:r>
            <a:r>
              <a:rPr lang="en-US" sz="1800" i="1" dirty="0" err="1">
                <a:solidFill>
                  <a:srgbClr val="666666"/>
                </a:solidFill>
                <a:latin typeface="times new roman" panose="02020603050405020304" pitchFamily="18" charset="0"/>
              </a:rPr>
              <a:t>millis</a:t>
            </a:r>
            <a:r>
              <a:rPr lang="en-US" sz="1800" i="1" dirty="0">
                <a:solidFill>
                  <a:srgbClr val="666666"/>
                </a:solidFill>
                <a:latin typeface="times new roman" panose="02020603050405020304" pitchFamily="18" charset="0"/>
              </a:rPr>
              <a:t>() không được tăng trong ISR</a:t>
            </a:r>
          </a:p>
          <a:p>
            <a:pPr algn="just">
              <a:buFontTx/>
              <a:buChar char="-"/>
            </a:pPr>
            <a:r>
              <a:rPr lang="en-US" sz="1800" i="1" dirty="0">
                <a:solidFill>
                  <a:srgbClr val="666666"/>
                </a:solidFill>
                <a:latin typeface="times new roman" panose="02020603050405020304" pitchFamily="18" charset="0"/>
              </a:rPr>
              <a:t>Không làm việc với UART trong ISR</a:t>
            </a:r>
          </a:p>
          <a:p>
            <a:pPr algn="just">
              <a:buFontTx/>
              <a:buChar char="-"/>
            </a:pPr>
            <a:r>
              <a:rPr lang="en-US" sz="1800" i="1" dirty="0">
                <a:solidFill>
                  <a:srgbClr val="666666"/>
                </a:solidFill>
                <a:latin typeface="times new roman" panose="02020603050405020304" pitchFamily="18" charset="0"/>
              </a:rPr>
              <a:t>Nên sử dụng từ khóa volatile để khai báo biến khi sử dụng biến đó trong ISR</a:t>
            </a:r>
          </a:p>
          <a:p>
            <a:pPr algn="just">
              <a:buFontTx/>
              <a:buChar char="-"/>
            </a:pPr>
            <a:r>
              <a:rPr lang="en-US" sz="1800" i="1" dirty="0">
                <a:solidFill>
                  <a:srgbClr val="666666"/>
                </a:solidFill>
                <a:latin typeface="times new roman" panose="02020603050405020304" pitchFamily="18" charset="0"/>
              </a:rPr>
              <a:t>ISR phải được định nghĩa trên cùng và phải khai báo từ khóa ICACHE_RAM_ATTR</a:t>
            </a:r>
          </a:p>
          <a:p>
            <a:pPr marL="0" indent="0" algn="just">
              <a:buNone/>
            </a:pPr>
            <a:endParaRPr lang="en-US" sz="1200" b="0" i="0" dirty="0">
              <a:solidFill>
                <a:srgbClr val="666666"/>
              </a:solidFill>
              <a:effectLst/>
              <a:latin typeface="Noto Serif"/>
            </a:endParaRPr>
          </a:p>
          <a:p>
            <a:pPr marL="0" indent="0">
              <a:buNone/>
            </a:pPr>
            <a:endParaRPr lang="en-US" sz="1800" b="1" i="1" dirty="0">
              <a:solidFill>
                <a:srgbClr val="666666"/>
              </a:solidFill>
              <a:latin typeface="times new roman" panose="02020603050405020304" pitchFamily="18" charset="0"/>
            </a:endParaRPr>
          </a:p>
        </p:txBody>
      </p:sp>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INTERRUPT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3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PARALLEL &amp; SERIAL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C7AAA6A-0E65-40CD-90F4-18BE6737CEA3}"/>
              </a:ext>
            </a:extLst>
          </p:cNvPr>
          <p:cNvSpPr>
            <a:spLocks noGrp="1"/>
          </p:cNvSpPr>
          <p:nvPr>
            <p:ph idx="1"/>
          </p:nvPr>
        </p:nvSpPr>
        <p:spPr/>
        <p:txBody>
          <a:bodyPr/>
          <a:lstStyle/>
          <a:p>
            <a:endParaRPr lang="en-US"/>
          </a:p>
        </p:txBody>
      </p:sp>
      <p:pic>
        <p:nvPicPr>
          <p:cNvPr id="7" name="Hình ảnh 2">
            <a:extLst>
              <a:ext uri="{FF2B5EF4-FFF2-40B4-BE49-F238E27FC236}">
                <a16:creationId xmlns:a16="http://schemas.microsoft.com/office/drawing/2014/main" id="{FB414874-50E7-4EAF-A31C-DCFADE1117AA}"/>
              </a:ext>
            </a:extLst>
          </p:cNvPr>
          <p:cNvPicPr>
            <a:picLocks noChangeAspect="1"/>
          </p:cNvPicPr>
          <p:nvPr/>
        </p:nvPicPr>
        <p:blipFill>
          <a:blip r:embed="rId2"/>
          <a:stretch>
            <a:fillRect/>
          </a:stretch>
        </p:blipFill>
        <p:spPr>
          <a:xfrm>
            <a:off x="3055721" y="681037"/>
            <a:ext cx="3032558" cy="3829434"/>
          </a:xfrm>
          <a:prstGeom prst="rect">
            <a:avLst/>
          </a:prstGeom>
        </p:spPr>
      </p:pic>
      <p:pic>
        <p:nvPicPr>
          <p:cNvPr id="8" name="Hình ảnh 3">
            <a:extLst>
              <a:ext uri="{FF2B5EF4-FFF2-40B4-BE49-F238E27FC236}">
                <a16:creationId xmlns:a16="http://schemas.microsoft.com/office/drawing/2014/main" id="{64AD3421-DFE5-4B23-B9D3-4D1E61199AEB}"/>
              </a:ext>
            </a:extLst>
          </p:cNvPr>
          <p:cNvPicPr>
            <a:picLocks noChangeAspect="1"/>
          </p:cNvPicPr>
          <p:nvPr/>
        </p:nvPicPr>
        <p:blipFill>
          <a:blip r:embed="rId3"/>
          <a:stretch>
            <a:fillRect/>
          </a:stretch>
        </p:blipFill>
        <p:spPr>
          <a:xfrm>
            <a:off x="1418275" y="5018603"/>
            <a:ext cx="6673210" cy="1396904"/>
          </a:xfrm>
          <a:prstGeom prst="rect">
            <a:avLst/>
          </a:prstGeom>
        </p:spPr>
      </p:pic>
    </p:spTree>
    <p:extLst>
      <p:ext uri="{BB962C8B-B14F-4D97-AF65-F5344CB8AC3E}">
        <p14:creationId xmlns:p14="http://schemas.microsoft.com/office/powerpoint/2010/main" val="352618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UART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C7AAA6A-0E65-40CD-90F4-18BE6737CEA3}"/>
              </a:ext>
            </a:extLst>
          </p:cNvPr>
          <p:cNvSpPr>
            <a:spLocks noGrp="1"/>
          </p:cNvSpPr>
          <p:nvPr>
            <p:ph idx="1"/>
          </p:nvPr>
        </p:nvSpPr>
        <p:spPr>
          <a:xfrm>
            <a:off x="628650" y="3582361"/>
            <a:ext cx="7886700" cy="2594601"/>
          </a:xfrm>
        </p:spPr>
        <p:txBody>
          <a:bodyPr>
            <a:normAutofit/>
          </a:bodyPr>
          <a:lstStyle/>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Two UARTs communicate directly with each other</a:t>
            </a: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Only two wires are needed to transmit data between two UARTs </a:t>
            </a: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Data flows from the Tx pin of the transmitting UART to the Rx pin of the receiving UART</a:t>
            </a:r>
            <a:endParaRPr lang="vi-VN" sz="1800" dirty="0">
              <a:solidFill>
                <a:srgbClr val="666666"/>
              </a:solidFill>
              <a:latin typeface="Times New Roman" panose="02020603050405020304" pitchFamily="18" charset="0"/>
              <a:cs typeface="Times New Roman" panose="02020603050405020304" pitchFamily="18" charset="0"/>
            </a:endParaRPr>
          </a:p>
          <a:p>
            <a:endParaRPr lang="en-US" sz="1800" i="1" dirty="0">
              <a:solidFill>
                <a:srgbClr val="666666"/>
              </a:solidFill>
              <a:latin typeface="times new roman" panose="02020603050405020304" pitchFamily="18" charset="0"/>
            </a:endParaRPr>
          </a:p>
        </p:txBody>
      </p:sp>
      <p:pic>
        <p:nvPicPr>
          <p:cNvPr id="9" name="Hình ảnh 3">
            <a:extLst>
              <a:ext uri="{FF2B5EF4-FFF2-40B4-BE49-F238E27FC236}">
                <a16:creationId xmlns:a16="http://schemas.microsoft.com/office/drawing/2014/main" id="{C59134E7-449F-4B48-AE11-E1CEC6EB1A1E}"/>
              </a:ext>
            </a:extLst>
          </p:cNvPr>
          <p:cNvPicPr>
            <a:picLocks noChangeAspect="1"/>
          </p:cNvPicPr>
          <p:nvPr/>
        </p:nvPicPr>
        <p:blipFill>
          <a:blip r:embed="rId2"/>
          <a:stretch>
            <a:fillRect/>
          </a:stretch>
        </p:blipFill>
        <p:spPr>
          <a:xfrm>
            <a:off x="2457440" y="619041"/>
            <a:ext cx="4229120" cy="2594601"/>
          </a:xfrm>
          <a:prstGeom prst="rect">
            <a:avLst/>
          </a:prstGeom>
        </p:spPr>
      </p:pic>
    </p:spTree>
    <p:extLst>
      <p:ext uri="{BB962C8B-B14F-4D97-AF65-F5344CB8AC3E}">
        <p14:creationId xmlns:p14="http://schemas.microsoft.com/office/powerpoint/2010/main" val="384483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RULE</a:t>
            </a:r>
            <a:r>
              <a:rPr lang="en-US" sz="2700" b="1" dirty="0">
                <a:solidFill>
                  <a:srgbClr val="002060"/>
                </a:solidFill>
                <a:latin typeface="Arial" panose="020B0604020202020204" pitchFamily="34" charset="0"/>
                <a:cs typeface="Arial" panose="020B0604020202020204" pitchFamily="34" charset="0"/>
              </a:rPr>
              <a:t>S OF SERIAL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C7AAA6A-0E65-40CD-90F4-18BE6737CEA3}"/>
              </a:ext>
            </a:extLst>
          </p:cNvPr>
          <p:cNvSpPr>
            <a:spLocks noGrp="1"/>
          </p:cNvSpPr>
          <p:nvPr>
            <p:ph idx="1"/>
          </p:nvPr>
        </p:nvSpPr>
        <p:spPr>
          <a:xfrm>
            <a:off x="628650" y="701041"/>
            <a:ext cx="7886700" cy="5475922"/>
          </a:xfrm>
        </p:spPr>
        <p:txBody>
          <a:bodyPr>
            <a:normAutofit/>
          </a:bodyPr>
          <a:lstStyle/>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The asynchronous serial protocol has a number of built-in rules - mechanisms that help ensure robust and error-free data transfers. These mechanisms, which we get for eschewing the external clock signal, are: </a:t>
            </a:r>
            <a:endParaRPr lang="vi-VN" sz="1800" dirty="0">
              <a:solidFill>
                <a:srgbClr val="666666"/>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 Data bits</a:t>
            </a: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 Synchronization bits</a:t>
            </a: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 Parity bits</a:t>
            </a:r>
          </a:p>
          <a:p>
            <a:pPr marL="0" indent="0" algn="just">
              <a:buNone/>
            </a:pPr>
            <a:r>
              <a:rPr lang="en-US" sz="1800" dirty="0">
                <a:solidFill>
                  <a:srgbClr val="666666"/>
                </a:solidFill>
                <a:latin typeface="Times New Roman" panose="02020603050405020304" pitchFamily="18" charset="0"/>
                <a:cs typeface="Times New Roman" panose="02020603050405020304" pitchFamily="18" charset="0"/>
              </a:rPr>
              <a:t>	- Baud rate</a:t>
            </a:r>
          </a:p>
          <a:p>
            <a:pPr marL="0" indent="0">
              <a:buNone/>
            </a:pPr>
            <a:r>
              <a:rPr lang="en-US" sz="1800" b="1" dirty="0">
                <a:solidFill>
                  <a:srgbClr val="666666"/>
                </a:solidFill>
                <a:latin typeface="Times New Roman" panose="02020603050405020304" pitchFamily="18" charset="0"/>
                <a:cs typeface="Times New Roman" panose="02020603050405020304" pitchFamily="18" charset="0"/>
              </a:rPr>
              <a:t>Both devices on a serial bus are configured to use the exact same protocols</a:t>
            </a:r>
            <a:endParaRPr lang="vi-VN" sz="1800" b="1" dirty="0">
              <a:solidFill>
                <a:srgbClr val="666666"/>
              </a:solidFill>
              <a:latin typeface="Times New Roman" panose="02020603050405020304" pitchFamily="18" charset="0"/>
              <a:cs typeface="Times New Roman" panose="02020603050405020304" pitchFamily="18" charset="0"/>
            </a:endParaRPr>
          </a:p>
          <a:p>
            <a:endParaRPr lang="en-US" sz="1800" i="1" dirty="0">
              <a:solidFill>
                <a:srgbClr val="666666"/>
              </a:solidFill>
              <a:latin typeface="times new roman" panose="02020603050405020304" pitchFamily="18" charset="0"/>
            </a:endParaRPr>
          </a:p>
        </p:txBody>
      </p:sp>
    </p:spTree>
    <p:extLst>
      <p:ext uri="{BB962C8B-B14F-4D97-AF65-F5344CB8AC3E}">
        <p14:creationId xmlns:p14="http://schemas.microsoft.com/office/powerpoint/2010/main" val="324788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RULE</a:t>
            </a:r>
            <a:r>
              <a:rPr lang="en-US" sz="2700" b="1" dirty="0">
                <a:solidFill>
                  <a:srgbClr val="002060"/>
                </a:solidFill>
                <a:latin typeface="Arial" panose="020B0604020202020204" pitchFamily="34" charset="0"/>
                <a:cs typeface="Arial" panose="020B0604020202020204" pitchFamily="34" charset="0"/>
              </a:rPr>
              <a:t>S OF SERIAL</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C7AAA6A-0E65-40CD-90F4-18BE6737CEA3}"/>
              </a:ext>
            </a:extLst>
          </p:cNvPr>
          <p:cNvSpPr>
            <a:spLocks noGrp="1"/>
          </p:cNvSpPr>
          <p:nvPr>
            <p:ph idx="1"/>
          </p:nvPr>
        </p:nvSpPr>
        <p:spPr>
          <a:xfrm>
            <a:off x="628650" y="701041"/>
            <a:ext cx="7886700" cy="5475922"/>
          </a:xfrm>
        </p:spPr>
        <p:txBody>
          <a:bodyPr>
            <a:normAutofit/>
          </a:bodyPr>
          <a:lstStyle/>
          <a:p>
            <a:pPr marL="0" indent="0">
              <a:buNone/>
            </a:pPr>
            <a:r>
              <a:rPr lang="en-US" sz="1800" b="1" dirty="0">
                <a:solidFill>
                  <a:srgbClr val="666666"/>
                </a:solidFill>
                <a:latin typeface="Times New Roman" panose="02020603050405020304" pitchFamily="18" charset="0"/>
                <a:cs typeface="Times New Roman" panose="02020603050405020304" pitchFamily="18" charset="0"/>
              </a:rPr>
              <a:t>9600 8N1 </a:t>
            </a:r>
          </a:p>
          <a:p>
            <a:pPr marL="0" indent="0">
              <a:buNone/>
            </a:pPr>
            <a:r>
              <a:rPr lang="en-US" sz="1800" b="1" dirty="0">
                <a:solidFill>
                  <a:srgbClr val="666666"/>
                </a:solidFill>
                <a:latin typeface="Times New Roman" panose="02020603050405020304" pitchFamily="18" charset="0"/>
                <a:cs typeface="Times New Roman" panose="02020603050405020304" pitchFamily="18" charset="0"/>
              </a:rPr>
              <a:t>- 9600 baud, 8 data bits, no parity, and 1 stop bit </a:t>
            </a:r>
          </a:p>
          <a:p>
            <a:pPr marL="0" indent="0">
              <a:buNone/>
            </a:pPr>
            <a:r>
              <a:rPr lang="en-US" sz="1800" b="1" dirty="0">
                <a:solidFill>
                  <a:srgbClr val="666666"/>
                </a:solidFill>
                <a:latin typeface="Times New Roman" panose="02020603050405020304" pitchFamily="18" charset="0"/>
                <a:cs typeface="Times New Roman" panose="02020603050405020304" pitchFamily="18" charset="0"/>
              </a:rPr>
              <a:t>- Is one of the more commonly used serial protocols</a:t>
            </a:r>
            <a:endParaRPr lang="vi-VN" sz="1800" b="1" dirty="0">
              <a:solidFill>
                <a:srgbClr val="666666"/>
              </a:solidFill>
              <a:latin typeface="Times New Roman" panose="02020603050405020304" pitchFamily="18" charset="0"/>
              <a:cs typeface="Times New Roman" panose="02020603050405020304" pitchFamily="18" charset="0"/>
            </a:endParaRPr>
          </a:p>
          <a:p>
            <a:pPr marL="0" indent="0">
              <a:buNone/>
            </a:pPr>
            <a:endParaRPr lang="vi-VN" sz="1800" b="1" dirty="0">
              <a:solidFill>
                <a:srgbClr val="666666"/>
              </a:solidFill>
              <a:latin typeface="Times New Roman" panose="02020603050405020304" pitchFamily="18" charset="0"/>
              <a:cs typeface="Times New Roman" panose="02020603050405020304" pitchFamily="18" charset="0"/>
            </a:endParaRPr>
          </a:p>
          <a:p>
            <a:endParaRPr lang="en-US" sz="1800" i="1" dirty="0">
              <a:solidFill>
                <a:srgbClr val="666666"/>
              </a:solidFill>
              <a:latin typeface="times new roman" panose="02020603050405020304" pitchFamily="18" charset="0"/>
            </a:endParaRPr>
          </a:p>
        </p:txBody>
      </p:sp>
      <p:pic>
        <p:nvPicPr>
          <p:cNvPr id="7" name="Hình ảnh 3">
            <a:extLst>
              <a:ext uri="{FF2B5EF4-FFF2-40B4-BE49-F238E27FC236}">
                <a16:creationId xmlns:a16="http://schemas.microsoft.com/office/drawing/2014/main" id="{C1429CEF-F05D-4AE2-AAC5-FE96ED7331B7}"/>
              </a:ext>
            </a:extLst>
          </p:cNvPr>
          <p:cNvPicPr>
            <a:picLocks noChangeAspect="1"/>
          </p:cNvPicPr>
          <p:nvPr/>
        </p:nvPicPr>
        <p:blipFill>
          <a:blip r:embed="rId2"/>
          <a:stretch>
            <a:fillRect/>
          </a:stretch>
        </p:blipFill>
        <p:spPr>
          <a:xfrm>
            <a:off x="256903" y="2604878"/>
            <a:ext cx="8362950" cy="1157138"/>
          </a:xfrm>
          <a:prstGeom prst="rect">
            <a:avLst/>
          </a:prstGeom>
        </p:spPr>
      </p:pic>
      <p:sp>
        <p:nvSpPr>
          <p:cNvPr id="8" name="Hộp Văn bản 4">
            <a:extLst>
              <a:ext uri="{FF2B5EF4-FFF2-40B4-BE49-F238E27FC236}">
                <a16:creationId xmlns:a16="http://schemas.microsoft.com/office/drawing/2014/main" id="{7C4A16AC-1BAE-4663-9E30-F3446B0A1E29}"/>
              </a:ext>
            </a:extLst>
          </p:cNvPr>
          <p:cNvSpPr txBox="1"/>
          <p:nvPr/>
        </p:nvSpPr>
        <p:spPr>
          <a:xfrm>
            <a:off x="2453796" y="3861493"/>
            <a:ext cx="2369976" cy="1107996"/>
          </a:xfrm>
          <a:prstGeom prst="rect">
            <a:avLst/>
          </a:prstGeom>
          <a:noFill/>
        </p:spPr>
        <p:txBody>
          <a:bodyPr wrap="square" rtlCol="0">
            <a:spAutoFit/>
          </a:bodyPr>
          <a:lstStyle/>
          <a:p>
            <a:r>
              <a:rPr lang="en-US" sz="6600" dirty="0"/>
              <a:t>?</a:t>
            </a:r>
            <a:endParaRPr lang="vi-VN" sz="6600" dirty="0"/>
          </a:p>
        </p:txBody>
      </p:sp>
      <p:sp>
        <p:nvSpPr>
          <p:cNvPr id="9" name="Hộp Văn bản 4">
            <a:extLst>
              <a:ext uri="{FF2B5EF4-FFF2-40B4-BE49-F238E27FC236}">
                <a16:creationId xmlns:a16="http://schemas.microsoft.com/office/drawing/2014/main" id="{36DC3D4D-06D0-4621-9BD8-C042F368C113}"/>
              </a:ext>
            </a:extLst>
          </p:cNvPr>
          <p:cNvSpPr txBox="1"/>
          <p:nvPr/>
        </p:nvSpPr>
        <p:spPr>
          <a:xfrm>
            <a:off x="5974236" y="3941404"/>
            <a:ext cx="2369976" cy="1107996"/>
          </a:xfrm>
          <a:prstGeom prst="rect">
            <a:avLst/>
          </a:prstGeom>
          <a:noFill/>
        </p:spPr>
        <p:txBody>
          <a:bodyPr wrap="square" rtlCol="0">
            <a:spAutoFit/>
          </a:bodyPr>
          <a:lstStyle/>
          <a:p>
            <a:r>
              <a:rPr lang="en-US" sz="6600" dirty="0"/>
              <a:t>?</a:t>
            </a:r>
            <a:endParaRPr lang="vi-VN" sz="6600" dirty="0"/>
          </a:p>
        </p:txBody>
      </p:sp>
    </p:spTree>
    <p:extLst>
      <p:ext uri="{BB962C8B-B14F-4D97-AF65-F5344CB8AC3E}">
        <p14:creationId xmlns:p14="http://schemas.microsoft.com/office/powerpoint/2010/main" val="103871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1048-6385-4713-8338-CEB0E62B57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ED82C-DB30-4B2E-9D6F-4BA566E243E3}"/>
              </a:ext>
            </a:extLst>
          </p:cNvPr>
          <p:cNvSpPr>
            <a:spLocks noGrp="1"/>
          </p:cNvSpPr>
          <p:nvPr>
            <p:ph idx="1"/>
          </p:nvPr>
        </p:nvSpPr>
        <p:spPr/>
        <p:txBody>
          <a:bodyPr/>
          <a:lstStyle/>
          <a:p>
            <a:endParaRPr lang="en-US"/>
          </a:p>
        </p:txBody>
      </p:sp>
      <p:pic>
        <p:nvPicPr>
          <p:cNvPr id="4" name="Hình ảnh 4">
            <a:extLst>
              <a:ext uri="{FF2B5EF4-FFF2-40B4-BE49-F238E27FC236}">
                <a16:creationId xmlns:a16="http://schemas.microsoft.com/office/drawing/2014/main" id="{6972EE4F-10A6-4DB7-A1E2-B2EDBC0C2B18}"/>
              </a:ext>
            </a:extLst>
          </p:cNvPr>
          <p:cNvPicPr>
            <a:picLocks noChangeAspect="1"/>
          </p:cNvPicPr>
          <p:nvPr/>
        </p:nvPicPr>
        <p:blipFill>
          <a:blip r:embed="rId2"/>
          <a:stretch>
            <a:fillRect/>
          </a:stretch>
        </p:blipFill>
        <p:spPr>
          <a:xfrm>
            <a:off x="131556" y="594360"/>
            <a:ext cx="8845879" cy="5859450"/>
          </a:xfrm>
          <a:prstGeom prst="rect">
            <a:avLst/>
          </a:prstGeom>
        </p:spPr>
      </p:pic>
    </p:spTree>
    <p:extLst>
      <p:ext uri="{BB962C8B-B14F-4D97-AF65-F5344CB8AC3E}">
        <p14:creationId xmlns:p14="http://schemas.microsoft.com/office/powerpoint/2010/main" val="4170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D5613FA3-8DC0-4908-A887-9C1AC95B506D}"/>
              </a:ext>
            </a:extLst>
          </p:cNvPr>
          <p:cNvSpPr/>
          <p:nvPr/>
        </p:nvSpPr>
        <p:spPr>
          <a:xfrm>
            <a:off x="0" y="0"/>
            <a:ext cx="927462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 name="Hộp Văn bản 1">
            <a:extLst>
              <a:ext uri="{FF2B5EF4-FFF2-40B4-BE49-F238E27FC236}">
                <a16:creationId xmlns:a16="http://schemas.microsoft.com/office/drawing/2014/main" id="{16AF0572-F3E2-4B81-8EC9-BC3B8AE7FFE3}"/>
              </a:ext>
            </a:extLst>
          </p:cNvPr>
          <p:cNvSpPr txBox="1"/>
          <p:nvPr/>
        </p:nvSpPr>
        <p:spPr>
          <a:xfrm>
            <a:off x="634480" y="204810"/>
            <a:ext cx="8490857" cy="64479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13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OK</a:t>
            </a:r>
            <a:endParaRPr kumimoji="0" lang="vi-VN" sz="413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0989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15">
            <a:extLst>
              <a:ext uri="{FF2B5EF4-FFF2-40B4-BE49-F238E27FC236}">
                <a16:creationId xmlns:a16="http://schemas.microsoft.com/office/drawing/2014/main" id="{AAC5BFD7-6A32-41FD-A5CD-17B4849C4A8C}"/>
              </a:ext>
            </a:extLst>
          </p:cNvPr>
          <p:cNvSpPr txBox="1"/>
          <p:nvPr/>
        </p:nvSpPr>
        <p:spPr>
          <a:xfrm>
            <a:off x="182880" y="111210"/>
            <a:ext cx="8734697" cy="507831"/>
          </a:xfrm>
          <a:prstGeom prst="rect">
            <a:avLst/>
          </a:prstGeom>
          <a:noFill/>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b="1" dirty="0">
                <a:solidFill>
                  <a:srgbClr val="002060"/>
                </a:solidFill>
                <a:latin typeface="Arial" panose="020B0604020202020204" pitchFamily="34" charset="0"/>
                <a:cs typeface="Arial" panose="020B0604020202020204" pitchFamily="34" charset="0"/>
              </a:rPr>
              <a:t>NODEMCU UART PORT</a:t>
            </a:r>
            <a:endParaRPr kumimoji="0" lang="vi-VN" sz="225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39BC2967-1CD7-478F-874B-CC976A5E44A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DF2525-DCEC-4389-83AB-A74BEFEEF86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DC7AAA6A-0E65-40CD-90F4-18BE6737CEA3}"/>
              </a:ext>
            </a:extLst>
          </p:cNvPr>
          <p:cNvSpPr>
            <a:spLocks noGrp="1"/>
          </p:cNvSpPr>
          <p:nvPr>
            <p:ph idx="1"/>
          </p:nvPr>
        </p:nvSpPr>
        <p:spPr>
          <a:xfrm>
            <a:off x="628650" y="701041"/>
            <a:ext cx="7886700" cy="5475922"/>
          </a:xfrm>
        </p:spPr>
        <p:txBody>
          <a:bodyPr>
            <a:normAutofit/>
          </a:bodyPr>
          <a:lstStyle/>
          <a:p>
            <a:pPr marL="0" indent="0">
              <a:buNone/>
            </a:pPr>
            <a:endParaRPr lang="vi-VN" sz="1800" b="1" dirty="0">
              <a:solidFill>
                <a:srgbClr val="666666"/>
              </a:solidFill>
              <a:latin typeface="Times New Roman" panose="02020603050405020304" pitchFamily="18" charset="0"/>
              <a:cs typeface="Times New Roman" panose="02020603050405020304" pitchFamily="18" charset="0"/>
            </a:endParaRPr>
          </a:p>
          <a:p>
            <a:endParaRPr lang="en-US" sz="1800" i="1" dirty="0">
              <a:solidFill>
                <a:srgbClr val="666666"/>
              </a:solidFill>
              <a:latin typeface="times new roman" panose="02020603050405020304" pitchFamily="18" charset="0"/>
            </a:endParaRPr>
          </a:p>
        </p:txBody>
      </p:sp>
      <p:pic>
        <p:nvPicPr>
          <p:cNvPr id="10" name="Picture 7" descr="http://www.kloppenborg.net/images/blog/esp8266/esp8266-node-mcu-pinout.png">
            <a:extLst>
              <a:ext uri="{FF2B5EF4-FFF2-40B4-BE49-F238E27FC236}">
                <a16:creationId xmlns:a16="http://schemas.microsoft.com/office/drawing/2014/main" id="{F2B152AD-2C7B-4F57-9D9E-0EF0ECEC7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788" y="838200"/>
            <a:ext cx="4865972" cy="54684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0F26639-5B91-45B6-84FD-26C35C971A41}"/>
              </a:ext>
            </a:extLst>
          </p:cNvPr>
          <p:cNvSpPr txBox="1"/>
          <p:nvPr/>
        </p:nvSpPr>
        <p:spPr>
          <a:xfrm>
            <a:off x="0" y="1505605"/>
            <a:ext cx="4262788" cy="3539430"/>
          </a:xfrm>
          <a:prstGeom prst="rect">
            <a:avLst/>
          </a:prstGeom>
          <a:noFill/>
        </p:spPr>
        <p:txBody>
          <a:bodyPr wrap="square" rtlCol="0">
            <a:spAutoFit/>
          </a:bodyPr>
          <a:lstStyle/>
          <a:p>
            <a:r>
              <a:rPr lang="en-US" sz="2000" dirty="0" err="1">
                <a:latin typeface="Times New Roman" pitchFamily="18" charset="0"/>
                <a:cs typeface="Times New Roman" pitchFamily="18" charset="0"/>
              </a:rPr>
              <a:t>NodeMCU</a:t>
            </a:r>
            <a:r>
              <a:rPr lang="en-US" sz="2000" dirty="0">
                <a:latin typeface="Times New Roman" pitchFamily="18" charset="0"/>
                <a:cs typeface="Times New Roman" pitchFamily="18" charset="0"/>
              </a:rPr>
              <a:t> has </a:t>
            </a:r>
            <a:r>
              <a:rPr lang="en-US" sz="2000" b="1" dirty="0">
                <a:solidFill>
                  <a:srgbClr val="FF0000"/>
                </a:solidFill>
                <a:latin typeface="Times New Roman" pitchFamily="18" charset="0"/>
                <a:cs typeface="Times New Roman" pitchFamily="18" charset="0"/>
              </a:rPr>
              <a:t>TWO </a:t>
            </a:r>
            <a:r>
              <a:rPr lang="en-US" sz="2000" dirty="0">
                <a:latin typeface="Times New Roman" pitchFamily="18" charset="0"/>
                <a:cs typeface="Times New Roman" pitchFamily="18" charset="0"/>
              </a:rPr>
              <a:t>hardware UART:</a:t>
            </a:r>
          </a:p>
          <a:p>
            <a:endParaRPr lang="en-US" sz="2000" dirty="0">
              <a:latin typeface="Times New Roman" pitchFamily="18" charset="0"/>
              <a:cs typeface="Times New Roman" pitchFamily="18" charset="0"/>
            </a:endParaRPr>
          </a:p>
          <a:p>
            <a:pPr marL="342900" indent="-342900">
              <a:buFont typeface="Wingdings" pitchFamily="2" charset="2"/>
              <a:buChar char="q"/>
            </a:pPr>
            <a:r>
              <a:rPr lang="en-US" sz="2000" b="1" dirty="0">
                <a:solidFill>
                  <a:srgbClr val="0070C0"/>
                </a:solidFill>
                <a:latin typeface="Times New Roman" pitchFamily="18" charset="0"/>
                <a:cs typeface="Times New Roman" pitchFamily="18" charset="0"/>
              </a:rPr>
              <a:t>UART0</a:t>
            </a:r>
            <a:r>
              <a:rPr lang="en-US" sz="2000" dirty="0">
                <a:solidFill>
                  <a:srgbClr val="0070C0"/>
                </a:solidFill>
                <a:latin typeface="Times New Roman" pitchFamily="18" charset="0"/>
                <a:cs typeface="Times New Roman" pitchFamily="18" charset="0"/>
              </a:rPr>
              <a:t> </a:t>
            </a:r>
            <a:r>
              <a:rPr lang="en-US" sz="2000" dirty="0">
                <a:latin typeface="Times New Roman" pitchFamily="18" charset="0"/>
                <a:cs typeface="Times New Roman" pitchFamily="18" charset="0"/>
              </a:rPr>
              <a:t>on </a:t>
            </a:r>
            <a:r>
              <a:rPr lang="en-US" sz="2000" b="1" dirty="0">
                <a:solidFill>
                  <a:srgbClr val="C00000"/>
                </a:solidFill>
                <a:latin typeface="Times New Roman" pitchFamily="18" charset="0"/>
                <a:cs typeface="Times New Roman" pitchFamily="18" charset="0"/>
              </a:rPr>
              <a:t>GPIO1</a:t>
            </a:r>
            <a:r>
              <a:rPr lang="en-US" sz="2000" dirty="0">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GPIO3</a:t>
            </a:r>
          </a:p>
          <a:p>
            <a:r>
              <a:rPr lang="en-US" sz="2000" dirty="0">
                <a:latin typeface="Times New Roman" pitchFamily="18" charset="0"/>
                <a:cs typeface="Times New Roman" pitchFamily="18" charset="0"/>
              </a:rPr>
              <a:t>(or </a:t>
            </a:r>
            <a:r>
              <a:rPr lang="en-US" sz="2000" b="1" dirty="0">
                <a:solidFill>
                  <a:schemeClr val="accent2">
                    <a:lumMod val="75000"/>
                  </a:schemeClr>
                </a:solidFill>
                <a:latin typeface="Times New Roman" pitchFamily="18" charset="0"/>
                <a:cs typeface="Times New Roman" pitchFamily="18" charset="0"/>
              </a:rPr>
              <a:t>GPIO13</a:t>
            </a:r>
            <a:r>
              <a:rPr lang="en-US" sz="2000" dirty="0">
                <a:latin typeface="Times New Roman" pitchFamily="18" charset="0"/>
                <a:cs typeface="Times New Roman" pitchFamily="18" charset="0"/>
              </a:rPr>
              <a:t>, </a:t>
            </a:r>
            <a:r>
              <a:rPr lang="en-US" sz="2000" b="1" dirty="0">
                <a:solidFill>
                  <a:schemeClr val="accent2">
                    <a:lumMod val="75000"/>
                  </a:schemeClr>
                </a:solidFill>
                <a:latin typeface="Times New Roman" pitchFamily="18" charset="0"/>
                <a:cs typeface="Times New Roman" pitchFamily="18" charset="0"/>
              </a:rPr>
              <a:t>GPIO15</a:t>
            </a:r>
            <a:r>
              <a:rPr lang="en-US" sz="2000" dirty="0">
                <a:solidFill>
                  <a:schemeClr val="accent2">
                    <a:lumMod val="75000"/>
                  </a:schemeClr>
                </a:solidFill>
                <a:latin typeface="Times New Roman" pitchFamily="18" charset="0"/>
                <a:cs typeface="Times New Roman" pitchFamily="18" charset="0"/>
              </a:rPr>
              <a:t> </a:t>
            </a:r>
            <a:r>
              <a:rPr lang="en-US" sz="2000" dirty="0">
                <a:latin typeface="Times New Roman" pitchFamily="18" charset="0"/>
                <a:cs typeface="Times New Roman" pitchFamily="18" charset="0"/>
              </a:rPr>
              <a:t>alternative)</a:t>
            </a:r>
          </a:p>
          <a:p>
            <a:pPr marL="342900" indent="-342900">
              <a:buFont typeface="Symbol"/>
              <a:buChar char="Þ"/>
            </a:pPr>
            <a:r>
              <a:rPr lang="en-US" sz="2000" b="1" dirty="0">
                <a:latin typeface="Times New Roman" pitchFamily="18" charset="0"/>
                <a:cs typeface="Times New Roman" pitchFamily="18" charset="0"/>
              </a:rPr>
              <a:t>Cannot be used at the same time</a:t>
            </a:r>
          </a:p>
          <a:p>
            <a:r>
              <a:rPr lang="en-US" sz="2000" b="1" dirty="0">
                <a:latin typeface="Times New Roman" pitchFamily="18" charset="0"/>
                <a:cs typeface="Times New Roman" pitchFamily="18" charset="0"/>
              </a:rPr>
              <a:t>Convert: </a:t>
            </a:r>
            <a:r>
              <a:rPr lang="en-US" sz="2000" b="1" dirty="0" err="1">
                <a:solidFill>
                  <a:srgbClr val="00B050"/>
                </a:solidFill>
                <a:latin typeface="Times New Roman" pitchFamily="18" charset="0"/>
                <a:cs typeface="Times New Roman" pitchFamily="18" charset="0"/>
              </a:rPr>
              <a:t>Serial.swap</a:t>
            </a:r>
            <a:r>
              <a:rPr lang="en-US" sz="2000" b="1" dirty="0">
                <a:solidFill>
                  <a:srgbClr val="00B050"/>
                </a:solidFill>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pPr marL="342900" indent="-342900">
              <a:buFont typeface="Wingdings" pitchFamily="2" charset="2"/>
              <a:buChar char="q"/>
            </a:pPr>
            <a:r>
              <a:rPr lang="en-US" sz="2000" b="1" dirty="0">
                <a:solidFill>
                  <a:srgbClr val="0070C0"/>
                </a:solidFill>
                <a:latin typeface="Times New Roman" pitchFamily="18" charset="0"/>
                <a:cs typeface="Times New Roman" pitchFamily="18" charset="0"/>
              </a:rPr>
              <a:t>UART1</a:t>
            </a:r>
            <a:r>
              <a:rPr lang="en-US" sz="2000" dirty="0">
                <a:solidFill>
                  <a:srgbClr val="0070C0"/>
                </a:solidFill>
                <a:latin typeface="Times New Roman" pitchFamily="18" charset="0"/>
                <a:cs typeface="Times New Roman" pitchFamily="18" charset="0"/>
              </a:rPr>
              <a:t> </a:t>
            </a:r>
            <a:r>
              <a:rPr lang="en-US" sz="2000" dirty="0">
                <a:latin typeface="Times New Roman" pitchFamily="18" charset="0"/>
                <a:cs typeface="Times New Roman" pitchFamily="18" charset="0"/>
              </a:rPr>
              <a:t>on </a:t>
            </a:r>
            <a:r>
              <a:rPr lang="en-US" sz="2000" b="1" dirty="0">
                <a:solidFill>
                  <a:srgbClr val="C00000"/>
                </a:solidFill>
                <a:latin typeface="Times New Roman" pitchFamily="18" charset="0"/>
                <a:cs typeface="Times New Roman" pitchFamily="18" charset="0"/>
              </a:rPr>
              <a:t>GPIO2</a:t>
            </a:r>
            <a:r>
              <a:rPr lang="en-US" sz="2000" dirty="0">
                <a:latin typeface="Times New Roman" pitchFamily="18" charset="0"/>
                <a:cs typeface="Times New Roman" pitchFamily="18" charset="0"/>
              </a:rPr>
              <a:t> and </a:t>
            </a:r>
            <a:r>
              <a:rPr lang="en-US" sz="2000" b="1" dirty="0">
                <a:solidFill>
                  <a:srgbClr val="C00000"/>
                </a:solidFill>
                <a:latin typeface="Times New Roman" pitchFamily="18" charset="0"/>
                <a:cs typeface="Times New Roman" pitchFamily="18" charset="0"/>
              </a:rPr>
              <a:t>GPIO8</a:t>
            </a:r>
            <a:r>
              <a:rPr lang="en-US" sz="2000" dirty="0">
                <a:latin typeface="Times New Roman" pitchFamily="18" charset="0"/>
                <a:cs typeface="Times New Roman" pitchFamily="18" charset="0"/>
              </a:rPr>
              <a:t> but </a:t>
            </a:r>
            <a:r>
              <a:rPr lang="en-US" sz="2000" b="1" dirty="0">
                <a:solidFill>
                  <a:srgbClr val="C00000"/>
                </a:solidFill>
                <a:latin typeface="Times New Roman" pitchFamily="18" charset="0"/>
                <a:cs typeface="Times New Roman" pitchFamily="18" charset="0"/>
              </a:rPr>
              <a:t>GPIO8</a:t>
            </a:r>
            <a:r>
              <a:rPr lang="en-US" sz="2000" dirty="0">
                <a:latin typeface="Times New Roman" pitchFamily="18" charset="0"/>
                <a:cs typeface="Times New Roman" pitchFamily="18" charset="0"/>
              </a:rPr>
              <a:t> is used to flash chip</a:t>
            </a:r>
          </a:p>
          <a:p>
            <a:r>
              <a:rPr lang="en-US" sz="2000" b="1" dirty="0">
                <a:latin typeface="Times New Roman" pitchFamily="18" charset="0"/>
                <a:cs typeface="Times New Roman" pitchFamily="18" charset="0"/>
              </a:rPr>
              <a:t>=&gt; Only transmit in </a:t>
            </a:r>
            <a:r>
              <a:rPr lang="en-US" sz="2000" b="1" dirty="0">
                <a:solidFill>
                  <a:srgbClr val="C00000"/>
                </a:solidFill>
                <a:latin typeface="Times New Roman" pitchFamily="18" charset="0"/>
                <a:cs typeface="Times New Roman" pitchFamily="18" charset="0"/>
              </a:rPr>
              <a:t>GPIO2</a:t>
            </a:r>
          </a:p>
        </p:txBody>
      </p:sp>
    </p:spTree>
    <p:extLst>
      <p:ext uri="{BB962C8B-B14F-4D97-AF65-F5344CB8AC3E}">
        <p14:creationId xmlns:p14="http://schemas.microsoft.com/office/powerpoint/2010/main" val="26817462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688</Words>
  <Application>Microsoft Office PowerPoint</Application>
  <PresentationFormat>On-screen Show (4:3)</PresentationFormat>
  <Paragraphs>77</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Calibri Light</vt:lpstr>
      <vt:lpstr>Noto Serif</vt:lpstr>
      <vt:lpstr>Symbol</vt:lpstr>
      <vt:lpstr>Times New Roman</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NGO</dc:creator>
  <cp:lastModifiedBy>TRUNG NGO</cp:lastModifiedBy>
  <cp:revision>8</cp:revision>
  <dcterms:created xsi:type="dcterms:W3CDTF">2021-03-16T04:19:20Z</dcterms:created>
  <dcterms:modified xsi:type="dcterms:W3CDTF">2021-03-16T08:18:54Z</dcterms:modified>
</cp:coreProperties>
</file>