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2" r:id="rId3"/>
    <p:sldId id="283" r:id="rId4"/>
    <p:sldId id="258" r:id="rId5"/>
    <p:sldId id="259" r:id="rId6"/>
    <p:sldId id="262" r:id="rId7"/>
    <p:sldId id="265" r:id="rId8"/>
    <p:sldId id="264" r:id="rId9"/>
    <p:sldId id="266" r:id="rId10"/>
    <p:sldId id="276" r:id="rId11"/>
    <p:sldId id="277" r:id="rId12"/>
    <p:sldId id="263" r:id="rId13"/>
    <p:sldId id="281" r:id="rId14"/>
    <p:sldId id="268" r:id="rId15"/>
    <p:sldId id="269"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F0"/>
    <a:srgbClr val="4172FD"/>
    <a:srgbClr val="4577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3" autoAdjust="0"/>
    <p:restoredTop sz="94690" autoAdjust="0"/>
  </p:normalViewPr>
  <p:slideViewPr>
    <p:cSldViewPr>
      <p:cViewPr varScale="1">
        <p:scale>
          <a:sx n="89" d="100"/>
          <a:sy n="89" d="100"/>
        </p:scale>
        <p:origin x="280"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Huynh Nhat Thuong - COE" userId="4163b262-a2a7-4b1d-822c-4c062f35c463" providerId="ADAL" clId="{E90B04DB-011A-5B4F-B68A-9116432949D8}"/>
    <pc:docChg chg="modSld">
      <pc:chgData name="Nguyen Huynh Nhat Thuong - COE" userId="4163b262-a2a7-4b1d-822c-4c062f35c463" providerId="ADAL" clId="{E90B04DB-011A-5B4F-B68A-9116432949D8}" dt="2021-03-09T11:48:17.308" v="1" actId="20577"/>
      <pc:docMkLst>
        <pc:docMk/>
      </pc:docMkLst>
      <pc:sldChg chg="modSp">
        <pc:chgData name="Nguyen Huynh Nhat Thuong - COE" userId="4163b262-a2a7-4b1d-822c-4c062f35c463" providerId="ADAL" clId="{E90B04DB-011A-5B4F-B68A-9116432949D8}" dt="2021-03-09T11:48:17.308" v="1" actId="20577"/>
        <pc:sldMkLst>
          <pc:docMk/>
          <pc:sldMk cId="1826090937" sldId="256"/>
        </pc:sldMkLst>
        <pc:spChg chg="mod">
          <ac:chgData name="Nguyen Huynh Nhat Thuong - COE" userId="4163b262-a2a7-4b1d-822c-4c062f35c463" providerId="ADAL" clId="{E90B04DB-011A-5B4F-B68A-9116432949D8}" dt="2021-03-09T11:48:17.308" v="1" actId="20577"/>
          <ac:spMkLst>
            <pc:docMk/>
            <pc:sldMk cId="1826090937" sldId="25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EAEF49-FE15-448F-8331-DB8D18A518D7}" type="datetimeFigureOut">
              <a:rPr lang="en-US" smtClean="0"/>
              <a:t>3/9/21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91879-1035-453E-95B4-FE8AC70684F9}" type="slidenum">
              <a:rPr lang="en-US" smtClean="0"/>
              <a:t>‹#›</a:t>
            </a:fld>
            <a:endParaRPr lang="en-US"/>
          </a:p>
        </p:txBody>
      </p:sp>
    </p:spTree>
    <p:extLst>
      <p:ext uri="{BB962C8B-B14F-4D97-AF65-F5344CB8AC3E}">
        <p14:creationId xmlns:p14="http://schemas.microsoft.com/office/powerpoint/2010/main" val="273108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https://iot-analytics.com/top-10-iot-applications-in-2020/</a:t>
            </a:r>
          </a:p>
        </p:txBody>
      </p:sp>
      <p:sp>
        <p:nvSpPr>
          <p:cNvPr id="4" name="Slide Number Placeholder 3"/>
          <p:cNvSpPr>
            <a:spLocks noGrp="1"/>
          </p:cNvSpPr>
          <p:nvPr>
            <p:ph type="sldNum" sz="quarter" idx="10"/>
          </p:nvPr>
        </p:nvSpPr>
        <p:spPr/>
        <p:txBody>
          <a:bodyPr/>
          <a:lstStyle/>
          <a:p>
            <a:fld id="{E1A91879-1035-453E-95B4-FE8AC70684F9}" type="slidenum">
              <a:rPr lang="en-US" smtClean="0"/>
              <a:t>11</a:t>
            </a:fld>
            <a:endParaRPr lang="en-US"/>
          </a:p>
        </p:txBody>
      </p:sp>
    </p:spTree>
    <p:extLst>
      <p:ext uri="{BB962C8B-B14F-4D97-AF65-F5344CB8AC3E}">
        <p14:creationId xmlns:p14="http://schemas.microsoft.com/office/powerpoint/2010/main" val="228231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2FB7B9-C28A-4888-9782-860EC2FFDC7A}" type="slidenum">
              <a:rPr lang="en-US" smtClean="0"/>
              <a:t>13</a:t>
            </a:fld>
            <a:endParaRPr lang="en-US"/>
          </a:p>
        </p:txBody>
      </p:sp>
    </p:spTree>
    <p:extLst>
      <p:ext uri="{BB962C8B-B14F-4D97-AF65-F5344CB8AC3E}">
        <p14:creationId xmlns:p14="http://schemas.microsoft.com/office/powerpoint/2010/main" val="153690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678506-DD69-4ED5-AA41-149A803716E0}" type="slidenum">
              <a:rPr lang="en-US" smtClean="0"/>
              <a:t>16</a:t>
            </a:fld>
            <a:endParaRPr lang="en-US"/>
          </a:p>
        </p:txBody>
      </p:sp>
    </p:spTree>
    <p:extLst>
      <p:ext uri="{BB962C8B-B14F-4D97-AF65-F5344CB8AC3E}">
        <p14:creationId xmlns:p14="http://schemas.microsoft.com/office/powerpoint/2010/main" val="272454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https://tapit.vn/kieu-du-lieu-su-dung-thu-vien-stdint-trong-c/</a:t>
            </a:r>
          </a:p>
        </p:txBody>
      </p:sp>
      <p:sp>
        <p:nvSpPr>
          <p:cNvPr id="4" name="Slide Number Placeholder 3"/>
          <p:cNvSpPr>
            <a:spLocks noGrp="1"/>
          </p:cNvSpPr>
          <p:nvPr>
            <p:ph type="sldNum" sz="quarter" idx="10"/>
          </p:nvPr>
        </p:nvSpPr>
        <p:spPr/>
        <p:txBody>
          <a:bodyPr/>
          <a:lstStyle/>
          <a:p>
            <a:fld id="{3B678506-DD69-4ED5-AA41-149A803716E0}" type="slidenum">
              <a:rPr lang="en-US" smtClean="0"/>
              <a:t>17</a:t>
            </a:fld>
            <a:endParaRPr lang="en-US"/>
          </a:p>
        </p:txBody>
      </p:sp>
    </p:spTree>
    <p:extLst>
      <p:ext uri="{BB962C8B-B14F-4D97-AF65-F5344CB8AC3E}">
        <p14:creationId xmlns:p14="http://schemas.microsoft.com/office/powerpoint/2010/main" val="262238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t>Kết nối giữa thiết bị phần cứng và phần mềm máy tính, driver. Các lưu ý giới hạn an toàn khi làm việc với board mạch. Sẽ có một phần nội dung về các tiêu chí để phân tích lựa chọn vi điều khiển cho một dự án.</a:t>
            </a:r>
            <a:endParaRPr lang="en-US"/>
          </a:p>
          <a:p>
            <a:endParaRPr lang="en-US"/>
          </a:p>
        </p:txBody>
      </p:sp>
      <p:sp>
        <p:nvSpPr>
          <p:cNvPr id="4" name="Slide Number Placeholder 3"/>
          <p:cNvSpPr>
            <a:spLocks noGrp="1"/>
          </p:cNvSpPr>
          <p:nvPr>
            <p:ph type="sldNum" sz="quarter" idx="10"/>
          </p:nvPr>
        </p:nvSpPr>
        <p:spPr/>
        <p:txBody>
          <a:bodyPr/>
          <a:lstStyle/>
          <a:p>
            <a:fld id="{3B678506-DD69-4ED5-AA41-149A803716E0}" type="slidenum">
              <a:rPr lang="en-US" smtClean="0"/>
              <a:t>27</a:t>
            </a:fld>
            <a:endParaRPr lang="en-US"/>
          </a:p>
        </p:txBody>
      </p:sp>
    </p:spTree>
    <p:extLst>
      <p:ext uri="{BB962C8B-B14F-4D97-AF65-F5344CB8AC3E}">
        <p14:creationId xmlns:p14="http://schemas.microsoft.com/office/powerpoint/2010/main" val="282956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678506-DD69-4ED5-AA41-149A803716E0}" type="slidenum">
              <a:rPr lang="en-US" smtClean="0"/>
              <a:t>29</a:t>
            </a:fld>
            <a:endParaRPr lang="en-US"/>
          </a:p>
        </p:txBody>
      </p:sp>
    </p:spTree>
    <p:extLst>
      <p:ext uri="{BB962C8B-B14F-4D97-AF65-F5344CB8AC3E}">
        <p14:creationId xmlns:p14="http://schemas.microsoft.com/office/powerpoint/2010/main" val="184936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FB2EE-2E4E-49B6-9119-15F52E538D3D}" type="datetime1">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3516686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BC0E2A-9C8A-44DA-B29A-7BFA8103BC9C}" type="datetime1">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223258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C24B02-F603-4083-B42F-5F0108C0FA9F}" type="datetime1">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365511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187EDF-E36C-487F-A901-47F277ACFA89}" type="datetime1">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380592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9D6A8E-7579-4B72-AB85-AADBAB3BF616}" type="datetime1">
              <a:rPr lang="en-US" smtClean="0"/>
              <a:t>3/9/21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137687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7C6A81-D733-4812-8D91-B9FE0D39CE08}" type="datetime1">
              <a:rPr lang="en-US" smtClean="0"/>
              <a:t>3/9/21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1323158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8D5192-23CA-4435-A97C-7BEE7CC418AF}" type="datetime1">
              <a:rPr lang="en-US" smtClean="0"/>
              <a:t>3/9/21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171191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87C35D-D6AC-456A-BE8A-4E6422612C3C}" type="datetime1">
              <a:rPr lang="en-US" smtClean="0"/>
              <a:t>3/9/21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104309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3BC3-0F1A-489D-BA2E-42DBB18F1AD9}" type="datetime1">
              <a:rPr lang="en-US" smtClean="0"/>
              <a:t>3/9/21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170555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2FDA2-BF30-4911-8731-C5215A2430D8}" type="datetime1">
              <a:rPr lang="en-US" smtClean="0"/>
              <a:t>3/9/21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244752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1DD2C-443F-4851-8E52-775C643CD50D}" type="datetime1">
              <a:rPr lang="en-US" smtClean="0"/>
              <a:t>3/9/21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F0319-363F-4350-AFB1-4F8071C539DF}" type="slidenum">
              <a:rPr lang="en-US" smtClean="0"/>
              <a:t>‹#›</a:t>
            </a:fld>
            <a:endParaRPr lang="en-US"/>
          </a:p>
        </p:txBody>
      </p:sp>
    </p:spTree>
    <p:extLst>
      <p:ext uri="{BB962C8B-B14F-4D97-AF65-F5344CB8AC3E}">
        <p14:creationId xmlns:p14="http://schemas.microsoft.com/office/powerpoint/2010/main" val="9544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B8172-5A74-4E6F-8F5D-FD3D8BF35DFC}" type="datetime1">
              <a:rPr lang="en-US" smtClean="0"/>
              <a:t>3/9/21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F0319-363F-4350-AFB1-4F8071C539DF}" type="slidenum">
              <a:rPr lang="en-US" smtClean="0"/>
              <a:t>‹#›</a:t>
            </a:fld>
            <a:endParaRPr lang="en-US"/>
          </a:p>
        </p:txBody>
      </p:sp>
    </p:spTree>
    <p:extLst>
      <p:ext uri="{BB962C8B-B14F-4D97-AF65-F5344CB8AC3E}">
        <p14:creationId xmlns:p14="http://schemas.microsoft.com/office/powerpoint/2010/main" val="358351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hyperlink" Target="https://github.com/nodemcu/nodemcu-devkit-v1.0/blob/master/NODEMCU_DEVKIT_V1.0.PDF"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514" y="504346"/>
            <a:ext cx="3843086" cy="119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065269" y="504346"/>
            <a:ext cx="4947285" cy="1342847"/>
          </a:xfrm>
          <a:prstGeom prst="rect">
            <a:avLst/>
          </a:prstGeom>
          <a:solidFill>
            <a:srgbClr val="0070C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6" name="TextBox 5"/>
          <p:cNvSpPr txBox="1"/>
          <p:nvPr/>
        </p:nvSpPr>
        <p:spPr>
          <a:xfrm>
            <a:off x="4121718" y="533400"/>
            <a:ext cx="4907280" cy="1200329"/>
          </a:xfrm>
          <a:prstGeom prst="rect">
            <a:avLst/>
          </a:prstGeom>
          <a:noFill/>
        </p:spPr>
        <p:txBody>
          <a:bodyPr wrap="square" rtlCol="0">
            <a:spAutoFit/>
          </a:bodyPr>
          <a:lstStyle/>
          <a:p>
            <a:pPr algn="ctr"/>
            <a:r>
              <a:rPr lang="en-US" sz="3600" b="1" dirty="0">
                <a:solidFill>
                  <a:schemeClr val="bg1"/>
                </a:solidFill>
              </a:rPr>
              <a:t>INTERNET OF THINGS</a:t>
            </a:r>
          </a:p>
          <a:p>
            <a:pPr algn="ctr"/>
            <a:r>
              <a:rPr lang="en-US" sz="3600" b="1" dirty="0">
                <a:solidFill>
                  <a:schemeClr val="bg1"/>
                </a:solidFill>
              </a:rPr>
              <a:t>K15</a:t>
            </a:r>
          </a:p>
        </p:txBody>
      </p:sp>
      <p:sp>
        <p:nvSpPr>
          <p:cNvPr id="7" name="TextBox 6"/>
          <p:cNvSpPr txBox="1"/>
          <p:nvPr/>
        </p:nvSpPr>
        <p:spPr>
          <a:xfrm>
            <a:off x="166939" y="2256946"/>
            <a:ext cx="3552825" cy="1169551"/>
          </a:xfrm>
          <a:prstGeom prst="rect">
            <a:avLst/>
          </a:prstGeom>
          <a:noFill/>
        </p:spPr>
        <p:txBody>
          <a:bodyPr wrap="square" rtlCol="0">
            <a:spAutoFit/>
          </a:bodyPr>
          <a:lstStyle/>
          <a:p>
            <a:pPr algn="r"/>
            <a:r>
              <a:rPr lang="en-US" sz="1600" i="1" dirty="0" err="1"/>
              <a:t>Giảng</a:t>
            </a:r>
            <a:r>
              <a:rPr lang="en-US" sz="1600" i="1" dirty="0"/>
              <a:t> </a:t>
            </a:r>
            <a:r>
              <a:rPr lang="en-US" sz="1600" i="1" dirty="0" err="1"/>
              <a:t>viên</a:t>
            </a:r>
            <a:br>
              <a:rPr lang="en-US" sz="1600" dirty="0"/>
            </a:br>
            <a:r>
              <a:rPr lang="en-US" b="1" dirty="0" err="1"/>
              <a:t>NGUYỄN</a:t>
            </a:r>
            <a:r>
              <a:rPr lang="en-US" b="1" dirty="0"/>
              <a:t> </a:t>
            </a:r>
            <a:r>
              <a:rPr lang="en-US" b="1" dirty="0" err="1"/>
              <a:t>HUỲNH</a:t>
            </a:r>
            <a:r>
              <a:rPr lang="en-US" b="1" dirty="0"/>
              <a:t> </a:t>
            </a:r>
            <a:r>
              <a:rPr lang="en-US" b="1" dirty="0" err="1"/>
              <a:t>NHẬT</a:t>
            </a:r>
            <a:r>
              <a:rPr lang="en-US" b="1" dirty="0"/>
              <a:t> </a:t>
            </a:r>
            <a:r>
              <a:rPr lang="en-US" b="1" dirty="0" err="1"/>
              <a:t>THƯƠNG</a:t>
            </a:r>
            <a:endParaRPr lang="en-US" b="1" dirty="0"/>
          </a:p>
          <a:p>
            <a:pPr algn="r"/>
            <a:r>
              <a:rPr lang="en-US" b="1" dirty="0" err="1"/>
              <a:t>LÊ</a:t>
            </a:r>
            <a:r>
              <a:rPr lang="en-US" b="1" dirty="0"/>
              <a:t> </a:t>
            </a:r>
            <a:r>
              <a:rPr lang="en-US" b="1" dirty="0" err="1"/>
              <a:t>CÔNG</a:t>
            </a:r>
            <a:r>
              <a:rPr lang="en-US" b="1" dirty="0"/>
              <a:t> </a:t>
            </a:r>
            <a:r>
              <a:rPr lang="en-US" b="1" dirty="0" err="1"/>
              <a:t>VĨNH</a:t>
            </a:r>
            <a:r>
              <a:rPr lang="en-US" b="1" dirty="0"/>
              <a:t> </a:t>
            </a:r>
            <a:r>
              <a:rPr lang="en-US" b="1" dirty="0" err="1"/>
              <a:t>KHẢI</a:t>
            </a:r>
            <a:endParaRPr lang="en-US" b="1" dirty="0"/>
          </a:p>
          <a:p>
            <a:pPr algn="r"/>
            <a:r>
              <a:rPr lang="en-US" b="1" dirty="0" err="1"/>
              <a:t>NGÔ</a:t>
            </a:r>
            <a:r>
              <a:rPr lang="en-US" b="1" dirty="0"/>
              <a:t> </a:t>
            </a:r>
            <a:r>
              <a:rPr lang="en-US" b="1" dirty="0" err="1"/>
              <a:t>VĂN</a:t>
            </a:r>
            <a:r>
              <a:rPr lang="en-US" b="1" dirty="0"/>
              <a:t> </a:t>
            </a:r>
            <a:r>
              <a:rPr lang="en-US" b="1" dirty="0" err="1"/>
              <a:t>TRUNG</a:t>
            </a:r>
            <a:endParaRPr lang="en-US" dirty="0"/>
          </a:p>
        </p:txBody>
      </p:sp>
      <p:cxnSp>
        <p:nvCxnSpPr>
          <p:cNvPr id="13" name="Straight Connector 12"/>
          <p:cNvCxnSpPr/>
          <p:nvPr/>
        </p:nvCxnSpPr>
        <p:spPr>
          <a:xfrm>
            <a:off x="2376739" y="2256946"/>
            <a:ext cx="122781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97400" y="2084464"/>
            <a:ext cx="4211954" cy="369332"/>
          </a:xfrm>
          <a:prstGeom prst="rect">
            <a:avLst/>
          </a:prstGeom>
          <a:noFill/>
        </p:spPr>
        <p:txBody>
          <a:bodyPr wrap="square" rtlCol="0">
            <a:spAutoFit/>
          </a:bodyPr>
          <a:lstStyle/>
          <a:p>
            <a:r>
              <a:rPr lang="en-US"/>
              <a:t> IoTs trong thời đại Industry 4.0</a:t>
            </a:r>
          </a:p>
        </p:txBody>
      </p:sp>
      <p:pic>
        <p:nvPicPr>
          <p:cNvPr id="1036" name="Picture 12" descr="https://mculearning.com/images/icon-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152171"/>
            <a:ext cx="2190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2" descr="https://mculearning.com/images/icon-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514121"/>
            <a:ext cx="2190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2" descr="https://mculearning.com/images/icon-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599" y="2866546"/>
            <a:ext cx="2190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https://mculearning.com/images/icon-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251205"/>
            <a:ext cx="2190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2" descr="https://mculearning.com/images/icon-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02087"/>
            <a:ext cx="219075" cy="2095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4649019" y="2441096"/>
            <a:ext cx="4288154" cy="369332"/>
          </a:xfrm>
          <a:prstGeom prst="rect">
            <a:avLst/>
          </a:prstGeom>
          <a:noFill/>
        </p:spPr>
        <p:txBody>
          <a:bodyPr wrap="square" rtlCol="0">
            <a:spAutoFit/>
          </a:bodyPr>
          <a:lstStyle/>
          <a:p>
            <a:r>
              <a:rPr lang="en-US"/>
              <a:t>Kit phát triển Wireless MCU ESP8266</a:t>
            </a:r>
          </a:p>
        </p:txBody>
      </p:sp>
      <p:sp>
        <p:nvSpPr>
          <p:cNvPr id="41" name="TextBox 40"/>
          <p:cNvSpPr txBox="1"/>
          <p:nvPr/>
        </p:nvSpPr>
        <p:spPr>
          <a:xfrm>
            <a:off x="4654550" y="2799216"/>
            <a:ext cx="4288154" cy="369332"/>
          </a:xfrm>
          <a:prstGeom prst="rect">
            <a:avLst/>
          </a:prstGeom>
          <a:noFill/>
        </p:spPr>
        <p:txBody>
          <a:bodyPr wrap="square" rtlCol="0">
            <a:spAutoFit/>
          </a:bodyPr>
          <a:lstStyle/>
          <a:p>
            <a:r>
              <a:rPr lang="en-US"/>
              <a:t>Giao thức mạng HTTP, MQTT</a:t>
            </a:r>
          </a:p>
        </p:txBody>
      </p:sp>
      <p:sp>
        <p:nvSpPr>
          <p:cNvPr id="42" name="TextBox 41"/>
          <p:cNvSpPr txBox="1"/>
          <p:nvPr/>
        </p:nvSpPr>
        <p:spPr>
          <a:xfrm>
            <a:off x="4648200" y="3178073"/>
            <a:ext cx="4288154" cy="369332"/>
          </a:xfrm>
          <a:prstGeom prst="rect">
            <a:avLst/>
          </a:prstGeom>
          <a:noFill/>
        </p:spPr>
        <p:txBody>
          <a:bodyPr wrap="square" rtlCol="0">
            <a:spAutoFit/>
          </a:bodyPr>
          <a:lstStyle/>
          <a:p>
            <a:r>
              <a:rPr lang="en-US"/>
              <a:t>Cơ sở dữ liệu và website cơ bản</a:t>
            </a:r>
          </a:p>
        </p:txBody>
      </p:sp>
      <p:sp>
        <p:nvSpPr>
          <p:cNvPr id="23" name="TextBox 22"/>
          <p:cNvSpPr txBox="1"/>
          <p:nvPr/>
        </p:nvSpPr>
        <p:spPr>
          <a:xfrm>
            <a:off x="4638675" y="3522596"/>
            <a:ext cx="4694621" cy="369332"/>
          </a:xfrm>
          <a:prstGeom prst="rect">
            <a:avLst/>
          </a:prstGeom>
          <a:noFill/>
        </p:spPr>
        <p:txBody>
          <a:bodyPr wrap="square" rtlCol="0">
            <a:spAutoFit/>
          </a:bodyPr>
          <a:lstStyle/>
          <a:p>
            <a:r>
              <a:rPr lang="en-US"/>
              <a:t>Nền tảng IoT: Google, CloudMQTT, OpenHAB</a:t>
            </a:r>
          </a:p>
        </p:txBody>
      </p:sp>
      <p:sp>
        <p:nvSpPr>
          <p:cNvPr id="46" name="Rectangle 45"/>
          <p:cNvSpPr/>
          <p:nvPr/>
        </p:nvSpPr>
        <p:spPr>
          <a:xfrm>
            <a:off x="161408" y="4009546"/>
            <a:ext cx="8851146" cy="533400"/>
          </a:xfrm>
          <a:prstGeom prst="rect">
            <a:avLst/>
          </a:prstGeom>
          <a:solidFill>
            <a:srgbClr val="0070C0"/>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26" name="TextBox 25"/>
          <p:cNvSpPr txBox="1"/>
          <p:nvPr/>
        </p:nvSpPr>
        <p:spPr>
          <a:xfrm>
            <a:off x="648402" y="4045413"/>
            <a:ext cx="8038398" cy="461665"/>
          </a:xfrm>
          <a:prstGeom prst="rect">
            <a:avLst/>
          </a:prstGeom>
          <a:noFill/>
        </p:spPr>
        <p:txBody>
          <a:bodyPr wrap="square" rtlCol="0">
            <a:spAutoFit/>
          </a:bodyPr>
          <a:lstStyle/>
          <a:p>
            <a:r>
              <a:rPr lang="en-US" sz="2400" b="1">
                <a:solidFill>
                  <a:schemeClr val="bg1"/>
                </a:solidFill>
              </a:rPr>
              <a:t>HIỂU ĐƯỢC, PHÂN TÍCH ĐƯỢC, THIẾT KẾ ĐƯỢC, LÀM ĐƯỢC</a:t>
            </a:r>
          </a:p>
        </p:txBody>
      </p:sp>
      <p:sp>
        <p:nvSpPr>
          <p:cNvPr id="20" name="Rectangle 19"/>
          <p:cNvSpPr/>
          <p:nvPr/>
        </p:nvSpPr>
        <p:spPr>
          <a:xfrm>
            <a:off x="3983008" y="4624626"/>
            <a:ext cx="5029546" cy="861774"/>
          </a:xfrm>
          <a:prstGeom prst="rect">
            <a:avLst/>
          </a:prstGeom>
        </p:spPr>
        <p:txBody>
          <a:bodyPr wrap="square">
            <a:spAutoFit/>
          </a:bodyPr>
          <a:lstStyle/>
          <a:p>
            <a:r>
              <a:rPr lang="en-US" sz="1600" b="1">
                <a:latin typeface="+mj-lt"/>
                <a:cs typeface="Arial" pitchFamily="34" charset="0"/>
              </a:rPr>
              <a:t>LỊCH HỌC:  </a:t>
            </a:r>
          </a:p>
          <a:p>
            <a:pPr lvl="1"/>
            <a:r>
              <a:rPr lang="pt-BR" sz="1600"/>
              <a:t>Tại Đà Nẵng: 18h30 - 22h00 thứ 3 và thứ 5</a:t>
            </a:r>
          </a:p>
          <a:p>
            <a:pPr lvl="1"/>
            <a:r>
              <a:rPr lang="pt-BR" sz="1600"/>
              <a:t>Tại Hà Nội: 13h30 - 18h00 thứ 7 và 08h00 - 12h00 CN </a:t>
            </a:r>
            <a:endParaRPr lang="en-US" sz="1600" b="1">
              <a:latin typeface="+mj-lt"/>
              <a:cs typeface="Arial" pitchFamily="34" charset="0"/>
            </a:endParaRPr>
          </a:p>
        </p:txBody>
      </p:sp>
      <p:sp>
        <p:nvSpPr>
          <p:cNvPr id="24" name="Rectangle 23"/>
          <p:cNvSpPr/>
          <p:nvPr/>
        </p:nvSpPr>
        <p:spPr>
          <a:xfrm>
            <a:off x="4008408" y="5615226"/>
            <a:ext cx="4572000" cy="861774"/>
          </a:xfrm>
          <a:prstGeom prst="rect">
            <a:avLst/>
          </a:prstGeom>
        </p:spPr>
        <p:txBody>
          <a:bodyPr>
            <a:spAutoFit/>
          </a:bodyPr>
          <a:lstStyle/>
          <a:p>
            <a:r>
              <a:rPr lang="en-US" sz="1600" b="1">
                <a:cs typeface="Arial" pitchFamily="34" charset="0"/>
              </a:rPr>
              <a:t>ĐỊA ĐIỂM: </a:t>
            </a:r>
          </a:p>
          <a:p>
            <a:pPr lvl="1"/>
            <a:r>
              <a:rPr lang="en-US" sz="1600"/>
              <a:t>Tại Đà Nẵng: Số 32 Hòa Minh 16, Q. Liên Chiểu</a:t>
            </a:r>
          </a:p>
          <a:p>
            <a:pPr lvl="1"/>
            <a:r>
              <a:rPr lang="en-US" sz="1600"/>
              <a:t>Tại Hà Nội: Ngõ 48 Lê Trọng Tấn, Q. Hà Đông</a:t>
            </a:r>
            <a:endParaRPr lang="en-US" sz="1600" b="1">
              <a:cs typeface="Arial" pitchFamily="34" charset="0"/>
            </a:endParaRPr>
          </a:p>
        </p:txBody>
      </p:sp>
      <p:sp>
        <p:nvSpPr>
          <p:cNvPr id="25" name="TextBox 24"/>
          <p:cNvSpPr txBox="1"/>
          <p:nvPr/>
        </p:nvSpPr>
        <p:spPr>
          <a:xfrm>
            <a:off x="762000" y="4876800"/>
            <a:ext cx="2514600" cy="646331"/>
          </a:xfrm>
          <a:prstGeom prst="rect">
            <a:avLst/>
          </a:prstGeom>
          <a:noFill/>
        </p:spPr>
        <p:txBody>
          <a:bodyPr wrap="square" rtlCol="0">
            <a:spAutoFit/>
          </a:bodyPr>
          <a:lstStyle/>
          <a:p>
            <a:r>
              <a:rPr lang="en-US"/>
              <a:t>Node MCU ESP8266</a:t>
            </a:r>
            <a:br>
              <a:rPr lang="en-US"/>
            </a:br>
            <a:r>
              <a:rPr lang="en-US"/>
              <a:t>Arduino IDE</a:t>
            </a:r>
          </a:p>
        </p:txBody>
      </p:sp>
      <p:sp>
        <p:nvSpPr>
          <p:cNvPr id="2" name="Slide Number Placeholder 1"/>
          <p:cNvSpPr>
            <a:spLocks noGrp="1"/>
          </p:cNvSpPr>
          <p:nvPr>
            <p:ph type="sldNum" sz="quarter" idx="12"/>
          </p:nvPr>
        </p:nvSpPr>
        <p:spPr/>
        <p:txBody>
          <a:bodyPr/>
          <a:lstStyle/>
          <a:p>
            <a:fld id="{817F0319-363F-4350-AFB1-4F8071C539DF}" type="slidenum">
              <a:rPr lang="en-US" smtClean="0"/>
              <a:t>1</a:t>
            </a:fld>
            <a:endParaRPr lang="en-US"/>
          </a:p>
        </p:txBody>
      </p:sp>
    </p:spTree>
    <p:extLst>
      <p:ext uri="{BB962C8B-B14F-4D97-AF65-F5344CB8AC3E}">
        <p14:creationId xmlns:p14="http://schemas.microsoft.com/office/powerpoint/2010/main" val="18260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573" y="277802"/>
            <a:ext cx="7848600" cy="461665"/>
          </a:xfrm>
          <a:prstGeom prst="rect">
            <a:avLst/>
          </a:prstGeom>
        </p:spPr>
        <p:txBody>
          <a:bodyPr wrap="square">
            <a:spAutoFit/>
          </a:bodyPr>
          <a:lstStyle/>
          <a:p>
            <a:r>
              <a:rPr lang="vi-VN" sz="2400" b="1">
                <a:effectLst/>
                <a:latin typeface="Calibri" pitchFamily="34" charset="0"/>
                <a:cs typeface="Calibri" pitchFamily="34" charset="0"/>
              </a:rPr>
              <a:t>Tổng quan Internet of Things: </a:t>
            </a:r>
            <a:r>
              <a:rPr lang="en-US" sz="2400" b="1">
                <a:latin typeface="Calibri" pitchFamily="34" charset="0"/>
                <a:cs typeface="Calibri" pitchFamily="34" charset="0"/>
              </a:rPr>
              <a:t>Ứ</a:t>
            </a:r>
            <a:r>
              <a:rPr lang="vi-VN" sz="2400" b="1">
                <a:effectLst/>
                <a:latin typeface="Calibri" pitchFamily="34" charset="0"/>
                <a:cs typeface="Calibri" pitchFamily="34" charset="0"/>
              </a:rPr>
              <a:t>ng dụng</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66800"/>
            <a:ext cx="9143999" cy="527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817F0319-363F-4350-AFB1-4F8071C539DF}" type="slidenum">
              <a:rPr lang="en-US" smtClean="0"/>
              <a:t>10</a:t>
            </a:fld>
            <a:endParaRPr lang="en-US"/>
          </a:p>
        </p:txBody>
      </p:sp>
    </p:spTree>
    <p:extLst>
      <p:ext uri="{BB962C8B-B14F-4D97-AF65-F5344CB8AC3E}">
        <p14:creationId xmlns:p14="http://schemas.microsoft.com/office/powerpoint/2010/main" val="308359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Top 10 IoT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1" y="747087"/>
            <a:ext cx="9128759" cy="47874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5575" y="81904"/>
            <a:ext cx="7848600" cy="461665"/>
          </a:xfrm>
          <a:prstGeom prst="rect">
            <a:avLst/>
          </a:prstGeom>
        </p:spPr>
        <p:txBody>
          <a:bodyPr wrap="square">
            <a:spAutoFit/>
          </a:bodyPr>
          <a:lstStyle/>
          <a:p>
            <a:r>
              <a:rPr lang="en-US" sz="2400" b="1" dirty="0" err="1">
                <a:effectLst/>
                <a:latin typeface="Calibri" pitchFamily="34" charset="0"/>
                <a:cs typeface="Calibri" pitchFamily="34" charset="0"/>
              </a:rPr>
              <a:t>Xu</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thế</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phát</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triển</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của</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các</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ứng</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dụng</a:t>
            </a:r>
            <a:r>
              <a:rPr lang="en-US" sz="2400" b="1" dirty="0">
                <a:effectLst/>
                <a:latin typeface="Calibri" pitchFamily="34" charset="0"/>
                <a:cs typeface="Calibri" pitchFamily="34" charset="0"/>
              </a:rPr>
              <a:t> </a:t>
            </a:r>
            <a:r>
              <a:rPr lang="en-US" sz="2400" b="1" dirty="0" err="1">
                <a:effectLst/>
                <a:latin typeface="Calibri" pitchFamily="34" charset="0"/>
                <a:cs typeface="Calibri" pitchFamily="34" charset="0"/>
              </a:rPr>
              <a:t>IoT</a:t>
            </a:r>
            <a:r>
              <a:rPr lang="en-US" sz="2400" b="1" dirty="0">
                <a:effectLst/>
                <a:latin typeface="Calibri" pitchFamily="34" charset="0"/>
                <a:cs typeface="Calibri" pitchFamily="34" charset="0"/>
              </a:rPr>
              <a:t> - 2020</a:t>
            </a:r>
            <a:endParaRPr lang="en-US" sz="2400" b="1" dirty="0"/>
          </a:p>
        </p:txBody>
      </p:sp>
      <p:sp>
        <p:nvSpPr>
          <p:cNvPr id="2" name="Slide Number Placeholder 1"/>
          <p:cNvSpPr>
            <a:spLocks noGrp="1"/>
          </p:cNvSpPr>
          <p:nvPr>
            <p:ph type="sldNum" sz="quarter" idx="12"/>
          </p:nvPr>
        </p:nvSpPr>
        <p:spPr/>
        <p:txBody>
          <a:bodyPr/>
          <a:lstStyle/>
          <a:p>
            <a:fld id="{817F0319-363F-4350-AFB1-4F8071C539DF}" type="slidenum">
              <a:rPr lang="en-US" smtClean="0"/>
              <a:t>11</a:t>
            </a:fld>
            <a:endParaRPr lang="en-US"/>
          </a:p>
        </p:txBody>
      </p:sp>
    </p:spTree>
    <p:extLst>
      <p:ext uri="{BB962C8B-B14F-4D97-AF65-F5344CB8AC3E}">
        <p14:creationId xmlns:p14="http://schemas.microsoft.com/office/powerpoint/2010/main" val="77753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573" y="277802"/>
            <a:ext cx="7848600" cy="461665"/>
          </a:xfrm>
          <a:prstGeom prst="rect">
            <a:avLst/>
          </a:prstGeom>
        </p:spPr>
        <p:txBody>
          <a:bodyPr wrap="square">
            <a:spAutoFit/>
          </a:bodyPr>
          <a:lstStyle/>
          <a:p>
            <a:r>
              <a:rPr lang="vi-VN" sz="2400" b="1" dirty="0">
                <a:effectLst/>
                <a:latin typeface="Calibri" pitchFamily="34" charset="0"/>
                <a:cs typeface="Calibri" pitchFamily="34" charset="0"/>
              </a:rPr>
              <a:t>Tổng quan Internet of Things: </a:t>
            </a:r>
            <a:r>
              <a:rPr lang="en-US" sz="2400" b="1" dirty="0">
                <a:effectLst/>
                <a:latin typeface="Calibri" pitchFamily="34" charset="0"/>
                <a:cs typeface="Calibri" pitchFamily="34" charset="0"/>
              </a:rPr>
              <a:t>S</a:t>
            </a:r>
            <a:r>
              <a:rPr lang="vi-VN" sz="2400" b="1" dirty="0">
                <a:effectLst/>
                <a:latin typeface="Calibri" pitchFamily="34" charset="0"/>
                <a:cs typeface="Calibri" pitchFamily="34" charset="0"/>
              </a:rPr>
              <a:t>ự phát triển</a:t>
            </a:r>
            <a:endParaRPr lang="en-US" sz="2400" b="1"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Question: What is the best air compressor? - Virginia Water Well Assoc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748992"/>
            <a:ext cx="3228975" cy="3714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Number of IoT devices worldwide 2015 - 2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63180"/>
            <a:ext cx="7696200" cy="499482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17F0319-363F-4350-AFB1-4F8071C539DF}" type="slidenum">
              <a:rPr lang="en-US" smtClean="0"/>
              <a:t>12</a:t>
            </a:fld>
            <a:endParaRPr lang="en-US"/>
          </a:p>
        </p:txBody>
      </p:sp>
    </p:spTree>
    <p:extLst>
      <p:ext uri="{BB962C8B-B14F-4D97-AF65-F5344CB8AC3E}">
        <p14:creationId xmlns:p14="http://schemas.microsoft.com/office/powerpoint/2010/main" val="303049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54" y="2800350"/>
            <a:ext cx="837247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5722" y="389400"/>
            <a:ext cx="2221057" cy="353943"/>
          </a:xfrm>
          <a:prstGeom prst="rect">
            <a:avLst/>
          </a:prstGeom>
          <a:noFill/>
        </p:spPr>
        <p:txBody>
          <a:bodyPr wrap="square" rtlCol="0">
            <a:spAutoFit/>
          </a:bodyPr>
          <a:lstStyle/>
          <a:p>
            <a:r>
              <a:rPr lang="en-US" sz="1700" b="1" dirty="0">
                <a:solidFill>
                  <a:srgbClr val="0070C0"/>
                </a:solidFill>
              </a:rPr>
              <a:t>Far on the horizon:  </a:t>
            </a:r>
            <a:r>
              <a:rPr lang="en-US" sz="1700" b="1" dirty="0"/>
              <a:t>6G</a:t>
            </a:r>
          </a:p>
        </p:txBody>
      </p:sp>
      <p:sp>
        <p:nvSpPr>
          <p:cNvPr id="7" name="TextBox 6"/>
          <p:cNvSpPr txBox="1"/>
          <p:nvPr/>
        </p:nvSpPr>
        <p:spPr>
          <a:xfrm>
            <a:off x="2154980" y="1195760"/>
            <a:ext cx="5309422" cy="353943"/>
          </a:xfrm>
          <a:prstGeom prst="rect">
            <a:avLst/>
          </a:prstGeom>
          <a:noFill/>
        </p:spPr>
        <p:txBody>
          <a:bodyPr wrap="square" rtlCol="0">
            <a:spAutoFit/>
          </a:bodyPr>
          <a:lstStyle/>
          <a:p>
            <a:r>
              <a:rPr lang="en-US" sz="1700" b="1" dirty="0">
                <a:solidFill>
                  <a:srgbClr val="0070C0"/>
                </a:solidFill>
              </a:rPr>
              <a:t>Coming up: </a:t>
            </a:r>
            <a:r>
              <a:rPr lang="en-US" sz="1700" b="1" dirty="0"/>
              <a:t>5G, </a:t>
            </a:r>
            <a:r>
              <a:rPr lang="en-US" sz="1700" b="1" dirty="0" err="1"/>
              <a:t>WiFi</a:t>
            </a:r>
            <a:r>
              <a:rPr lang="en-US" sz="1700" b="1" dirty="0"/>
              <a:t> 6, Network Virtualization, </a:t>
            </a:r>
            <a:r>
              <a:rPr lang="en-US" sz="1700" b="1" dirty="0" err="1"/>
              <a:t>eSim</a:t>
            </a:r>
            <a:r>
              <a:rPr lang="en-US" sz="1700" b="1" dirty="0"/>
              <a:t>, TSN</a:t>
            </a:r>
          </a:p>
        </p:txBody>
      </p:sp>
      <p:sp>
        <p:nvSpPr>
          <p:cNvPr id="8" name="TextBox 7"/>
          <p:cNvSpPr txBox="1"/>
          <p:nvPr/>
        </p:nvSpPr>
        <p:spPr>
          <a:xfrm>
            <a:off x="1453456" y="823881"/>
            <a:ext cx="3356235" cy="353943"/>
          </a:xfrm>
          <a:prstGeom prst="rect">
            <a:avLst/>
          </a:prstGeom>
          <a:noFill/>
        </p:spPr>
        <p:txBody>
          <a:bodyPr wrap="square" rtlCol="0">
            <a:spAutoFit/>
          </a:bodyPr>
          <a:lstStyle/>
          <a:p>
            <a:r>
              <a:rPr lang="en-US" sz="1700" b="1" dirty="0">
                <a:solidFill>
                  <a:srgbClr val="0070C0"/>
                </a:solidFill>
              </a:rPr>
              <a:t>Years out: </a:t>
            </a:r>
            <a:r>
              <a:rPr lang="en-US" sz="1700" b="1" dirty="0"/>
              <a:t>Satellite </a:t>
            </a:r>
            <a:r>
              <a:rPr lang="en-US" sz="1700" b="1" dirty="0" err="1"/>
              <a:t>IoT</a:t>
            </a:r>
            <a:r>
              <a:rPr lang="en-US" sz="1700" b="1" dirty="0"/>
              <a:t>, APL, </a:t>
            </a:r>
            <a:r>
              <a:rPr lang="en-US" sz="1700" b="1" dirty="0" err="1"/>
              <a:t>LiFi</a:t>
            </a:r>
            <a:endParaRPr lang="en-US" sz="1700" b="1" dirty="0"/>
          </a:p>
        </p:txBody>
      </p:sp>
      <p:sp>
        <p:nvSpPr>
          <p:cNvPr id="10" name="TextBox 9"/>
          <p:cNvSpPr txBox="1"/>
          <p:nvPr/>
        </p:nvSpPr>
        <p:spPr>
          <a:xfrm>
            <a:off x="3056058" y="1579152"/>
            <a:ext cx="5960653" cy="615553"/>
          </a:xfrm>
          <a:prstGeom prst="rect">
            <a:avLst/>
          </a:prstGeom>
          <a:noFill/>
        </p:spPr>
        <p:txBody>
          <a:bodyPr wrap="square" rtlCol="0">
            <a:spAutoFit/>
          </a:bodyPr>
          <a:lstStyle/>
          <a:p>
            <a:r>
              <a:rPr lang="en-US" sz="1700" b="1" dirty="0">
                <a:solidFill>
                  <a:srgbClr val="0070C0"/>
                </a:solidFill>
              </a:rPr>
              <a:t>Nearing maturity:</a:t>
            </a:r>
            <a:r>
              <a:rPr lang="en-US" sz="1700" b="1" dirty="0">
                <a:solidFill>
                  <a:srgbClr val="00B0F0"/>
                </a:solidFill>
              </a:rPr>
              <a:t> </a:t>
            </a:r>
            <a:r>
              <a:rPr lang="en-US" sz="1700" b="1" dirty="0"/>
              <a:t>LPWAN (</a:t>
            </a:r>
            <a:r>
              <a:rPr lang="en-US" sz="1700" b="1" dirty="0" err="1"/>
              <a:t>SigFox</a:t>
            </a:r>
            <a:r>
              <a:rPr lang="en-US" sz="1700" b="1" dirty="0"/>
              <a:t>, </a:t>
            </a:r>
            <a:r>
              <a:rPr lang="en-US" sz="1700" b="1" dirty="0" err="1"/>
              <a:t>LoRa</a:t>
            </a:r>
            <a:r>
              <a:rPr lang="en-US" sz="1700" b="1" dirty="0"/>
              <a:t>, NB-</a:t>
            </a:r>
            <a:r>
              <a:rPr lang="en-US" sz="1700" b="1" dirty="0" err="1"/>
              <a:t>IoT</a:t>
            </a:r>
            <a:r>
              <a:rPr lang="en-US" sz="1700" b="1" dirty="0"/>
              <a:t>,…), Pub/Sub  	 	                (MQTT, XMPP,…)</a:t>
            </a:r>
            <a:r>
              <a:rPr lang="en-US" sz="1700" b="1" dirty="0">
                <a:solidFill>
                  <a:srgbClr val="00B0F0"/>
                </a:solidFill>
              </a:rPr>
              <a:t> </a:t>
            </a:r>
          </a:p>
        </p:txBody>
      </p:sp>
      <p:cxnSp>
        <p:nvCxnSpPr>
          <p:cNvPr id="6" name="Straight Arrow Connector 5"/>
          <p:cNvCxnSpPr/>
          <p:nvPr/>
        </p:nvCxnSpPr>
        <p:spPr>
          <a:xfrm flipV="1">
            <a:off x="3595255" y="1996782"/>
            <a:ext cx="0" cy="803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819400" y="1719707"/>
            <a:ext cx="0" cy="1095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061100" y="1193213"/>
            <a:ext cx="0" cy="1607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295400" y="758732"/>
            <a:ext cx="0" cy="2041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32626" y="2163547"/>
            <a:ext cx="5084085" cy="615553"/>
          </a:xfrm>
          <a:prstGeom prst="rect">
            <a:avLst/>
          </a:prstGeom>
          <a:noFill/>
        </p:spPr>
        <p:txBody>
          <a:bodyPr wrap="square" rtlCol="0">
            <a:spAutoFit/>
          </a:bodyPr>
          <a:lstStyle/>
          <a:p>
            <a:r>
              <a:rPr lang="en-US" sz="1700" b="1" dirty="0">
                <a:solidFill>
                  <a:srgbClr val="0070C0"/>
                </a:solidFill>
              </a:rPr>
              <a:t>Nearing maturity: </a:t>
            </a:r>
            <a:r>
              <a:rPr lang="en-US" sz="1700" b="1" dirty="0"/>
              <a:t>WLAN, WPAN, Cellular </a:t>
            </a:r>
            <a:r>
              <a:rPr lang="en-US" sz="1700" b="1" dirty="0" err="1"/>
              <a:t>IoT</a:t>
            </a:r>
            <a:r>
              <a:rPr lang="en-US" sz="1700" b="1" dirty="0"/>
              <a:t> (2G, 3G, 	               4G)</a:t>
            </a:r>
          </a:p>
        </p:txBody>
      </p:sp>
      <p:cxnSp>
        <p:nvCxnSpPr>
          <p:cNvPr id="25" name="Straight Arrow Connector 24"/>
          <p:cNvCxnSpPr/>
          <p:nvPr/>
        </p:nvCxnSpPr>
        <p:spPr>
          <a:xfrm flipV="1">
            <a:off x="4267200" y="2437450"/>
            <a:ext cx="0" cy="377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18349" y="21792"/>
            <a:ext cx="7045326" cy="584775"/>
          </a:xfrm>
          <a:prstGeom prst="rect">
            <a:avLst/>
          </a:prstGeom>
        </p:spPr>
        <p:txBody>
          <a:bodyPr wrap="square">
            <a:spAutoFit/>
          </a:bodyPr>
          <a:lstStyle/>
          <a:p>
            <a:pPr algn="ctr"/>
            <a:r>
              <a:rPr lang="en-US" sz="3200" b="1" dirty="0">
                <a:solidFill>
                  <a:srgbClr val="0070C0"/>
                </a:solidFill>
                <a:latin typeface="Times New Roman" pitchFamily="18" charset="0"/>
                <a:cs typeface="Times New Roman" pitchFamily="18" charset="0"/>
              </a:rPr>
              <a:t>Connectivity</a:t>
            </a:r>
          </a:p>
        </p:txBody>
      </p:sp>
      <p:sp>
        <p:nvSpPr>
          <p:cNvPr id="5" name="Slide Number Placeholder 4"/>
          <p:cNvSpPr>
            <a:spLocks noGrp="1"/>
          </p:cNvSpPr>
          <p:nvPr>
            <p:ph type="sldNum" sz="quarter" idx="12"/>
          </p:nvPr>
        </p:nvSpPr>
        <p:spPr/>
        <p:txBody>
          <a:bodyPr/>
          <a:lstStyle/>
          <a:p>
            <a:fld id="{34E7109E-D630-4D5A-8226-5FA1AD88940A}" type="slidenum">
              <a:rPr lang="en-US" smtClean="0"/>
              <a:t>13</a:t>
            </a:fld>
            <a:endParaRPr lang="en-US"/>
          </a:p>
        </p:txBody>
      </p:sp>
      <p:pic>
        <p:nvPicPr>
          <p:cNvPr id="16" name="Picture 15">
            <a:extLst>
              <a:ext uri="{FF2B5EF4-FFF2-40B4-BE49-F238E27FC236}">
                <a16:creationId xmlns:a16="http://schemas.microsoft.com/office/drawing/2014/main" id="{740D5465-5058-0E4D-BE26-87E26CCD02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93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77802"/>
            <a:ext cx="5321521" cy="461665"/>
          </a:xfrm>
          <a:prstGeom prst="rect">
            <a:avLst/>
          </a:prstGeom>
        </p:spPr>
        <p:txBody>
          <a:bodyPr wrap="none">
            <a:spAutoFit/>
          </a:bodyPr>
          <a:lstStyle/>
          <a:p>
            <a:r>
              <a:rPr lang="vi-VN" sz="2400" b="1">
                <a:effectLst/>
                <a:latin typeface="Calibri" pitchFamily="34" charset="0"/>
                <a:cs typeface="Calibri" pitchFamily="34" charset="0"/>
              </a:rPr>
              <a:t>Phần mềm cho dự án Internet of Things</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descr="Ask Steve: Retainer Agreements - B2B Writing Su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914400"/>
            <a:ext cx="4343400" cy="289560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17F0319-363F-4350-AFB1-4F8071C539DF}" type="slidenum">
              <a:rPr lang="en-US" smtClean="0"/>
              <a:t>14</a:t>
            </a:fld>
            <a:endParaRPr lang="en-US"/>
          </a:p>
        </p:txBody>
      </p:sp>
    </p:spTree>
    <p:extLst>
      <p:ext uri="{BB962C8B-B14F-4D97-AF65-F5344CB8AC3E}">
        <p14:creationId xmlns:p14="http://schemas.microsoft.com/office/powerpoint/2010/main" val="314192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77802"/>
            <a:ext cx="5321521" cy="461665"/>
          </a:xfrm>
          <a:prstGeom prst="rect">
            <a:avLst/>
          </a:prstGeom>
        </p:spPr>
        <p:txBody>
          <a:bodyPr wrap="none">
            <a:spAutoFit/>
          </a:bodyPr>
          <a:lstStyle/>
          <a:p>
            <a:r>
              <a:rPr lang="vi-VN" sz="2400" b="1">
                <a:effectLst/>
                <a:latin typeface="Calibri" pitchFamily="34" charset="0"/>
                <a:cs typeface="Calibri" pitchFamily="34" charset="0"/>
              </a:rPr>
              <a:t>Phần mềm cho dự án Internet of Things</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739467"/>
            <a:ext cx="6858000" cy="1569660"/>
          </a:xfrm>
          <a:prstGeom prst="rect">
            <a:avLst/>
          </a:prstGeom>
          <a:noFill/>
        </p:spPr>
        <p:txBody>
          <a:bodyPr wrap="square" rtlCol="0">
            <a:spAutoFit/>
          </a:bodyPr>
          <a:lstStyle/>
          <a:p>
            <a:r>
              <a:rPr lang="en-US" sz="2400" b="1"/>
              <a:t>The connected device</a:t>
            </a:r>
          </a:p>
          <a:p>
            <a:pPr marL="742950" lvl="1" indent="-285750">
              <a:buFontTx/>
              <a:buChar char="-"/>
            </a:pPr>
            <a:r>
              <a:rPr lang="en-US"/>
              <a:t>Measuring or/and controlling</a:t>
            </a:r>
          </a:p>
          <a:p>
            <a:pPr marL="742950" lvl="1" indent="-285750">
              <a:buFontTx/>
              <a:buChar char="-"/>
            </a:pPr>
            <a:r>
              <a:rPr lang="en-US"/>
              <a:t>Device management</a:t>
            </a:r>
          </a:p>
          <a:p>
            <a:pPr marL="742950" lvl="1" indent="-285750">
              <a:buFontTx/>
              <a:buChar char="-"/>
            </a:pPr>
            <a:r>
              <a:rPr lang="en-US"/>
              <a:t>Firmware Over The Air </a:t>
            </a:r>
          </a:p>
          <a:p>
            <a:pPr marL="742950" lvl="1" indent="-285750">
              <a:buFontTx/>
              <a:buChar char="-"/>
            </a:pPr>
            <a:r>
              <a:rPr lang="en-US"/>
              <a:t>Indentity the network, provisioning</a:t>
            </a:r>
          </a:p>
        </p:txBody>
      </p:sp>
      <p:sp>
        <p:nvSpPr>
          <p:cNvPr id="3" name="TextBox 2"/>
          <p:cNvSpPr txBox="1"/>
          <p:nvPr/>
        </p:nvSpPr>
        <p:spPr>
          <a:xfrm>
            <a:off x="609600" y="2209800"/>
            <a:ext cx="8382000" cy="1292662"/>
          </a:xfrm>
          <a:prstGeom prst="rect">
            <a:avLst/>
          </a:prstGeom>
          <a:noFill/>
        </p:spPr>
        <p:txBody>
          <a:bodyPr wrap="square" rtlCol="0">
            <a:spAutoFit/>
          </a:bodyPr>
          <a:lstStyle/>
          <a:p>
            <a:r>
              <a:rPr lang="en-US" sz="2400" b="1" dirty="0"/>
              <a:t>The connection from device to server</a:t>
            </a:r>
          </a:p>
          <a:p>
            <a:pPr marL="742950" lvl="1" indent="-285750">
              <a:buFontTx/>
              <a:buChar char="-"/>
            </a:pPr>
            <a:r>
              <a:rPr lang="en-US" dirty="0"/>
              <a:t>Short-range / long-range connection, wired / wireless, a combination </a:t>
            </a:r>
          </a:p>
          <a:p>
            <a:pPr marL="742950" lvl="1" indent="-285750">
              <a:buFontTx/>
              <a:buChar char="-"/>
            </a:pPr>
            <a:r>
              <a:rPr lang="en-US" dirty="0"/>
              <a:t>Server: network edge, or in the cloud, or in both for different needs</a:t>
            </a:r>
          </a:p>
          <a:p>
            <a:pPr marL="742950" lvl="1" indent="-285750">
              <a:buFontTx/>
              <a:buChar char="-"/>
            </a:pPr>
            <a:r>
              <a:rPr lang="en-US" dirty="0"/>
              <a:t>Connectivity options, coverage, network protocol support and billing/usage</a:t>
            </a:r>
          </a:p>
        </p:txBody>
      </p:sp>
      <p:sp>
        <p:nvSpPr>
          <p:cNvPr id="7" name="TextBox 6"/>
          <p:cNvSpPr txBox="1"/>
          <p:nvPr/>
        </p:nvSpPr>
        <p:spPr>
          <a:xfrm>
            <a:off x="655319" y="3429000"/>
            <a:ext cx="7772400" cy="1846659"/>
          </a:xfrm>
          <a:prstGeom prst="rect">
            <a:avLst/>
          </a:prstGeom>
          <a:noFill/>
        </p:spPr>
        <p:txBody>
          <a:bodyPr wrap="square" rtlCol="0">
            <a:spAutoFit/>
          </a:bodyPr>
          <a:lstStyle/>
          <a:p>
            <a:r>
              <a:rPr lang="en-US" sz="2400" b="1" dirty="0"/>
              <a:t>The data </a:t>
            </a:r>
            <a:endParaRPr lang="en-US" dirty="0"/>
          </a:p>
          <a:p>
            <a:pPr marL="742950" lvl="1" indent="-285750">
              <a:buFontTx/>
              <a:buChar char="-"/>
            </a:pPr>
            <a:r>
              <a:rPr lang="en-US" dirty="0"/>
              <a:t>Needs to be stored</a:t>
            </a:r>
          </a:p>
          <a:p>
            <a:pPr marL="742950" lvl="1" indent="-285750">
              <a:buFontTx/>
              <a:buChar char="-"/>
            </a:pPr>
            <a:r>
              <a:rPr lang="en-US" dirty="0"/>
              <a:t>Processed – sometimes in real time</a:t>
            </a:r>
          </a:p>
          <a:p>
            <a:pPr marL="742950" lvl="1" indent="-285750">
              <a:buFontTx/>
              <a:buChar char="-"/>
            </a:pPr>
            <a:r>
              <a:rPr lang="en-US" dirty="0"/>
              <a:t>Either on its own or in combination with other data</a:t>
            </a:r>
          </a:p>
          <a:p>
            <a:pPr marL="742950" lvl="1" indent="-285750">
              <a:buFontTx/>
              <a:buChar char="-"/>
            </a:pPr>
            <a:r>
              <a:rPr lang="en-US" dirty="0"/>
              <a:t>To create results</a:t>
            </a:r>
          </a:p>
          <a:p>
            <a:pPr marL="742950" lvl="1" indent="-285750">
              <a:buFontTx/>
              <a:buChar char="-"/>
            </a:pPr>
            <a:r>
              <a:rPr lang="en-US" dirty="0"/>
              <a:t>Workflow handling, </a:t>
            </a:r>
            <a:r>
              <a:rPr lang="en-US" dirty="0" err="1"/>
              <a:t>visualisation</a:t>
            </a:r>
            <a:r>
              <a:rPr lang="en-US" dirty="0"/>
              <a:t>, orchestration and data analytics.</a:t>
            </a:r>
          </a:p>
        </p:txBody>
      </p:sp>
      <p:sp>
        <p:nvSpPr>
          <p:cNvPr id="8" name="TextBox 7"/>
          <p:cNvSpPr txBox="1"/>
          <p:nvPr/>
        </p:nvSpPr>
        <p:spPr>
          <a:xfrm>
            <a:off x="685799" y="5275659"/>
            <a:ext cx="8412479" cy="1107996"/>
          </a:xfrm>
          <a:prstGeom prst="rect">
            <a:avLst/>
          </a:prstGeom>
          <a:noFill/>
        </p:spPr>
        <p:txBody>
          <a:bodyPr wrap="square" rtlCol="0">
            <a:spAutoFit/>
          </a:bodyPr>
          <a:lstStyle/>
          <a:p>
            <a:r>
              <a:rPr lang="en-US" sz="2400" b="1" dirty="0"/>
              <a:t>The application </a:t>
            </a:r>
            <a:r>
              <a:rPr lang="en-US" dirty="0"/>
              <a:t>usually needs to be developed or provided to make specific use of the data created.</a:t>
            </a:r>
          </a:p>
          <a:p>
            <a:r>
              <a:rPr lang="en-US" sz="2400" b="1" dirty="0"/>
              <a:t>Security</a:t>
            </a:r>
          </a:p>
        </p:txBody>
      </p:sp>
      <p:sp>
        <p:nvSpPr>
          <p:cNvPr id="6" name="Slide Number Placeholder 5"/>
          <p:cNvSpPr>
            <a:spLocks noGrp="1"/>
          </p:cNvSpPr>
          <p:nvPr>
            <p:ph type="sldNum" sz="quarter" idx="12"/>
          </p:nvPr>
        </p:nvSpPr>
        <p:spPr/>
        <p:txBody>
          <a:bodyPr/>
          <a:lstStyle/>
          <a:p>
            <a:fld id="{817F0319-363F-4350-AFB1-4F8071C539DF}" type="slidenum">
              <a:rPr lang="en-US" smtClean="0"/>
              <a:t>15</a:t>
            </a:fld>
            <a:endParaRPr lang="en-US"/>
          </a:p>
        </p:txBody>
      </p:sp>
    </p:spTree>
    <p:extLst>
      <p:ext uri="{BB962C8B-B14F-4D97-AF65-F5344CB8AC3E}">
        <p14:creationId xmlns:p14="http://schemas.microsoft.com/office/powerpoint/2010/main" val="266627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810161"/>
            <a:ext cx="4572000" cy="1323439"/>
          </a:xfrm>
          <a:prstGeom prst="rect">
            <a:avLst/>
          </a:prstGeom>
        </p:spPr>
        <p:txBody>
          <a:bodyPr>
            <a:spAutoFit/>
          </a:bodyPr>
          <a:lstStyle/>
          <a:p>
            <a:r>
              <a:rPr lang="vi-VN" sz="2000" b="1"/>
              <a:t>2. Tổ chức bộ nhớ</a:t>
            </a:r>
            <a:endParaRPr lang="en-US" sz="2000" b="1"/>
          </a:p>
          <a:p>
            <a:pPr marL="800100" lvl="1" indent="-342900">
              <a:buFontTx/>
              <a:buChar char="-"/>
            </a:pPr>
            <a:r>
              <a:rPr lang="vi-VN" sz="2000"/>
              <a:t>Bộ nhớ chương trình</a:t>
            </a:r>
            <a:endParaRPr lang="en-US" sz="2000"/>
          </a:p>
          <a:p>
            <a:pPr marL="800100" lvl="1" indent="-342900">
              <a:buFontTx/>
              <a:buChar char="-"/>
            </a:pPr>
            <a:r>
              <a:rPr lang="vi-VN" sz="2000"/>
              <a:t>Bộ nhớ dữ liệu </a:t>
            </a:r>
            <a:endParaRPr lang="en-US" sz="2000"/>
          </a:p>
          <a:p>
            <a:pPr marL="800100" lvl="1" indent="-342900">
              <a:buFontTx/>
              <a:buChar char="-"/>
            </a:pPr>
            <a:r>
              <a:rPr lang="vi-VN" sz="2000"/>
              <a:t>Chương trình trong bộ nhớ </a:t>
            </a:r>
            <a:endParaRPr lang="en-US" sz="2000"/>
          </a:p>
        </p:txBody>
      </p:sp>
      <p:sp>
        <p:nvSpPr>
          <p:cNvPr id="6" name="Rectangle 5"/>
          <p:cNvSpPr/>
          <p:nvPr/>
        </p:nvSpPr>
        <p:spPr>
          <a:xfrm>
            <a:off x="304800" y="228600"/>
            <a:ext cx="3270126" cy="523220"/>
          </a:xfrm>
          <a:prstGeom prst="rect">
            <a:avLst/>
          </a:prstGeom>
        </p:spPr>
        <p:txBody>
          <a:bodyPr wrap="none">
            <a:spAutoFit/>
          </a:bodyPr>
          <a:lstStyle/>
          <a:p>
            <a:pPr fontAlgn="base"/>
            <a:r>
              <a:rPr lang="vi-VN" sz="2800" b="1">
                <a:effectLst/>
                <a:latin typeface="Calibri" pitchFamily="34" charset="0"/>
                <a:cs typeface="Calibri" pitchFamily="34" charset="0"/>
              </a:rPr>
              <a:t>Ngôn ngữ lập trình C</a:t>
            </a:r>
          </a:p>
        </p:txBody>
      </p:sp>
      <p:pic>
        <p:nvPicPr>
          <p:cNvPr id="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16</a:t>
            </a:fld>
            <a:endParaRPr lang="en-US"/>
          </a:p>
        </p:txBody>
      </p:sp>
      <p:sp>
        <p:nvSpPr>
          <p:cNvPr id="2" name="TextBox 1"/>
          <p:cNvSpPr txBox="1"/>
          <p:nvPr/>
        </p:nvSpPr>
        <p:spPr>
          <a:xfrm>
            <a:off x="228600" y="3276600"/>
            <a:ext cx="8191499" cy="646331"/>
          </a:xfrm>
          <a:prstGeom prst="rect">
            <a:avLst/>
          </a:prstGeom>
          <a:noFill/>
        </p:spPr>
        <p:txBody>
          <a:bodyPr wrap="square" rtlCol="0">
            <a:spAutoFit/>
          </a:bodyPr>
          <a:lstStyle/>
          <a:p>
            <a:r>
              <a:rPr lang="en-US"/>
              <a:t>ESP8266EX uses external SPI flash to store user programs</a:t>
            </a:r>
          </a:p>
          <a:p>
            <a:r>
              <a:rPr lang="en-US"/>
              <a:t>the maximum programmable space accessible in Heap + Data section is around 50 kB</a:t>
            </a:r>
          </a:p>
        </p:txBody>
      </p:sp>
      <p:sp>
        <p:nvSpPr>
          <p:cNvPr id="3" name="Rectangle 2"/>
          <p:cNvSpPr/>
          <p:nvPr/>
        </p:nvSpPr>
        <p:spPr>
          <a:xfrm>
            <a:off x="0" y="6488668"/>
            <a:ext cx="10972800" cy="369332"/>
          </a:xfrm>
          <a:prstGeom prst="rect">
            <a:avLst/>
          </a:prstGeom>
        </p:spPr>
        <p:txBody>
          <a:bodyPr wrap="square">
            <a:spAutoFit/>
          </a:bodyPr>
          <a:lstStyle/>
          <a:p>
            <a:r>
              <a:rPr lang="en-US"/>
              <a:t>https://www.espressif.com/sites/default/files/documentation/0a-esp8266ex_datasheet_en.pdf</a:t>
            </a:r>
          </a:p>
        </p:txBody>
      </p:sp>
    </p:spTree>
    <p:extLst>
      <p:ext uri="{BB962C8B-B14F-4D97-AF65-F5344CB8AC3E}">
        <p14:creationId xmlns:p14="http://schemas.microsoft.com/office/powerpoint/2010/main" val="15951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3400" y="762000"/>
            <a:ext cx="8305800" cy="2062103"/>
          </a:xfrm>
          <a:prstGeom prst="rect">
            <a:avLst/>
          </a:prstGeom>
        </p:spPr>
        <p:txBody>
          <a:bodyPr wrap="square">
            <a:spAutoFit/>
          </a:bodyPr>
          <a:lstStyle/>
          <a:p>
            <a:r>
              <a:rPr lang="vi-VN" sz="2400" b="1"/>
              <a:t>3. Kiểu dữ liệu và khai báo biến </a:t>
            </a:r>
            <a:endParaRPr lang="en-US" sz="2400" b="1"/>
          </a:p>
          <a:p>
            <a:pPr marL="800100" lvl="1" indent="-342900">
              <a:buFontTx/>
              <a:buChar char="-"/>
            </a:pPr>
            <a:r>
              <a:rPr lang="vi-VN" sz="2000"/>
              <a:t>Kiểu nguyên (interger type) </a:t>
            </a:r>
            <a:endParaRPr lang="en-US" sz="2000"/>
          </a:p>
          <a:p>
            <a:pPr marL="800100" lvl="1" indent="-342900">
              <a:buFontTx/>
              <a:buChar char="-"/>
            </a:pPr>
            <a:r>
              <a:rPr lang="vi-VN" sz="2000"/>
              <a:t>Kiểu số thực (float) </a:t>
            </a:r>
            <a:endParaRPr lang="en-US" sz="2000"/>
          </a:p>
          <a:p>
            <a:pPr marL="800100" lvl="1" indent="-342900">
              <a:buFontTx/>
              <a:buChar char="-"/>
            </a:pPr>
            <a:r>
              <a:rPr lang="vi-VN" sz="2000"/>
              <a:t>Mảng (array) </a:t>
            </a:r>
            <a:endParaRPr lang="en-US" sz="2000"/>
          </a:p>
          <a:p>
            <a:pPr marL="800100" lvl="1" indent="-342900">
              <a:buFontTx/>
              <a:buChar char="-"/>
            </a:pPr>
            <a:r>
              <a:rPr lang="vi-VN" sz="2000"/>
              <a:t>Kí tự và chuỗi (character &amp; string) </a:t>
            </a:r>
            <a:endParaRPr lang="en-US" sz="2000"/>
          </a:p>
          <a:p>
            <a:pPr marL="342900" indent="-342900">
              <a:buFontTx/>
              <a:buChar char="-"/>
            </a:pPr>
            <a:endParaRPr lang="en-US" sz="2400"/>
          </a:p>
        </p:txBody>
      </p:sp>
      <p:sp>
        <p:nvSpPr>
          <p:cNvPr id="8" name="Rectangle 7"/>
          <p:cNvSpPr/>
          <p:nvPr/>
        </p:nvSpPr>
        <p:spPr>
          <a:xfrm>
            <a:off x="304800" y="228600"/>
            <a:ext cx="3270126" cy="523220"/>
          </a:xfrm>
          <a:prstGeom prst="rect">
            <a:avLst/>
          </a:prstGeom>
        </p:spPr>
        <p:txBody>
          <a:bodyPr wrap="none">
            <a:spAutoFit/>
          </a:bodyPr>
          <a:lstStyle/>
          <a:p>
            <a:pPr fontAlgn="base"/>
            <a:r>
              <a:rPr lang="vi-VN" sz="2800" b="1">
                <a:effectLst/>
                <a:latin typeface="Calibri" pitchFamily="34" charset="0"/>
                <a:cs typeface="Calibri" pitchFamily="34" charset="0"/>
              </a:rPr>
              <a:t>Ngôn ngữ lập trình C</a:t>
            </a:r>
          </a:p>
        </p:txBody>
      </p:sp>
      <p:sp>
        <p:nvSpPr>
          <p:cNvPr id="2" name="TextBox 1"/>
          <p:cNvSpPr txBox="1"/>
          <p:nvPr/>
        </p:nvSpPr>
        <p:spPr>
          <a:xfrm>
            <a:off x="0" y="6488668"/>
            <a:ext cx="7848600" cy="369332"/>
          </a:xfrm>
          <a:prstGeom prst="rect">
            <a:avLst/>
          </a:prstGeom>
          <a:noFill/>
        </p:spPr>
        <p:txBody>
          <a:bodyPr wrap="square" rtlCol="0">
            <a:spAutoFit/>
          </a:bodyPr>
          <a:lstStyle/>
          <a:p>
            <a:r>
              <a:rPr lang="en-US"/>
              <a:t>https://tapit.vn/kieu-du-lieu-su-dung-thu-vien-stdint-trong-c/</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1" y="2561983"/>
            <a:ext cx="7391400" cy="399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5571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762000"/>
            <a:ext cx="8077200" cy="1938992"/>
          </a:xfrm>
          <a:prstGeom prst="rect">
            <a:avLst/>
          </a:prstGeom>
        </p:spPr>
        <p:txBody>
          <a:bodyPr wrap="square">
            <a:spAutoFit/>
          </a:bodyPr>
          <a:lstStyle/>
          <a:p>
            <a:r>
              <a:rPr lang="vi-VN" sz="2400" b="1"/>
              <a:t>4. Các phép toán (operators) </a:t>
            </a:r>
            <a:endParaRPr lang="en-US" sz="2400" b="1"/>
          </a:p>
          <a:p>
            <a:pPr lvl="1"/>
            <a:r>
              <a:rPr lang="vi-VN" sz="2400">
                <a:latin typeface="Calibri" pitchFamily="34" charset="0"/>
                <a:cs typeface="Calibri" pitchFamily="34" charset="0"/>
              </a:rPr>
              <a:t>Phép tăng giảm giá trị</a:t>
            </a:r>
            <a:r>
              <a:rPr lang="en-US" sz="2400">
                <a:latin typeface="Calibri" pitchFamily="34" charset="0"/>
                <a:cs typeface="Calibri" pitchFamily="34" charset="0"/>
              </a:rPr>
              <a:t>; </a:t>
            </a:r>
            <a:r>
              <a:rPr lang="vi-VN" sz="2400">
                <a:latin typeface="Calibri" pitchFamily="34" charset="0"/>
                <a:cs typeface="Calibri" pitchFamily="34" charset="0"/>
              </a:rPr>
              <a:t>Phép toán số học</a:t>
            </a:r>
            <a:r>
              <a:rPr lang="en-US" sz="2400">
                <a:latin typeface="Calibri" pitchFamily="34" charset="0"/>
                <a:cs typeface="Calibri" pitchFamily="34" charset="0"/>
              </a:rPr>
              <a:t>; Phép toán quan hệ; </a:t>
            </a:r>
            <a:r>
              <a:rPr lang="vi-VN" sz="2400">
                <a:latin typeface="Calibri" pitchFamily="34" charset="0"/>
                <a:cs typeface="Calibri" pitchFamily="34" charset="0"/>
              </a:rPr>
              <a:t>Phép </a:t>
            </a:r>
            <a:r>
              <a:rPr lang="en-US" sz="2400">
                <a:latin typeface="Calibri" pitchFamily="34" charset="0"/>
                <a:cs typeface="Calibri" pitchFamily="34" charset="0"/>
              </a:rPr>
              <a:t>toán </a:t>
            </a:r>
            <a:r>
              <a:rPr lang="vi-VN" sz="2400">
                <a:latin typeface="Calibri" pitchFamily="34" charset="0"/>
                <a:cs typeface="Calibri" pitchFamily="34" charset="0"/>
              </a:rPr>
              <a:t>logic</a:t>
            </a:r>
            <a:r>
              <a:rPr lang="en-US" sz="2400">
                <a:latin typeface="Calibri" pitchFamily="34" charset="0"/>
                <a:cs typeface="Calibri" pitchFamily="34" charset="0"/>
              </a:rPr>
              <a:t>; Phép toán BIT, Phép gán; Phép toán điền kiện. </a:t>
            </a:r>
          </a:p>
          <a:p>
            <a:pPr lvl="1"/>
            <a:endParaRPr lang="en-US" sz="2400"/>
          </a:p>
        </p:txBody>
      </p:sp>
      <p:sp>
        <p:nvSpPr>
          <p:cNvPr id="6" name="Rectangle 5"/>
          <p:cNvSpPr/>
          <p:nvPr/>
        </p:nvSpPr>
        <p:spPr>
          <a:xfrm>
            <a:off x="304800" y="228600"/>
            <a:ext cx="3270126" cy="523220"/>
          </a:xfrm>
          <a:prstGeom prst="rect">
            <a:avLst/>
          </a:prstGeom>
        </p:spPr>
        <p:txBody>
          <a:bodyPr wrap="none">
            <a:spAutoFit/>
          </a:bodyPr>
          <a:lstStyle/>
          <a:p>
            <a:pPr fontAlgn="base"/>
            <a:r>
              <a:rPr lang="vi-VN" sz="2800" b="1">
                <a:effectLst/>
                <a:latin typeface="Calibri" pitchFamily="34" charset="0"/>
                <a:cs typeface="Calibri" pitchFamily="34" charset="0"/>
              </a:rPr>
              <a:t>Ngôn ngữ lập trình C</a:t>
            </a:r>
          </a:p>
        </p:txBody>
      </p:sp>
      <p:pic>
        <p:nvPicPr>
          <p:cNvPr id="13314" name="Picture 2" descr="Operators in C/C++ language,you must know - Aticle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7305766" cy="40331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3438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2971" y="685800"/>
            <a:ext cx="7543800" cy="2308324"/>
          </a:xfrm>
          <a:prstGeom prst="rect">
            <a:avLst/>
          </a:prstGeom>
        </p:spPr>
        <p:txBody>
          <a:bodyPr wrap="square">
            <a:spAutoFit/>
          </a:bodyPr>
          <a:lstStyle/>
          <a:p>
            <a:r>
              <a:rPr lang="vi-VN" sz="2400" b="1">
                <a:latin typeface="Calibri" pitchFamily="34" charset="0"/>
                <a:cs typeface="Calibri" pitchFamily="34" charset="0"/>
              </a:rPr>
              <a:t>5. Hàm (function) </a:t>
            </a:r>
            <a:endParaRPr lang="en-US" sz="2400" b="1">
              <a:latin typeface="Calibri" pitchFamily="34" charset="0"/>
              <a:cs typeface="Calibri" pitchFamily="34" charset="0"/>
            </a:endParaRPr>
          </a:p>
          <a:p>
            <a:pPr marL="800100" lvl="1" indent="-342900">
              <a:buFontTx/>
              <a:buChar char="-"/>
            </a:pPr>
            <a:r>
              <a:rPr lang="vi-VN" sz="2400">
                <a:latin typeface="Calibri" pitchFamily="34" charset="0"/>
                <a:cs typeface="Calibri" pitchFamily="34" charset="0"/>
              </a:rPr>
              <a:t>Khai báo nguyên mẫu (declaration) </a:t>
            </a:r>
            <a:endParaRPr lang="en-US" sz="2400">
              <a:latin typeface="Calibri" pitchFamily="34" charset="0"/>
              <a:cs typeface="Calibri" pitchFamily="34" charset="0"/>
            </a:endParaRPr>
          </a:p>
          <a:p>
            <a:pPr marL="800100" lvl="1" indent="-342900">
              <a:buFontTx/>
              <a:buChar char="-"/>
            </a:pPr>
            <a:r>
              <a:rPr lang="vi-VN" sz="2400">
                <a:latin typeface="Calibri" pitchFamily="34" charset="0"/>
                <a:cs typeface="Calibri" pitchFamily="34" charset="0"/>
              </a:rPr>
              <a:t>Định nghĩa hàm (definition) </a:t>
            </a:r>
            <a:endParaRPr lang="en-US" sz="2400">
              <a:latin typeface="Calibri" pitchFamily="34" charset="0"/>
              <a:cs typeface="Calibri" pitchFamily="34" charset="0"/>
            </a:endParaRPr>
          </a:p>
          <a:p>
            <a:pPr marL="800100" lvl="1" indent="-342900">
              <a:buFontTx/>
              <a:buChar char="-"/>
            </a:pPr>
            <a:r>
              <a:rPr lang="vi-VN" sz="2400">
                <a:latin typeface="Calibri" pitchFamily="34" charset="0"/>
                <a:cs typeface="Calibri" pitchFamily="34" charset="0"/>
              </a:rPr>
              <a:t>Các </a:t>
            </a:r>
            <a:r>
              <a:rPr lang="en-US" sz="2400">
                <a:latin typeface="Calibri" pitchFamily="34" charset="0"/>
                <a:cs typeface="Calibri" pitchFamily="34" charset="0"/>
              </a:rPr>
              <a:t>tham số </a:t>
            </a:r>
            <a:r>
              <a:rPr lang="vi-VN" sz="2400">
                <a:latin typeface="Calibri" pitchFamily="34" charset="0"/>
                <a:cs typeface="Calibri" pitchFamily="34" charset="0"/>
              </a:rPr>
              <a:t>(</a:t>
            </a:r>
            <a:r>
              <a:rPr lang="en-US" sz="2400">
                <a:latin typeface="Calibri" pitchFamily="34" charset="0"/>
                <a:cs typeface="Calibri" pitchFamily="34" charset="0"/>
              </a:rPr>
              <a:t>Parameter</a:t>
            </a:r>
            <a:r>
              <a:rPr lang="vi-VN" sz="2400">
                <a:latin typeface="Calibri" pitchFamily="34" charset="0"/>
                <a:cs typeface="Calibri" pitchFamily="34" charset="0"/>
              </a:rPr>
              <a:t>s) </a:t>
            </a:r>
            <a:endParaRPr lang="en-US" sz="2400">
              <a:latin typeface="Calibri" pitchFamily="34" charset="0"/>
              <a:cs typeface="Calibri" pitchFamily="34" charset="0"/>
            </a:endParaRPr>
          </a:p>
          <a:p>
            <a:pPr marL="800100" lvl="1" indent="-342900">
              <a:buFontTx/>
              <a:buChar char="-"/>
            </a:pPr>
            <a:r>
              <a:rPr lang="vi-VN" sz="2400">
                <a:latin typeface="Calibri" pitchFamily="34" charset="0"/>
                <a:cs typeface="Calibri" pitchFamily="34" charset="0"/>
              </a:rPr>
              <a:t>Trả về (return) </a:t>
            </a:r>
            <a:endParaRPr lang="en-US" sz="2400">
              <a:latin typeface="Calibri" pitchFamily="34" charset="0"/>
              <a:cs typeface="Calibri" pitchFamily="34" charset="0"/>
            </a:endParaRPr>
          </a:p>
          <a:p>
            <a:pPr marL="800100" lvl="1" indent="-342900">
              <a:buFontTx/>
              <a:buChar char="-"/>
            </a:pPr>
            <a:r>
              <a:rPr lang="en-US" sz="2400">
                <a:latin typeface="Calibri" pitchFamily="34" charset="0"/>
                <a:cs typeface="Calibri" pitchFamily="34" charset="0"/>
              </a:rPr>
              <a:t>S</a:t>
            </a:r>
            <a:r>
              <a:rPr lang="vi-VN" sz="2400">
                <a:latin typeface="Calibri" pitchFamily="34" charset="0"/>
                <a:cs typeface="Calibri" pitchFamily="34" charset="0"/>
              </a:rPr>
              <a:t>ử dụng hàm (call)</a:t>
            </a:r>
            <a:endParaRPr lang="en-US" sz="2400">
              <a:latin typeface="Calibri" pitchFamily="34" charset="0"/>
              <a:cs typeface="Calibri" pitchFamily="34" charset="0"/>
            </a:endParaRPr>
          </a:p>
        </p:txBody>
      </p:sp>
      <p:sp>
        <p:nvSpPr>
          <p:cNvPr id="6" name="Rectangle 5"/>
          <p:cNvSpPr/>
          <p:nvPr/>
        </p:nvSpPr>
        <p:spPr>
          <a:xfrm>
            <a:off x="304800" y="76200"/>
            <a:ext cx="3707233" cy="584775"/>
          </a:xfrm>
          <a:prstGeom prst="rect">
            <a:avLst/>
          </a:prstGeom>
        </p:spPr>
        <p:txBody>
          <a:bodyPr wrap="none">
            <a:spAutoFit/>
          </a:bodyPr>
          <a:lstStyle/>
          <a:p>
            <a:pPr fontAlgn="base"/>
            <a:r>
              <a:rPr lang="vi-VN" sz="3200" b="1">
                <a:effectLst/>
                <a:latin typeface="Calibri" pitchFamily="34" charset="0"/>
                <a:cs typeface="Calibri" pitchFamily="34" charset="0"/>
              </a:rPr>
              <a:t>Ngôn ngữ lập trình C</a:t>
            </a:r>
          </a:p>
        </p:txBody>
      </p:sp>
      <p:pic>
        <p:nvPicPr>
          <p:cNvPr id="16386" name="Picture 2" descr="Functions In C Programming | C fundamentals | Edurek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8754" y="2819400"/>
            <a:ext cx="6915246"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459067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38600"/>
            <a:ext cx="9144000" cy="2209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468" y="1219199"/>
            <a:ext cx="9152468" cy="1510844"/>
          </a:xfrm>
          <a:prstGeom prst="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4" name="TextBox 3"/>
          <p:cNvSpPr txBox="1"/>
          <p:nvPr/>
        </p:nvSpPr>
        <p:spPr>
          <a:xfrm>
            <a:off x="2058604" y="153710"/>
            <a:ext cx="5029200" cy="523220"/>
          </a:xfrm>
          <a:prstGeom prst="rect">
            <a:avLst/>
          </a:prstGeom>
          <a:noFill/>
        </p:spPr>
        <p:txBody>
          <a:bodyPr wrap="square" rtlCol="0">
            <a:spAutoFit/>
          </a:bodyPr>
          <a:lstStyle/>
          <a:p>
            <a:r>
              <a:rPr lang="en-US" sz="2800" dirty="0">
                <a:latin typeface="Tahoma" pitchFamily="34" charset="0"/>
                <a:ea typeface="Tahoma" pitchFamily="34" charset="0"/>
                <a:cs typeface="Tahoma" pitchFamily="34" charset="0"/>
              </a:rPr>
              <a:t>CỘNG ĐỒNG KỸ THUẬT TAPIT</a:t>
            </a:r>
          </a:p>
        </p:txBody>
      </p:sp>
      <p:sp>
        <p:nvSpPr>
          <p:cNvPr id="5" name="TextBox 4"/>
          <p:cNvSpPr txBox="1"/>
          <p:nvPr/>
        </p:nvSpPr>
        <p:spPr>
          <a:xfrm>
            <a:off x="2635370" y="533400"/>
            <a:ext cx="3429000" cy="584775"/>
          </a:xfrm>
          <a:prstGeom prst="rect">
            <a:avLst/>
          </a:prstGeom>
          <a:noFill/>
        </p:spPr>
        <p:txBody>
          <a:bodyPr wrap="square" rtlCol="0">
            <a:spAutoFit/>
          </a:bodyPr>
          <a:lstStyle/>
          <a:p>
            <a:pPr algn="ctr"/>
            <a:r>
              <a:rPr lang="en-US" sz="1600" dirty="0"/>
              <a:t>Mr. Nguyễn Huỳnh Nhật Thương  (Founder, Coordinator)</a:t>
            </a:r>
          </a:p>
        </p:txBody>
      </p:sp>
      <p:sp>
        <p:nvSpPr>
          <p:cNvPr id="6" name="TextBox 5"/>
          <p:cNvSpPr txBox="1"/>
          <p:nvPr/>
        </p:nvSpPr>
        <p:spPr>
          <a:xfrm>
            <a:off x="6981553" y="1359694"/>
            <a:ext cx="2010047" cy="1231106"/>
          </a:xfrm>
          <a:prstGeom prst="rect">
            <a:avLst/>
          </a:prstGeom>
          <a:noFill/>
          <a:ln>
            <a:noFill/>
          </a:ln>
        </p:spPr>
        <p:txBody>
          <a:bodyPr wrap="square" rtlCol="0">
            <a:spAutoFit/>
          </a:bodyPr>
          <a:lstStyle/>
          <a:p>
            <a:r>
              <a:rPr lang="en-US" b="1" dirty="0">
                <a:solidFill>
                  <a:schemeClr val="bg1"/>
                </a:solidFill>
              </a:rPr>
              <a:t>Advisory Board</a:t>
            </a:r>
            <a:br>
              <a:rPr lang="en-US" dirty="0">
                <a:solidFill>
                  <a:schemeClr val="bg1"/>
                </a:solidFill>
              </a:rPr>
            </a:br>
            <a:r>
              <a:rPr lang="en-US" sz="1400" dirty="0">
                <a:solidFill>
                  <a:schemeClr val="bg1"/>
                </a:solidFill>
              </a:rPr>
              <a:t>Mr. Huỳnh Tấn Lĩnh </a:t>
            </a:r>
            <a:br>
              <a:rPr lang="en-US" sz="1400" dirty="0">
                <a:solidFill>
                  <a:schemeClr val="bg1"/>
                </a:solidFill>
              </a:rPr>
            </a:br>
            <a:r>
              <a:rPr lang="en-US" sz="1400" dirty="0">
                <a:solidFill>
                  <a:schemeClr val="bg1"/>
                </a:solidFill>
              </a:rPr>
              <a:t>Mr Lê </a:t>
            </a:r>
            <a:r>
              <a:rPr lang="en-US" sz="1400">
                <a:solidFill>
                  <a:schemeClr val="bg1"/>
                </a:solidFill>
              </a:rPr>
              <a:t>Hữu Duy</a:t>
            </a:r>
            <a:br>
              <a:rPr lang="en-US" sz="1400" dirty="0">
                <a:solidFill>
                  <a:schemeClr val="bg1"/>
                </a:solidFill>
              </a:rPr>
            </a:br>
            <a:r>
              <a:rPr lang="en-US" sz="1400" dirty="0">
                <a:solidFill>
                  <a:schemeClr val="bg1"/>
                </a:solidFill>
              </a:rPr>
              <a:t>Mr</a:t>
            </a:r>
            <a:r>
              <a:rPr lang="en-US" sz="1400">
                <a:solidFill>
                  <a:schemeClr val="bg1"/>
                </a:solidFill>
              </a:rPr>
              <a:t>. Phạm Công Anh Huy</a:t>
            </a:r>
          </a:p>
          <a:p>
            <a:r>
              <a:rPr lang="en-US" sz="1400">
                <a:solidFill>
                  <a:schemeClr val="bg1"/>
                </a:solidFill>
              </a:rPr>
              <a:t>Mr. Nguyễn Văn Huy</a:t>
            </a:r>
            <a:endParaRPr lang="en-US" sz="1400" dirty="0">
              <a:solidFill>
                <a:schemeClr val="bg1"/>
              </a:solidFill>
            </a:endParaRPr>
          </a:p>
        </p:txBody>
      </p:sp>
      <p:sp>
        <p:nvSpPr>
          <p:cNvPr id="7" name="TextBox 6"/>
          <p:cNvSpPr txBox="1"/>
          <p:nvPr/>
        </p:nvSpPr>
        <p:spPr>
          <a:xfrm>
            <a:off x="2575733" y="1327314"/>
            <a:ext cx="2134804" cy="1077218"/>
          </a:xfrm>
          <a:prstGeom prst="rect">
            <a:avLst/>
          </a:prstGeom>
          <a:noFill/>
        </p:spPr>
        <p:txBody>
          <a:bodyPr wrap="square" rtlCol="0">
            <a:spAutoFit/>
          </a:bodyPr>
          <a:lstStyle/>
          <a:p>
            <a:r>
              <a:rPr lang="en-US" sz="2000" b="1" dirty="0">
                <a:solidFill>
                  <a:schemeClr val="bg1"/>
                </a:solidFill>
              </a:rPr>
              <a:t>Internet of Things</a:t>
            </a:r>
            <a:br>
              <a:rPr lang="en-US" dirty="0">
                <a:solidFill>
                  <a:schemeClr val="bg1"/>
                </a:solidFill>
              </a:rPr>
            </a:br>
            <a:r>
              <a:rPr lang="en-US" sz="1400" dirty="0">
                <a:solidFill>
                  <a:schemeClr val="bg1"/>
                </a:solidFill>
              </a:rPr>
              <a:t>Mr. Lê Công Vĩnh Khải </a:t>
            </a:r>
            <a:br>
              <a:rPr lang="en-US" sz="1400" dirty="0">
                <a:solidFill>
                  <a:schemeClr val="bg1"/>
                </a:solidFill>
              </a:rPr>
            </a:br>
            <a:r>
              <a:rPr lang="en-US" sz="1400" dirty="0">
                <a:solidFill>
                  <a:schemeClr val="bg1"/>
                </a:solidFill>
              </a:rPr>
              <a:t>Mr. Ngô </a:t>
            </a:r>
            <a:r>
              <a:rPr lang="en-US" sz="1400">
                <a:solidFill>
                  <a:schemeClr val="bg1"/>
                </a:solidFill>
              </a:rPr>
              <a:t>Văn Trung</a:t>
            </a:r>
          </a:p>
          <a:p>
            <a:r>
              <a:rPr lang="en-US" sz="1400">
                <a:solidFill>
                  <a:schemeClr val="bg1"/>
                </a:solidFill>
              </a:rPr>
              <a:t>Mr. Phan Văn Huy</a:t>
            </a:r>
            <a:r>
              <a:rPr lang="en-US" sz="1600" dirty="0">
                <a:solidFill>
                  <a:schemeClr val="bg1"/>
                </a:solidFill>
              </a:rPr>
              <a:t>	</a:t>
            </a:r>
          </a:p>
        </p:txBody>
      </p:sp>
      <p:sp>
        <p:nvSpPr>
          <p:cNvPr id="8" name="TextBox 7"/>
          <p:cNvSpPr txBox="1"/>
          <p:nvPr/>
        </p:nvSpPr>
        <p:spPr>
          <a:xfrm>
            <a:off x="48786" y="1328916"/>
            <a:ext cx="2586584" cy="1261884"/>
          </a:xfrm>
          <a:prstGeom prst="rect">
            <a:avLst/>
          </a:prstGeom>
          <a:noFill/>
        </p:spPr>
        <p:txBody>
          <a:bodyPr wrap="square" rtlCol="0">
            <a:spAutoFit/>
          </a:bodyPr>
          <a:lstStyle/>
          <a:p>
            <a:r>
              <a:rPr lang="en-US" sz="2000" b="1" dirty="0">
                <a:solidFill>
                  <a:schemeClr val="bg1"/>
                </a:solidFill>
              </a:rPr>
              <a:t>Embedded System</a:t>
            </a:r>
          </a:p>
          <a:p>
            <a:r>
              <a:rPr lang="en-US" sz="1400" dirty="0">
                <a:solidFill>
                  <a:schemeClr val="bg1"/>
                </a:solidFill>
              </a:rPr>
              <a:t>Ms. Trần Thụy Ngọc Hằng</a:t>
            </a:r>
          </a:p>
          <a:p>
            <a:r>
              <a:rPr lang="en-US" sz="1400">
                <a:solidFill>
                  <a:schemeClr val="bg1"/>
                </a:solidFill>
              </a:rPr>
              <a:t>Ms. Nguyễn Thùy Nhiên</a:t>
            </a:r>
          </a:p>
          <a:p>
            <a:r>
              <a:rPr lang="en-US" sz="1400">
                <a:solidFill>
                  <a:schemeClr val="bg1"/>
                </a:solidFill>
              </a:rPr>
              <a:t>Mr. Nguyễn Huỳnh Nhật Thương</a:t>
            </a:r>
            <a:br>
              <a:rPr lang="en-US" sz="1400">
                <a:solidFill>
                  <a:schemeClr val="bg1"/>
                </a:solidFill>
              </a:rPr>
            </a:br>
            <a:endParaRPr lang="en-US" sz="1400" dirty="0">
              <a:solidFill>
                <a:schemeClr val="bg1"/>
              </a:solidFill>
            </a:endParaRPr>
          </a:p>
        </p:txBody>
      </p:sp>
      <p:sp>
        <p:nvSpPr>
          <p:cNvPr id="9" name="TextBox 8"/>
          <p:cNvSpPr txBox="1"/>
          <p:nvPr/>
        </p:nvSpPr>
        <p:spPr>
          <a:xfrm>
            <a:off x="4702068" y="1337732"/>
            <a:ext cx="2533114" cy="830997"/>
          </a:xfrm>
          <a:prstGeom prst="rect">
            <a:avLst/>
          </a:prstGeom>
          <a:noFill/>
        </p:spPr>
        <p:txBody>
          <a:bodyPr wrap="square" rtlCol="0">
            <a:spAutoFit/>
          </a:bodyPr>
          <a:lstStyle/>
          <a:p>
            <a:r>
              <a:rPr lang="en-US" sz="2000" b="1" dirty="0">
                <a:solidFill>
                  <a:schemeClr val="bg1"/>
                </a:solidFill>
              </a:rPr>
              <a:t>Hardware Design</a:t>
            </a:r>
            <a:br>
              <a:rPr lang="en-US">
                <a:solidFill>
                  <a:schemeClr val="bg1"/>
                </a:solidFill>
              </a:rPr>
            </a:br>
            <a:r>
              <a:rPr lang="en-US" sz="1400">
                <a:solidFill>
                  <a:schemeClr val="bg1"/>
                </a:solidFill>
              </a:rPr>
              <a:t>Mr. Nguyễn Vĩnh Tri</a:t>
            </a:r>
            <a:br>
              <a:rPr lang="en-US" sz="1400">
                <a:solidFill>
                  <a:schemeClr val="bg1"/>
                </a:solidFill>
              </a:rPr>
            </a:br>
            <a:r>
              <a:rPr lang="en-US" sz="1400">
                <a:solidFill>
                  <a:schemeClr val="bg1"/>
                </a:solidFill>
              </a:rPr>
              <a:t>Mr</a:t>
            </a:r>
            <a:r>
              <a:rPr lang="en-US" sz="1400" dirty="0">
                <a:solidFill>
                  <a:schemeClr val="bg1"/>
                </a:solidFill>
              </a:rPr>
              <a:t>. Ngô </a:t>
            </a:r>
            <a:r>
              <a:rPr lang="en-US" sz="1400">
                <a:solidFill>
                  <a:schemeClr val="bg1"/>
                </a:solidFill>
              </a:rPr>
              <a:t>Thanh Liêm</a:t>
            </a:r>
            <a:endParaRPr lang="en-US" sz="1400" dirty="0">
              <a:solidFill>
                <a:schemeClr val="bg1"/>
              </a:solidFill>
            </a:endParaRPr>
          </a:p>
        </p:txBody>
      </p:sp>
      <p:sp>
        <p:nvSpPr>
          <p:cNvPr id="10" name="TextBox 9"/>
          <p:cNvSpPr txBox="1"/>
          <p:nvPr/>
        </p:nvSpPr>
        <p:spPr>
          <a:xfrm>
            <a:off x="7303634" y="6474023"/>
            <a:ext cx="1687966" cy="276999"/>
          </a:xfrm>
          <a:prstGeom prst="rect">
            <a:avLst/>
          </a:prstGeom>
          <a:noFill/>
        </p:spPr>
        <p:txBody>
          <a:bodyPr wrap="square" rtlCol="0">
            <a:spAutoFit/>
          </a:bodyPr>
          <a:lstStyle/>
          <a:p>
            <a:r>
              <a:rPr lang="en-US" sz="1200" dirty="0">
                <a:latin typeface="Tahoma" pitchFamily="34" charset="0"/>
                <a:ea typeface="Tahoma" pitchFamily="34" charset="0"/>
                <a:cs typeface="Tahoma" pitchFamily="34" charset="0"/>
              </a:rPr>
              <a:t>fb.com/tapit.vn</a:t>
            </a:r>
          </a:p>
        </p:txBody>
      </p:sp>
      <p:pic>
        <p:nvPicPr>
          <p:cNvPr id="11" name="Picture 12" descr="Káº¿t quáº£ hÃ¬nh áº£nh cho blackberry phone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707" y="6401113"/>
            <a:ext cx="456887" cy="4568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31015" y="6504801"/>
            <a:ext cx="1287857" cy="276999"/>
          </a:xfrm>
          <a:prstGeom prst="rect">
            <a:avLst/>
          </a:prstGeom>
          <a:noFill/>
        </p:spPr>
        <p:txBody>
          <a:bodyPr wrap="square" rtlCol="0">
            <a:spAutoFit/>
          </a:bodyPr>
          <a:lstStyle/>
          <a:p>
            <a:r>
              <a:rPr lang="en-US" sz="1200" dirty="0">
                <a:latin typeface="Tahoma" pitchFamily="34" charset="0"/>
                <a:ea typeface="Tahoma" pitchFamily="34" charset="0"/>
                <a:cs typeface="Tahoma" pitchFamily="34" charset="0"/>
              </a:rPr>
              <a:t>0981001119</a:t>
            </a:r>
          </a:p>
        </p:txBody>
      </p:sp>
      <p:pic>
        <p:nvPicPr>
          <p:cNvPr id="13" name="Picture 14" descr="Káº¿t quáº£ hÃ¬nh áº£nh cho website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7824" y="6345618"/>
            <a:ext cx="512175" cy="5121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040766" y="6504801"/>
            <a:ext cx="1409700" cy="276999"/>
          </a:xfrm>
          <a:prstGeom prst="rect">
            <a:avLst/>
          </a:prstGeom>
          <a:noFill/>
        </p:spPr>
        <p:txBody>
          <a:bodyPr wrap="square" rtlCol="0">
            <a:spAutoFit/>
          </a:bodyPr>
          <a:lstStyle/>
          <a:p>
            <a:r>
              <a:rPr lang="en-US" sz="1200" dirty="0">
                <a:latin typeface="Tahoma" pitchFamily="34" charset="0"/>
                <a:ea typeface="Tahoma" pitchFamily="34" charset="0"/>
                <a:cs typeface="Tahoma" pitchFamily="34" charset="0"/>
              </a:rPr>
              <a:t>https://tapit.vn </a:t>
            </a:r>
          </a:p>
        </p:txBody>
      </p:sp>
      <p:pic>
        <p:nvPicPr>
          <p:cNvPr id="15" name="Picture 18" descr="Káº¿t quáº£ hÃ¬nh áº£nh cho emai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3810" y="6430774"/>
            <a:ext cx="351026" cy="35102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508610" y="6504801"/>
            <a:ext cx="1949687" cy="276999"/>
          </a:xfrm>
          <a:prstGeom prst="rect">
            <a:avLst/>
          </a:prstGeom>
          <a:noFill/>
        </p:spPr>
        <p:txBody>
          <a:bodyPr wrap="square" rtlCol="0">
            <a:spAutoFit/>
          </a:bodyPr>
          <a:lstStyle/>
          <a:p>
            <a:r>
              <a:rPr lang="en-US" sz="1200" dirty="0">
                <a:latin typeface="Tahoma" pitchFamily="34" charset="0"/>
                <a:ea typeface="Tahoma" pitchFamily="34" charset="0"/>
                <a:cs typeface="Tahoma" pitchFamily="34" charset="0"/>
              </a:rPr>
              <a:t>tapitlrs@gmail.com</a:t>
            </a:r>
          </a:p>
        </p:txBody>
      </p:sp>
      <p:sp>
        <p:nvSpPr>
          <p:cNvPr id="17" name="TextBox 16"/>
          <p:cNvSpPr txBox="1"/>
          <p:nvPr/>
        </p:nvSpPr>
        <p:spPr>
          <a:xfrm>
            <a:off x="3270759" y="2677180"/>
            <a:ext cx="3496016" cy="523220"/>
          </a:xfrm>
          <a:prstGeom prst="rect">
            <a:avLst/>
          </a:prstGeom>
          <a:noFill/>
        </p:spPr>
        <p:txBody>
          <a:bodyPr wrap="square" rtlCol="0">
            <a:spAutoFit/>
          </a:bodyPr>
          <a:lstStyle/>
          <a:p>
            <a:r>
              <a:rPr lang="en-US" sz="2800"/>
              <a:t>500</a:t>
            </a:r>
            <a:r>
              <a:rPr lang="en-US" sz="2800" baseline="30000"/>
              <a:t>+ </a:t>
            </a:r>
            <a:r>
              <a:rPr lang="en-US" sz="2800" dirty="0"/>
              <a:t>thành viên</a:t>
            </a:r>
          </a:p>
        </p:txBody>
      </p:sp>
      <p:sp>
        <p:nvSpPr>
          <p:cNvPr id="18" name="TextBox 17"/>
          <p:cNvSpPr txBox="1"/>
          <p:nvPr/>
        </p:nvSpPr>
        <p:spPr>
          <a:xfrm>
            <a:off x="1351827" y="3124200"/>
            <a:ext cx="6827079" cy="954107"/>
          </a:xfrm>
          <a:prstGeom prst="rect">
            <a:avLst/>
          </a:prstGeom>
          <a:noFill/>
        </p:spPr>
        <p:txBody>
          <a:bodyPr wrap="square" rtlCol="0">
            <a:spAutoFit/>
          </a:bodyPr>
          <a:lstStyle/>
          <a:p>
            <a:r>
              <a:rPr lang="en-US" sz="1400" dirty="0">
                <a:latin typeface="Arial" pitchFamily="34" charset="0"/>
                <a:ea typeface="Tahoma" pitchFamily="34" charset="0"/>
                <a:cs typeface="Arial" pitchFamily="34" charset="0"/>
              </a:rPr>
              <a:t> </a:t>
            </a:r>
            <a:r>
              <a:rPr lang="en-US" sz="1400">
                <a:latin typeface="Arial" pitchFamily="34" charset="0"/>
                <a:ea typeface="Tahoma" pitchFamily="34" charset="0"/>
                <a:cs typeface="Arial" pitchFamily="34" charset="0"/>
              </a:rPr>
              <a:t>+ 10 </a:t>
            </a:r>
            <a:r>
              <a:rPr lang="en-US" sz="1400" dirty="0">
                <a:latin typeface="Arial" pitchFamily="34" charset="0"/>
                <a:ea typeface="Tahoma" pitchFamily="34" charset="0"/>
                <a:cs typeface="Arial" pitchFamily="34" charset="0"/>
              </a:rPr>
              <a:t>trường đại học từ TP. Đà Nẵng, TP. Hà Nội, TP. Hồ Chí Minh</a:t>
            </a:r>
            <a:br>
              <a:rPr lang="en-US" sz="1400" dirty="0">
                <a:latin typeface="Arial" pitchFamily="34" charset="0"/>
                <a:ea typeface="Tahoma" pitchFamily="34" charset="0"/>
                <a:cs typeface="Arial" pitchFamily="34" charset="0"/>
              </a:rPr>
            </a:br>
            <a:r>
              <a:rPr lang="en-US" sz="1400" dirty="0">
                <a:latin typeface="Arial" pitchFamily="34" charset="0"/>
                <a:ea typeface="Tahoma" pitchFamily="34" charset="0"/>
                <a:cs typeface="Arial" pitchFamily="34" charset="0"/>
              </a:rPr>
              <a:t> + 24% kỹ sư, 19% sinh viên năm 5, 27% sinh viên năm 4, 23% sinh viên năm 3,...</a:t>
            </a:r>
            <a:br>
              <a:rPr lang="en-US" sz="1400" dirty="0">
                <a:latin typeface="Arial" pitchFamily="34" charset="0"/>
                <a:ea typeface="Tahoma" pitchFamily="34" charset="0"/>
                <a:cs typeface="Arial" pitchFamily="34" charset="0"/>
              </a:rPr>
            </a:br>
            <a:r>
              <a:rPr lang="en-US" sz="1400" dirty="0">
                <a:latin typeface="Arial" pitchFamily="34" charset="0"/>
                <a:ea typeface="Tahoma" pitchFamily="34" charset="0"/>
                <a:cs typeface="Arial" pitchFamily="34" charset="0"/>
              </a:rPr>
              <a:t> + 10 chuyên ngành, lĩnh vực khác nhau</a:t>
            </a:r>
            <a:br>
              <a:rPr lang="en-US" sz="1400" dirty="0">
                <a:latin typeface="Arial" pitchFamily="34" charset="0"/>
                <a:cs typeface="Arial" pitchFamily="34" charset="0"/>
              </a:rPr>
            </a:br>
            <a:r>
              <a:rPr lang="en-US" sz="1400" dirty="0">
                <a:latin typeface="Arial" pitchFamily="34" charset="0"/>
                <a:cs typeface="Arial" pitchFamily="34" charset="0"/>
              </a:rPr>
              <a:t> </a:t>
            </a:r>
          </a:p>
        </p:txBody>
      </p:sp>
      <p:sp>
        <p:nvSpPr>
          <p:cNvPr id="19" name="TextBox 18"/>
          <p:cNvSpPr txBox="1"/>
          <p:nvPr/>
        </p:nvSpPr>
        <p:spPr>
          <a:xfrm>
            <a:off x="0" y="4048780"/>
            <a:ext cx="9143999" cy="523220"/>
          </a:xfrm>
          <a:prstGeom prst="rect">
            <a:avLst/>
          </a:prstGeom>
          <a:noFill/>
        </p:spPr>
        <p:txBody>
          <a:bodyPr wrap="square" rtlCol="0">
            <a:spAutoFit/>
          </a:bodyPr>
          <a:lstStyle/>
          <a:p>
            <a:pPr algn="ctr"/>
            <a:r>
              <a:rPr lang="en-US" sz="2800" dirty="0"/>
              <a:t>Các hoạt động</a:t>
            </a:r>
          </a:p>
        </p:txBody>
      </p:sp>
      <p:sp>
        <p:nvSpPr>
          <p:cNvPr id="20" name="TextBox 19"/>
          <p:cNvSpPr txBox="1"/>
          <p:nvPr/>
        </p:nvSpPr>
        <p:spPr>
          <a:xfrm>
            <a:off x="385216" y="4571762"/>
            <a:ext cx="2129384" cy="1600438"/>
          </a:xfrm>
          <a:prstGeom prst="rect">
            <a:avLst/>
          </a:prstGeom>
          <a:noFill/>
        </p:spPr>
        <p:txBody>
          <a:bodyPr wrap="square" rtlCol="0">
            <a:spAutoFit/>
          </a:bodyPr>
          <a:lstStyle/>
          <a:p>
            <a:r>
              <a:rPr lang="en-US" b="1" dirty="0"/>
              <a:t>Các khóa đào tạo </a:t>
            </a:r>
            <a:br>
              <a:rPr lang="en-US" dirty="0"/>
            </a:br>
            <a:r>
              <a:rPr lang="en-US" sz="1600" dirty="0"/>
              <a:t> - Vi điều khiển: </a:t>
            </a:r>
            <a:br>
              <a:rPr lang="en-US" sz="1600" dirty="0"/>
            </a:br>
            <a:r>
              <a:rPr lang="en-US" sz="1600" dirty="0"/>
              <a:t>          + STM32 </a:t>
            </a:r>
            <a:br>
              <a:rPr lang="en-US" sz="1600" dirty="0"/>
            </a:br>
            <a:r>
              <a:rPr lang="en-US" sz="1600"/>
              <a:t>          + </a:t>
            </a:r>
            <a:r>
              <a:rPr lang="en-US" sz="1600" dirty="0"/>
              <a:t>Arduino</a:t>
            </a:r>
            <a:br>
              <a:rPr lang="en-US" sz="1600" dirty="0"/>
            </a:br>
            <a:r>
              <a:rPr lang="en-US" sz="1600" dirty="0"/>
              <a:t> - Internet of Things</a:t>
            </a:r>
            <a:br>
              <a:rPr lang="en-US" sz="1600" dirty="0"/>
            </a:br>
            <a:r>
              <a:rPr lang="en-US" sz="1600" dirty="0"/>
              <a:t> - Ngôn ngữ C/C++ </a:t>
            </a:r>
            <a:endParaRPr lang="en-US" dirty="0"/>
          </a:p>
        </p:txBody>
      </p:sp>
      <p:sp>
        <p:nvSpPr>
          <p:cNvPr id="21" name="TextBox 20"/>
          <p:cNvSpPr txBox="1"/>
          <p:nvPr/>
        </p:nvSpPr>
        <p:spPr>
          <a:xfrm>
            <a:off x="6211504" y="4558605"/>
            <a:ext cx="2780096" cy="1384995"/>
          </a:xfrm>
          <a:prstGeom prst="rect">
            <a:avLst/>
          </a:prstGeom>
          <a:noFill/>
        </p:spPr>
        <p:txBody>
          <a:bodyPr wrap="square" rtlCol="0">
            <a:spAutoFit/>
          </a:bodyPr>
          <a:lstStyle/>
          <a:p>
            <a:r>
              <a:rPr lang="en-US" b="1" dirty="0"/>
              <a:t>Các sự kiện khác</a:t>
            </a:r>
            <a:br>
              <a:rPr lang="en-US" b="1" dirty="0"/>
            </a:br>
            <a:r>
              <a:rPr lang="en-US" b="1" dirty="0"/>
              <a:t> </a:t>
            </a:r>
            <a:r>
              <a:rPr lang="en-US" sz="1600" dirty="0"/>
              <a:t>- WTTC</a:t>
            </a:r>
          </a:p>
          <a:p>
            <a:r>
              <a:rPr lang="en-US" sz="1600" dirty="0"/>
              <a:t> - PICNIC</a:t>
            </a:r>
            <a:br>
              <a:rPr lang="en-US" sz="1600" dirty="0"/>
            </a:br>
            <a:r>
              <a:rPr lang="en-US" sz="1600" dirty="0"/>
              <a:t> - Workshop</a:t>
            </a:r>
          </a:p>
          <a:p>
            <a:r>
              <a:rPr lang="en-US" sz="1600" dirty="0"/>
              <a:t> - Các buổi chia sẻ kinh nghiệm</a:t>
            </a:r>
          </a:p>
        </p:txBody>
      </p:sp>
      <p:sp>
        <p:nvSpPr>
          <p:cNvPr id="22" name="TextBox 21"/>
          <p:cNvSpPr txBox="1"/>
          <p:nvPr/>
        </p:nvSpPr>
        <p:spPr>
          <a:xfrm>
            <a:off x="3721389" y="4572000"/>
            <a:ext cx="1467452" cy="369332"/>
          </a:xfrm>
          <a:prstGeom prst="rect">
            <a:avLst/>
          </a:prstGeom>
          <a:noFill/>
        </p:spPr>
        <p:txBody>
          <a:bodyPr wrap="square" rtlCol="0">
            <a:spAutoFit/>
          </a:bodyPr>
          <a:lstStyle/>
          <a:p>
            <a:r>
              <a:rPr lang="en-US" b="1" dirty="0"/>
              <a:t>CTV dự án</a:t>
            </a:r>
            <a:endParaRPr lang="en-US" dirty="0"/>
          </a:p>
        </p:txBody>
      </p:sp>
      <p:sp>
        <p:nvSpPr>
          <p:cNvPr id="23" name="TextBox 22"/>
          <p:cNvSpPr txBox="1"/>
          <p:nvPr/>
        </p:nvSpPr>
        <p:spPr>
          <a:xfrm>
            <a:off x="3057526" y="4876800"/>
            <a:ext cx="2657474" cy="1077218"/>
          </a:xfrm>
          <a:prstGeom prst="rect">
            <a:avLst/>
          </a:prstGeom>
          <a:noFill/>
        </p:spPr>
        <p:txBody>
          <a:bodyPr wrap="square" rtlCol="0">
            <a:spAutoFit/>
          </a:bodyPr>
          <a:lstStyle/>
          <a:p>
            <a:pPr algn="just"/>
            <a:r>
              <a:rPr lang="en-US" sz="1600" dirty="0"/>
              <a:t>Tham gia thực tập, học hỏi trực tiếp từ các dự án của Công ty TNHH Kỹ thuật TAPIT hoặc các dự án cộng đồng. </a:t>
            </a:r>
          </a:p>
        </p:txBody>
      </p:sp>
      <p:pic>
        <p:nvPicPr>
          <p:cNvPr id="24" name="Picture 20" descr="Káº¿t quáº£ hÃ¬nh áº£nh cho fb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2503" y="6425303"/>
            <a:ext cx="356497" cy="356497"/>
          </a:xfrm>
          <a:prstGeom prst="rect">
            <a:avLst/>
          </a:prstGeom>
          <a:noFill/>
          <a:extLst>
            <a:ext uri="{909E8E84-426E-40DD-AFC4-6F175D3DCCD1}">
              <a14:hiddenFill xmlns:a14="http://schemas.microsoft.com/office/drawing/2010/main">
                <a:solidFill>
                  <a:srgbClr val="FFFFFF"/>
                </a:solidFill>
              </a14:hiddenFill>
            </a:ext>
          </a:extLst>
        </p:spPr>
      </p:pic>
      <p:sp>
        <p:nvSpPr>
          <p:cNvPr id="25" name="Slide Number Placeholder 2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58376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2971" y="1014948"/>
            <a:ext cx="7543800" cy="400110"/>
          </a:xfrm>
          <a:prstGeom prst="rect">
            <a:avLst/>
          </a:prstGeom>
        </p:spPr>
        <p:txBody>
          <a:bodyPr wrap="square">
            <a:spAutoFit/>
          </a:bodyPr>
          <a:lstStyle/>
          <a:p>
            <a:r>
              <a:rPr lang="vi-VN" sz="2000" b="1"/>
              <a:t>6. Các lệnh rẽ nhánh </a:t>
            </a:r>
            <a:endParaRPr lang="en-US" sz="2000" b="1"/>
          </a:p>
        </p:txBody>
      </p:sp>
      <p:sp>
        <p:nvSpPr>
          <p:cNvPr id="6" name="Rectangle 5"/>
          <p:cNvSpPr/>
          <p:nvPr/>
        </p:nvSpPr>
        <p:spPr>
          <a:xfrm>
            <a:off x="309934" y="187016"/>
            <a:ext cx="3707233" cy="584775"/>
          </a:xfrm>
          <a:prstGeom prst="rect">
            <a:avLst/>
          </a:prstGeom>
        </p:spPr>
        <p:txBody>
          <a:bodyPr wrap="none">
            <a:spAutoFit/>
          </a:bodyPr>
          <a:lstStyle/>
          <a:p>
            <a:pPr fontAlgn="base"/>
            <a:r>
              <a:rPr lang="vi-VN" sz="3200" b="1">
                <a:effectLst/>
                <a:latin typeface="Calibri" pitchFamily="34" charset="0"/>
                <a:cs typeface="Calibri" pitchFamily="34" charset="0"/>
              </a:rPr>
              <a:t>Ngôn ngữ lập trình C</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001" y="2971800"/>
            <a:ext cx="2133600" cy="3566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599" y="2873397"/>
            <a:ext cx="2401207" cy="3770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038" y="1371600"/>
            <a:ext cx="2862030" cy="150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79404"/>
            <a:ext cx="2590800" cy="2352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035228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99517" y="729734"/>
            <a:ext cx="2480166" cy="369332"/>
          </a:xfrm>
          <a:prstGeom prst="rect">
            <a:avLst/>
          </a:prstGeom>
        </p:spPr>
        <p:txBody>
          <a:bodyPr wrap="none">
            <a:spAutoFit/>
          </a:bodyPr>
          <a:lstStyle/>
          <a:p>
            <a:r>
              <a:rPr lang="en-US" b="1">
                <a:latin typeface="Arial(body)"/>
                <a:cs typeface="Arial" pitchFamily="34" charset="0"/>
              </a:rPr>
              <a:t>7. Các lệnh vòng lặp </a:t>
            </a:r>
          </a:p>
        </p:txBody>
      </p:sp>
      <p:sp>
        <p:nvSpPr>
          <p:cNvPr id="7" name="Rectangle 6"/>
          <p:cNvSpPr/>
          <p:nvPr/>
        </p:nvSpPr>
        <p:spPr>
          <a:xfrm>
            <a:off x="304800" y="228600"/>
            <a:ext cx="3270126" cy="523220"/>
          </a:xfrm>
          <a:prstGeom prst="rect">
            <a:avLst/>
          </a:prstGeom>
        </p:spPr>
        <p:txBody>
          <a:bodyPr wrap="none">
            <a:spAutoFit/>
          </a:bodyPr>
          <a:lstStyle/>
          <a:p>
            <a:pPr fontAlgn="base"/>
            <a:r>
              <a:rPr lang="vi-VN" sz="2800" b="1">
                <a:effectLst/>
                <a:latin typeface="Calibri" pitchFamily="34" charset="0"/>
                <a:cs typeface="Calibri" pitchFamily="34" charset="0"/>
              </a:rPr>
              <a:t>Ngôn ngữ lập trình C</a:t>
            </a:r>
          </a:p>
        </p:txBody>
      </p:sp>
      <p:grpSp>
        <p:nvGrpSpPr>
          <p:cNvPr id="8" name="Group 7"/>
          <p:cNvGrpSpPr/>
          <p:nvPr/>
        </p:nvGrpSpPr>
        <p:grpSpPr>
          <a:xfrm>
            <a:off x="533400" y="1245090"/>
            <a:ext cx="4157825" cy="1256440"/>
            <a:chOff x="274320" y="772805"/>
            <a:chExt cx="4213860" cy="95503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 y="772805"/>
              <a:ext cx="4213860" cy="95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28" y="1166561"/>
              <a:ext cx="214835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1" y="1124769"/>
              <a:ext cx="1779270" cy="38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13" y="795688"/>
            <a:ext cx="2747397"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4459" y="2453383"/>
            <a:ext cx="3048707" cy="43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0955" y="2540172"/>
            <a:ext cx="3251152" cy="36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46614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228600"/>
            <a:ext cx="3270126" cy="523220"/>
          </a:xfrm>
          <a:prstGeom prst="rect">
            <a:avLst/>
          </a:prstGeom>
        </p:spPr>
        <p:txBody>
          <a:bodyPr wrap="none">
            <a:spAutoFit/>
          </a:bodyPr>
          <a:lstStyle/>
          <a:p>
            <a:pPr fontAlgn="base"/>
            <a:r>
              <a:rPr lang="vi-VN" sz="2800" b="1">
                <a:effectLst/>
                <a:latin typeface="Calibri" pitchFamily="34" charset="0"/>
                <a:cs typeface="Calibri" pitchFamily="34" charset="0"/>
              </a:rPr>
              <a:t>Ngôn ngữ lập trình C</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867" y="1803401"/>
            <a:ext cx="3287533" cy="425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867" y="853760"/>
            <a:ext cx="1687333" cy="64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2437" y="2006597"/>
            <a:ext cx="2873464" cy="397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823214"/>
            <a:ext cx="1295400" cy="73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8740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55437" y="664865"/>
            <a:ext cx="2236510" cy="923330"/>
          </a:xfrm>
          <a:prstGeom prst="rect">
            <a:avLst/>
          </a:prstGeom>
        </p:spPr>
        <p:txBody>
          <a:bodyPr wrap="none">
            <a:spAutoFit/>
          </a:bodyPr>
          <a:lstStyle/>
          <a:p>
            <a:r>
              <a:rPr lang="vi-VN" b="1">
                <a:latin typeface="Arial(body)"/>
                <a:cs typeface="Arial" pitchFamily="34" charset="0"/>
              </a:rPr>
              <a:t>8. Xuất dữ liệu </a:t>
            </a:r>
            <a:endParaRPr lang="en-US" b="1">
              <a:latin typeface="Arial(body)"/>
              <a:cs typeface="Arial" pitchFamily="34" charset="0"/>
            </a:endParaRPr>
          </a:p>
          <a:p>
            <a:pPr marL="800100" lvl="1" indent="-342900">
              <a:buFontTx/>
              <a:buChar char="-"/>
            </a:pPr>
            <a:r>
              <a:rPr lang="vi-VN">
                <a:latin typeface="Arial(body)"/>
                <a:cs typeface="Arial" pitchFamily="34" charset="0"/>
              </a:rPr>
              <a:t>Hàm printf </a:t>
            </a:r>
            <a:endParaRPr lang="en-US">
              <a:latin typeface="Arial(body)"/>
              <a:cs typeface="Arial" pitchFamily="34" charset="0"/>
            </a:endParaRPr>
          </a:p>
          <a:p>
            <a:pPr marL="800100" lvl="1" indent="-342900">
              <a:buFontTx/>
              <a:buChar char="-"/>
            </a:pPr>
            <a:r>
              <a:rPr lang="vi-VN">
                <a:latin typeface="Arial(body)"/>
                <a:cs typeface="Arial" pitchFamily="34" charset="0"/>
              </a:rPr>
              <a:t>Hàm sprintf </a:t>
            </a:r>
            <a:endParaRPr lang="en-US">
              <a:latin typeface="Arial(body)"/>
              <a:cs typeface="Arial" pitchFamily="34" charset="0"/>
            </a:endParaRPr>
          </a:p>
        </p:txBody>
      </p:sp>
      <p:sp>
        <p:nvSpPr>
          <p:cNvPr id="7" name="Rectangle 6"/>
          <p:cNvSpPr/>
          <p:nvPr/>
        </p:nvSpPr>
        <p:spPr>
          <a:xfrm>
            <a:off x="304800" y="228600"/>
            <a:ext cx="2823402" cy="461665"/>
          </a:xfrm>
          <a:prstGeom prst="rect">
            <a:avLst/>
          </a:prstGeom>
        </p:spPr>
        <p:txBody>
          <a:bodyPr wrap="none">
            <a:spAutoFit/>
          </a:bodyPr>
          <a:lstStyle/>
          <a:p>
            <a:pPr fontAlgn="base"/>
            <a:r>
              <a:rPr lang="vi-VN" sz="2400" b="1">
                <a:effectLst/>
                <a:latin typeface="Calibri" pitchFamily="34" charset="0"/>
                <a:cs typeface="Calibri" pitchFamily="34" charset="0"/>
              </a:rPr>
              <a:t>Ngôn ngữ lập trình C</a:t>
            </a:r>
          </a:p>
        </p:txBody>
      </p:sp>
      <p:pic>
        <p:nvPicPr>
          <p:cNvPr id="18434" name="Picture 2" descr="printf format string - Wikiw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94" y="2371725"/>
            <a:ext cx="8264506" cy="19716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16505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31840" y="609600"/>
            <a:ext cx="2170787" cy="338554"/>
          </a:xfrm>
          <a:prstGeom prst="rect">
            <a:avLst/>
          </a:prstGeom>
        </p:spPr>
        <p:txBody>
          <a:bodyPr wrap="none">
            <a:spAutoFit/>
          </a:bodyPr>
          <a:lstStyle/>
          <a:p>
            <a:r>
              <a:rPr lang="vi-VN" sz="1600" b="1">
                <a:latin typeface="Arial(body)"/>
                <a:cs typeface="Arial" pitchFamily="34" charset="0"/>
              </a:rPr>
              <a:t>9. Lưu đồ thuật toán</a:t>
            </a:r>
            <a:endParaRPr lang="en-US" sz="1600" b="1">
              <a:latin typeface="Arial(body)"/>
              <a:cs typeface="Arial" pitchFamily="34" charset="0"/>
            </a:endParaRPr>
          </a:p>
        </p:txBody>
      </p:sp>
      <p:sp>
        <p:nvSpPr>
          <p:cNvPr id="7" name="Rectangle 6"/>
          <p:cNvSpPr/>
          <p:nvPr/>
        </p:nvSpPr>
        <p:spPr>
          <a:xfrm>
            <a:off x="304800" y="228600"/>
            <a:ext cx="2823402" cy="461665"/>
          </a:xfrm>
          <a:prstGeom prst="rect">
            <a:avLst/>
          </a:prstGeom>
        </p:spPr>
        <p:txBody>
          <a:bodyPr wrap="none">
            <a:spAutoFit/>
          </a:bodyPr>
          <a:lstStyle/>
          <a:p>
            <a:pPr fontAlgn="base"/>
            <a:r>
              <a:rPr lang="vi-VN" sz="2400" b="1">
                <a:effectLst/>
                <a:latin typeface="Calibri" pitchFamily="34" charset="0"/>
                <a:cs typeface="Calibri" pitchFamily="34" charset="0"/>
              </a:rPr>
              <a:t>Ngôn ngữ lập trình C</a:t>
            </a:r>
          </a:p>
        </p:txBody>
      </p:sp>
      <p:pic>
        <p:nvPicPr>
          <p:cNvPr id="20482" name="Picture 2" descr="Flowchart Symbols | SmartDraw | Flow chart, Workflow diagram, Disruptive  innov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390" y="1219200"/>
            <a:ext cx="5713606" cy="3634827"/>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501283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2400" b="1">
                <a:latin typeface="Times New Roman" pitchFamily="18" charset="0"/>
                <a:cs typeface="Times New Roman" pitchFamily="18" charset="0"/>
              </a:rPr>
              <a:t>BÀI TẬP ÔN LUYỆN C</a:t>
            </a:r>
          </a:p>
        </p:txBody>
      </p:sp>
      <p:sp>
        <p:nvSpPr>
          <p:cNvPr id="6" name="Rectangle 5"/>
          <p:cNvSpPr/>
          <p:nvPr/>
        </p:nvSpPr>
        <p:spPr>
          <a:xfrm>
            <a:off x="457200" y="1828800"/>
            <a:ext cx="8153400" cy="3693319"/>
          </a:xfrm>
          <a:prstGeom prst="rect">
            <a:avLst/>
          </a:prstGeom>
        </p:spPr>
        <p:txBody>
          <a:bodyPr wrap="square">
            <a:spAutoFit/>
          </a:bodyPr>
          <a:lstStyle/>
          <a:p>
            <a:r>
              <a:rPr lang="vi-VN" b="1"/>
              <a:t>Bài tập 1:</a:t>
            </a:r>
            <a:r>
              <a:rPr lang="vi-VN"/>
              <a:t> Thực hiện nhập 1 ký tự từ bàn phím, ký tự được nhập phải thuộc bảng chữ cái (a đến z) và phải là ký tự không in hoa. Bất kỳ ký tự nào khác không thuộc yêu cầu trên sẽ được xem là không hợp lệ. </a:t>
            </a:r>
            <a:endParaRPr lang="en-US"/>
          </a:p>
          <a:p>
            <a:r>
              <a:rPr lang="vi-VN"/>
              <a:t>Yêu cầu bài toán:</a:t>
            </a:r>
          </a:p>
          <a:p>
            <a:pPr marL="285750" indent="-285750">
              <a:buFont typeface="Arial" pitchFamily="34" charset="0"/>
              <a:buChar char="•"/>
            </a:pPr>
            <a:r>
              <a:rPr lang="vi-VN"/>
              <a:t>In lên màn hình ký tự in hoa của kí tự vừa nhận được. Ví dụ nhập 'a' thì sẽ hiển thị 'A'. (gợi ý: bảng mã ASCII)</a:t>
            </a:r>
          </a:p>
          <a:p>
            <a:pPr marL="285750" indent="-285750">
              <a:buFont typeface="Arial" pitchFamily="34" charset="0"/>
              <a:buChar char="•"/>
            </a:pPr>
            <a:r>
              <a:rPr lang="vi-VN"/>
              <a:t>Nếu người dùng nhập ký tự 'T' (in hoa) thì in lên màn hình chuỗi "TAPIT" (gợi ý: lệnh điều kiện)</a:t>
            </a:r>
          </a:p>
          <a:p>
            <a:pPr marL="285750" indent="-285750">
              <a:buFont typeface="Arial" pitchFamily="34" charset="0"/>
              <a:buChar char="•"/>
            </a:pPr>
            <a:r>
              <a:rPr lang="en-US"/>
              <a:t>I</a:t>
            </a:r>
            <a:r>
              <a:rPr lang="vi-VN"/>
              <a:t>n số lần người dùng đã nhập hợp lệ</a:t>
            </a:r>
          </a:p>
          <a:p>
            <a:pPr marL="285750" indent="-285750">
              <a:buFont typeface="Arial" pitchFamily="34" charset="0"/>
              <a:buChar char="•"/>
            </a:pPr>
            <a:r>
              <a:rPr lang="vi-VN"/>
              <a:t>Nếu người dùng đã nhập 10 ký tự hợp lệ thì thực hiện hiển thị tất cả các ký tự đã nhập. Sau đó thực hiện tính lại từ đầu. (gợi ý: Mảng kí tự)</a:t>
            </a:r>
          </a:p>
          <a:p>
            <a:pPr marL="285750" indent="-285750">
              <a:buFont typeface="Arial" pitchFamily="34" charset="0"/>
              <a:buChar char="•"/>
            </a:pPr>
            <a:r>
              <a:rPr lang="vi-VN"/>
              <a:t>Trong trường hợp người dùng nhập ký tự không hợp lệ thì in lên màn hình thông báo nhập không hợp lệ, vui lòng nhập lại. (gợi ý: vòng lặp vô hạn)</a:t>
            </a: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395580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685800"/>
            <a:ext cx="8229600" cy="1143000"/>
          </a:xfrm>
        </p:spPr>
        <p:txBody>
          <a:bodyPr>
            <a:normAutofit/>
          </a:bodyPr>
          <a:lstStyle/>
          <a:p>
            <a:r>
              <a:rPr lang="en-US" sz="2400" b="1">
                <a:latin typeface="Times New Roman" pitchFamily="18" charset="0"/>
                <a:cs typeface="Times New Roman" pitchFamily="18" charset="0"/>
              </a:rPr>
              <a:t>BÀI TẬP ÔN LUYỆN C</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3400" y="2061527"/>
            <a:ext cx="8001000" cy="1477328"/>
          </a:xfrm>
          <a:prstGeom prst="rect">
            <a:avLst/>
          </a:prstGeom>
        </p:spPr>
        <p:txBody>
          <a:bodyPr wrap="square">
            <a:spAutoFit/>
          </a:bodyPr>
          <a:lstStyle/>
          <a:p>
            <a:r>
              <a:rPr lang="en-US" b="1">
                <a:latin typeface="Arial" pitchFamily="34" charset="0"/>
                <a:cs typeface="Arial" pitchFamily="34" charset="0"/>
              </a:rPr>
              <a:t>Bài tập 2: </a:t>
            </a:r>
            <a:r>
              <a:rPr lang="vi-VN">
                <a:latin typeface="Arial" pitchFamily="34" charset="0"/>
                <a:cs typeface="Arial" pitchFamily="34" charset="0"/>
              </a:rPr>
              <a:t>Thực hiện chương trình để in lên màn hình chuỗi "LED ON" và "LED OFF" xen kẽ nhau mỗi giây một lần. Nếu như ở thời điểm hiện tại dòng "LED ON" đã được hiển thị thì một giây sau, màn hình sẽ hiển thị dòng "LED OFF" và ngược lại, quá trình trên sẽ được lặp lại liên tục. Lưu ý chuỗi "LED ON" và "LED OFF" nên được hiển thị ở các dòng riêng biệt.</a:t>
            </a:r>
            <a:endParaRPr lang="en-US">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58208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970" y="914400"/>
            <a:ext cx="2720809" cy="461665"/>
          </a:xfrm>
          <a:prstGeom prst="rect">
            <a:avLst/>
          </a:prstGeom>
        </p:spPr>
        <p:txBody>
          <a:bodyPr wrap="none">
            <a:spAutoFit/>
          </a:bodyPr>
          <a:lstStyle/>
          <a:p>
            <a:r>
              <a:rPr lang="en-US" sz="2400" b="1"/>
              <a:t>NODEMCU ESP8266</a:t>
            </a:r>
          </a:p>
        </p:txBody>
      </p:sp>
      <p:sp>
        <p:nvSpPr>
          <p:cNvPr id="5" name="TextBox 4"/>
          <p:cNvSpPr txBox="1"/>
          <p:nvPr/>
        </p:nvSpPr>
        <p:spPr>
          <a:xfrm>
            <a:off x="1066800" y="1438870"/>
            <a:ext cx="4500992" cy="923330"/>
          </a:xfrm>
          <a:prstGeom prst="rect">
            <a:avLst/>
          </a:prstGeom>
          <a:noFill/>
        </p:spPr>
        <p:txBody>
          <a:bodyPr wrap="square" rtlCol="0">
            <a:spAutoFit/>
          </a:bodyPr>
          <a:lstStyle/>
          <a:p>
            <a:r>
              <a:rPr lang="en-US" b="1"/>
              <a:t>Driver</a:t>
            </a:r>
          </a:p>
          <a:p>
            <a:r>
              <a:rPr lang="en-US"/>
              <a:t>a driver must be installed</a:t>
            </a:r>
          </a:p>
          <a:p>
            <a:r>
              <a:rPr lang="en-US"/>
              <a:t>(Check: Device Manage -&gt; Port, USB) </a:t>
            </a:r>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797" y="726882"/>
            <a:ext cx="2517258" cy="3464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a:spLocks noGrp="1"/>
          </p:cNvSpPr>
          <p:nvPr>
            <p:ph type="title"/>
          </p:nvPr>
        </p:nvSpPr>
        <p:spPr>
          <a:xfrm>
            <a:off x="152400" y="273823"/>
            <a:ext cx="3810000" cy="411162"/>
          </a:xfrm>
        </p:spPr>
        <p:txBody>
          <a:bodyPr>
            <a:normAutofit fontScale="90000"/>
          </a:bodyPr>
          <a:lstStyle/>
          <a:p>
            <a:r>
              <a:rPr lang="en-US" sz="2400" b="1">
                <a:latin typeface="Arial" pitchFamily="34" charset="0"/>
                <a:cs typeface="Arial" pitchFamily="34" charset="0"/>
              </a:rPr>
              <a:t>PHẦN CỨNG THỰC HÀNH</a:t>
            </a:r>
          </a:p>
        </p:txBody>
      </p:sp>
      <p:sp>
        <p:nvSpPr>
          <p:cNvPr id="6" name="TextBox 5"/>
          <p:cNvSpPr txBox="1"/>
          <p:nvPr/>
        </p:nvSpPr>
        <p:spPr>
          <a:xfrm>
            <a:off x="0" y="6488668"/>
            <a:ext cx="9296400" cy="369332"/>
          </a:xfrm>
          <a:prstGeom prst="rect">
            <a:avLst/>
          </a:prstGeom>
          <a:noFill/>
        </p:spPr>
        <p:txBody>
          <a:bodyPr wrap="square" rtlCol="0">
            <a:spAutoFit/>
          </a:bodyPr>
          <a:lstStyle/>
          <a:p>
            <a:r>
              <a:rPr lang="en-US">
                <a:hlinkClick r:id="rId5"/>
              </a:rPr>
              <a:t>https://github.com/nodemcu/nodemcu-devkit-v1.0/blob/master/NODEMCU_DEVKIT_V1.0.PDF</a:t>
            </a:r>
            <a:r>
              <a:rPr lang="en-US"/>
              <a:t>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111221"/>
            <a:ext cx="4419600" cy="33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403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862" y="300335"/>
            <a:ext cx="6094938" cy="461665"/>
          </a:xfrm>
          <a:prstGeom prst="rect">
            <a:avLst/>
          </a:prstGeom>
        </p:spPr>
        <p:txBody>
          <a:bodyPr wrap="none">
            <a:spAutoFit/>
          </a:bodyPr>
          <a:lstStyle/>
          <a:p>
            <a:r>
              <a:rPr lang="vi-VN" sz="2400" b="1">
                <a:effectLst/>
                <a:latin typeface="Calibri" pitchFamily="34" charset="0"/>
                <a:cs typeface="Calibri" pitchFamily="34" charset="0"/>
              </a:rPr>
              <a:t>Phần mềm cho </a:t>
            </a:r>
            <a:r>
              <a:rPr lang="en-US" sz="2400" b="1">
                <a:effectLst/>
                <a:latin typeface="Calibri" pitchFamily="34" charset="0"/>
                <a:cs typeface="Calibri" pitchFamily="34" charset="0"/>
              </a:rPr>
              <a:t>hệ thống nhúng – vi điều khiển</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47725"/>
            <a:ext cx="86487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31474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AF1E5E62-9EB9-408E-AE53-A04A4C8110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440464"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33867" y="457200"/>
            <a:ext cx="3657600" cy="762000"/>
          </a:xfrm>
        </p:spPr>
        <p:txBody>
          <a:bodyPr>
            <a:noAutofit/>
          </a:bodyPr>
          <a:lstStyle/>
          <a:p>
            <a:r>
              <a:rPr lang="en-US" sz="4000">
                <a:solidFill>
                  <a:schemeClr val="bg1"/>
                </a:solidFill>
              </a:rPr>
              <a:t>Chương trình </a:t>
            </a:r>
            <a:br>
              <a:rPr lang="en-US" sz="4000">
                <a:solidFill>
                  <a:schemeClr val="bg1"/>
                </a:solidFill>
              </a:rPr>
            </a:br>
            <a:r>
              <a:rPr lang="en-US" sz="4000">
                <a:solidFill>
                  <a:schemeClr val="bg1"/>
                </a:solidFill>
              </a:rPr>
              <a:t>đầu tiên</a:t>
            </a:r>
          </a:p>
        </p:txBody>
      </p:sp>
      <p:sp>
        <p:nvSpPr>
          <p:cNvPr id="5" name="Freeform 6">
            <a:extLst>
              <a:ext uri="{FF2B5EF4-FFF2-40B4-BE49-F238E27FC236}">
                <a16:creationId xmlns:a16="http://schemas.microsoft.com/office/drawing/2014/main" id="{DFB36DC4-A410-4DF1-8453-1D85743F5E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3321"/>
            <a:ext cx="5319666" cy="217468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7">
            <a:extLst>
              <a:ext uri="{FF2B5EF4-FFF2-40B4-BE49-F238E27FC236}">
                <a16:creationId xmlns:a16="http://schemas.microsoft.com/office/drawing/2014/main" id="{9C5704B2-7C5B-4738-AF0D-4A2756A69F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0109" y="4683321"/>
            <a:ext cx="4443893" cy="217468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4" descr="https://www.budgetronics.eu/data/articles/images/small/s_352.gif">
            <a:extLst>
              <a:ext uri="{FF2B5EF4-FFF2-40B4-BE49-F238E27FC236}">
                <a16:creationId xmlns:a16="http://schemas.microsoft.com/office/drawing/2014/main" id="{8DFB4A69-79AA-4673-A0C5-B2CBB60A57D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08952" y="633125"/>
            <a:ext cx="3409875" cy="3409875"/>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3">
            <a:extLst>
              <a:ext uri="{FF2B5EF4-FFF2-40B4-BE49-F238E27FC236}">
                <a16:creationId xmlns:a16="http://schemas.microsoft.com/office/drawing/2014/main" id="{F3CE538A-A9D2-478D-9AAB-B6C2674BF4B6}"/>
              </a:ext>
            </a:extLst>
          </p:cNvPr>
          <p:cNvSpPr txBox="1"/>
          <p:nvPr/>
        </p:nvSpPr>
        <p:spPr>
          <a:xfrm>
            <a:off x="-20157" y="2209995"/>
            <a:ext cx="4720264" cy="220636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100" kern="1200">
                <a:solidFill>
                  <a:schemeClr val="tx1"/>
                </a:solidFill>
                <a:latin typeface="+mj-lt"/>
                <a:ea typeface="+mj-ea"/>
                <a:cs typeface="+mj-cs"/>
              </a:rPr>
              <a:t>ED </a:t>
            </a:r>
            <a:r>
              <a:rPr lang="en-US" sz="3100" kern="1200" dirty="0">
                <a:solidFill>
                  <a:schemeClr val="tx1"/>
                </a:solidFill>
                <a:latin typeface="+mj-lt"/>
                <a:ea typeface="+mj-ea"/>
                <a:cs typeface="+mj-cs"/>
              </a:rPr>
              <a:t>BLINKING</a:t>
            </a:r>
          </a:p>
        </p:txBody>
      </p:sp>
      <p:pic>
        <p:nvPicPr>
          <p:cNvPr id="9" name="Picture 2" descr="C:\Users\ADMIN\Desktop\TAPITCommunity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0" y="28604"/>
            <a:ext cx="1524000" cy="504796"/>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97808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04800"/>
            <a:ext cx="9144000" cy="461665"/>
          </a:xfrm>
          <a:prstGeom prst="rect">
            <a:avLst/>
          </a:prstGeom>
          <a:noFill/>
        </p:spPr>
        <p:txBody>
          <a:bodyPr wrap="square" rtlCol="0">
            <a:spAutoFit/>
          </a:bodyPr>
          <a:lstStyle/>
          <a:p>
            <a:pPr algn="ctr"/>
            <a:r>
              <a:rPr lang="en-US" sz="2400" b="1"/>
              <a:t>DANH SÁCH LỚP</a:t>
            </a:r>
          </a:p>
        </p:txBody>
      </p:sp>
      <p:pic>
        <p:nvPicPr>
          <p:cNvPr id="3" name="Picture 2" descr="C:\Users\ADMIN\Desktop\TAPITCommunit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28604"/>
            <a:ext cx="1524000" cy="50479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22503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00400" y="277802"/>
            <a:ext cx="2598788" cy="369332"/>
          </a:xfrm>
          <a:prstGeom prst="rect">
            <a:avLst/>
          </a:prstGeom>
        </p:spPr>
        <p:txBody>
          <a:bodyPr wrap="none">
            <a:spAutoFit/>
          </a:bodyPr>
          <a:lstStyle/>
          <a:p>
            <a:r>
              <a:rPr lang="vi-VN" b="1"/>
              <a:t>CHƯƠNG TRÌNH HỌC</a:t>
            </a: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51565328"/>
              </p:ext>
            </p:extLst>
          </p:nvPr>
        </p:nvGraphicFramePr>
        <p:xfrm>
          <a:off x="457200" y="990600"/>
          <a:ext cx="8229600" cy="5029200"/>
        </p:xfrm>
        <a:graphic>
          <a:graphicData uri="http://schemas.openxmlformats.org/drawingml/2006/table">
            <a:tbl>
              <a:tblPr/>
              <a:tblGrid>
                <a:gridCol w="1254034">
                  <a:extLst>
                    <a:ext uri="{9D8B030D-6E8A-4147-A177-3AD203B41FA5}">
                      <a16:colId xmlns:a16="http://schemas.microsoft.com/office/drawing/2014/main" val="20000"/>
                    </a:ext>
                  </a:extLst>
                </a:gridCol>
                <a:gridCol w="6975566">
                  <a:extLst>
                    <a:ext uri="{9D8B030D-6E8A-4147-A177-3AD203B41FA5}">
                      <a16:colId xmlns:a16="http://schemas.microsoft.com/office/drawing/2014/main" val="20001"/>
                    </a:ext>
                  </a:extLst>
                </a:gridCol>
              </a:tblGrid>
              <a:tr h="0">
                <a:tc>
                  <a:txBody>
                    <a:bodyPr/>
                    <a:lstStyle/>
                    <a:p>
                      <a:pPr algn="l"/>
                      <a:r>
                        <a:rPr lang="en-US" sz="2000">
                          <a:effectLst/>
                          <a:latin typeface="times new roman"/>
                        </a:rPr>
                        <a:t>Module 1</a:t>
                      </a:r>
                      <a:endParaRPr lang="en-US" sz="2000">
                        <a:effectLst/>
                      </a:endParaRPr>
                    </a:p>
                  </a:txBody>
                  <a:tcPr marL="114300" marR="57150" marT="57150" marB="57150" anchor="ctr">
                    <a:lnL>
                      <a:noFill/>
                    </a:lnL>
                    <a:lnR>
                      <a:noFill/>
                    </a:lnR>
                    <a:lnT>
                      <a:noFill/>
                    </a:lnT>
                    <a:lnB w="9525" cap="flat" cmpd="sng" algn="ctr">
                      <a:solidFill>
                        <a:srgbClr val="C0C0C0"/>
                      </a:solidFill>
                      <a:prstDash val="dot"/>
                      <a:round/>
                      <a:headEnd type="none" w="med" len="med"/>
                      <a:tailEnd type="none" w="med" len="med"/>
                    </a:lnB>
                    <a:solidFill>
                      <a:srgbClr val="FFFFFF"/>
                    </a:solidFill>
                  </a:tcPr>
                </a:tc>
                <a:tc>
                  <a:txBody>
                    <a:bodyPr/>
                    <a:lstStyle/>
                    <a:p>
                      <a:pPr algn="l"/>
                      <a:r>
                        <a:rPr lang="vi-VN" sz="2000">
                          <a:effectLst/>
                          <a:latin typeface="times new roman"/>
                        </a:rPr>
                        <a:t>Tổng quan Internet of Things: Kiến trúc, ứng dụng và sự phát triển</a:t>
                      </a:r>
                      <a:br>
                        <a:rPr lang="vi-VN" sz="2000">
                          <a:effectLst/>
                        </a:rPr>
                      </a:br>
                      <a:r>
                        <a:rPr lang="vi-VN" sz="2000">
                          <a:effectLst/>
                          <a:latin typeface="times new roman"/>
                        </a:rPr>
                        <a:t>Chương trình đào tạo của khóa học</a:t>
                      </a:r>
                      <a:br>
                        <a:rPr lang="vi-VN" sz="2000">
                          <a:effectLst/>
                        </a:rPr>
                      </a:br>
                      <a:r>
                        <a:rPr lang="vi-VN" sz="2000">
                          <a:effectLst/>
                          <a:latin typeface="times new roman"/>
                        </a:rPr>
                        <a:t>Phần mềm cho dự án Internet of Things</a:t>
                      </a:r>
                      <a:br>
                        <a:rPr lang="vi-VN" sz="2000">
                          <a:effectLst/>
                        </a:rPr>
                      </a:br>
                      <a:r>
                        <a:rPr lang="vi-VN" sz="2000">
                          <a:effectLst/>
                          <a:latin typeface="times new roman"/>
                        </a:rPr>
                        <a:t>Ngôn ngữ lập trình C – Môi trường Arduino</a:t>
                      </a:r>
                      <a:endParaRPr lang="vi-VN" sz="2000">
                        <a:effectLst/>
                      </a:endParaRPr>
                    </a:p>
                  </a:txBody>
                  <a:tcPr marL="114300" marR="57150" marT="57150" marB="57150" anchor="ctr">
                    <a:lnL>
                      <a:noFill/>
                    </a:lnL>
                    <a:lnR>
                      <a:noFill/>
                    </a:lnR>
                    <a:lnT>
                      <a:noFill/>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sz="2000">
                          <a:solidFill>
                            <a:schemeClr val="accent1">
                              <a:lumMod val="75000"/>
                            </a:schemeClr>
                          </a:solidFill>
                          <a:effectLst/>
                          <a:latin typeface="times new roman"/>
                        </a:rPr>
                        <a:t>Module 2 </a:t>
                      </a:r>
                      <a:endParaRPr lang="en-US"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tc>
                  <a:txBody>
                    <a:bodyPr/>
                    <a:lstStyle/>
                    <a:p>
                      <a:pPr algn="l"/>
                      <a:r>
                        <a:rPr lang="en-US" sz="2000">
                          <a:solidFill>
                            <a:schemeClr val="accent1">
                              <a:lumMod val="75000"/>
                            </a:schemeClr>
                          </a:solidFill>
                          <a:effectLst/>
                          <a:latin typeface="times new roman"/>
                        </a:rPr>
                        <a:t>Phần cứng cho dự án Internet of Things</a:t>
                      </a:r>
                      <a:br>
                        <a:rPr lang="en-US" sz="2000">
                          <a:solidFill>
                            <a:schemeClr val="accent1">
                              <a:lumMod val="75000"/>
                            </a:schemeClr>
                          </a:solidFill>
                          <a:effectLst/>
                        </a:rPr>
                      </a:br>
                      <a:r>
                        <a:rPr lang="en-US" sz="2000">
                          <a:solidFill>
                            <a:schemeClr val="accent1">
                              <a:lumMod val="75000"/>
                            </a:schemeClr>
                          </a:solidFill>
                          <a:effectLst/>
                          <a:latin typeface="times new roman"/>
                        </a:rPr>
                        <a:t>Ghép nối các thiết bị ngoại vi</a:t>
                      </a:r>
                      <a:br>
                        <a:rPr lang="en-US" sz="2000">
                          <a:solidFill>
                            <a:schemeClr val="accent1">
                              <a:lumMod val="75000"/>
                            </a:schemeClr>
                          </a:solidFill>
                          <a:effectLst/>
                        </a:rPr>
                      </a:br>
                      <a:r>
                        <a:rPr lang="en-US" sz="2000">
                          <a:solidFill>
                            <a:schemeClr val="accent1">
                              <a:lumMod val="75000"/>
                            </a:schemeClr>
                          </a:solidFill>
                          <a:effectLst/>
                          <a:latin typeface="times new roman"/>
                        </a:rPr>
                        <a:t>Phần cứng ESP8266/ESP32 sử dụng trong khóa học</a:t>
                      </a:r>
                      <a:endParaRPr lang="en-US"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2000">
                          <a:effectLst/>
                          <a:latin typeface="times new roman"/>
                        </a:rPr>
                        <a:t>Module 3</a:t>
                      </a:r>
                      <a:endParaRPr lang="en-US" sz="2000">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tc>
                  <a:txBody>
                    <a:bodyPr/>
                    <a:lstStyle/>
                    <a:p>
                      <a:pPr algn="l"/>
                      <a:r>
                        <a:rPr lang="vi-VN" sz="2000">
                          <a:effectLst/>
                          <a:latin typeface="times new roman"/>
                        </a:rPr>
                        <a:t>Tổng quan về NodeMCU và ESP8266</a:t>
                      </a:r>
                      <a:br>
                        <a:rPr lang="vi-VN" sz="2000">
                          <a:effectLst/>
                        </a:rPr>
                      </a:br>
                      <a:r>
                        <a:rPr lang="vi-VN" sz="2000">
                          <a:effectLst/>
                          <a:latin typeface="times new roman"/>
                        </a:rPr>
                        <a:t>Chức năng nhập xuất tín hiệu số (Input/Output)</a:t>
                      </a:r>
                      <a:br>
                        <a:rPr lang="vi-VN" sz="2000">
                          <a:effectLst/>
                        </a:rPr>
                      </a:br>
                      <a:r>
                        <a:rPr lang="vi-VN" sz="2000">
                          <a:effectLst/>
                          <a:latin typeface="times new roman"/>
                        </a:rPr>
                        <a:t>Ngắt ngoài (Interrupt)</a:t>
                      </a:r>
                      <a:br>
                        <a:rPr lang="vi-VN" sz="2000">
                          <a:effectLst/>
                        </a:rPr>
                      </a:br>
                      <a:r>
                        <a:rPr lang="vi-VN" sz="2000">
                          <a:effectLst/>
                          <a:latin typeface="times new roman"/>
                        </a:rPr>
                        <a:t>Giao tiếp Serial</a:t>
                      </a:r>
                      <a:endParaRPr lang="vi-VN" sz="2000">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r>
                        <a:rPr lang="en-US" sz="2000">
                          <a:solidFill>
                            <a:schemeClr val="accent1">
                              <a:lumMod val="75000"/>
                            </a:schemeClr>
                          </a:solidFill>
                          <a:effectLst/>
                          <a:latin typeface="times new roman"/>
                        </a:rPr>
                        <a:t>Module 4</a:t>
                      </a:r>
                      <a:endParaRPr lang="en-US"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tc>
                  <a:txBody>
                    <a:bodyPr/>
                    <a:lstStyle/>
                    <a:p>
                      <a:pPr algn="l"/>
                      <a:r>
                        <a:rPr lang="vi-VN" sz="2000">
                          <a:solidFill>
                            <a:schemeClr val="accent1">
                              <a:lumMod val="75000"/>
                            </a:schemeClr>
                          </a:solidFill>
                          <a:effectLst/>
                          <a:latin typeface="times new roman"/>
                        </a:rPr>
                        <a:t>Giao thức HTTP</a:t>
                      </a:r>
                      <a:br>
                        <a:rPr lang="vi-VN" sz="2000">
                          <a:solidFill>
                            <a:schemeClr val="accent1">
                              <a:lumMod val="75000"/>
                            </a:schemeClr>
                          </a:solidFill>
                          <a:effectLst/>
                        </a:rPr>
                      </a:br>
                      <a:r>
                        <a:rPr lang="vi-VN" sz="2000">
                          <a:solidFill>
                            <a:schemeClr val="accent1">
                              <a:lumMod val="75000"/>
                            </a:schemeClr>
                          </a:solidFill>
                          <a:effectLst/>
                          <a:latin typeface="times new roman"/>
                        </a:rPr>
                        <a:t>WiFi Station mode</a:t>
                      </a:r>
                      <a:br>
                        <a:rPr lang="vi-VN" sz="2000">
                          <a:solidFill>
                            <a:schemeClr val="accent1">
                              <a:lumMod val="75000"/>
                            </a:schemeClr>
                          </a:solidFill>
                          <a:effectLst/>
                        </a:rPr>
                      </a:br>
                      <a:r>
                        <a:rPr lang="vi-VN" sz="2000">
                          <a:solidFill>
                            <a:schemeClr val="accent1">
                              <a:lumMod val="75000"/>
                            </a:schemeClr>
                          </a:solidFill>
                          <a:effectLst/>
                          <a:latin typeface="times new roman"/>
                        </a:rPr>
                        <a:t>Nền tảng ThingSpeak</a:t>
                      </a:r>
                      <a:br>
                        <a:rPr lang="vi-VN" sz="2000">
                          <a:solidFill>
                            <a:schemeClr val="accent1">
                              <a:lumMod val="75000"/>
                            </a:schemeClr>
                          </a:solidFill>
                          <a:effectLst/>
                        </a:rPr>
                      </a:br>
                      <a:r>
                        <a:rPr lang="vi-VN" sz="2000">
                          <a:solidFill>
                            <a:schemeClr val="accent1">
                              <a:lumMod val="75000"/>
                            </a:schemeClr>
                          </a:solidFill>
                          <a:effectLst/>
                          <a:latin typeface="times new roman"/>
                        </a:rPr>
                        <a:t>Website cơ bản (HTML, JS)</a:t>
                      </a:r>
                      <a:endParaRPr lang="vi-VN"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fld id="{817F0319-363F-4350-AFB1-4F8071C539DF}" type="slidenum">
              <a:rPr lang="en-US" smtClean="0"/>
              <a:t>4</a:t>
            </a:fld>
            <a:endParaRPr lang="en-US"/>
          </a:p>
        </p:txBody>
      </p:sp>
    </p:spTree>
    <p:extLst>
      <p:ext uri="{BB962C8B-B14F-4D97-AF65-F5344CB8AC3E}">
        <p14:creationId xmlns:p14="http://schemas.microsoft.com/office/powerpoint/2010/main" val="33343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200400" y="277802"/>
            <a:ext cx="2598788" cy="369332"/>
          </a:xfrm>
          <a:prstGeom prst="rect">
            <a:avLst/>
          </a:prstGeom>
        </p:spPr>
        <p:txBody>
          <a:bodyPr wrap="none">
            <a:spAutoFit/>
          </a:bodyPr>
          <a:lstStyle/>
          <a:p>
            <a:r>
              <a:rPr lang="vi-VN" b="1"/>
              <a:t>CHƯƠNG TRÌNH HỌC</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43932692"/>
              </p:ext>
            </p:extLst>
          </p:nvPr>
        </p:nvGraphicFramePr>
        <p:xfrm>
          <a:off x="457200" y="1219200"/>
          <a:ext cx="8458201" cy="4114800"/>
        </p:xfrm>
        <a:graphic>
          <a:graphicData uri="http://schemas.openxmlformats.org/drawingml/2006/table">
            <a:tbl>
              <a:tblPr/>
              <a:tblGrid>
                <a:gridCol w="1295400">
                  <a:extLst>
                    <a:ext uri="{9D8B030D-6E8A-4147-A177-3AD203B41FA5}">
                      <a16:colId xmlns:a16="http://schemas.microsoft.com/office/drawing/2014/main" val="20000"/>
                    </a:ext>
                  </a:extLst>
                </a:gridCol>
                <a:gridCol w="7162801">
                  <a:extLst>
                    <a:ext uri="{9D8B030D-6E8A-4147-A177-3AD203B41FA5}">
                      <a16:colId xmlns:a16="http://schemas.microsoft.com/office/drawing/2014/main" val="20001"/>
                    </a:ext>
                  </a:extLst>
                </a:gridCol>
              </a:tblGrid>
              <a:tr h="0">
                <a:tc>
                  <a:txBody>
                    <a:bodyPr/>
                    <a:lstStyle/>
                    <a:p>
                      <a:pPr algn="l"/>
                      <a:r>
                        <a:rPr lang="en-US" sz="2000">
                          <a:effectLst/>
                          <a:latin typeface="times new roman"/>
                        </a:rPr>
                        <a:t>Module 5</a:t>
                      </a:r>
                      <a:endParaRPr lang="en-US" sz="2000">
                        <a:effectLst/>
                      </a:endParaRPr>
                    </a:p>
                  </a:txBody>
                  <a:tcPr marL="114300" marR="57150" marT="57150" marB="57150" anchor="ctr">
                    <a:lnL>
                      <a:noFill/>
                    </a:lnL>
                    <a:lnR>
                      <a:noFill/>
                    </a:lnR>
                    <a:lnT>
                      <a:noFill/>
                    </a:lnT>
                    <a:lnB w="9525" cap="flat" cmpd="sng" algn="ctr">
                      <a:solidFill>
                        <a:srgbClr val="C0C0C0"/>
                      </a:solidFill>
                      <a:prstDash val="dot"/>
                      <a:round/>
                      <a:headEnd type="none" w="med" len="med"/>
                      <a:tailEnd type="none" w="med" len="med"/>
                    </a:lnB>
                    <a:solidFill>
                      <a:srgbClr val="FFFFFF"/>
                    </a:solidFill>
                  </a:tcPr>
                </a:tc>
                <a:tc>
                  <a:txBody>
                    <a:bodyPr/>
                    <a:lstStyle/>
                    <a:p>
                      <a:pPr algn="l"/>
                      <a:r>
                        <a:rPr lang="vi-VN" sz="2000">
                          <a:effectLst/>
                          <a:latin typeface="times new roman"/>
                        </a:rPr>
                        <a:t>Firebase Realtime Database (FRD)</a:t>
                      </a:r>
                      <a:br>
                        <a:rPr lang="vi-VN" sz="2000">
                          <a:effectLst/>
                          <a:latin typeface="times new roman"/>
                        </a:rPr>
                      </a:br>
                      <a:r>
                        <a:rPr lang="vi-VN" sz="2000">
                          <a:effectLst/>
                          <a:latin typeface="times new roman"/>
                        </a:rPr>
                        <a:t>Xây dựng Web App tương tác với FRD</a:t>
                      </a:r>
                      <a:br>
                        <a:rPr lang="vi-VN" sz="2000">
                          <a:effectLst/>
                          <a:latin typeface="times new roman"/>
                        </a:rPr>
                      </a:br>
                      <a:r>
                        <a:rPr lang="vi-VN" sz="2000">
                          <a:effectLst/>
                          <a:latin typeface="times new roman"/>
                        </a:rPr>
                        <a:t>ESP8266 tương tác với FRD</a:t>
                      </a:r>
                      <a:endParaRPr lang="vi-VN" sz="2000">
                        <a:effectLst/>
                      </a:endParaRPr>
                    </a:p>
                  </a:txBody>
                  <a:tcPr marL="114300" marR="57150" marT="57150" marB="57150" anchor="ctr">
                    <a:lnL>
                      <a:noFill/>
                    </a:lnL>
                    <a:lnR>
                      <a:noFill/>
                    </a:lnR>
                    <a:lnT>
                      <a:noFill/>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en-US" sz="2000">
                          <a:solidFill>
                            <a:schemeClr val="accent1">
                              <a:lumMod val="75000"/>
                            </a:schemeClr>
                          </a:solidFill>
                          <a:effectLst/>
                          <a:latin typeface="times new roman"/>
                        </a:rPr>
                        <a:t>Module 6</a:t>
                      </a:r>
                      <a:endParaRPr lang="en-US"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tc>
                  <a:txBody>
                    <a:bodyPr/>
                    <a:lstStyle/>
                    <a:p>
                      <a:pPr algn="l"/>
                      <a:r>
                        <a:rPr lang="vi-VN" sz="2000">
                          <a:solidFill>
                            <a:schemeClr val="accent1">
                              <a:lumMod val="75000"/>
                            </a:schemeClr>
                          </a:solidFill>
                          <a:effectLst/>
                          <a:latin typeface="times new roman"/>
                        </a:rPr>
                        <a:t>Xây dựng Webserver trên ESP8266 ở chế độ Station và Accesspoint</a:t>
                      </a:r>
                      <a:br>
                        <a:rPr lang="vi-VN" sz="2000">
                          <a:solidFill>
                            <a:schemeClr val="accent1">
                              <a:lumMod val="75000"/>
                            </a:schemeClr>
                          </a:solidFill>
                          <a:effectLst/>
                        </a:rPr>
                      </a:br>
                      <a:r>
                        <a:rPr lang="vi-VN" sz="2000">
                          <a:solidFill>
                            <a:schemeClr val="accent1">
                              <a:lumMod val="75000"/>
                            </a:schemeClr>
                          </a:solidFill>
                          <a:effectLst/>
                          <a:latin typeface="times new roman"/>
                        </a:rPr>
                        <a:t>Ứng dụng đổi mật khẩu kết nối WiFi cho ESP8266</a:t>
                      </a:r>
                      <a:br>
                        <a:rPr lang="vi-VN" sz="2000">
                          <a:solidFill>
                            <a:schemeClr val="accent1">
                              <a:lumMod val="75000"/>
                            </a:schemeClr>
                          </a:solidFill>
                          <a:effectLst/>
                        </a:rPr>
                      </a:br>
                      <a:r>
                        <a:rPr lang="vi-VN" sz="2000">
                          <a:solidFill>
                            <a:schemeClr val="accent1">
                              <a:lumMod val="75000"/>
                            </a:schemeClr>
                          </a:solidFill>
                          <a:effectLst/>
                          <a:latin typeface="times new roman"/>
                        </a:rPr>
                        <a:t>Xây dựng ứng dụng IoT với nền tảng Blynk</a:t>
                      </a:r>
                      <a:endParaRPr lang="vi-VN"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a:r>
                        <a:rPr lang="en-US" sz="2000">
                          <a:effectLst/>
                          <a:latin typeface="times new roman"/>
                        </a:rPr>
                        <a:t>Module 7</a:t>
                      </a:r>
                      <a:endParaRPr lang="en-US" sz="2000">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tc>
                  <a:txBody>
                    <a:bodyPr/>
                    <a:lstStyle/>
                    <a:p>
                      <a:pPr algn="l"/>
                      <a:r>
                        <a:rPr lang="en-US" sz="2000">
                          <a:effectLst/>
                          <a:latin typeface="times new roman"/>
                        </a:rPr>
                        <a:t>Giao thức MQTT</a:t>
                      </a:r>
                      <a:br>
                        <a:rPr lang="en-US" sz="2000">
                          <a:effectLst/>
                        </a:rPr>
                      </a:br>
                      <a:r>
                        <a:rPr lang="en-US" sz="2000">
                          <a:effectLst/>
                          <a:latin typeface="times new roman"/>
                        </a:rPr>
                        <a:t>MQTT Broker</a:t>
                      </a:r>
                      <a:br>
                        <a:rPr lang="en-US" sz="2000">
                          <a:effectLst/>
                        </a:rPr>
                      </a:br>
                      <a:r>
                        <a:rPr lang="en-US" sz="2000">
                          <a:effectLst/>
                          <a:latin typeface="times new roman"/>
                        </a:rPr>
                        <a:t>Các công cụ MQTT Client</a:t>
                      </a:r>
                      <a:endParaRPr lang="en-US" sz="2000">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a:r>
                        <a:rPr lang="en-US" sz="2000">
                          <a:solidFill>
                            <a:schemeClr val="accent1">
                              <a:lumMod val="75000"/>
                            </a:schemeClr>
                          </a:solidFill>
                          <a:effectLst/>
                          <a:latin typeface="times new roman"/>
                        </a:rPr>
                        <a:t>Module 8</a:t>
                      </a:r>
                      <a:endParaRPr lang="en-US"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tc>
                  <a:txBody>
                    <a:bodyPr/>
                    <a:lstStyle/>
                    <a:p>
                      <a:pPr algn="l"/>
                      <a:r>
                        <a:rPr lang="en-US" sz="2000">
                          <a:solidFill>
                            <a:schemeClr val="accent1">
                              <a:lumMod val="75000"/>
                            </a:schemeClr>
                          </a:solidFill>
                          <a:effectLst/>
                          <a:latin typeface="times new roman"/>
                        </a:rPr>
                        <a:t>Xây dựng ứng dụng IoT với nền tảng OpenHAB</a:t>
                      </a:r>
                      <a:br>
                        <a:rPr lang="en-US" sz="2000">
                          <a:solidFill>
                            <a:schemeClr val="accent1">
                              <a:lumMod val="75000"/>
                            </a:schemeClr>
                          </a:solidFill>
                          <a:effectLst/>
                          <a:latin typeface="times new roman"/>
                        </a:rPr>
                      </a:br>
                      <a:r>
                        <a:rPr lang="en-US" sz="2000">
                          <a:solidFill>
                            <a:schemeClr val="accent1">
                              <a:lumMod val="75000"/>
                            </a:schemeClr>
                          </a:solidFill>
                          <a:effectLst/>
                          <a:latin typeface="times new roman"/>
                        </a:rPr>
                        <a:t>Xây dựng giao diện với OpenHAB</a:t>
                      </a:r>
                      <a:br>
                        <a:rPr lang="en-US" sz="2000">
                          <a:solidFill>
                            <a:schemeClr val="accent1">
                              <a:lumMod val="75000"/>
                            </a:schemeClr>
                          </a:solidFill>
                          <a:effectLst/>
                          <a:latin typeface="times new roman"/>
                        </a:rPr>
                      </a:br>
                      <a:r>
                        <a:rPr lang="en-US" sz="2000">
                          <a:solidFill>
                            <a:schemeClr val="accent1">
                              <a:lumMod val="75000"/>
                            </a:schemeClr>
                          </a:solidFill>
                          <a:effectLst/>
                          <a:latin typeface="times new roman"/>
                        </a:rPr>
                        <a:t>Tích hợp MQTT vào ứng dụng OpenHAB.</a:t>
                      </a:r>
                      <a:endParaRPr lang="en-US" sz="2000">
                        <a:solidFill>
                          <a:schemeClr val="accent1">
                            <a:lumMod val="75000"/>
                          </a:schemeClr>
                        </a:solidFill>
                        <a:effectLst/>
                      </a:endParaRPr>
                    </a:p>
                  </a:txBody>
                  <a:tcPr marL="114300" marR="57150" marT="57150" marB="57150" anchor="ctr">
                    <a:lnL>
                      <a:noFill/>
                    </a:lnL>
                    <a:lnR>
                      <a:noFill/>
                    </a:lnR>
                    <a:lnT w="9525" cap="flat" cmpd="sng" algn="ctr">
                      <a:solidFill>
                        <a:srgbClr val="C0C0C0"/>
                      </a:solidFill>
                      <a:prstDash val="dot"/>
                      <a:round/>
                      <a:headEnd type="none" w="med" len="med"/>
                      <a:tailEnd type="none" w="med" len="med"/>
                    </a:lnT>
                    <a:lnB w="9525"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817F0319-363F-4350-AFB1-4F8071C539DF}" type="slidenum">
              <a:rPr lang="en-US" smtClean="0"/>
              <a:t>5</a:t>
            </a:fld>
            <a:endParaRPr lang="en-US"/>
          </a:p>
        </p:txBody>
      </p:sp>
    </p:spTree>
    <p:extLst>
      <p:ext uri="{BB962C8B-B14F-4D97-AF65-F5344CB8AC3E}">
        <p14:creationId xmlns:p14="http://schemas.microsoft.com/office/powerpoint/2010/main" val="373540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573" y="277802"/>
            <a:ext cx="7848600" cy="461665"/>
          </a:xfrm>
          <a:prstGeom prst="rect">
            <a:avLst/>
          </a:prstGeom>
        </p:spPr>
        <p:txBody>
          <a:bodyPr wrap="square">
            <a:spAutoFit/>
          </a:bodyPr>
          <a:lstStyle/>
          <a:p>
            <a:r>
              <a:rPr lang="vi-VN" sz="2400" b="1">
                <a:effectLst/>
                <a:latin typeface="Calibri" pitchFamily="34" charset="0"/>
                <a:cs typeface="Calibri" pitchFamily="34" charset="0"/>
              </a:rPr>
              <a:t>Tổng quan Internet of Things: Kiến trúc</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descr="Top 6 câu hỏi của ứng viên ghi điểm với người phỏng vấn - TopCV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423160"/>
            <a:ext cx="7391400" cy="44348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17F0319-363F-4350-AFB1-4F8071C539DF}" type="slidenum">
              <a:rPr lang="en-US" smtClean="0"/>
              <a:t>6</a:t>
            </a:fld>
            <a:endParaRPr lang="en-US"/>
          </a:p>
        </p:txBody>
      </p:sp>
    </p:spTree>
    <p:extLst>
      <p:ext uri="{BB962C8B-B14F-4D97-AF65-F5344CB8AC3E}">
        <p14:creationId xmlns:p14="http://schemas.microsoft.com/office/powerpoint/2010/main" val="429437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573" y="277802"/>
            <a:ext cx="7848600" cy="461665"/>
          </a:xfrm>
          <a:prstGeom prst="rect">
            <a:avLst/>
          </a:prstGeom>
        </p:spPr>
        <p:txBody>
          <a:bodyPr wrap="square">
            <a:spAutoFit/>
          </a:bodyPr>
          <a:lstStyle/>
          <a:p>
            <a:r>
              <a:rPr lang="vi-VN" sz="2400" b="1">
                <a:effectLst/>
                <a:latin typeface="Calibri" pitchFamily="34" charset="0"/>
                <a:cs typeface="Calibri" pitchFamily="34" charset="0"/>
              </a:rPr>
              <a:t>Tổng quan Internet of Things: Kiến trúc</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067799" cy="3367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817F0319-363F-4350-AFB1-4F8071C539DF}" type="slidenum">
              <a:rPr lang="en-US" smtClean="0"/>
              <a:t>7</a:t>
            </a:fld>
            <a:endParaRPr lang="en-US"/>
          </a:p>
        </p:txBody>
      </p:sp>
    </p:spTree>
    <p:extLst>
      <p:ext uri="{BB962C8B-B14F-4D97-AF65-F5344CB8AC3E}">
        <p14:creationId xmlns:p14="http://schemas.microsoft.com/office/powerpoint/2010/main" val="175756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573" y="277802"/>
            <a:ext cx="7848600" cy="461665"/>
          </a:xfrm>
          <a:prstGeom prst="rect">
            <a:avLst/>
          </a:prstGeom>
        </p:spPr>
        <p:txBody>
          <a:bodyPr wrap="square">
            <a:spAutoFit/>
          </a:bodyPr>
          <a:lstStyle/>
          <a:p>
            <a:r>
              <a:rPr lang="vi-VN" sz="2400" b="1">
                <a:effectLst/>
                <a:latin typeface="Calibri" pitchFamily="34" charset="0"/>
                <a:cs typeface="Calibri" pitchFamily="34" charset="0"/>
              </a:rPr>
              <a:t>Tổng quan Internet of Things: </a:t>
            </a:r>
            <a:r>
              <a:rPr lang="en-US" sz="2400" b="1">
                <a:latin typeface="Calibri" pitchFamily="34" charset="0"/>
                <a:cs typeface="Calibri" pitchFamily="34" charset="0"/>
              </a:rPr>
              <a:t>Ứ</a:t>
            </a:r>
            <a:r>
              <a:rPr lang="vi-VN" sz="2400" b="1">
                <a:effectLst/>
                <a:latin typeface="Calibri" pitchFamily="34" charset="0"/>
                <a:cs typeface="Calibri" pitchFamily="34" charset="0"/>
              </a:rPr>
              <a:t>ng dụng</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descr="question-mark - Sinh Trắc Vân Tay (DM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685800"/>
            <a:ext cx="2593792" cy="380808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17F0319-363F-4350-AFB1-4F8071C539DF}" type="slidenum">
              <a:rPr lang="en-US" smtClean="0"/>
              <a:t>8</a:t>
            </a:fld>
            <a:endParaRPr lang="en-US"/>
          </a:p>
        </p:txBody>
      </p:sp>
    </p:spTree>
    <p:extLst>
      <p:ext uri="{BB962C8B-B14F-4D97-AF65-F5344CB8AC3E}">
        <p14:creationId xmlns:p14="http://schemas.microsoft.com/office/powerpoint/2010/main" val="114585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573" y="277802"/>
            <a:ext cx="7848600" cy="461665"/>
          </a:xfrm>
          <a:prstGeom prst="rect">
            <a:avLst/>
          </a:prstGeom>
        </p:spPr>
        <p:txBody>
          <a:bodyPr wrap="square">
            <a:spAutoFit/>
          </a:bodyPr>
          <a:lstStyle/>
          <a:p>
            <a:r>
              <a:rPr lang="vi-VN" sz="2400" b="1">
                <a:effectLst/>
                <a:latin typeface="Calibri" pitchFamily="34" charset="0"/>
                <a:cs typeface="Calibri" pitchFamily="34" charset="0"/>
              </a:rPr>
              <a:t>Tổng quan Internet of Things: </a:t>
            </a:r>
            <a:r>
              <a:rPr lang="en-US" sz="2400" b="1">
                <a:latin typeface="Calibri" pitchFamily="34" charset="0"/>
                <a:cs typeface="Calibri" pitchFamily="34" charset="0"/>
              </a:rPr>
              <a:t>Ứ</a:t>
            </a:r>
            <a:r>
              <a:rPr lang="vi-VN" sz="2400" b="1">
                <a:effectLst/>
                <a:latin typeface="Calibri" pitchFamily="34" charset="0"/>
                <a:cs typeface="Calibri" pitchFamily="34" charset="0"/>
              </a:rPr>
              <a:t>ng dụng</a:t>
            </a:r>
            <a:endParaRPr lang="en-US" sz="2400" b="1"/>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76200"/>
            <a:ext cx="1295399" cy="403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 y="1066800"/>
            <a:ext cx="9140492" cy="5216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817F0319-363F-4350-AFB1-4F8071C539DF}" type="slidenum">
              <a:rPr lang="en-US" smtClean="0"/>
              <a:t>9</a:t>
            </a:fld>
            <a:endParaRPr lang="en-US"/>
          </a:p>
        </p:txBody>
      </p:sp>
    </p:spTree>
    <p:extLst>
      <p:ext uri="{BB962C8B-B14F-4D97-AF65-F5344CB8AC3E}">
        <p14:creationId xmlns:p14="http://schemas.microsoft.com/office/powerpoint/2010/main" val="229360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5035</TotalTime>
  <Words>1647</Words>
  <Application>Microsoft Macintosh PowerPoint</Application>
  <PresentationFormat>On-screen Show (4:3)</PresentationFormat>
  <Paragraphs>186</Paragraphs>
  <Slides>29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Arial(body)</vt:lpstr>
      <vt:lpstr>Calibri</vt:lpstr>
      <vt:lpstr>Tahoma</vt:lpstr>
      <vt:lpstr>times new 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BÀI TẬP ÔN LUYỆN C</vt:lpstr>
      <vt:lpstr>BÀI TẬP ÔN LUYỆN C</vt:lpstr>
      <vt:lpstr>PHẦN CỨNG THỰC HÀNH</vt:lpstr>
      <vt:lpstr>PowerPoint Presentation</vt:lpstr>
      <vt:lpstr>Chương trình  đầu tiên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Huynh Nhat Thuong - COE</cp:lastModifiedBy>
  <cp:revision>50</cp:revision>
  <dcterms:created xsi:type="dcterms:W3CDTF">2020-09-18T02:30:05Z</dcterms:created>
  <dcterms:modified xsi:type="dcterms:W3CDTF">2021-03-09T11:48:20Z</dcterms:modified>
</cp:coreProperties>
</file>