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67" r:id="rId4"/>
    <p:sldId id="268" r:id="rId5"/>
    <p:sldId id="269" r:id="rId6"/>
    <p:sldId id="270" r:id="rId7"/>
    <p:sldId id="271" r:id="rId8"/>
    <p:sldId id="272" r:id="rId9"/>
    <p:sldId id="273" r:id="rId10"/>
    <p:sldId id="274" r:id="rId11"/>
    <p:sldId id="443" r:id="rId12"/>
    <p:sldId id="444" r:id="rId13"/>
    <p:sldId id="445" r:id="rId14"/>
    <p:sldId id="446" r:id="rId15"/>
    <p:sldId id="447" r:id="rId16"/>
    <p:sldId id="44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5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8E306-F1D4-44DC-A094-8996A30AEBFA}"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310564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8E306-F1D4-44DC-A094-8996A30AEBFA}"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220274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8E306-F1D4-44DC-A094-8996A30AEBFA}"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28691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a:p>
        </p:txBody>
      </p:sp>
    </p:spTree>
    <p:extLst>
      <p:ext uri="{BB962C8B-B14F-4D97-AF65-F5344CB8AC3E}">
        <p14:creationId xmlns:p14="http://schemas.microsoft.com/office/powerpoint/2010/main" val="112084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271870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2"/>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14734EAE-ABEF-48A8-99A3-CBDCC7447C7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565485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2269700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3"/>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7"/>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3"/>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7"/>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1428084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47414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3005914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34EAE-ABEF-48A8-99A3-CBDCC7447C79}"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56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8E306-F1D4-44DC-A094-8996A30AEBFA}"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2065221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4734EAE-ABEF-48A8-99A3-CBDCC7447C79}"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482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1040888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34EAE-ABEF-48A8-99A3-CBDCC7447C79}" type="slidenum">
              <a:rPr lang="en-US" smtClean="0"/>
              <a:t>‹#›</a:t>
            </a:fld>
            <a:endParaRPr lang="en-US"/>
          </a:p>
        </p:txBody>
      </p:sp>
    </p:spTree>
    <p:extLst>
      <p:ext uri="{BB962C8B-B14F-4D97-AF65-F5344CB8AC3E}">
        <p14:creationId xmlns:p14="http://schemas.microsoft.com/office/powerpoint/2010/main" val="2950408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2655767"/>
            <a:ext cx="5585400" cy="15464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extLst>
      <p:ext uri="{BB962C8B-B14F-4D97-AF65-F5344CB8AC3E}">
        <p14:creationId xmlns:p14="http://schemas.microsoft.com/office/powerpoint/2010/main" val="378166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8E306-F1D4-44DC-A094-8996A30AEBFA}"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102643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8E306-F1D4-44DC-A094-8996A30AEBFA}"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118207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8E306-F1D4-44DC-A094-8996A30AEBFA}"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151131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8E306-F1D4-44DC-A094-8996A30AEBFA}"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195641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8E306-F1D4-44DC-A094-8996A30AEBFA}"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201735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8E306-F1D4-44DC-A094-8996A30AEBFA}"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333297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8E306-F1D4-44DC-A094-8996A30AEBFA}"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F6DB9-803A-48C4-B495-07DB8540C946}" type="slidenum">
              <a:rPr lang="en-US" smtClean="0"/>
              <a:t>‹#›</a:t>
            </a:fld>
            <a:endParaRPr lang="en-US"/>
          </a:p>
        </p:txBody>
      </p:sp>
    </p:spTree>
    <p:extLst>
      <p:ext uri="{BB962C8B-B14F-4D97-AF65-F5344CB8AC3E}">
        <p14:creationId xmlns:p14="http://schemas.microsoft.com/office/powerpoint/2010/main" val="57448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8E306-F1D4-44DC-A094-8996A30AEBFA}" type="datetimeFigureOut">
              <a:rPr lang="en-US" smtClean="0"/>
              <a:t>3/18/2021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F6DB9-803A-48C4-B495-07DB8540C946}" type="slidenum">
              <a:rPr lang="en-US" smtClean="0"/>
              <a:t>‹#›</a:t>
            </a:fld>
            <a:endParaRPr lang="en-US"/>
          </a:p>
        </p:txBody>
      </p:sp>
    </p:spTree>
    <p:extLst>
      <p:ext uri="{BB962C8B-B14F-4D97-AF65-F5344CB8AC3E}">
        <p14:creationId xmlns:p14="http://schemas.microsoft.com/office/powerpoint/2010/main" val="3038100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9"/>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1"/>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9" y="5885499"/>
            <a:ext cx="1315721" cy="365125"/>
          </a:xfrm>
          <a:prstGeom prst="rect">
            <a:avLst/>
          </a:prstGeom>
        </p:spPr>
        <p:txBody>
          <a:bodyPr vert="horz" lIns="91440" tIns="45720" rIns="91440" bIns="45720" rtlCol="0" anchor="ctr"/>
          <a:lstStyle>
            <a:lvl1pPr algn="l">
              <a:defRPr sz="2400" b="1">
                <a:solidFill>
                  <a:schemeClr val="tx2"/>
                </a:solidFill>
              </a:defRPr>
            </a:lvl1pPr>
          </a:lstStyle>
          <a:p>
            <a:fld id="{14734EAE-ABEF-48A8-99A3-CBDCC7447C79}"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970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6">
            <a:extLst>
              <a:ext uri="{FF2B5EF4-FFF2-40B4-BE49-F238E27FC236}">
                <a16:creationId xmlns:a16="http://schemas.microsoft.com/office/drawing/2014/main" id="{D5BDE7B6-9C5F-4FCC-8065-3C0DFC057452}"/>
              </a:ext>
            </a:extLst>
          </p:cNvPr>
          <p:cNvSpPr txBox="1"/>
          <p:nvPr/>
        </p:nvSpPr>
        <p:spPr>
          <a:xfrm>
            <a:off x="1643197" y="6352503"/>
            <a:ext cx="1005687"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0707.899.555</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descr="Kết quả hình ảnh cho facebook icon">
            <a:extLst>
              <a:ext uri="{FF2B5EF4-FFF2-40B4-BE49-F238E27FC236}">
                <a16:creationId xmlns:a16="http://schemas.microsoft.com/office/drawing/2014/main" id="{181D1E6F-95E5-4ED5-BC60-7BC6B4B604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407" y="6327889"/>
            <a:ext cx="249161" cy="249161"/>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8">
            <a:extLst>
              <a:ext uri="{FF2B5EF4-FFF2-40B4-BE49-F238E27FC236}">
                <a16:creationId xmlns:a16="http://schemas.microsoft.com/office/drawing/2014/main" id="{33411400-3E18-4E7D-BBA8-25E876B73BD8}"/>
              </a:ext>
            </a:extLst>
          </p:cNvPr>
          <p:cNvSpPr txBox="1"/>
          <p:nvPr/>
        </p:nvSpPr>
        <p:spPr>
          <a:xfrm>
            <a:off x="6663568" y="6352723"/>
            <a:ext cx="1431169"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fb.com/</a:t>
            </a:r>
            <a:r>
              <a:rPr kumimoji="0" lang="en-US" sz="1125"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trungngo.dtvt</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7" name="Picture 2" descr="Kết quả hình ảnh cho email icon">
            <a:extLst>
              <a:ext uri="{FF2B5EF4-FFF2-40B4-BE49-F238E27FC236}">
                <a16:creationId xmlns:a16="http://schemas.microsoft.com/office/drawing/2014/main" id="{B5EC21A9-4FD4-4835-BD96-05024BB2B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018" y="6186422"/>
            <a:ext cx="339857" cy="339857"/>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14">
            <a:extLst>
              <a:ext uri="{FF2B5EF4-FFF2-40B4-BE49-F238E27FC236}">
                <a16:creationId xmlns:a16="http://schemas.microsoft.com/office/drawing/2014/main" id="{8161E8B9-A7EF-4650-B807-B21DE7524B8E}"/>
              </a:ext>
            </a:extLst>
          </p:cNvPr>
          <p:cNvSpPr txBox="1"/>
          <p:nvPr/>
        </p:nvSpPr>
        <p:spPr>
          <a:xfrm>
            <a:off x="2692427" y="200555"/>
            <a:ext cx="4405586" cy="40395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25"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mn-ea"/>
                <a:cs typeface="Arial" panose="020B0604020202020204" pitchFamily="34" charset="0"/>
              </a:rPr>
              <a:t>CÔNG TY TNHH KỸ THUẬT TAPIT</a:t>
            </a:r>
            <a:endParaRPr kumimoji="0" lang="vi-VN" sz="2025"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mn-ea"/>
              <a:cs typeface="Arial" panose="020B0604020202020204" pitchFamily="34" charset="0"/>
            </a:endParaRPr>
          </a:p>
        </p:txBody>
      </p:sp>
      <p:sp>
        <p:nvSpPr>
          <p:cNvPr id="9" name="Hộp Văn bản 15">
            <a:extLst>
              <a:ext uri="{FF2B5EF4-FFF2-40B4-BE49-F238E27FC236}">
                <a16:creationId xmlns:a16="http://schemas.microsoft.com/office/drawing/2014/main" id="{52A3CD78-98B5-4850-90F2-23907CB0898C}"/>
              </a:ext>
            </a:extLst>
          </p:cNvPr>
          <p:cNvSpPr txBox="1"/>
          <p:nvPr/>
        </p:nvSpPr>
        <p:spPr>
          <a:xfrm>
            <a:off x="1" y="2652955"/>
            <a:ext cx="9143999" cy="507831"/>
          </a:xfrm>
          <a:prstGeom prst="rect">
            <a:avLst/>
          </a:prstGeom>
          <a:noFill/>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MODULE 4: GIAO THỨC HTTP, HTML, JAVASCRIPT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cxnSp>
        <p:nvCxnSpPr>
          <p:cNvPr id="10" name="Đường nối Thẳng 17">
            <a:extLst>
              <a:ext uri="{FF2B5EF4-FFF2-40B4-BE49-F238E27FC236}">
                <a16:creationId xmlns:a16="http://schemas.microsoft.com/office/drawing/2014/main" id="{C7B1BA8B-A523-4EBD-82C4-2FAB6AB8ED98}"/>
              </a:ext>
            </a:extLst>
          </p:cNvPr>
          <p:cNvCxnSpPr/>
          <p:nvPr/>
        </p:nvCxnSpPr>
        <p:spPr>
          <a:xfrm>
            <a:off x="3415573" y="632999"/>
            <a:ext cx="301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Đường nối Thẳng 22">
            <a:extLst>
              <a:ext uri="{FF2B5EF4-FFF2-40B4-BE49-F238E27FC236}">
                <a16:creationId xmlns:a16="http://schemas.microsoft.com/office/drawing/2014/main" id="{E896F693-742A-43EE-92F6-9809ECE0080D}"/>
              </a:ext>
            </a:extLst>
          </p:cNvPr>
          <p:cNvCxnSpPr/>
          <p:nvPr/>
        </p:nvCxnSpPr>
        <p:spPr>
          <a:xfrm>
            <a:off x="4042425" y="595377"/>
            <a:ext cx="172660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Hộp Văn bản 10">
            <a:extLst>
              <a:ext uri="{FF2B5EF4-FFF2-40B4-BE49-F238E27FC236}">
                <a16:creationId xmlns:a16="http://schemas.microsoft.com/office/drawing/2014/main" id="{F82E27BB-5DFC-44D5-9EAE-2BD43CEAF27D}"/>
              </a:ext>
            </a:extLst>
          </p:cNvPr>
          <p:cNvSpPr txBox="1"/>
          <p:nvPr/>
        </p:nvSpPr>
        <p:spPr>
          <a:xfrm>
            <a:off x="3885874" y="6313791"/>
            <a:ext cx="1839612"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vantrung1001@gmail.com</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3" name="Picture 12">
            <a:extLst>
              <a:ext uri="{FF2B5EF4-FFF2-40B4-BE49-F238E27FC236}">
                <a16:creationId xmlns:a16="http://schemas.microsoft.com/office/drawing/2014/main" id="{A2813AC7-352D-4B1B-BD6A-A84F053768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0427" y="73479"/>
            <a:ext cx="752822" cy="752822"/>
          </a:xfrm>
          <a:prstGeom prst="rect">
            <a:avLst/>
          </a:prstGeom>
        </p:spPr>
      </p:pic>
      <p:pic>
        <p:nvPicPr>
          <p:cNvPr id="15" name="Picture 4" descr="Hình ảnh có liên quan">
            <a:extLst>
              <a:ext uri="{FF2B5EF4-FFF2-40B4-BE49-F238E27FC236}">
                <a16:creationId xmlns:a16="http://schemas.microsoft.com/office/drawing/2014/main" id="{A1C990F8-D5E6-4647-B0A5-AF7125995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139244" y="6198954"/>
            <a:ext cx="417362" cy="417362"/>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6">
            <a:extLst>
              <a:ext uri="{FF2B5EF4-FFF2-40B4-BE49-F238E27FC236}">
                <a16:creationId xmlns:a16="http://schemas.microsoft.com/office/drawing/2014/main" id="{35370AFD-B0A8-4067-A8F8-EAE8790A281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11410AF-534E-4BC0-AE0F-BD615ECE0F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4DA6EEB-4009-4B7F-A847-A7FB58EE2642}"/>
              </a:ext>
            </a:extLst>
          </p:cNvPr>
          <p:cNvSpPr txBox="1"/>
          <p:nvPr/>
        </p:nvSpPr>
        <p:spPr>
          <a:xfrm>
            <a:off x="5725486" y="3800747"/>
            <a:ext cx="3897297" cy="3231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1" u="none" strike="noStrike" kern="1200" cap="none" spc="0" normalizeH="0" baseline="0" noProof="0" dirty="0">
                <a:ln>
                  <a:noFill/>
                </a:ln>
                <a:solidFill>
                  <a:prstClr val="black"/>
                </a:solidFill>
                <a:effectLst/>
                <a:uLnTx/>
                <a:uFillTx/>
                <a:latin typeface="Calibri" panose="020F0502020204030204"/>
                <a:ea typeface="+mn-ea"/>
                <a:cs typeface="+mn-cs"/>
              </a:rPr>
              <a:t>NGÔ VĂN TRUNG</a:t>
            </a:r>
          </a:p>
        </p:txBody>
      </p:sp>
    </p:spTree>
    <p:extLst>
      <p:ext uri="{BB962C8B-B14F-4D97-AF65-F5344CB8AC3E}">
        <p14:creationId xmlns:p14="http://schemas.microsoft.com/office/powerpoint/2010/main" val="263601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txBox="1">
            <a:spLocks/>
          </p:cNvSpPr>
          <p:nvPr/>
        </p:nvSpPr>
        <p:spPr>
          <a:xfrm rot="16200000">
            <a:off x="8608379" y="6266497"/>
            <a:ext cx="553722"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400" b="1" i="0" u="none" strike="noStrike" cap="none">
                <a:solidFill>
                  <a:schemeClr val="tx2"/>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D1282E"/>
              </a:solidFill>
              <a:effectLst/>
              <a:uLnTx/>
              <a:uFillTx/>
              <a:latin typeface="Arial"/>
              <a:cs typeface="Arial"/>
              <a:sym typeface="Arial"/>
            </a:endParaRPr>
          </a:p>
        </p:txBody>
      </p:sp>
      <p:sp>
        <p:nvSpPr>
          <p:cNvPr id="9" name="TextBox 8"/>
          <p:cNvSpPr txBox="1"/>
          <p:nvPr/>
        </p:nvSpPr>
        <p:spPr>
          <a:xfrm>
            <a:off x="501654" y="2819395"/>
            <a:ext cx="81066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srgbClr val="FF0000"/>
                </a:solidFill>
                <a:effectLst/>
                <a:uLnTx/>
                <a:uFillTx/>
                <a:latin typeface="Arial"/>
                <a:cs typeface="Arial"/>
                <a:sym typeface="Arial"/>
              </a:rPr>
              <a:t>WIFI STA </a:t>
            </a:r>
            <a:r>
              <a:rPr kumimoji="0" lang="en-US" sz="4000" b="0" i="1" u="none" strike="noStrike" kern="0" cap="none" spc="0" normalizeH="0" baseline="0" noProof="0" dirty="0">
                <a:ln>
                  <a:noFill/>
                </a:ln>
                <a:solidFill>
                  <a:srgbClr val="000000"/>
                </a:solidFill>
                <a:effectLst/>
                <a:uLnTx/>
                <a:uFillTx/>
                <a:latin typeface="Arial"/>
                <a:cs typeface="Arial"/>
                <a:sym typeface="Arial"/>
              </a:rPr>
              <a:t>and</a:t>
            </a:r>
            <a:r>
              <a:rPr kumimoji="0" lang="en-US" sz="4800" b="0" i="1" u="none" strike="noStrike" kern="0" cap="none" spc="0" normalizeH="0" baseline="0" noProof="0" dirty="0">
                <a:ln>
                  <a:noFill/>
                </a:ln>
                <a:solidFill>
                  <a:srgbClr val="000000"/>
                </a:solidFill>
                <a:effectLst/>
                <a:uLnTx/>
                <a:uFillTx/>
                <a:latin typeface="Arial"/>
                <a:cs typeface="Arial"/>
                <a:sym typeface="Arial"/>
              </a:rPr>
              <a:t> </a:t>
            </a:r>
            <a:r>
              <a:rPr kumimoji="0" lang="en-US" sz="4800" b="1" i="0" u="none" strike="noStrike" kern="0" cap="none" spc="0" normalizeH="0" baseline="0" noProof="0" dirty="0">
                <a:ln>
                  <a:noFill/>
                </a:ln>
                <a:solidFill>
                  <a:srgbClr val="FF0000"/>
                </a:solidFill>
                <a:effectLst/>
                <a:uLnTx/>
                <a:uFillTx/>
                <a:latin typeface="Arial"/>
                <a:cs typeface="Arial"/>
                <a:sym typeface="Arial"/>
              </a:rPr>
              <a:t>HTTP CLIENT</a:t>
            </a:r>
          </a:p>
        </p:txBody>
      </p:sp>
    </p:spTree>
    <p:extLst>
      <p:ext uri="{BB962C8B-B14F-4D97-AF65-F5344CB8AC3E}">
        <p14:creationId xmlns:p14="http://schemas.microsoft.com/office/powerpoint/2010/main" val="284975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49" y="733424"/>
            <a:ext cx="8402139" cy="5988051"/>
          </a:xfrm>
        </p:spPr>
        <p:txBody>
          <a:bodyPr>
            <a:noAutofit/>
          </a:bodyPr>
          <a:lstStyle/>
          <a:p>
            <a:pPr>
              <a:buFontTx/>
              <a:buChar char="-"/>
            </a:pPr>
            <a:r>
              <a:rPr lang="vi-VN" sz="2500" dirty="0" err="1">
                <a:latin typeface="Times New Roman" panose="02020603050405020304" pitchFamily="18" charset="0"/>
                <a:cs typeface="Times New Roman" panose="02020603050405020304" pitchFamily="18" charset="0"/>
              </a:rPr>
              <a:t>HyperText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Markup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Language</a:t>
            </a:r>
            <a:endParaRPr lang="en-US" sz="2500"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HTML </a:t>
            </a:r>
            <a:r>
              <a:rPr lang="vi-VN" sz="2500" dirty="0" err="1">
                <a:latin typeface="Times New Roman" panose="02020603050405020304" pitchFamily="18" charset="0"/>
                <a:cs typeface="Times New Roman" panose="02020603050405020304" pitchFamily="18" charset="0"/>
              </a:rPr>
              <a:t>is</a:t>
            </a:r>
            <a:r>
              <a:rPr lang="vi-VN" sz="2500" dirty="0">
                <a:latin typeface="Times New Roman" panose="02020603050405020304" pitchFamily="18" charset="0"/>
                <a:cs typeface="Times New Roman" panose="02020603050405020304" pitchFamily="18" charset="0"/>
              </a:rPr>
              <a:t> a </a:t>
            </a:r>
            <a:r>
              <a:rPr lang="vi-VN" sz="2500" dirty="0" err="1">
                <a:latin typeface="Times New Roman" panose="02020603050405020304" pitchFamily="18" charset="0"/>
                <a:cs typeface="Times New Roman" panose="02020603050405020304" pitchFamily="18" charset="0"/>
              </a:rPr>
              <a:t>computer</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language</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that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is</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used</a:t>
            </a:r>
            <a:r>
              <a:rPr lang="vi-VN" sz="2500" dirty="0">
                <a:latin typeface="Times New Roman" panose="02020603050405020304" pitchFamily="18" charset="0"/>
                <a:cs typeface="Times New Roman" panose="02020603050405020304" pitchFamily="18" charset="0"/>
              </a:rPr>
              <a:t> to </a:t>
            </a:r>
            <a:r>
              <a:rPr lang="vi-VN" sz="2500" dirty="0" err="1">
                <a:latin typeface="Times New Roman" panose="02020603050405020304" pitchFamily="18" charset="0"/>
                <a:cs typeface="Times New Roman" panose="02020603050405020304" pitchFamily="18" charset="0"/>
              </a:rPr>
              <a:t>creat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documents</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on</a:t>
            </a:r>
            <a:r>
              <a:rPr lang="vi-VN" sz="2500" dirty="0">
                <a:latin typeface="Times New Roman" panose="02020603050405020304" pitchFamily="18" charset="0"/>
                <a:cs typeface="Times New Roman" panose="02020603050405020304" pitchFamily="18" charset="0"/>
              </a:rPr>
              <a:t> the </a:t>
            </a:r>
            <a:r>
              <a:rPr lang="vi-VN" sz="2500" dirty="0" err="1">
                <a:latin typeface="Times New Roman" panose="02020603050405020304" pitchFamily="18" charset="0"/>
                <a:cs typeface="Times New Roman" panose="02020603050405020304" pitchFamily="18" charset="0"/>
              </a:rPr>
              <a:t>World</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Wide</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Web</a:t>
            </a:r>
            <a:r>
              <a:rPr lang="vi-VN"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HTML </a:t>
            </a:r>
            <a:r>
              <a:rPr lang="vi-VN" sz="2500" dirty="0" err="1">
                <a:latin typeface="Times New Roman" panose="02020603050405020304" pitchFamily="18" charset="0"/>
                <a:cs typeface="Times New Roman" panose="02020603050405020304" pitchFamily="18" charset="0"/>
              </a:rPr>
              <a:t>is</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very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simple</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and</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logical</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It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reads</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from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left</a:t>
            </a:r>
            <a:r>
              <a:rPr lang="vi-VN" sz="2500" dirty="0">
                <a:latin typeface="Times New Roman" panose="02020603050405020304" pitchFamily="18" charset="0"/>
                <a:cs typeface="Times New Roman" panose="02020603050405020304" pitchFamily="18" charset="0"/>
              </a:rPr>
              <a:t> to </a:t>
            </a:r>
            <a:r>
              <a:rPr lang="vi-VN" sz="2500" dirty="0" err="1">
                <a:latin typeface="Times New Roman" panose="02020603050405020304" pitchFamily="18" charset="0"/>
                <a:cs typeface="Times New Roman" panose="02020603050405020304" pitchFamily="18" charset="0"/>
              </a:rPr>
              <a:t>right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top</a:t>
            </a:r>
            <a:r>
              <a:rPr lang="vi-VN" sz="2500" dirty="0">
                <a:latin typeface="Times New Roman" panose="02020603050405020304" pitchFamily="18" charset="0"/>
                <a:cs typeface="Times New Roman" panose="02020603050405020304" pitchFamily="18" charset="0"/>
              </a:rPr>
              <a:t> to </a:t>
            </a:r>
            <a:r>
              <a:rPr lang="vi-VN" sz="2500" dirty="0" err="1">
                <a:latin typeface="Times New Roman" panose="02020603050405020304" pitchFamily="18" charset="0"/>
                <a:cs typeface="Times New Roman" panose="02020603050405020304" pitchFamily="18" charset="0"/>
              </a:rPr>
              <a:t>bottom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and</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uses</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plain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text</a:t>
            </a:r>
            <a:r>
              <a:rPr lang="vi-VN"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HTML </a:t>
            </a:r>
            <a:r>
              <a:rPr lang="vi-VN" sz="2500" dirty="0" err="1">
                <a:latin typeface="Times New Roman" panose="02020603050405020304" pitchFamily="18" charset="0"/>
                <a:cs typeface="Times New Roman" panose="02020603050405020304" pitchFamily="18" charset="0"/>
              </a:rPr>
              <a:t>is</a:t>
            </a:r>
            <a:r>
              <a:rPr lang="vi-VN" sz="2500" dirty="0">
                <a:latin typeface="Times New Roman" panose="02020603050405020304" pitchFamily="18" charset="0"/>
                <a:cs typeface="Times New Roman" panose="02020603050405020304" pitchFamily="18" charset="0"/>
              </a:rPr>
              <a:t> </a:t>
            </a:r>
            <a:r>
              <a:rPr lang="vi-VN" sz="2500" b="1" dirty="0">
                <a:latin typeface="Times New Roman" panose="02020603050405020304" pitchFamily="18" charset="0"/>
                <a:cs typeface="Times New Roman" panose="02020603050405020304" pitchFamily="18" charset="0"/>
              </a:rPr>
              <a:t>NOT </a:t>
            </a:r>
            <a:r>
              <a:rPr lang="vi-VN" sz="2500" dirty="0">
                <a:latin typeface="Times New Roman" panose="02020603050405020304" pitchFamily="18" charset="0"/>
                <a:cs typeface="Times New Roman" panose="02020603050405020304" pitchFamily="18" charset="0"/>
              </a:rPr>
              <a:t>a </a:t>
            </a:r>
            <a:r>
              <a:rPr lang="vi-VN" sz="2500" dirty="0" err="1">
                <a:latin typeface="Times New Roman" panose="02020603050405020304" pitchFamily="18" charset="0"/>
                <a:cs typeface="Times New Roman" panose="02020603050405020304" pitchFamily="18" charset="0"/>
              </a:rPr>
              <a:t>programming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language</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but</a:t>
            </a:r>
            <a:r>
              <a:rPr lang="vi-VN" sz="2500" dirty="0">
                <a:latin typeface="Times New Roman" panose="02020603050405020304" pitchFamily="18" charset="0"/>
                <a:cs typeface="Times New Roman" panose="02020603050405020304" pitchFamily="18" charset="0"/>
              </a:rPr>
              <a:t> a </a:t>
            </a:r>
            <a:r>
              <a:rPr lang="vi-VN" sz="2500" dirty="0" err="1">
                <a:latin typeface="Times New Roman" panose="02020603050405020304" pitchFamily="18" charset="0"/>
                <a:cs typeface="Times New Roman" panose="02020603050405020304" pitchFamily="18" charset="0"/>
              </a:rPr>
              <a:t>mark-up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language</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that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uses</a:t>
            </a:r>
            <a:r>
              <a:rPr lang="vi-VN" sz="2500" dirty="0">
                <a:latin typeface="Times New Roman" panose="02020603050405020304" pitchFamily="18" charset="0"/>
                <a:cs typeface="Times New Roman" panose="02020603050405020304" pitchFamily="18" charset="0"/>
              </a:rPr>
              <a:t> </a:t>
            </a:r>
            <a:r>
              <a:rPr lang="vi-VN" sz="2500" dirty="0">
                <a:solidFill>
                  <a:srgbClr val="FF0000"/>
                </a:solidFill>
                <a:latin typeface="Times New Roman" panose="02020603050405020304" pitchFamily="18" charset="0"/>
                <a:cs typeface="Times New Roman" panose="02020603050405020304" pitchFamily="18" charset="0"/>
              </a:rPr>
              <a:t>&lt;</a:t>
            </a:r>
            <a:r>
              <a:rPr lang="vi-VN" sz="2500" dirty="0" err="1">
                <a:solidFill>
                  <a:srgbClr val="FF0000"/>
                </a:solidFill>
                <a:latin typeface="Times New Roman" panose="02020603050405020304" pitchFamily="18" charset="0"/>
                <a:cs typeface="Times New Roman" panose="02020603050405020304" pitchFamily="18" charset="0"/>
              </a:rPr>
              <a:t>Tags</a:t>
            </a:r>
            <a:r>
              <a:rPr lang="vi-VN" sz="2500" dirty="0">
                <a:solidFill>
                  <a:srgbClr val="FF0000"/>
                </a:solidFill>
                <a:latin typeface="Times New Roman" panose="02020603050405020304" pitchFamily="18" charset="0"/>
                <a:cs typeface="Times New Roman" panose="02020603050405020304" pitchFamily="18" charset="0"/>
              </a:rPr>
              <a:t>&gt; </a:t>
            </a:r>
            <a:r>
              <a:rPr lang="vi-VN" sz="2500" dirty="0" err="1">
                <a:solidFill>
                  <a:schemeClr val="tx1"/>
                </a:solidFill>
                <a:latin typeface="Times New Roman" panose="02020603050405020304" pitchFamily="18" charset="0"/>
                <a:cs typeface="Times New Roman" panose="02020603050405020304" pitchFamily="18" charset="0"/>
              </a:rPr>
              <a:t>like</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this</a:t>
            </a:r>
            <a:r>
              <a:rPr lang="vi-VN" sz="2500" dirty="0">
                <a:solidFill>
                  <a:schemeClr val="tx1"/>
                </a:solidFill>
                <a:latin typeface="Times New Roman" panose="02020603050405020304" pitchFamily="18" charset="0"/>
                <a:cs typeface="Times New Roman" panose="02020603050405020304" pitchFamily="18" charset="0"/>
              </a:rPr>
              <a:t>.</a:t>
            </a:r>
            <a:endParaRPr lang="en-US" sz="2500" dirty="0">
              <a:solidFill>
                <a:schemeClr val="tx1"/>
              </a:solidFill>
              <a:latin typeface="Times New Roman" panose="02020603050405020304" pitchFamily="18" charset="0"/>
              <a:cs typeface="Times New Roman" panose="02020603050405020304" pitchFamily="18" charset="0"/>
            </a:endParaRPr>
          </a:p>
          <a:p>
            <a:pPr>
              <a:buFontTx/>
              <a:buChar char="-"/>
            </a:pPr>
            <a:r>
              <a:rPr lang="vi-VN" sz="2500" dirty="0">
                <a:solidFill>
                  <a:schemeClr val="tx1"/>
                </a:solidFill>
                <a:latin typeface="Times New Roman" panose="02020603050405020304" pitchFamily="18" charset="0"/>
                <a:cs typeface="Times New Roman" panose="02020603050405020304" pitchFamily="18" charset="0"/>
              </a:rPr>
              <a:t>The </a:t>
            </a:r>
            <a:r>
              <a:rPr lang="vi-VN" sz="2500" dirty="0" err="1">
                <a:solidFill>
                  <a:schemeClr val="tx1"/>
                </a:solidFill>
                <a:latin typeface="Times New Roman" panose="02020603050405020304" pitchFamily="18" charset="0"/>
                <a:cs typeface="Times New Roman" panose="02020603050405020304" pitchFamily="18" charset="0"/>
              </a:rPr>
              <a:t>websites</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you</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view</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on</a:t>
            </a:r>
            <a:r>
              <a:rPr lang="vi-VN" sz="2500" dirty="0">
                <a:solidFill>
                  <a:schemeClr val="tx1"/>
                </a:solidFill>
                <a:latin typeface="Times New Roman" panose="02020603050405020304" pitchFamily="18" charset="0"/>
                <a:cs typeface="Times New Roman" panose="02020603050405020304" pitchFamily="18" charset="0"/>
              </a:rPr>
              <a:t> the </a:t>
            </a:r>
            <a:r>
              <a:rPr lang="vi-VN" sz="2500" dirty="0" err="1">
                <a:solidFill>
                  <a:schemeClr val="tx1"/>
                </a:solidFill>
                <a:latin typeface="Times New Roman" panose="02020603050405020304" pitchFamily="18" charset="0"/>
                <a:cs typeface="Times New Roman" panose="02020603050405020304" pitchFamily="18" charset="0"/>
              </a:rPr>
              <a:t>internet</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are</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actually</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text</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files</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that</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consist</a:t>
            </a:r>
            <a:r>
              <a:rPr lang="vi-VN" sz="2500" dirty="0">
                <a:solidFill>
                  <a:schemeClr val="tx1"/>
                </a:solidFill>
                <a:latin typeface="Times New Roman" panose="02020603050405020304" pitchFamily="18" charset="0"/>
                <a:cs typeface="Times New Roman" panose="02020603050405020304" pitchFamily="18" charset="0"/>
              </a:rPr>
              <a:t> </a:t>
            </a:r>
            <a:r>
              <a:rPr lang="vi-VN" sz="2500" dirty="0" err="1">
                <a:solidFill>
                  <a:schemeClr val="tx1"/>
                </a:solidFill>
                <a:latin typeface="Times New Roman" panose="02020603050405020304" pitchFamily="18" charset="0"/>
                <a:cs typeface="Times New Roman" panose="02020603050405020304" pitchFamily="18" charset="0"/>
              </a:rPr>
              <a:t>of</a:t>
            </a:r>
            <a:r>
              <a:rPr lang="vi-VN" sz="2500" dirty="0">
                <a:solidFill>
                  <a:schemeClr val="tx1"/>
                </a:solidFill>
                <a:latin typeface="Times New Roman" panose="02020603050405020304" pitchFamily="18" charset="0"/>
                <a:cs typeface="Times New Roman" panose="02020603050405020304" pitchFamily="18" charset="0"/>
              </a:rPr>
              <a:t> HTML </a:t>
            </a:r>
            <a:r>
              <a:rPr lang="vi-VN" sz="2500" dirty="0" err="1">
                <a:solidFill>
                  <a:schemeClr val="tx1"/>
                </a:solidFill>
                <a:latin typeface="Times New Roman" panose="02020603050405020304" pitchFamily="18" charset="0"/>
                <a:cs typeface="Times New Roman" panose="02020603050405020304" pitchFamily="18" charset="0"/>
              </a:rPr>
              <a:t>Tags</a:t>
            </a:r>
            <a:r>
              <a:rPr lang="vi-VN" sz="2500" dirty="0">
                <a:solidFill>
                  <a:schemeClr val="tx1"/>
                </a:solidFill>
                <a:latin typeface="Times New Roman" panose="02020603050405020304" pitchFamily="18" charset="0"/>
                <a:cs typeface="Times New Roman" panose="02020603050405020304" pitchFamily="18" charset="0"/>
              </a:rPr>
              <a:t>.</a:t>
            </a:r>
            <a:endParaRPr lang="en-US" sz="2500" i="1" dirty="0">
              <a:solidFill>
                <a:srgbClr val="666666"/>
              </a:solidFill>
              <a:latin typeface="Times New Roman" panose="02020603050405020304" pitchFamily="18" charset="0"/>
              <a:cs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INTRODUCTION TO HTML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861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49" y="733424"/>
            <a:ext cx="8402139" cy="5988051"/>
          </a:xfrm>
        </p:spPr>
        <p:txBody>
          <a:bodyPr>
            <a:noAutofit/>
          </a:bodyPr>
          <a:lstStyle/>
          <a:p>
            <a:pPr>
              <a:buFontTx/>
              <a:buChar char="-"/>
            </a:pPr>
            <a:endParaRPr lang="en-US" sz="2500" i="1" dirty="0">
              <a:solidFill>
                <a:srgbClr val="666666"/>
              </a:solidFill>
              <a:latin typeface="Times New Roman" panose="02020603050405020304" pitchFamily="18" charset="0"/>
              <a:cs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BASIC DOCUMENT STRUCT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46E4B89-D899-4FAD-9B14-6A4AF562517A}"/>
              </a:ext>
            </a:extLst>
          </p:cNvPr>
          <p:cNvPicPr>
            <a:picLocks noChangeAspect="1"/>
          </p:cNvPicPr>
          <p:nvPr/>
        </p:nvPicPr>
        <p:blipFill>
          <a:blip r:embed="rId2"/>
          <a:stretch>
            <a:fillRect/>
          </a:stretch>
        </p:blipFill>
        <p:spPr>
          <a:xfrm>
            <a:off x="302871" y="1358537"/>
            <a:ext cx="8614706" cy="3840480"/>
          </a:xfrm>
          <a:prstGeom prst="rect">
            <a:avLst/>
          </a:prstGeom>
        </p:spPr>
      </p:pic>
    </p:spTree>
    <p:extLst>
      <p:ext uri="{BB962C8B-B14F-4D97-AF65-F5344CB8AC3E}">
        <p14:creationId xmlns:p14="http://schemas.microsoft.com/office/powerpoint/2010/main" val="401565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49" y="733424"/>
            <a:ext cx="8402139" cy="5988051"/>
          </a:xfrm>
        </p:spPr>
        <p:txBody>
          <a:bodyPr>
            <a:noAutofit/>
          </a:bodyPr>
          <a:lstStyle/>
          <a:p>
            <a:r>
              <a:rPr lang="vi-VN" sz="2400" dirty="0">
                <a:latin typeface="+mj-lt"/>
              </a:rPr>
              <a:t>HTML </a:t>
            </a:r>
            <a:r>
              <a:rPr lang="vi-VN" sz="2400" dirty="0" err="1">
                <a:latin typeface="+mj-lt"/>
              </a:rPr>
              <a:t>Headings</a:t>
            </a:r>
            <a:r>
              <a:rPr lang="vi-VN" sz="2400" dirty="0">
                <a:latin typeface="+mj-lt"/>
              </a:rPr>
              <a:t>: &lt;h1&gt; to &lt;h6&gt; (</a:t>
            </a:r>
            <a:r>
              <a:rPr lang="vi-VN" sz="2400" dirty="0" err="1">
                <a:latin typeface="+mj-lt"/>
              </a:rPr>
              <a:t>end</a:t>
            </a:r>
            <a:r>
              <a:rPr lang="vi-VN" sz="2400" dirty="0">
                <a:latin typeface="+mj-lt"/>
              </a:rPr>
              <a:t> </a:t>
            </a:r>
            <a:r>
              <a:rPr lang="vi-VN" sz="2400" dirty="0" err="1">
                <a:latin typeface="+mj-lt"/>
              </a:rPr>
              <a:t>tags</a:t>
            </a:r>
            <a:r>
              <a:rPr lang="vi-VN" sz="2400" dirty="0">
                <a:latin typeface="+mj-lt"/>
              </a:rPr>
              <a:t> </a:t>
            </a:r>
            <a:r>
              <a:rPr lang="vi-VN" sz="2400" dirty="0" err="1">
                <a:latin typeface="+mj-lt"/>
              </a:rPr>
              <a:t>is</a:t>
            </a:r>
            <a:r>
              <a:rPr lang="vi-VN" sz="2400" dirty="0">
                <a:latin typeface="+mj-lt"/>
              </a:rPr>
              <a:t> &lt;/h1&gt; to &lt;/h6&gt;)</a:t>
            </a:r>
          </a:p>
          <a:p>
            <a:pPr marL="457200" lvl="1" indent="0">
              <a:buNone/>
            </a:pPr>
            <a:r>
              <a:rPr lang="en-US" sz="2400" dirty="0">
                <a:solidFill>
                  <a:schemeClr val="tx2">
                    <a:lumMod val="75000"/>
                  </a:schemeClr>
                </a:solidFill>
                <a:latin typeface="+mj-lt"/>
              </a:rPr>
              <a:t>&lt;h1&gt;</a:t>
            </a:r>
            <a:r>
              <a:rPr lang="en-US" sz="2400" dirty="0">
                <a:solidFill>
                  <a:schemeClr val="tx1"/>
                </a:solidFill>
                <a:latin typeface="+mj-lt"/>
              </a:rPr>
              <a:t>This is heading 1</a:t>
            </a:r>
            <a:r>
              <a:rPr lang="en-US" sz="2400" dirty="0">
                <a:solidFill>
                  <a:schemeClr val="tx2">
                    <a:lumMod val="75000"/>
                  </a:schemeClr>
                </a:solidFill>
                <a:latin typeface="+mj-lt"/>
              </a:rPr>
              <a:t>&lt;/h1&gt;</a:t>
            </a:r>
            <a:br>
              <a:rPr lang="en-US" sz="2400" dirty="0">
                <a:solidFill>
                  <a:schemeClr val="tx2">
                    <a:lumMod val="75000"/>
                  </a:schemeClr>
                </a:solidFill>
                <a:latin typeface="+mj-lt"/>
              </a:rPr>
            </a:br>
            <a:r>
              <a:rPr lang="en-US" sz="2400" dirty="0">
                <a:solidFill>
                  <a:schemeClr val="tx2">
                    <a:lumMod val="75000"/>
                  </a:schemeClr>
                </a:solidFill>
                <a:latin typeface="+mj-lt"/>
              </a:rPr>
              <a:t>&lt;h2&gt;</a:t>
            </a:r>
            <a:r>
              <a:rPr lang="en-US" sz="2400" dirty="0">
                <a:solidFill>
                  <a:schemeClr val="tx1"/>
                </a:solidFill>
                <a:latin typeface="+mj-lt"/>
              </a:rPr>
              <a:t>This is heading 2</a:t>
            </a:r>
            <a:r>
              <a:rPr lang="en-US" sz="2400" dirty="0">
                <a:solidFill>
                  <a:schemeClr val="tx2">
                    <a:lumMod val="75000"/>
                  </a:schemeClr>
                </a:solidFill>
                <a:latin typeface="+mj-lt"/>
              </a:rPr>
              <a:t>&lt;/h2&gt;</a:t>
            </a:r>
          </a:p>
          <a:p>
            <a:pPr marL="228600" lvl="1"/>
            <a:r>
              <a:rPr lang="vi-VN" sz="2400" dirty="0">
                <a:solidFill>
                  <a:schemeClr val="tx1"/>
                </a:solidFill>
                <a:latin typeface="+mj-lt"/>
              </a:rPr>
              <a:t>HTML </a:t>
            </a:r>
            <a:r>
              <a:rPr lang="vi-VN" sz="2400" dirty="0" err="1">
                <a:solidFill>
                  <a:schemeClr val="tx1"/>
                </a:solidFill>
                <a:latin typeface="+mj-lt"/>
              </a:rPr>
              <a:t>New</a:t>
            </a:r>
            <a:r>
              <a:rPr lang="vi-VN" sz="2400" dirty="0">
                <a:solidFill>
                  <a:schemeClr val="tx1"/>
                </a:solidFill>
                <a:latin typeface="+mj-lt"/>
              </a:rPr>
              <a:t> </a:t>
            </a:r>
            <a:r>
              <a:rPr lang="vi-VN" sz="2400" dirty="0" err="1">
                <a:solidFill>
                  <a:schemeClr val="tx1"/>
                </a:solidFill>
                <a:latin typeface="+mj-lt"/>
              </a:rPr>
              <a:t>line</a:t>
            </a:r>
            <a:r>
              <a:rPr lang="vi-VN" sz="2400" dirty="0">
                <a:solidFill>
                  <a:schemeClr val="tx1"/>
                </a:solidFill>
                <a:latin typeface="+mj-lt"/>
              </a:rPr>
              <a:t>: &lt;</a:t>
            </a:r>
            <a:r>
              <a:rPr lang="vi-VN" sz="2400" dirty="0" err="1">
                <a:solidFill>
                  <a:schemeClr val="tx1"/>
                </a:solidFill>
                <a:latin typeface="+mj-lt"/>
              </a:rPr>
              <a:t>br</a:t>
            </a:r>
            <a:r>
              <a:rPr lang="vi-VN" sz="2400" dirty="0">
                <a:solidFill>
                  <a:schemeClr val="tx1"/>
                </a:solidFill>
                <a:latin typeface="+mj-lt"/>
              </a:rPr>
              <a:t>&gt; (no </a:t>
            </a:r>
            <a:r>
              <a:rPr lang="vi-VN" sz="2400" dirty="0" err="1">
                <a:solidFill>
                  <a:schemeClr val="tx1"/>
                </a:solidFill>
                <a:latin typeface="+mj-lt"/>
              </a:rPr>
              <a:t>end</a:t>
            </a:r>
            <a:r>
              <a:rPr lang="vi-VN" sz="2400" dirty="0">
                <a:solidFill>
                  <a:schemeClr val="tx1"/>
                </a:solidFill>
                <a:latin typeface="+mj-lt"/>
              </a:rPr>
              <a:t> </a:t>
            </a:r>
            <a:r>
              <a:rPr lang="vi-VN" sz="2400" dirty="0" err="1">
                <a:solidFill>
                  <a:schemeClr val="tx1"/>
                </a:solidFill>
                <a:latin typeface="+mj-lt"/>
              </a:rPr>
              <a:t>tag</a:t>
            </a:r>
            <a:r>
              <a:rPr lang="vi-VN" sz="2400" dirty="0">
                <a:solidFill>
                  <a:schemeClr val="tx1"/>
                </a:solidFill>
                <a:latin typeface="+mj-lt"/>
              </a:rPr>
              <a:t>)</a:t>
            </a:r>
            <a:endParaRPr lang="en-US" sz="2400" dirty="0">
              <a:solidFill>
                <a:schemeClr val="tx1"/>
              </a:solidFill>
              <a:latin typeface="+mj-lt"/>
            </a:endParaRPr>
          </a:p>
          <a:p>
            <a:pPr marL="457200" lvl="2" indent="0">
              <a:buNone/>
            </a:pPr>
            <a:r>
              <a:rPr lang="vi-VN" sz="2400" dirty="0" err="1">
                <a:solidFill>
                  <a:schemeClr val="tx1"/>
                </a:solidFill>
                <a:latin typeface="+mj-lt"/>
              </a:rPr>
              <a:t>This</a:t>
            </a:r>
            <a:r>
              <a:rPr lang="vi-VN" sz="2400" dirty="0">
                <a:solidFill>
                  <a:schemeClr val="tx1"/>
                </a:solidFill>
                <a:latin typeface="+mj-lt"/>
              </a:rPr>
              <a:t> </a:t>
            </a:r>
            <a:r>
              <a:rPr lang="vi-VN" sz="2400" dirty="0" err="1">
                <a:solidFill>
                  <a:schemeClr val="tx1"/>
                </a:solidFill>
                <a:latin typeface="+mj-lt"/>
              </a:rPr>
              <a:t>is</a:t>
            </a:r>
            <a:r>
              <a:rPr lang="vi-VN" sz="2400" dirty="0">
                <a:solidFill>
                  <a:schemeClr val="tx1"/>
                </a:solidFill>
                <a:latin typeface="+mj-lt"/>
              </a:rPr>
              <a:t> a </a:t>
            </a:r>
            <a:r>
              <a:rPr lang="vi-VN" sz="2400" dirty="0" err="1">
                <a:solidFill>
                  <a:schemeClr val="tx1"/>
                </a:solidFill>
                <a:latin typeface="+mj-lt"/>
              </a:rPr>
              <a:t>text</a:t>
            </a:r>
            <a:r>
              <a:rPr lang="vi-VN" sz="2400" dirty="0">
                <a:solidFill>
                  <a:schemeClr val="tx1"/>
                </a:solidFill>
                <a:latin typeface="+mj-lt"/>
              </a:rPr>
              <a:t> </a:t>
            </a:r>
            <a:r>
              <a:rPr lang="vi-VN" sz="2400" dirty="0">
                <a:solidFill>
                  <a:schemeClr val="tx2">
                    <a:lumMod val="75000"/>
                  </a:schemeClr>
                </a:solidFill>
                <a:latin typeface="+mj-lt"/>
              </a:rPr>
              <a:t>&lt;</a:t>
            </a:r>
            <a:r>
              <a:rPr lang="vi-VN" sz="2400" dirty="0" err="1">
                <a:solidFill>
                  <a:schemeClr val="tx2">
                    <a:lumMod val="75000"/>
                  </a:schemeClr>
                </a:solidFill>
                <a:latin typeface="+mj-lt"/>
              </a:rPr>
              <a:t>br</a:t>
            </a:r>
            <a:r>
              <a:rPr lang="vi-VN" sz="2400" dirty="0">
                <a:solidFill>
                  <a:schemeClr val="tx2">
                    <a:lumMod val="75000"/>
                  </a:schemeClr>
                </a:solidFill>
                <a:latin typeface="+mj-lt"/>
              </a:rPr>
              <a:t>&gt; </a:t>
            </a:r>
            <a:r>
              <a:rPr lang="vi-VN" sz="2400" dirty="0" err="1">
                <a:solidFill>
                  <a:schemeClr val="tx1"/>
                </a:solidFill>
                <a:latin typeface="+mj-lt"/>
              </a:rPr>
              <a:t>this</a:t>
            </a:r>
            <a:r>
              <a:rPr lang="vi-VN" sz="2400" dirty="0">
                <a:solidFill>
                  <a:schemeClr val="tx1"/>
                </a:solidFill>
                <a:latin typeface="+mj-lt"/>
              </a:rPr>
              <a:t> </a:t>
            </a:r>
            <a:r>
              <a:rPr lang="vi-VN" sz="2400" dirty="0" err="1">
                <a:solidFill>
                  <a:schemeClr val="tx1"/>
                </a:solidFill>
                <a:latin typeface="+mj-lt"/>
              </a:rPr>
              <a:t>is</a:t>
            </a:r>
            <a:r>
              <a:rPr lang="vi-VN" sz="2400" dirty="0">
                <a:solidFill>
                  <a:schemeClr val="tx1"/>
                </a:solidFill>
                <a:latin typeface="+mj-lt"/>
              </a:rPr>
              <a:t> the </a:t>
            </a:r>
            <a:r>
              <a:rPr lang="vi-VN" sz="2400" dirty="0" err="1">
                <a:solidFill>
                  <a:schemeClr val="tx1"/>
                </a:solidFill>
                <a:latin typeface="+mj-lt"/>
              </a:rPr>
              <a:t>new</a:t>
            </a:r>
            <a:r>
              <a:rPr lang="vi-VN" sz="2400" dirty="0">
                <a:solidFill>
                  <a:schemeClr val="tx1"/>
                </a:solidFill>
                <a:latin typeface="+mj-lt"/>
              </a:rPr>
              <a:t> </a:t>
            </a:r>
            <a:r>
              <a:rPr lang="vi-VN" sz="2400" dirty="0" err="1">
                <a:solidFill>
                  <a:schemeClr val="tx1"/>
                </a:solidFill>
                <a:latin typeface="+mj-lt"/>
              </a:rPr>
              <a:t>line</a:t>
            </a:r>
            <a:endParaRPr lang="en-US" sz="2400" dirty="0">
              <a:solidFill>
                <a:schemeClr val="tx1"/>
              </a:solidFill>
              <a:latin typeface="+mj-lt"/>
            </a:endParaRPr>
          </a:p>
          <a:p>
            <a:pPr marL="227013" lvl="2" indent="-227013"/>
            <a:r>
              <a:rPr lang="en-US" sz="2400" dirty="0">
                <a:latin typeface="+mj-lt"/>
                <a:cs typeface="Arial" panose="020B0604020202020204" pitchFamily="34" charset="0"/>
              </a:rPr>
              <a:t>HTML Paragraphs</a:t>
            </a:r>
            <a:r>
              <a:rPr lang="vi-VN" sz="2400" dirty="0">
                <a:latin typeface="+mj-lt"/>
                <a:cs typeface="Arial" panose="020B0604020202020204" pitchFamily="34" charset="0"/>
              </a:rPr>
              <a:t>: &lt;p&gt; (</a:t>
            </a:r>
            <a:r>
              <a:rPr lang="vi-VN" sz="2400" dirty="0" err="1">
                <a:latin typeface="+mj-lt"/>
                <a:cs typeface="Arial" panose="020B0604020202020204" pitchFamily="34" charset="0"/>
              </a:rPr>
              <a:t>end</a:t>
            </a:r>
            <a:r>
              <a:rPr lang="vi-VN" sz="2400" dirty="0">
                <a:latin typeface="+mj-lt"/>
                <a:cs typeface="Arial" panose="020B0604020202020204" pitchFamily="34" charset="0"/>
              </a:rPr>
              <a:t> </a:t>
            </a:r>
            <a:r>
              <a:rPr lang="vi-VN" sz="2400" dirty="0" err="1">
                <a:latin typeface="+mj-lt"/>
                <a:cs typeface="Arial" panose="020B0604020202020204" pitchFamily="34" charset="0"/>
              </a:rPr>
              <a:t>tag</a:t>
            </a:r>
            <a:r>
              <a:rPr lang="vi-VN" sz="2400" dirty="0">
                <a:latin typeface="+mj-lt"/>
                <a:cs typeface="Arial" panose="020B0604020202020204" pitchFamily="34" charset="0"/>
              </a:rPr>
              <a:t> </a:t>
            </a:r>
            <a:r>
              <a:rPr lang="vi-VN" sz="2400" dirty="0" err="1">
                <a:latin typeface="+mj-lt"/>
                <a:cs typeface="Arial" panose="020B0604020202020204" pitchFamily="34" charset="0"/>
              </a:rPr>
              <a:t>is</a:t>
            </a:r>
            <a:r>
              <a:rPr lang="vi-VN" sz="2400" dirty="0">
                <a:latin typeface="+mj-lt"/>
                <a:cs typeface="Arial" panose="020B0604020202020204" pitchFamily="34" charset="0"/>
              </a:rPr>
              <a:t> &lt;/p&gt;)</a:t>
            </a:r>
            <a:endParaRPr lang="en-US" sz="2400" dirty="0">
              <a:latin typeface="+mj-lt"/>
              <a:cs typeface="Arial" panose="020B0604020202020204" pitchFamily="34" charset="0"/>
            </a:endParaRPr>
          </a:p>
          <a:p>
            <a:pPr marL="457200" lvl="3" indent="0">
              <a:buNone/>
            </a:pPr>
            <a:r>
              <a:rPr lang="en-US" sz="2400" dirty="0">
                <a:latin typeface="+mj-lt"/>
              </a:rPr>
              <a:t>&lt;p&gt;</a:t>
            </a:r>
            <a:r>
              <a:rPr lang="en-US" sz="2400" dirty="0">
                <a:solidFill>
                  <a:schemeClr val="tx1"/>
                </a:solidFill>
                <a:latin typeface="+mj-lt"/>
              </a:rPr>
              <a:t>This is a paragraph</a:t>
            </a:r>
            <a:r>
              <a:rPr lang="en-US" sz="2400" dirty="0">
                <a:solidFill>
                  <a:schemeClr val="tx2">
                    <a:lumMod val="75000"/>
                  </a:schemeClr>
                </a:solidFill>
                <a:latin typeface="+mj-lt"/>
              </a:rPr>
              <a:t>.&lt;/p&gt;</a:t>
            </a:r>
            <a:br>
              <a:rPr lang="en-US" sz="2400" dirty="0">
                <a:solidFill>
                  <a:schemeClr val="tx2">
                    <a:lumMod val="75000"/>
                  </a:schemeClr>
                </a:solidFill>
                <a:latin typeface="+mj-lt"/>
              </a:rPr>
            </a:br>
            <a:r>
              <a:rPr lang="en-US" sz="2400" dirty="0">
                <a:solidFill>
                  <a:schemeClr val="tx2">
                    <a:lumMod val="75000"/>
                  </a:schemeClr>
                </a:solidFill>
                <a:latin typeface="+mj-lt"/>
              </a:rPr>
              <a:t>&lt;p&gt;</a:t>
            </a:r>
            <a:r>
              <a:rPr lang="en-US" sz="2400" dirty="0">
                <a:solidFill>
                  <a:schemeClr val="tx1"/>
                </a:solidFill>
                <a:latin typeface="+mj-lt"/>
              </a:rPr>
              <a:t>This is another paragraph.</a:t>
            </a:r>
            <a:r>
              <a:rPr lang="en-US" sz="2400" dirty="0">
                <a:solidFill>
                  <a:schemeClr val="tx2">
                    <a:lumMod val="75000"/>
                  </a:schemeClr>
                </a:solidFill>
                <a:latin typeface="+mj-lt"/>
              </a:rPr>
              <a:t>&lt;/p&gt;</a:t>
            </a:r>
          </a:p>
          <a:p>
            <a:pPr marL="227013" lvl="3" indent="-227013"/>
            <a:r>
              <a:rPr lang="en-US" sz="2400" dirty="0">
                <a:latin typeface="+mj-lt"/>
                <a:cs typeface="Arial" panose="020B0604020202020204" pitchFamily="34" charset="0"/>
              </a:rPr>
              <a:t>HTML Links</a:t>
            </a:r>
            <a:r>
              <a:rPr lang="vi-VN" sz="2400" dirty="0">
                <a:latin typeface="+mj-lt"/>
                <a:cs typeface="Arial" panose="020B0604020202020204" pitchFamily="34" charset="0"/>
              </a:rPr>
              <a:t>: &lt;a&gt; (</a:t>
            </a:r>
            <a:r>
              <a:rPr lang="vi-VN" sz="2400" dirty="0" err="1">
                <a:latin typeface="+mj-lt"/>
                <a:cs typeface="Arial" panose="020B0604020202020204" pitchFamily="34" charset="0"/>
              </a:rPr>
              <a:t>end</a:t>
            </a:r>
            <a:r>
              <a:rPr lang="vi-VN" sz="2400" dirty="0">
                <a:latin typeface="+mj-lt"/>
                <a:cs typeface="Arial" panose="020B0604020202020204" pitchFamily="34" charset="0"/>
              </a:rPr>
              <a:t> </a:t>
            </a:r>
            <a:r>
              <a:rPr lang="vi-VN" sz="2400" dirty="0" err="1">
                <a:latin typeface="+mj-lt"/>
                <a:cs typeface="Arial" panose="020B0604020202020204" pitchFamily="34" charset="0"/>
              </a:rPr>
              <a:t>tag</a:t>
            </a:r>
            <a:r>
              <a:rPr lang="vi-VN" sz="2400" dirty="0">
                <a:latin typeface="+mj-lt"/>
                <a:cs typeface="Arial" panose="020B0604020202020204" pitchFamily="34" charset="0"/>
              </a:rPr>
              <a:t> </a:t>
            </a:r>
            <a:r>
              <a:rPr lang="vi-VN" sz="2400" dirty="0" err="1">
                <a:latin typeface="+mj-lt"/>
                <a:cs typeface="Arial" panose="020B0604020202020204" pitchFamily="34" charset="0"/>
              </a:rPr>
              <a:t>is</a:t>
            </a:r>
            <a:r>
              <a:rPr lang="vi-VN" sz="2400" dirty="0">
                <a:latin typeface="+mj-lt"/>
                <a:cs typeface="Arial" panose="020B0604020202020204" pitchFamily="34" charset="0"/>
              </a:rPr>
              <a:t> &lt;/a&gt;</a:t>
            </a:r>
            <a:r>
              <a:rPr lang="en-US" sz="2400" dirty="0">
                <a:latin typeface="+mj-lt"/>
                <a:cs typeface="Arial" panose="020B0604020202020204" pitchFamily="34" charset="0"/>
              </a:rPr>
              <a:t>)</a:t>
            </a:r>
          </a:p>
          <a:p>
            <a:pPr marL="457200" lvl="4" indent="0">
              <a:buNone/>
            </a:pPr>
            <a:r>
              <a:rPr lang="en-US" sz="2400" dirty="0">
                <a:solidFill>
                  <a:schemeClr val="tx2">
                    <a:lumMod val="75000"/>
                  </a:schemeClr>
                </a:solidFill>
                <a:latin typeface="+mj-lt"/>
              </a:rPr>
              <a:t>&lt;a </a:t>
            </a:r>
            <a:r>
              <a:rPr lang="en-US" sz="2400" dirty="0" err="1">
                <a:solidFill>
                  <a:schemeClr val="tx2">
                    <a:lumMod val="75000"/>
                  </a:schemeClr>
                </a:solidFill>
                <a:latin typeface="+mj-lt"/>
              </a:rPr>
              <a:t>href</a:t>
            </a:r>
            <a:r>
              <a:rPr lang="en-US" sz="2400" dirty="0">
                <a:solidFill>
                  <a:schemeClr val="tx2">
                    <a:lumMod val="75000"/>
                  </a:schemeClr>
                </a:solidFill>
                <a:latin typeface="+mj-lt"/>
              </a:rPr>
              <a:t>="</a:t>
            </a:r>
            <a:r>
              <a:rPr lang="en-US" sz="2400" dirty="0">
                <a:solidFill>
                  <a:schemeClr val="tx1"/>
                </a:solidFill>
                <a:latin typeface="+mj-lt"/>
              </a:rPr>
              <a:t>https://www.</a:t>
            </a:r>
            <a:r>
              <a:rPr lang="vi-VN" sz="2400" dirty="0">
                <a:solidFill>
                  <a:schemeClr val="tx1"/>
                </a:solidFill>
                <a:latin typeface="+mj-lt"/>
              </a:rPr>
              <a:t>tapit.vn</a:t>
            </a:r>
            <a:r>
              <a:rPr lang="en-US" sz="2400" dirty="0">
                <a:solidFill>
                  <a:schemeClr val="tx2">
                    <a:lumMod val="75000"/>
                  </a:schemeClr>
                </a:solidFill>
                <a:latin typeface="+mj-lt"/>
              </a:rPr>
              <a:t>"&gt;</a:t>
            </a:r>
            <a:r>
              <a:rPr lang="en-US" sz="2400" dirty="0">
                <a:solidFill>
                  <a:schemeClr val="tx1"/>
                </a:solidFill>
                <a:latin typeface="+mj-lt"/>
              </a:rPr>
              <a:t>This is a link</a:t>
            </a:r>
            <a:r>
              <a:rPr lang="en-US" sz="2400" dirty="0">
                <a:solidFill>
                  <a:schemeClr val="tx2">
                    <a:lumMod val="75000"/>
                  </a:schemeClr>
                </a:solidFill>
                <a:latin typeface="+mj-lt"/>
              </a:rPr>
              <a:t>&lt;/a&gt;</a:t>
            </a:r>
          </a:p>
          <a:p>
            <a:pPr marL="227013" lvl="4" indent="-227013"/>
            <a:r>
              <a:rPr lang="en-US" sz="2400" dirty="0">
                <a:latin typeface="+mj-lt"/>
                <a:cs typeface="Arial" panose="020B0604020202020204" pitchFamily="34" charset="0"/>
              </a:rPr>
              <a:t>HTML Images</a:t>
            </a:r>
            <a:r>
              <a:rPr lang="vi-VN" sz="2400" dirty="0">
                <a:latin typeface="+mj-lt"/>
                <a:cs typeface="Arial" panose="020B0604020202020204" pitchFamily="34" charset="0"/>
              </a:rPr>
              <a:t>: &lt;</a:t>
            </a:r>
            <a:r>
              <a:rPr lang="vi-VN" sz="2400" dirty="0" err="1">
                <a:latin typeface="+mj-lt"/>
                <a:cs typeface="Arial" panose="020B0604020202020204" pitchFamily="34" charset="0"/>
              </a:rPr>
              <a:t>img</a:t>
            </a:r>
            <a:r>
              <a:rPr lang="vi-VN" sz="2400" dirty="0">
                <a:latin typeface="+mj-lt"/>
                <a:cs typeface="Arial" panose="020B0604020202020204" pitchFamily="34" charset="0"/>
              </a:rPr>
              <a:t>&gt; (no </a:t>
            </a:r>
            <a:r>
              <a:rPr lang="vi-VN" sz="2400" dirty="0" err="1">
                <a:latin typeface="+mj-lt"/>
                <a:cs typeface="Arial" panose="020B0604020202020204" pitchFamily="34" charset="0"/>
              </a:rPr>
              <a:t>end</a:t>
            </a:r>
            <a:r>
              <a:rPr lang="vi-VN" sz="2400" dirty="0">
                <a:latin typeface="+mj-lt"/>
                <a:cs typeface="Arial" panose="020B0604020202020204" pitchFamily="34" charset="0"/>
              </a:rPr>
              <a:t> </a:t>
            </a:r>
            <a:r>
              <a:rPr lang="vi-VN" sz="2400" dirty="0" err="1">
                <a:latin typeface="+mj-lt"/>
                <a:cs typeface="Arial" panose="020B0604020202020204" pitchFamily="34" charset="0"/>
              </a:rPr>
              <a:t>tag</a:t>
            </a:r>
            <a:r>
              <a:rPr lang="vi-VN" sz="2400" dirty="0">
                <a:latin typeface="+mj-lt"/>
                <a:cs typeface="Arial" panose="020B0604020202020204" pitchFamily="34" charset="0"/>
              </a:rPr>
              <a:t>)</a:t>
            </a:r>
          </a:p>
          <a:p>
            <a:pPr marL="457200" lvl="4" indent="0">
              <a:buNone/>
            </a:pPr>
            <a:r>
              <a:rPr lang="vi-VN" sz="2400" dirty="0">
                <a:solidFill>
                  <a:schemeClr val="tx2">
                    <a:lumMod val="75000"/>
                  </a:schemeClr>
                </a:solidFill>
                <a:latin typeface="+mj-lt"/>
              </a:rPr>
              <a:t>&lt;</a:t>
            </a:r>
            <a:r>
              <a:rPr lang="vi-VN" sz="2400" dirty="0" err="1">
                <a:solidFill>
                  <a:schemeClr val="tx2">
                    <a:lumMod val="75000"/>
                  </a:schemeClr>
                </a:solidFill>
                <a:latin typeface="+mj-lt"/>
              </a:rPr>
              <a:t>img</a:t>
            </a:r>
            <a:r>
              <a:rPr lang="vi-VN" sz="2400" dirty="0">
                <a:solidFill>
                  <a:schemeClr val="tx2">
                    <a:lumMod val="75000"/>
                  </a:schemeClr>
                </a:solidFill>
                <a:latin typeface="+mj-lt"/>
              </a:rPr>
              <a:t> </a:t>
            </a:r>
            <a:r>
              <a:rPr lang="vi-VN" sz="2400" dirty="0" err="1">
                <a:solidFill>
                  <a:schemeClr val="tx2">
                    <a:lumMod val="75000"/>
                  </a:schemeClr>
                </a:solidFill>
                <a:latin typeface="+mj-lt"/>
              </a:rPr>
              <a:t>src</a:t>
            </a:r>
            <a:r>
              <a:rPr lang="vi-VN" sz="2400" dirty="0">
                <a:solidFill>
                  <a:schemeClr val="tx2">
                    <a:lumMod val="75000"/>
                  </a:schemeClr>
                </a:solidFill>
                <a:latin typeface="+mj-lt"/>
              </a:rPr>
              <a:t>="</a:t>
            </a:r>
            <a:r>
              <a:rPr lang="vi-VN" sz="2400" dirty="0">
                <a:solidFill>
                  <a:schemeClr val="tx1"/>
                </a:solidFill>
                <a:latin typeface="+mj-lt"/>
              </a:rPr>
              <a:t>tapit.jpg</a:t>
            </a:r>
            <a:r>
              <a:rPr lang="vi-VN" sz="2400" dirty="0">
                <a:solidFill>
                  <a:schemeClr val="tx2">
                    <a:lumMod val="75000"/>
                  </a:schemeClr>
                </a:solidFill>
                <a:latin typeface="+mj-lt"/>
              </a:rPr>
              <a:t>" </a:t>
            </a:r>
            <a:r>
              <a:rPr lang="vi-VN" sz="2400" dirty="0" err="1">
                <a:solidFill>
                  <a:schemeClr val="tx2">
                    <a:lumMod val="75000"/>
                  </a:schemeClr>
                </a:solidFill>
                <a:latin typeface="+mj-lt"/>
              </a:rPr>
              <a:t>alt</a:t>
            </a:r>
            <a:r>
              <a:rPr lang="vi-VN" sz="2400" dirty="0">
                <a:solidFill>
                  <a:schemeClr val="tx2">
                    <a:lumMod val="75000"/>
                  </a:schemeClr>
                </a:solidFill>
                <a:latin typeface="+mj-lt"/>
              </a:rPr>
              <a:t>= "</a:t>
            </a:r>
            <a:r>
              <a:rPr lang="vi-VN" sz="2400" dirty="0">
                <a:solidFill>
                  <a:schemeClr val="tx1"/>
                </a:solidFill>
                <a:latin typeface="+mj-lt"/>
              </a:rPr>
              <a:t>tapit.vn</a:t>
            </a:r>
            <a:r>
              <a:rPr lang="vi-VN" sz="2400" dirty="0">
                <a:solidFill>
                  <a:schemeClr val="tx2">
                    <a:lumMod val="75000"/>
                  </a:schemeClr>
                </a:solidFill>
                <a:latin typeface="+mj-lt"/>
              </a:rPr>
              <a:t>" </a:t>
            </a:r>
            <a:r>
              <a:rPr lang="vi-VN" sz="2400" dirty="0" err="1">
                <a:solidFill>
                  <a:schemeClr val="tx2">
                    <a:lumMod val="75000"/>
                  </a:schemeClr>
                </a:solidFill>
                <a:latin typeface="+mj-lt"/>
              </a:rPr>
              <a:t>width</a:t>
            </a:r>
            <a:r>
              <a:rPr lang="vi-VN" sz="2400" dirty="0">
                <a:solidFill>
                  <a:schemeClr val="tx2">
                    <a:lumMod val="75000"/>
                  </a:schemeClr>
                </a:solidFill>
                <a:latin typeface="+mj-lt"/>
              </a:rPr>
              <a:t>="</a:t>
            </a:r>
            <a:r>
              <a:rPr lang="vi-VN" sz="2400" dirty="0">
                <a:solidFill>
                  <a:schemeClr val="tx1"/>
                </a:solidFill>
                <a:latin typeface="+mj-lt"/>
              </a:rPr>
              <a:t>104</a:t>
            </a:r>
            <a:r>
              <a:rPr lang="vi-VN" sz="2400" dirty="0">
                <a:solidFill>
                  <a:schemeClr val="tx2">
                    <a:lumMod val="75000"/>
                  </a:schemeClr>
                </a:solidFill>
                <a:latin typeface="+mj-lt"/>
              </a:rPr>
              <a:t>" </a:t>
            </a:r>
            <a:r>
              <a:rPr lang="vi-VN" sz="2400" dirty="0" err="1">
                <a:solidFill>
                  <a:schemeClr val="tx2">
                    <a:lumMod val="75000"/>
                  </a:schemeClr>
                </a:solidFill>
                <a:latin typeface="+mj-lt"/>
              </a:rPr>
              <a:t>height</a:t>
            </a:r>
            <a:r>
              <a:rPr lang="vi-VN" sz="2400" dirty="0">
                <a:solidFill>
                  <a:schemeClr val="tx2">
                    <a:lumMod val="75000"/>
                  </a:schemeClr>
                </a:solidFill>
                <a:latin typeface="+mj-lt"/>
              </a:rPr>
              <a:t>="</a:t>
            </a:r>
            <a:r>
              <a:rPr lang="vi-VN" sz="2400" dirty="0">
                <a:solidFill>
                  <a:schemeClr val="tx1"/>
                </a:solidFill>
                <a:latin typeface="+mj-lt"/>
              </a:rPr>
              <a:t>142</a:t>
            </a:r>
            <a:r>
              <a:rPr lang="vi-VN" sz="2400" dirty="0">
                <a:solidFill>
                  <a:schemeClr val="tx2">
                    <a:lumMod val="75000"/>
                  </a:schemeClr>
                </a:solidFill>
                <a:latin typeface="+mj-lt"/>
              </a:rPr>
              <a:t>"&gt;</a:t>
            </a:r>
            <a:endParaRPr lang="en-US" sz="2400" dirty="0">
              <a:solidFill>
                <a:schemeClr val="tx2">
                  <a:lumMod val="75000"/>
                </a:schemeClr>
              </a:solidFill>
              <a:latin typeface="+mj-lt"/>
            </a:endParaRPr>
          </a:p>
          <a:p>
            <a:pPr marL="227013" lvl="4" indent="-227013"/>
            <a:r>
              <a:rPr lang="en-US" sz="2400" dirty="0">
                <a:solidFill>
                  <a:schemeClr val="tx1"/>
                </a:solidFill>
                <a:latin typeface="+mj-lt"/>
                <a:cs typeface="Arial" panose="020B0604020202020204" pitchFamily="34" charset="0"/>
              </a:rPr>
              <a:t>HTML Button: </a:t>
            </a:r>
            <a:r>
              <a:rPr lang="en-US" sz="2400" dirty="0">
                <a:latin typeface="+mj-lt"/>
                <a:cs typeface="Arial" panose="020B0604020202020204" pitchFamily="34" charset="0"/>
              </a:rPr>
              <a:t>&lt;button&gt;(end tag is &lt;/button&gt;)</a:t>
            </a:r>
          </a:p>
          <a:p>
            <a:pPr marL="457200" lvl="5" indent="0">
              <a:buNone/>
            </a:pPr>
            <a:r>
              <a:rPr lang="en-US" sz="2400" dirty="0">
                <a:solidFill>
                  <a:schemeClr val="tx2">
                    <a:lumMod val="75000"/>
                  </a:schemeClr>
                </a:solidFill>
                <a:latin typeface="+mj-lt"/>
              </a:rPr>
              <a:t>&lt;button type="</a:t>
            </a:r>
            <a:r>
              <a:rPr lang="en-US" sz="2400" dirty="0">
                <a:latin typeface="+mj-lt"/>
              </a:rPr>
              <a:t>button</a:t>
            </a:r>
            <a:r>
              <a:rPr lang="en-US" sz="2400" dirty="0">
                <a:solidFill>
                  <a:schemeClr val="tx2">
                    <a:lumMod val="75000"/>
                  </a:schemeClr>
                </a:solidFill>
                <a:latin typeface="+mj-lt"/>
              </a:rPr>
              <a:t>"&gt;</a:t>
            </a:r>
            <a:r>
              <a:rPr lang="en-US" sz="2400" dirty="0">
                <a:latin typeface="+mj-lt"/>
              </a:rPr>
              <a:t>Click Me!</a:t>
            </a:r>
            <a:r>
              <a:rPr lang="en-US" sz="2400" dirty="0">
                <a:solidFill>
                  <a:schemeClr val="tx2">
                    <a:lumMod val="75000"/>
                  </a:schemeClr>
                </a:solidFill>
                <a:latin typeface="+mj-lt"/>
              </a:rPr>
              <a:t>&lt;/button&gt;</a:t>
            </a:r>
            <a:endParaRPr lang="en-US" sz="2500" i="1" dirty="0">
              <a:solidFill>
                <a:srgbClr val="666666"/>
              </a:solidFill>
              <a:latin typeface="+mj-lt"/>
              <a:cs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HTML BASIC TAG</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85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1628503"/>
            <a:ext cx="4535534" cy="5092972"/>
          </a:xfrm>
        </p:spPr>
        <p:txBody>
          <a:bodyPr>
            <a:no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JavaScript is the </a:t>
            </a:r>
            <a:r>
              <a:rPr lang="en-US" sz="2400" b="1" i="0" dirty="0">
                <a:solidFill>
                  <a:srgbClr val="000000"/>
                </a:solidFill>
                <a:effectLst/>
                <a:latin typeface="Times New Roman" panose="02020603050405020304" pitchFamily="18" charset="0"/>
                <a:cs typeface="Times New Roman" panose="02020603050405020304" pitchFamily="18" charset="0"/>
              </a:rPr>
              <a:t>Programming Language</a:t>
            </a:r>
            <a:r>
              <a:rPr lang="en-US" sz="2400" b="0" i="0" dirty="0">
                <a:solidFill>
                  <a:srgbClr val="000000"/>
                </a:solidFill>
                <a:effectLst/>
                <a:latin typeface="Times New Roman" panose="02020603050405020304" pitchFamily="18" charset="0"/>
                <a:cs typeface="Times New Roman" panose="02020603050405020304" pitchFamily="18" charset="0"/>
              </a:rPr>
              <a:t> for the Web</a:t>
            </a:r>
          </a:p>
          <a:p>
            <a:r>
              <a:rPr lang="en-US" sz="2400" b="0" i="0" dirty="0">
                <a:solidFill>
                  <a:srgbClr val="000000"/>
                </a:solidFill>
                <a:effectLst/>
                <a:latin typeface="Times New Roman" panose="02020603050405020304" pitchFamily="18" charset="0"/>
                <a:cs typeface="Times New Roman" panose="02020603050405020304" pitchFamily="18" charset="0"/>
              </a:rPr>
              <a:t>JavaScript can update and change both </a:t>
            </a:r>
            <a:r>
              <a:rPr lang="en-US" sz="2400" b="1" i="0" dirty="0">
                <a:solidFill>
                  <a:srgbClr val="000000"/>
                </a:solidFill>
                <a:effectLst/>
                <a:latin typeface="Times New Roman" panose="02020603050405020304" pitchFamily="18" charset="0"/>
                <a:cs typeface="Times New Roman" panose="02020603050405020304" pitchFamily="18" charset="0"/>
              </a:rPr>
              <a:t>HTML</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1" i="0" dirty="0">
                <a:solidFill>
                  <a:srgbClr val="000000"/>
                </a:solidFill>
                <a:effectLst/>
                <a:latin typeface="Times New Roman" panose="02020603050405020304" pitchFamily="18" charset="0"/>
                <a:cs typeface="Times New Roman" panose="02020603050405020304" pitchFamily="18" charset="0"/>
              </a:rPr>
              <a:t>CSS.</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JavaScript can </a:t>
            </a:r>
            <a:r>
              <a:rPr lang="en-US" sz="2400" b="1" i="0" dirty="0">
                <a:solidFill>
                  <a:srgbClr val="000000"/>
                </a:solidFill>
                <a:effectLst/>
                <a:latin typeface="Times New Roman" panose="02020603050405020304" pitchFamily="18" charset="0"/>
                <a:cs typeface="Times New Roman" panose="02020603050405020304" pitchFamily="18" charset="0"/>
              </a:rPr>
              <a:t>calculate</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manipulate</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1" i="0" dirty="0">
                <a:solidFill>
                  <a:srgbClr val="000000"/>
                </a:solidFill>
                <a:effectLst/>
                <a:latin typeface="Times New Roman" panose="02020603050405020304" pitchFamily="18" charset="0"/>
                <a:cs typeface="Times New Roman" panose="02020603050405020304" pitchFamily="18" charset="0"/>
              </a:rPr>
              <a:t>validate</a:t>
            </a:r>
            <a:r>
              <a:rPr lang="en-US" sz="2400" b="0" i="0" dirty="0">
                <a:solidFill>
                  <a:srgbClr val="000000"/>
                </a:solidFill>
                <a:effectLst/>
                <a:latin typeface="Times New Roman" panose="02020603050405020304" pitchFamily="18" charset="0"/>
                <a:cs typeface="Times New Roman" panose="02020603050405020304" pitchFamily="18" charset="0"/>
              </a:rPr>
              <a:t> data.</a:t>
            </a:r>
            <a:endParaRPr lang="en-US" sz="2400" dirty="0">
              <a:latin typeface="Times New Roman" panose="02020603050405020304" pitchFamily="18" charset="0"/>
              <a:cs typeface="Times New Roman" panose="02020603050405020304" pitchFamily="18" charset="0"/>
            </a:endParaRPr>
          </a:p>
          <a:p>
            <a:endParaRPr lang="en-US" sz="2500" i="1" dirty="0">
              <a:solidFill>
                <a:srgbClr val="666666"/>
              </a:solidFill>
              <a:latin typeface="Times New Roman" panose="02020603050405020304" pitchFamily="18" charset="0"/>
              <a:cs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INTRODUCTION TO JAVASCRIPT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E2B3E62-7397-4C71-8F8E-78F9A3B684F0}"/>
              </a:ext>
            </a:extLst>
          </p:cNvPr>
          <p:cNvPicPr>
            <a:picLocks noChangeAspect="1"/>
          </p:cNvPicPr>
          <p:nvPr/>
        </p:nvPicPr>
        <p:blipFill>
          <a:blip r:embed="rId2"/>
          <a:stretch>
            <a:fillRect/>
          </a:stretch>
        </p:blipFill>
        <p:spPr>
          <a:xfrm>
            <a:off x="5808093" y="1396772"/>
            <a:ext cx="2820468" cy="3176588"/>
          </a:xfrm>
          <a:prstGeom prst="rect">
            <a:avLst/>
          </a:prstGeom>
        </p:spPr>
      </p:pic>
    </p:spTree>
    <p:extLst>
      <p:ext uri="{BB962C8B-B14F-4D97-AF65-F5344CB8AC3E}">
        <p14:creationId xmlns:p14="http://schemas.microsoft.com/office/powerpoint/2010/main" val="78217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49" y="1628503"/>
            <a:ext cx="8288927" cy="5092972"/>
          </a:xfrm>
        </p:spPr>
        <p:txBody>
          <a:bodyPr>
            <a:no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JavaScript variables can be: numbers, strings, objects, arrays, functions</a:t>
            </a:r>
            <a:endParaRPr lang="en-US" sz="2400" dirty="0">
              <a:latin typeface="Times New Roman" panose="02020603050405020304" pitchFamily="18" charset="0"/>
              <a:cs typeface="Times New Roman" panose="02020603050405020304" pitchFamily="18" charset="0"/>
            </a:endParaRPr>
          </a:p>
          <a:p>
            <a:endParaRPr lang="en-US" sz="2500" i="1" dirty="0">
              <a:solidFill>
                <a:srgbClr val="666666"/>
              </a:solidFill>
              <a:latin typeface="Times New Roman" panose="02020603050405020304" pitchFamily="18" charset="0"/>
              <a:cs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JAVASCRIPT VARIABLE</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7EB547-7289-47B3-A8F6-21D4C7851E3F}"/>
              </a:ext>
            </a:extLst>
          </p:cNvPr>
          <p:cNvPicPr>
            <a:picLocks noChangeAspect="1"/>
          </p:cNvPicPr>
          <p:nvPr/>
        </p:nvPicPr>
        <p:blipFill>
          <a:blip r:embed="rId2"/>
          <a:stretch>
            <a:fillRect/>
          </a:stretch>
        </p:blipFill>
        <p:spPr>
          <a:xfrm>
            <a:off x="576964" y="2909922"/>
            <a:ext cx="8340612" cy="2165010"/>
          </a:xfrm>
          <a:prstGeom prst="rect">
            <a:avLst/>
          </a:prstGeom>
        </p:spPr>
      </p:pic>
    </p:spTree>
    <p:extLst>
      <p:ext uri="{BB962C8B-B14F-4D97-AF65-F5344CB8AC3E}">
        <p14:creationId xmlns:p14="http://schemas.microsoft.com/office/powerpoint/2010/main" val="105815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5"/>
            <a:ext cx="7886700" cy="842826"/>
          </a:xfrm>
        </p:spPr>
        <p:txBody>
          <a:bodyPr>
            <a:normAutofit/>
          </a:bodyPr>
          <a:lstStyle/>
          <a:p>
            <a:pPr marL="0" indent="0" algn="just">
              <a:buNone/>
            </a:pPr>
            <a:r>
              <a:rPr lang="en-US" sz="2000" b="1" i="0" dirty="0">
                <a:solidFill>
                  <a:srgbClr val="666666"/>
                </a:solidFill>
                <a:effectLst/>
                <a:latin typeface="Times New Roman" panose="02020603050405020304" pitchFamily="18" charset="0"/>
                <a:cs typeface="Times New Roman" panose="02020603050405020304" pitchFamily="18" charset="0"/>
              </a:rPr>
              <a:t>L</a:t>
            </a:r>
            <a:r>
              <a:rPr lang="en-US" sz="2000" b="1" dirty="0">
                <a:solidFill>
                  <a:srgbClr val="666666"/>
                </a:solidFill>
                <a:latin typeface="Times New Roman" panose="02020603050405020304" pitchFamily="18" charset="0"/>
                <a:cs typeface="Times New Roman" panose="02020603050405020304" pitchFamily="18" charset="0"/>
              </a:rPr>
              <a:t>à một tập hợp các quy tắc, tiêu chuẩn cho phép các thực thể có thể giao tiếp với nhau thông qua môi trường mạng</a:t>
            </a:r>
            <a:endParaRPr lang="en-US" sz="2000" b="0" i="0" dirty="0">
              <a:solidFill>
                <a:srgbClr val="666666"/>
              </a:solidFill>
              <a:effectLst/>
              <a:latin typeface="Noto Serif"/>
            </a:endParaRPr>
          </a:p>
          <a:p>
            <a:pPr marL="0" indent="0">
              <a:buNone/>
            </a:pPr>
            <a:endParaRPr lang="en-US" sz="2000" b="1"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GIAO THỨC (PROTOCOL)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descr="Diagram&#10;&#10;Description automatically generated">
            <a:extLst>
              <a:ext uri="{FF2B5EF4-FFF2-40B4-BE49-F238E27FC236}">
                <a16:creationId xmlns:a16="http://schemas.microsoft.com/office/drawing/2014/main" id="{A2C3903A-F6CA-4E57-AB49-2525BC178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662" y="2459815"/>
            <a:ext cx="5952676" cy="2843069"/>
          </a:xfrm>
          <a:prstGeom prst="rect">
            <a:avLst/>
          </a:prstGeom>
        </p:spPr>
      </p:pic>
    </p:spTree>
    <p:extLst>
      <p:ext uri="{BB962C8B-B14F-4D97-AF65-F5344CB8AC3E}">
        <p14:creationId xmlns:p14="http://schemas.microsoft.com/office/powerpoint/2010/main" val="32923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5"/>
            <a:ext cx="7886700" cy="842826"/>
          </a:xfrm>
        </p:spPr>
        <p:txBody>
          <a:bodyPr>
            <a:normAutofit/>
          </a:bodyPr>
          <a:lstStyle/>
          <a:p>
            <a:pPr marL="0" indent="0">
              <a:buNone/>
            </a:pPr>
            <a:endParaRPr lang="en-US" sz="2000" b="1"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MÔ HÌNH OSI</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AF3B90E-8DF3-4CF3-8B0F-27382920AF96}"/>
              </a:ext>
            </a:extLst>
          </p:cNvPr>
          <p:cNvPicPr>
            <a:picLocks noChangeAspect="1"/>
          </p:cNvPicPr>
          <p:nvPr/>
        </p:nvPicPr>
        <p:blipFill>
          <a:blip r:embed="rId2"/>
          <a:stretch>
            <a:fillRect/>
          </a:stretch>
        </p:blipFill>
        <p:spPr>
          <a:xfrm>
            <a:off x="1443717" y="862012"/>
            <a:ext cx="5915025" cy="5856071"/>
          </a:xfrm>
          <a:prstGeom prst="rect">
            <a:avLst/>
          </a:prstGeom>
        </p:spPr>
      </p:pic>
    </p:spTree>
    <p:extLst>
      <p:ext uri="{BB962C8B-B14F-4D97-AF65-F5344CB8AC3E}">
        <p14:creationId xmlns:p14="http://schemas.microsoft.com/office/powerpoint/2010/main" val="210978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5"/>
            <a:ext cx="7886700" cy="842826"/>
          </a:xfrm>
        </p:spPr>
        <p:txBody>
          <a:bodyPr>
            <a:normAutofit/>
          </a:bodyPr>
          <a:lstStyle/>
          <a:p>
            <a:pPr marL="0" indent="0">
              <a:buNone/>
            </a:pPr>
            <a:endParaRPr lang="en-US" sz="2000" b="1"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BỘ GIAO THỨC TCP/IP</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OSI Model &amp; TCP/IP Model - Dikapedia">
            <a:extLst>
              <a:ext uri="{FF2B5EF4-FFF2-40B4-BE49-F238E27FC236}">
                <a16:creationId xmlns:a16="http://schemas.microsoft.com/office/drawing/2014/main" id="{5E9A27AB-0191-470E-A19F-57F6BC0DC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34" y="1404938"/>
            <a:ext cx="7463588" cy="449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6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BỘ GIAO THỨC TCP/IP</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10EC7D6-5F9B-48EF-AD95-843C84428FB3}"/>
              </a:ext>
            </a:extLst>
          </p:cNvPr>
          <p:cNvPicPr>
            <a:picLocks noChangeAspect="1"/>
          </p:cNvPicPr>
          <p:nvPr/>
        </p:nvPicPr>
        <p:blipFill>
          <a:blip r:embed="rId2"/>
          <a:stretch>
            <a:fillRect/>
          </a:stretch>
        </p:blipFill>
        <p:spPr>
          <a:xfrm>
            <a:off x="0" y="1387805"/>
            <a:ext cx="9144000" cy="3035514"/>
          </a:xfrm>
          <a:prstGeom prst="rect">
            <a:avLst/>
          </a:prstGeom>
        </p:spPr>
      </p:pic>
    </p:spTree>
    <p:extLst>
      <p:ext uri="{BB962C8B-B14F-4D97-AF65-F5344CB8AC3E}">
        <p14:creationId xmlns:p14="http://schemas.microsoft.com/office/powerpoint/2010/main" val="36857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4"/>
            <a:ext cx="7886700" cy="5988051"/>
          </a:xfrm>
        </p:spPr>
        <p:txBody>
          <a:bodyPr>
            <a:noAutofit/>
          </a:bodyPr>
          <a:lstStyle/>
          <a:p>
            <a:pPr>
              <a:buFontTx/>
              <a:buChar char="-"/>
            </a:pPr>
            <a:r>
              <a:rPr lang="en-US" sz="1800" i="1" dirty="0">
                <a:latin typeface="times new roman" panose="02020603050405020304" pitchFamily="18" charset="0"/>
              </a:rPr>
              <a:t>HTTP: Hypertext Transfer Protocol</a:t>
            </a:r>
          </a:p>
          <a:p>
            <a:pPr>
              <a:buFontTx/>
              <a:buChar char="-"/>
            </a:pPr>
            <a:r>
              <a:rPr lang="en-US" sz="1800" i="1" dirty="0">
                <a:latin typeface="times new roman" panose="02020603050405020304" pitchFamily="18" charset="0"/>
              </a:rPr>
              <a:t>HTTP là giao thức thuộc lớp Application, HTTP định nghĩa cơ chế để một trình duyệt web (HTTP Client) truy cập để lấy thông tin (tài nguyên) lưu trữ trên các máy chủ web (HTTP Server)</a:t>
            </a: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GIAO </a:t>
            </a:r>
            <a:r>
              <a:rPr lang="en-US" sz="2700" b="1" dirty="0">
                <a:solidFill>
                  <a:srgbClr val="002060"/>
                </a:solidFill>
                <a:latin typeface="Arial" panose="020B0604020202020204" pitchFamily="34" charset="0"/>
                <a:cs typeface="Arial" panose="020B0604020202020204" pitchFamily="34" charset="0"/>
              </a:rPr>
              <a:t>THỨC HTTP</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63F71DD6-7F16-4D31-9AE0-AF4DE2BE7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36" y="1916339"/>
            <a:ext cx="7571591" cy="472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0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4"/>
            <a:ext cx="7886700" cy="5988051"/>
          </a:xfrm>
        </p:spPr>
        <p:txBody>
          <a:bodyPr>
            <a:noAutofit/>
          </a:bodyPr>
          <a:lstStyle/>
          <a:p>
            <a:pPr>
              <a:buFontTx/>
              <a:buChar char="-"/>
            </a:pPr>
            <a:r>
              <a:rPr lang="en-US" sz="1800" b="1" i="1" dirty="0">
                <a:latin typeface="times new roman" panose="02020603050405020304" pitchFamily="18" charset="0"/>
              </a:rPr>
              <a:t>Mô hình:</a:t>
            </a:r>
          </a:p>
          <a:p>
            <a:pPr>
              <a:buFontTx/>
              <a:buChar char="-"/>
            </a:pPr>
            <a:endParaRPr lang="en-US" sz="1800" i="1" dirty="0">
              <a:latin typeface="times new roman" panose="02020603050405020304" pitchFamily="18" charset="0"/>
            </a:endParaRPr>
          </a:p>
          <a:p>
            <a:pPr>
              <a:buFontTx/>
              <a:buChar char="-"/>
            </a:pPr>
            <a:endParaRPr lang="en-US" sz="1800" i="1" dirty="0">
              <a:latin typeface="times new roman" panose="02020603050405020304" pitchFamily="18" charset="0"/>
            </a:endParaRPr>
          </a:p>
          <a:p>
            <a:pPr>
              <a:buFontTx/>
              <a:buChar char="-"/>
            </a:pPr>
            <a:endParaRPr lang="en-US" sz="1800" i="1" dirty="0">
              <a:latin typeface="times new roman" panose="02020603050405020304" pitchFamily="18" charset="0"/>
            </a:endParaRPr>
          </a:p>
          <a:p>
            <a:pPr>
              <a:buFontTx/>
              <a:buChar char="-"/>
            </a:pPr>
            <a:endParaRPr lang="en-US" sz="1800" i="1" dirty="0">
              <a:latin typeface="times new roman" panose="02020603050405020304" pitchFamily="18" charset="0"/>
            </a:endParaRPr>
          </a:p>
          <a:p>
            <a:pPr>
              <a:buFontTx/>
              <a:buChar char="-"/>
            </a:pPr>
            <a:endParaRPr lang="en-US" sz="1800" i="1" dirty="0">
              <a:latin typeface="times new roman" panose="02020603050405020304" pitchFamily="18" charset="0"/>
            </a:endParaRPr>
          </a:p>
          <a:p>
            <a:pPr>
              <a:buFontTx/>
              <a:buChar char="-"/>
            </a:pPr>
            <a:endParaRPr lang="en-US" sz="1800" i="1" dirty="0">
              <a:latin typeface="times new roman" panose="02020603050405020304" pitchFamily="18" charset="0"/>
            </a:endParaRPr>
          </a:p>
          <a:p>
            <a:pPr>
              <a:buFontTx/>
              <a:buChar char="-"/>
            </a:pPr>
            <a:r>
              <a:rPr lang="en-US" sz="1800" b="1" i="1" dirty="0">
                <a:latin typeface="times new roman" panose="02020603050405020304" pitchFamily="18" charset="0"/>
              </a:rPr>
              <a:t>Qui trình:</a:t>
            </a:r>
            <a:endParaRPr lang="en-US" sz="1000" b="1" i="1" dirty="0">
              <a:latin typeface="times new roman" panose="02020603050405020304" pitchFamily="18" charset="0"/>
            </a:endParaRPr>
          </a:p>
          <a:p>
            <a:pPr marL="457200" lvl="1" indent="0">
              <a:buNone/>
            </a:pPr>
            <a:r>
              <a:rPr lang="en-US" sz="1800" i="1" dirty="0">
                <a:latin typeface="times new roman" panose="02020603050405020304" pitchFamily="18" charset="0"/>
              </a:rPr>
              <a:t>	+ Thiết lập kết nối TCP (Protocol: TCP, Host, Port)</a:t>
            </a:r>
          </a:p>
          <a:p>
            <a:pPr marL="457200" lvl="1" indent="0">
              <a:buNone/>
            </a:pPr>
            <a:r>
              <a:rPr lang="en-US" sz="1800" i="1" dirty="0">
                <a:latin typeface="times new roman" panose="02020603050405020304" pitchFamily="18" charset="0"/>
              </a:rPr>
              <a:t>	+ Client gửi HTTP Request</a:t>
            </a:r>
          </a:p>
          <a:p>
            <a:pPr marL="457200" lvl="1" indent="0">
              <a:buNone/>
            </a:pPr>
            <a:r>
              <a:rPr lang="en-US" sz="1800" i="1" dirty="0">
                <a:latin typeface="times new roman" panose="02020603050405020304" pitchFamily="18" charset="0"/>
              </a:rPr>
              <a:t>	+ Server gửi HTTP Response</a:t>
            </a:r>
          </a:p>
          <a:p>
            <a:pPr marL="457200" lvl="1" indent="0">
              <a:buNone/>
            </a:pPr>
            <a:r>
              <a:rPr lang="en-US" sz="1800" i="1" dirty="0">
                <a:latin typeface="times new roman" panose="02020603050405020304" pitchFamily="18" charset="0"/>
              </a:rPr>
              <a:t>	+ Đóng kết nối TCP</a:t>
            </a: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GIAO </a:t>
            </a:r>
            <a:r>
              <a:rPr lang="en-US" sz="2700" b="1" dirty="0">
                <a:solidFill>
                  <a:srgbClr val="002060"/>
                </a:solidFill>
                <a:latin typeface="Arial" panose="020B0604020202020204" pitchFamily="34" charset="0"/>
                <a:cs typeface="Arial" panose="020B0604020202020204" pitchFamily="34" charset="0"/>
              </a:rPr>
              <a:t>THỨC HTTP</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6CBD0C9-2F90-496D-B0B7-4A35E0F8CD56}"/>
              </a:ext>
            </a:extLst>
          </p:cNvPr>
          <p:cNvPicPr>
            <a:picLocks noChangeAspect="1"/>
          </p:cNvPicPr>
          <p:nvPr/>
        </p:nvPicPr>
        <p:blipFill>
          <a:blip r:embed="rId2"/>
          <a:stretch>
            <a:fillRect/>
          </a:stretch>
        </p:blipFill>
        <p:spPr>
          <a:xfrm>
            <a:off x="1382213" y="981619"/>
            <a:ext cx="6586129" cy="1681899"/>
          </a:xfrm>
          <a:prstGeom prst="rect">
            <a:avLst/>
          </a:prstGeom>
        </p:spPr>
      </p:pic>
    </p:spTree>
    <p:extLst>
      <p:ext uri="{BB962C8B-B14F-4D97-AF65-F5344CB8AC3E}">
        <p14:creationId xmlns:p14="http://schemas.microsoft.com/office/powerpoint/2010/main" val="285786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4"/>
            <a:ext cx="7886700" cy="5988051"/>
          </a:xfrm>
        </p:spPr>
        <p:txBody>
          <a:bodyPr>
            <a:noAutofit/>
          </a:bodyPr>
          <a:lstStyle/>
          <a:p>
            <a:pPr marL="0" indent="0">
              <a:buNone/>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marL="0" indent="0">
              <a:buNone/>
            </a:pPr>
            <a:endParaRPr lang="en-US" sz="1800"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ĐỊNH DẠNG GÓI TIN HTTP REQUEST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457048E-1726-4619-8B76-7D39DFADE605}"/>
              </a:ext>
            </a:extLst>
          </p:cNvPr>
          <p:cNvPicPr>
            <a:picLocks noChangeAspect="1"/>
          </p:cNvPicPr>
          <p:nvPr/>
        </p:nvPicPr>
        <p:blipFill>
          <a:blip r:embed="rId2"/>
          <a:stretch>
            <a:fillRect/>
          </a:stretch>
        </p:blipFill>
        <p:spPr>
          <a:xfrm>
            <a:off x="278674" y="1297576"/>
            <a:ext cx="8403910" cy="4388019"/>
          </a:xfrm>
          <a:prstGeom prst="rect">
            <a:avLst/>
          </a:prstGeom>
        </p:spPr>
      </p:pic>
    </p:spTree>
    <p:extLst>
      <p:ext uri="{BB962C8B-B14F-4D97-AF65-F5344CB8AC3E}">
        <p14:creationId xmlns:p14="http://schemas.microsoft.com/office/powerpoint/2010/main" val="296785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4"/>
            <a:ext cx="7886700" cy="5988051"/>
          </a:xfrm>
        </p:spPr>
        <p:txBody>
          <a:bodyPr>
            <a:noAutofit/>
          </a:bodyPr>
          <a:lstStyle/>
          <a:p>
            <a:pPr marL="0" indent="0">
              <a:buNone/>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a:buFontTx/>
              <a:buChar char="-"/>
            </a:pPr>
            <a:endParaRPr lang="en-US" sz="1800" i="1" dirty="0">
              <a:solidFill>
                <a:srgbClr val="666666"/>
              </a:solidFill>
              <a:latin typeface="times new roman" panose="02020603050405020304" pitchFamily="18" charset="0"/>
            </a:endParaRPr>
          </a:p>
          <a:p>
            <a:pPr marL="0" indent="0">
              <a:buNone/>
            </a:pPr>
            <a:endParaRPr lang="en-US" sz="1800"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ĐỊNH DẠNG GÓI TIN HTTP RESPONSE</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AD649C8-8242-47D9-AADC-336C71954262}"/>
              </a:ext>
            </a:extLst>
          </p:cNvPr>
          <p:cNvPicPr>
            <a:picLocks noChangeAspect="1"/>
          </p:cNvPicPr>
          <p:nvPr/>
        </p:nvPicPr>
        <p:blipFill>
          <a:blip r:embed="rId2"/>
          <a:stretch>
            <a:fillRect/>
          </a:stretch>
        </p:blipFill>
        <p:spPr>
          <a:xfrm>
            <a:off x="182880" y="1085279"/>
            <a:ext cx="8882743" cy="4687442"/>
          </a:xfrm>
          <a:prstGeom prst="rect">
            <a:avLst/>
          </a:prstGeom>
        </p:spPr>
      </p:pic>
    </p:spTree>
    <p:extLst>
      <p:ext uri="{BB962C8B-B14F-4D97-AF65-F5344CB8AC3E}">
        <p14:creationId xmlns:p14="http://schemas.microsoft.com/office/powerpoint/2010/main" val="41055446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310</TotalTime>
  <Words>527</Words>
  <Application>Microsoft Office PowerPoint</Application>
  <PresentationFormat>On-screen Show (4:3)</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 Black</vt:lpstr>
      <vt:lpstr>Calibri</vt:lpstr>
      <vt:lpstr>Calibri Light</vt:lpstr>
      <vt:lpstr>Noto Serif</vt:lpstr>
      <vt:lpstr>times new roman</vt:lpstr>
      <vt:lpstr>times new roman</vt:lpstr>
      <vt:lpstr>Office Theme</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NGO</dc:creator>
  <cp:lastModifiedBy>TRUNG NGO</cp:lastModifiedBy>
  <cp:revision>14</cp:revision>
  <dcterms:created xsi:type="dcterms:W3CDTF">2021-03-18T02:48:34Z</dcterms:created>
  <dcterms:modified xsi:type="dcterms:W3CDTF">2021-03-18T07:58:55Z</dcterms:modified>
</cp:coreProperties>
</file>