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4"/>
  </p:notesMasterIdLst>
  <p:sldIdLst>
    <p:sldId id="256" r:id="rId3"/>
    <p:sldId id="257" r:id="rId4"/>
    <p:sldId id="258" r:id="rId5"/>
    <p:sldId id="259" r:id="rId6"/>
    <p:sldId id="260" r:id="rId7"/>
    <p:sldId id="262" r:id="rId8"/>
    <p:sldId id="263" r:id="rId9"/>
    <p:sldId id="264" r:id="rId10"/>
    <p:sldId id="265" r:id="rId11"/>
    <p:sldId id="267" r:id="rId12"/>
    <p:sldId id="268"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Comfortaa SemiBold" panose="020B0604020202020204" charset="0"/>
      <p:regular r:id="rId19"/>
      <p:bold r:id="rId20"/>
    </p:embeddedFont>
    <p:embeddedFont>
      <p:font typeface="Lato" panose="020F0502020204030203" pitchFamily="34" charset="0"/>
      <p:regular r:id="rId21"/>
      <p:bold r:id="rId22"/>
      <p:italic r:id="rId23"/>
      <p:boldItalic r:id="rId24"/>
    </p:embeddedFont>
    <p:embeddedFont>
      <p:font typeface="Merriweather" panose="00000500000000000000" pitchFamily="2" charset="0"/>
      <p:regular r:id="rId25"/>
      <p:bold r:id="rId26"/>
      <p:italic r:id="rId27"/>
      <p:boldItalic r:id="rId28"/>
    </p:embeddedFont>
    <p:embeddedFont>
      <p:font typeface="Montserrat" panose="00000500000000000000" pitchFamily="2" charset="0"/>
      <p:regular r:id="rId29"/>
      <p:bold r:id="rId30"/>
      <p:italic r:id="rId31"/>
      <p:boldItalic r:id="rId32"/>
    </p:embeddedFont>
    <p:embeddedFont>
      <p:font typeface="Montserrat Medium" panose="00000600000000000000" pitchFamily="2" charset="0"/>
      <p:regular r:id="rId33"/>
      <p:bold r:id="rId34"/>
      <p:italic r:id="rId35"/>
      <p:boldItalic r:id="rId36"/>
    </p:embeddedFont>
    <p:embeddedFont>
      <p:font typeface="Oswald" panose="00000500000000000000" pitchFamily="2" charset="0"/>
      <p:regular r:id="rId37"/>
      <p:bold r:id="rId38"/>
    </p:embeddedFont>
    <p:embeddedFont>
      <p:font typeface="Verdana" panose="020B060403050404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B942A6-537E-445E-A306-2304379DE2BB}">
  <a:tblStyle styleId="{F3B942A6-537E-445E-A306-2304379DE2B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F1E8"/>
          </a:solidFill>
        </a:fill>
      </a:tcStyle>
    </a:wholeTbl>
    <a:band1H>
      <a:tcTxStyle/>
      <a:tcStyle>
        <a:tcBdr/>
        <a:fill>
          <a:solidFill>
            <a:srgbClr val="D4E2CE"/>
          </a:solidFill>
        </a:fill>
      </a:tcStyle>
    </a:band1H>
    <a:band2H>
      <a:tcTxStyle/>
      <a:tcStyle>
        <a:tcBdr/>
      </a:tcStyle>
    </a:band2H>
    <a:band1V>
      <a:tcTxStyle/>
      <a:tcStyle>
        <a:tcBdr/>
        <a:fill>
          <a:solidFill>
            <a:srgbClr val="D4E2CE"/>
          </a:solidFill>
        </a:fill>
      </a:tcStyle>
    </a:band1V>
    <a:band2V>
      <a:tcTxStyle/>
      <a:tcStyle>
        <a:tcBdr/>
      </a:tcStyle>
    </a:band2V>
    <a:lastCol>
      <a:tcTxStyle b="on" i="off">
        <a:font>
          <a:latin typeface="Calibri"/>
          <a:ea typeface="Calibri"/>
          <a:cs typeface="Calibri"/>
        </a:font>
        <a:schemeClr val="lt1"/>
      </a:tcTxStyle>
      <a:tcStyle>
        <a:tcBdr/>
        <a:fill>
          <a:solidFill>
            <a:schemeClr val="accent6"/>
          </a:solidFill>
        </a:fill>
      </a:tcStyle>
    </a:lastCol>
    <a:firstCol>
      <a:tcTxStyle b="on" i="off">
        <a:font>
          <a:latin typeface="Calibri"/>
          <a:ea typeface="Calibri"/>
          <a:cs typeface="Calibri"/>
        </a:font>
        <a:schemeClr val="lt1"/>
      </a:tcTxStyle>
      <a:tcStyle>
        <a:tcBdr/>
        <a:fill>
          <a:solidFill>
            <a:schemeClr val="accent6"/>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6"/>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6"/>
          </a:solidFill>
        </a:fill>
      </a:tcStyle>
    </a:firstRow>
    <a:neCell>
      <a:tcTxStyle/>
      <a:tcStyle>
        <a:tcBdr/>
      </a:tcStyle>
    </a:neCell>
    <a:nwCell>
      <a:tcTxStyle/>
      <a:tcStyle>
        <a:tcBdr/>
      </a:tcStyle>
    </a:nwCell>
  </a:tblStyle>
  <a:tblStyle styleId="{BD5B5907-DCA6-4BAE-A731-417C115EC161}"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font" Target="fonts/font25.fntdata"/><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font" Target="fonts/font28.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font" Target="fonts/font2.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font" Target="fonts/font26.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font" Target="fonts/font17.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 Id="rId46" Type="http://schemas.openxmlformats.org/officeDocument/2006/relationships/tableStyles" Target="tableStyles.xml"/><Relationship Id="rId20" Type="http://schemas.openxmlformats.org/officeDocument/2006/relationships/font" Target="fonts/font6.fntdata"/><Relationship Id="rId41" Type="http://schemas.openxmlformats.org/officeDocument/2006/relationships/font" Target="fonts/font2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f3f3d7d8be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f3f3d7d8be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f3f3d7d8be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f3f3d7d8be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f3f3d7d8be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f3f3d7d8be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f3f3d7d8be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f3f3d7d8be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f3f3d7d8be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f3f3d7d8be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f3f3d7d8be_5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gf3f3d7d8be_5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f3f3d7d8be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f3f3d7d8be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f3f3d7d8be_5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gf3f3d7d8be_5_8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f3f3d7d8be_5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gf3f3d7d8be_5_9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f3f3d7d8be_0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f3f3d7d8be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6"/>
        <p:cNvGrpSpPr/>
        <p:nvPr/>
      </p:nvGrpSpPr>
      <p:grpSpPr>
        <a:xfrm>
          <a:off x="0" y="0"/>
          <a:ext cx="0" cy="0"/>
          <a:chOff x="0" y="0"/>
          <a:chExt cx="0" cy="0"/>
        </a:xfrm>
      </p:grpSpPr>
      <p:sp>
        <p:nvSpPr>
          <p:cNvPr id="137" name="Google Shape;13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8" name="Google Shape;138;p14"/>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139" name="Google Shape;139;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0" name="Google Shape;14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1" name="Google Shape;14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4" name="Google Shape;144;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45" name="Google Shape;145;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6" name="Google Shape;146;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7" name="Google Shape;147;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8"/>
        <p:cNvGrpSpPr/>
        <p:nvPr/>
      </p:nvGrpSpPr>
      <p:grpSpPr>
        <a:xfrm>
          <a:off x="0" y="0"/>
          <a:ext cx="0" cy="0"/>
          <a:chOff x="0" y="0"/>
          <a:chExt cx="0" cy="0"/>
        </a:xfrm>
      </p:grpSpPr>
      <p:sp>
        <p:nvSpPr>
          <p:cNvPr id="149" name="Google Shape;149;p16"/>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0" name="Google Shape;150;p16"/>
          <p:cNvSpPr txBox="1">
            <a:spLocks noGrp="1"/>
          </p:cNvSpPr>
          <p:nvPr>
            <p:ph type="body" idx="1"/>
          </p:nvPr>
        </p:nvSpPr>
        <p:spPr>
          <a:xfrm>
            <a:off x="623888" y="3442097"/>
            <a:ext cx="7886700" cy="11250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51" name="Google Shape;151;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2" name="Google Shape;152;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3" name="Google Shape;153;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4"/>
        <p:cNvGrpSpPr/>
        <p:nvPr/>
      </p:nvGrpSpPr>
      <p:grpSpPr>
        <a:xfrm>
          <a:off x="0" y="0"/>
          <a:ext cx="0" cy="0"/>
          <a:chOff x="0" y="0"/>
          <a:chExt cx="0" cy="0"/>
        </a:xfrm>
      </p:grpSpPr>
      <p:sp>
        <p:nvSpPr>
          <p:cNvPr id="155" name="Google Shape;155;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6" name="Google Shape;156;p1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57" name="Google Shape;157;p1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58" name="Google Shape;15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9" name="Google Shape;15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0" name="Google Shape;16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61"/>
        <p:cNvGrpSpPr/>
        <p:nvPr/>
      </p:nvGrpSpPr>
      <p:grpSpPr>
        <a:xfrm>
          <a:off x="0" y="0"/>
          <a:ext cx="0" cy="0"/>
          <a:chOff x="0" y="0"/>
          <a:chExt cx="0" cy="0"/>
        </a:xfrm>
      </p:grpSpPr>
      <p:sp>
        <p:nvSpPr>
          <p:cNvPr id="162" name="Google Shape;162;p18"/>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63" name="Google Shape;163;p18"/>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64" name="Google Shape;164;p18"/>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65" name="Google Shape;165;p18"/>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66" name="Google Shape;166;p18"/>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67" name="Google Shape;167;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8" name="Google Shape;168;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9" name="Google Shape;169;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72" name="Google Shape;172;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73" name="Google Shape;173;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74" name="Google Shape;174;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5"/>
        <p:cNvGrpSpPr/>
        <p:nvPr/>
      </p:nvGrpSpPr>
      <p:grpSpPr>
        <a:xfrm>
          <a:off x="0" y="0"/>
          <a:ext cx="0" cy="0"/>
          <a:chOff x="0" y="0"/>
          <a:chExt cx="0" cy="0"/>
        </a:xfrm>
      </p:grpSpPr>
      <p:sp>
        <p:nvSpPr>
          <p:cNvPr id="176" name="Google Shape;176;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77" name="Google Shape;177;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78" name="Google Shape;178;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81" name="Google Shape;181;p21"/>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82" name="Google Shape;182;p21"/>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83" name="Google Shape;183;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84" name="Google Shape;184;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85" name="Google Shape;185;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88" name="Google Shape;188;p22"/>
          <p:cNvSpPr>
            <a:spLocks noGrp="1"/>
          </p:cNvSpPr>
          <p:nvPr>
            <p:ph type="pic" idx="2"/>
          </p:nvPr>
        </p:nvSpPr>
        <p:spPr>
          <a:xfrm>
            <a:off x="3887391" y="740569"/>
            <a:ext cx="4629300" cy="3655200"/>
          </a:xfrm>
          <a:prstGeom prst="rect">
            <a:avLst/>
          </a:prstGeom>
          <a:noFill/>
          <a:ln>
            <a:noFill/>
          </a:ln>
        </p:spPr>
      </p:sp>
      <p:sp>
        <p:nvSpPr>
          <p:cNvPr id="189" name="Google Shape;189;p22"/>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90" name="Google Shape;190;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91" name="Google Shape;191;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92" name="Google Shape;192;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95" name="Google Shape;195;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96" name="Google Shape;196;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97" name="Google Shape;197;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98" name="Google Shape;198;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01" name="Google Shape;201;p24"/>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202" name="Google Shape;202;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03" name="Google Shape;203;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04" name="Google Shape;204;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32" name="Google Shape;13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33" name="Google Shape;13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34" name="Google Shape;13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35" name="Google Shape;13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ctrTitle"/>
          </p:nvPr>
        </p:nvSpPr>
        <p:spPr>
          <a:xfrm>
            <a:off x="3356925" y="409650"/>
            <a:ext cx="5717100" cy="205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00" b="1"/>
              <a:t>A STUDY ON OPTIMISATION OF A COMPANY’S FINANCIAL STRUCTURE</a:t>
            </a:r>
            <a:endParaRPr sz="3200" b="1"/>
          </a:p>
          <a:p>
            <a:pPr marL="0" lvl="0" indent="0" algn="l" rtl="0">
              <a:spcBef>
                <a:spcPts val="0"/>
              </a:spcBef>
              <a:spcAft>
                <a:spcPts val="0"/>
              </a:spcAft>
              <a:buSzPts val="990"/>
              <a:buNone/>
            </a:pPr>
            <a:endParaRPr sz="3200"/>
          </a:p>
        </p:txBody>
      </p:sp>
      <p:sp>
        <p:nvSpPr>
          <p:cNvPr id="210" name="Google Shape;210;p25"/>
          <p:cNvSpPr txBox="1">
            <a:spLocks noGrp="1"/>
          </p:cNvSpPr>
          <p:nvPr>
            <p:ph type="subTitle" idx="1"/>
          </p:nvPr>
        </p:nvSpPr>
        <p:spPr>
          <a:xfrm>
            <a:off x="4415100" y="3629125"/>
            <a:ext cx="4728900" cy="1452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i="1"/>
              <a:t>SUBMITTED BY -</a:t>
            </a:r>
            <a:endParaRPr sz="2000" i="1"/>
          </a:p>
          <a:p>
            <a:pPr marL="457200" lvl="0" indent="-355600" algn="l" rtl="0">
              <a:lnSpc>
                <a:spcPct val="115000"/>
              </a:lnSpc>
              <a:spcBef>
                <a:spcPts val="0"/>
              </a:spcBef>
              <a:spcAft>
                <a:spcPts val="0"/>
              </a:spcAft>
              <a:buSzPts val="2000"/>
              <a:buAutoNum type="arabicParenR"/>
            </a:pPr>
            <a:r>
              <a:rPr lang="en" sz="2000" i="1"/>
              <a:t>TAPJAPLEEN SINGH (20105039)</a:t>
            </a:r>
            <a:endParaRPr sz="2000" i="1"/>
          </a:p>
          <a:p>
            <a:pPr marL="457200" lvl="0" indent="-355600" algn="l" rtl="0">
              <a:lnSpc>
                <a:spcPct val="115000"/>
              </a:lnSpc>
              <a:spcBef>
                <a:spcPts val="0"/>
              </a:spcBef>
              <a:spcAft>
                <a:spcPts val="0"/>
              </a:spcAft>
              <a:buSzPts val="2000"/>
              <a:buAutoNum type="arabicParenR"/>
            </a:pPr>
            <a:r>
              <a:rPr lang="en" sz="2000" i="1"/>
              <a:t>ABHINAV SEHAJPAL (20105046)</a:t>
            </a:r>
            <a:endParaRPr sz="2000" i="1"/>
          </a:p>
          <a:p>
            <a:pPr marL="457200" lvl="0" indent="-355600" algn="l" rtl="0">
              <a:lnSpc>
                <a:spcPct val="115000"/>
              </a:lnSpc>
              <a:spcBef>
                <a:spcPts val="0"/>
              </a:spcBef>
              <a:spcAft>
                <a:spcPts val="0"/>
              </a:spcAft>
              <a:buSzPts val="2000"/>
              <a:buAutoNum type="arabicParenR"/>
            </a:pPr>
            <a:r>
              <a:rPr lang="en" sz="2000" i="1"/>
              <a:t>AKSHAT KUMAR (20105005)</a:t>
            </a:r>
            <a:endParaRPr sz="2000" i="1"/>
          </a:p>
          <a:p>
            <a:pPr marL="0" lvl="0" indent="0" algn="l" rtl="0">
              <a:lnSpc>
                <a:spcPct val="115000"/>
              </a:lnSpc>
              <a:spcBef>
                <a:spcPts val="0"/>
              </a:spcBef>
              <a:spcAft>
                <a:spcPts val="0"/>
              </a:spcAft>
              <a:buNone/>
            </a:pPr>
            <a:endParaRPr sz="1700"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5818E"/>
        </a:solidFill>
        <a:effectLst/>
      </p:bgPr>
    </p:bg>
    <p:spTree>
      <p:nvGrpSpPr>
        <p:cNvPr id="1" name="Shape 273"/>
        <p:cNvGrpSpPr/>
        <p:nvPr/>
      </p:nvGrpSpPr>
      <p:grpSpPr>
        <a:xfrm>
          <a:off x="0" y="0"/>
          <a:ext cx="0" cy="0"/>
          <a:chOff x="0" y="0"/>
          <a:chExt cx="0" cy="0"/>
        </a:xfrm>
      </p:grpSpPr>
      <p:sp>
        <p:nvSpPr>
          <p:cNvPr id="274" name="Google Shape;274;p36"/>
          <p:cNvSpPr txBox="1">
            <a:spLocks noGrp="1"/>
          </p:cNvSpPr>
          <p:nvPr>
            <p:ph type="body" idx="1"/>
          </p:nvPr>
        </p:nvSpPr>
        <p:spPr>
          <a:xfrm>
            <a:off x="278250" y="109650"/>
            <a:ext cx="8511900" cy="4924200"/>
          </a:xfrm>
          <a:prstGeom prst="rect">
            <a:avLst/>
          </a:prstGeom>
        </p:spPr>
        <p:txBody>
          <a:bodyPr spcFirstLastPara="1" wrap="square" lIns="68575" tIns="34275" rIns="68575" bIns="34275" anchor="t" anchorCtr="0">
            <a:noAutofit/>
          </a:bodyPr>
          <a:lstStyle/>
          <a:p>
            <a:pPr marL="457200" lvl="0" indent="-355600" algn="l" rtl="0">
              <a:spcBef>
                <a:spcPts val="800"/>
              </a:spcBef>
              <a:spcAft>
                <a:spcPts val="0"/>
              </a:spcAft>
              <a:buClr>
                <a:schemeClr val="lt1"/>
              </a:buClr>
              <a:buSzPts val="2000"/>
              <a:buFont typeface="Montserrat Medium"/>
              <a:buChar char="•"/>
            </a:pPr>
            <a:r>
              <a:rPr lang="en" sz="2000">
                <a:solidFill>
                  <a:schemeClr val="lt1"/>
                </a:solidFill>
                <a:latin typeface="Montserrat Medium"/>
                <a:ea typeface="Montserrat Medium"/>
                <a:cs typeface="Montserrat Medium"/>
                <a:sym typeface="Montserrat Medium"/>
              </a:rPr>
              <a:t>Identification process is over now. Now we have to lower the risk factors and bring the financial ratios in the desired range. Various measures that can be undertaken to do this are:</a:t>
            </a:r>
            <a:endParaRPr sz="2000">
              <a:solidFill>
                <a:schemeClr val="lt1"/>
              </a:solidFill>
              <a:latin typeface="Montserrat Medium"/>
              <a:ea typeface="Montserrat Medium"/>
              <a:cs typeface="Montserrat Medium"/>
              <a:sym typeface="Montserrat Medium"/>
            </a:endParaRPr>
          </a:p>
          <a:p>
            <a:pPr marL="457200" lvl="0" indent="0" algn="l" rtl="0">
              <a:spcBef>
                <a:spcPts val="800"/>
              </a:spcBef>
              <a:spcAft>
                <a:spcPts val="0"/>
              </a:spcAft>
              <a:buNone/>
            </a:pPr>
            <a:endParaRPr sz="2000">
              <a:solidFill>
                <a:schemeClr val="lt1"/>
              </a:solidFill>
              <a:latin typeface="Montserrat Medium"/>
              <a:ea typeface="Montserrat Medium"/>
              <a:cs typeface="Montserrat Medium"/>
              <a:sym typeface="Montserrat Medium"/>
            </a:endParaRPr>
          </a:p>
          <a:p>
            <a:pPr marL="914400" lvl="0" indent="-355600" algn="l" rtl="0">
              <a:spcBef>
                <a:spcPts val="800"/>
              </a:spcBef>
              <a:spcAft>
                <a:spcPts val="0"/>
              </a:spcAft>
              <a:buClr>
                <a:schemeClr val="lt1"/>
              </a:buClr>
              <a:buSzPts val="2000"/>
              <a:buFont typeface="Montserrat Medium"/>
              <a:buChar char="-"/>
            </a:pPr>
            <a:r>
              <a:rPr lang="en" sz="2000">
                <a:solidFill>
                  <a:schemeClr val="lt1"/>
                </a:solidFill>
                <a:latin typeface="Montserrat Medium"/>
                <a:ea typeface="Montserrat Medium"/>
                <a:cs typeface="Montserrat Medium"/>
                <a:sym typeface="Montserrat Medium"/>
              </a:rPr>
              <a:t>Take care of the currency in which assets and liabilities are present. It should preferably be the same for easy conversion.</a:t>
            </a:r>
            <a:endParaRPr sz="2000">
              <a:solidFill>
                <a:schemeClr val="lt1"/>
              </a:solidFill>
              <a:latin typeface="Montserrat Medium"/>
              <a:ea typeface="Montserrat Medium"/>
              <a:cs typeface="Montserrat Medium"/>
              <a:sym typeface="Montserrat Medium"/>
            </a:endParaRPr>
          </a:p>
          <a:p>
            <a:pPr marL="914400" lvl="0" indent="-355600" algn="l" rtl="0">
              <a:spcBef>
                <a:spcPts val="0"/>
              </a:spcBef>
              <a:spcAft>
                <a:spcPts val="0"/>
              </a:spcAft>
              <a:buClr>
                <a:schemeClr val="lt1"/>
              </a:buClr>
              <a:buSzPts val="2000"/>
              <a:buFont typeface="Montserrat Medium"/>
              <a:buChar char="-"/>
            </a:pPr>
            <a:r>
              <a:rPr lang="en" sz="2000">
                <a:solidFill>
                  <a:schemeClr val="lt1"/>
                </a:solidFill>
                <a:latin typeface="Montserrat Medium"/>
                <a:ea typeface="Montserrat Medium"/>
                <a:cs typeface="Montserrat Medium"/>
                <a:sym typeface="Montserrat Medium"/>
              </a:rPr>
              <a:t>Preventing overcapitalization and undercapitalization and rather moving towards the model of optimum-capitalisation which is achieved when the financial ratios are n their desired ranges.</a:t>
            </a:r>
            <a:endParaRPr sz="2000">
              <a:solidFill>
                <a:schemeClr val="lt1"/>
              </a:solidFill>
              <a:latin typeface="Montserrat Medium"/>
              <a:ea typeface="Montserrat Medium"/>
              <a:cs typeface="Montserrat Medium"/>
              <a:sym typeface="Montserrat Medium"/>
            </a:endParaRPr>
          </a:p>
          <a:p>
            <a:pPr marL="914400" lvl="0" indent="-355600" algn="l" rtl="0">
              <a:spcBef>
                <a:spcPts val="0"/>
              </a:spcBef>
              <a:spcAft>
                <a:spcPts val="0"/>
              </a:spcAft>
              <a:buClr>
                <a:schemeClr val="lt1"/>
              </a:buClr>
              <a:buSzPts val="2000"/>
              <a:buChar char="-"/>
            </a:pPr>
            <a:r>
              <a:rPr lang="en" sz="2000">
                <a:solidFill>
                  <a:schemeClr val="lt1"/>
                </a:solidFill>
                <a:latin typeface="Montserrat Medium"/>
                <a:ea typeface="Montserrat Medium"/>
                <a:cs typeface="Montserrat Medium"/>
                <a:sym typeface="Montserrat Medium"/>
              </a:rPr>
              <a:t>ALM can be divided into three distinct areas: governance, development, and operations. Thus if success is achieved in all of these three areas, then nobody can stop Spark Industries to become not “one” of the largest tech conglomerates in the world but “the” largest tech conglomerate of the world!</a:t>
            </a:r>
            <a:endParaRPr sz="2000">
              <a:solidFill>
                <a:schemeClr val="lt1"/>
              </a:solidFill>
              <a:latin typeface="Montserrat Medium"/>
              <a:ea typeface="Montserrat Medium"/>
              <a:cs typeface="Montserrat Medium"/>
              <a:sym typeface="Montserrat Medium"/>
            </a:endParaRPr>
          </a:p>
          <a:p>
            <a:pPr marL="0" lvl="0" indent="0" algn="l" rtl="0">
              <a:spcBef>
                <a:spcPts val="800"/>
              </a:spcBef>
              <a:spcAft>
                <a:spcPts val="0"/>
              </a:spcAft>
              <a:buNone/>
            </a:pPr>
            <a:endParaRPr sz="2000">
              <a:latin typeface="Montserrat Medium"/>
              <a:ea typeface="Montserrat Medium"/>
              <a:cs typeface="Montserrat Medium"/>
              <a:sym typeface="Montserra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37"/>
          <p:cNvPicPr preferRelativeResize="0"/>
          <p:nvPr/>
        </p:nvPicPr>
        <p:blipFill>
          <a:blip r:embed="rId3">
            <a:alphaModFix/>
          </a:blip>
          <a:stretch>
            <a:fillRect/>
          </a:stretch>
        </p:blipFill>
        <p:spPr>
          <a:xfrm>
            <a:off x="123300" y="123300"/>
            <a:ext cx="8877825" cy="4940925"/>
          </a:xfrm>
          <a:prstGeom prst="rect">
            <a:avLst/>
          </a:prstGeom>
          <a:noFill/>
          <a:ln>
            <a:noFill/>
          </a:ln>
        </p:spPr>
      </p:pic>
      <p:sp>
        <p:nvSpPr>
          <p:cNvPr id="280" name="Google Shape;280;p37"/>
          <p:cNvSpPr txBox="1"/>
          <p:nvPr/>
        </p:nvSpPr>
        <p:spPr>
          <a:xfrm>
            <a:off x="1569525" y="3382075"/>
            <a:ext cx="85521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200" b="1">
                <a:solidFill>
                  <a:schemeClr val="lt1"/>
                </a:solidFill>
                <a:latin typeface="Merriweather"/>
                <a:ea typeface="Merriweather"/>
                <a:cs typeface="Merriweather"/>
                <a:sym typeface="Merriweather"/>
              </a:rPr>
              <a:t>THANK YOU!</a:t>
            </a:r>
            <a:endParaRPr sz="7200" b="1">
              <a:solidFill>
                <a:schemeClr val="lt1"/>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5818E"/>
        </a:solidFill>
        <a:effectLst/>
      </p:bgPr>
    </p:bg>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1297500" y="393750"/>
            <a:ext cx="78465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b="1"/>
              <a:t>A BRIEF HISTORY OF </a:t>
            </a:r>
            <a:r>
              <a:rPr lang="en" sz="2700" b="1" i="1">
                <a:solidFill>
                  <a:srgbClr val="0000FF"/>
                </a:solidFill>
              </a:rPr>
              <a:t>SPARK</a:t>
            </a:r>
            <a:r>
              <a:rPr lang="en" sz="2700" b="1">
                <a:solidFill>
                  <a:srgbClr val="0000FF"/>
                </a:solidFill>
              </a:rPr>
              <a:t> </a:t>
            </a:r>
            <a:r>
              <a:rPr lang="en" sz="2700" b="1" i="1">
                <a:solidFill>
                  <a:srgbClr val="0000FF"/>
                </a:solidFill>
              </a:rPr>
              <a:t>INDUSTRIES</a:t>
            </a:r>
            <a:r>
              <a:rPr lang="en" sz="2700">
                <a:solidFill>
                  <a:srgbClr val="0000FF"/>
                </a:solidFill>
              </a:rPr>
              <a:t> </a:t>
            </a:r>
            <a:endParaRPr sz="2700">
              <a:solidFill>
                <a:srgbClr val="0000FF"/>
              </a:solidFill>
            </a:endParaRPr>
          </a:p>
        </p:txBody>
      </p:sp>
      <p:sp>
        <p:nvSpPr>
          <p:cNvPr id="216" name="Google Shape;216;p26"/>
          <p:cNvSpPr txBox="1">
            <a:spLocks noGrp="1"/>
          </p:cNvSpPr>
          <p:nvPr>
            <p:ph type="body" idx="1"/>
          </p:nvPr>
        </p:nvSpPr>
        <p:spPr>
          <a:xfrm>
            <a:off x="1297500" y="1505925"/>
            <a:ext cx="7038900" cy="2978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800">
                <a:latin typeface="Comfortaa SemiBold"/>
                <a:ea typeface="Comfortaa SemiBold"/>
                <a:cs typeface="Comfortaa SemiBold"/>
                <a:sym typeface="Comfortaa SemiBold"/>
              </a:rPr>
              <a:t>Spark Industries is a multinational industrial company and one of the largest tech conglomerates in the world. Founded in 1939 by Coward Stark, he  ran the company from its inception up until his death in 1991.</a:t>
            </a:r>
            <a:endParaRPr sz="1800">
              <a:latin typeface="Comfortaa SemiBold"/>
              <a:ea typeface="Comfortaa SemiBold"/>
              <a:cs typeface="Comfortaa SemiBold"/>
              <a:sym typeface="Comfortaa SemiBold"/>
            </a:endParaRPr>
          </a:p>
          <a:p>
            <a:pPr marL="0" lvl="0" indent="0" algn="l" rtl="0">
              <a:spcBef>
                <a:spcPts val="1200"/>
              </a:spcBef>
              <a:spcAft>
                <a:spcPts val="1200"/>
              </a:spcAft>
              <a:buNone/>
            </a:pPr>
            <a:r>
              <a:rPr lang="en" sz="1800">
                <a:latin typeface="Comfortaa SemiBold"/>
                <a:ea typeface="Comfortaa SemiBold"/>
                <a:cs typeface="Comfortaa SemiBold"/>
                <a:sym typeface="Comfortaa SemiBold"/>
              </a:rPr>
              <a:t>Then the company  appointed one of the group members as the CEO with everyone’s presence being in the Board of Governors. The other members of the group were  allotted various managerial positions in the conglomerate. </a:t>
            </a:r>
            <a:endParaRPr sz="1800">
              <a:latin typeface="Comfortaa SemiBold"/>
              <a:ea typeface="Comfortaa SemiBold"/>
              <a:cs typeface="Comfortaa SemiBold"/>
              <a:sym typeface="Comfortaa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5818E"/>
        </a:solidFill>
        <a:effectLst/>
      </p:bgPr>
    </p:bg>
    <p:spTree>
      <p:nvGrpSpPr>
        <p:cNvPr id="1" name="Shape 220"/>
        <p:cNvGrpSpPr/>
        <p:nvPr/>
      </p:nvGrpSpPr>
      <p:grpSpPr>
        <a:xfrm>
          <a:off x="0" y="0"/>
          <a:ext cx="0" cy="0"/>
          <a:chOff x="0" y="0"/>
          <a:chExt cx="0" cy="0"/>
        </a:xfrm>
      </p:grpSpPr>
      <p:sp>
        <p:nvSpPr>
          <p:cNvPr id="221" name="Google Shape;221;p27"/>
          <p:cNvSpPr txBox="1">
            <a:spLocks noGrp="1"/>
          </p:cNvSpPr>
          <p:nvPr>
            <p:ph type="body" idx="1"/>
          </p:nvPr>
        </p:nvSpPr>
        <p:spPr>
          <a:xfrm>
            <a:off x="1143000" y="581525"/>
            <a:ext cx="7353900" cy="43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Comfortaa SemiBold"/>
                <a:ea typeface="Comfortaa SemiBold"/>
                <a:cs typeface="Comfortaa SemiBold"/>
                <a:sym typeface="Comfortaa SemiBold"/>
              </a:rPr>
              <a:t>Unfortunately he tried to take over the world which left the financial status of the company in disarray.</a:t>
            </a:r>
            <a:endParaRPr sz="1800" dirty="0">
              <a:latin typeface="Comfortaa SemiBold"/>
              <a:ea typeface="Comfortaa SemiBold"/>
              <a:cs typeface="Comfortaa SemiBold"/>
              <a:sym typeface="Comfortaa SemiBold"/>
            </a:endParaRPr>
          </a:p>
          <a:p>
            <a:pPr marL="0" lvl="0" indent="0" algn="l" rtl="0">
              <a:spcBef>
                <a:spcPts val="1200"/>
              </a:spcBef>
              <a:spcAft>
                <a:spcPts val="0"/>
              </a:spcAft>
              <a:buNone/>
            </a:pPr>
            <a:r>
              <a:rPr lang="en" sz="1800" dirty="0">
                <a:latin typeface="Comfortaa SemiBold"/>
                <a:ea typeface="Comfortaa SemiBold"/>
                <a:cs typeface="Comfortaa SemiBold"/>
                <a:sym typeface="Comfortaa SemiBold"/>
              </a:rPr>
              <a:t>In his wake, the son of Coward Stark, Boney Stark was appointed the new CEO and now has to try his best to restore the company’s standing to its former glory.</a:t>
            </a:r>
            <a:endParaRPr sz="1800" dirty="0">
              <a:latin typeface="Comfortaa SemiBold"/>
              <a:ea typeface="Comfortaa SemiBold"/>
              <a:cs typeface="Comfortaa SemiBold"/>
              <a:sym typeface="Comfortaa SemiBold"/>
            </a:endParaRPr>
          </a:p>
          <a:p>
            <a:pPr marL="0" lvl="0" indent="0" algn="l" rtl="0">
              <a:spcBef>
                <a:spcPts val="1200"/>
              </a:spcBef>
              <a:spcAft>
                <a:spcPts val="0"/>
              </a:spcAft>
              <a:buNone/>
            </a:pPr>
            <a:r>
              <a:rPr lang="en" sz="1800" dirty="0">
                <a:latin typeface="Comfortaa SemiBold"/>
                <a:ea typeface="Comfortaa SemiBold"/>
                <a:cs typeface="Comfortaa SemiBold"/>
                <a:sym typeface="Comfortaa SemiBold"/>
              </a:rPr>
              <a:t>The various financial statements of the company are attached hereby to enable us to do an extensive analysis of the financial position of the company and thereby take necessary steps for its betterment. These measures are mentioned after these statements.</a:t>
            </a:r>
            <a:endParaRPr sz="1800" dirty="0">
              <a:latin typeface="Comfortaa SemiBold"/>
              <a:ea typeface="Comfortaa SemiBold"/>
              <a:cs typeface="Comfortaa SemiBold"/>
              <a:sym typeface="Comfortaa SemiBold"/>
            </a:endParaRPr>
          </a:p>
          <a:p>
            <a:pPr marL="0" lvl="0" indent="0" algn="l" rtl="0">
              <a:spcBef>
                <a:spcPts val="1200"/>
              </a:spcBef>
              <a:spcAft>
                <a:spcPts val="1200"/>
              </a:spcAft>
              <a:buNone/>
            </a:pPr>
            <a:endParaRPr sz="1800" dirty="0">
              <a:solidFill>
                <a:schemeClr val="dk1"/>
              </a:solidFill>
              <a:latin typeface="Comfortaa SemiBold"/>
              <a:ea typeface="Comfortaa SemiBold"/>
              <a:cs typeface="Comfortaa SemiBold"/>
              <a:sym typeface="Comfortaa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5818E"/>
        </a:solidFill>
        <a:effectLst/>
      </p:bgPr>
    </p:bg>
    <p:spTree>
      <p:nvGrpSpPr>
        <p:cNvPr id="1" name="Shape 225"/>
        <p:cNvGrpSpPr/>
        <p:nvPr/>
      </p:nvGrpSpPr>
      <p:grpSpPr>
        <a:xfrm>
          <a:off x="0" y="0"/>
          <a:ext cx="0" cy="0"/>
          <a:chOff x="0" y="0"/>
          <a:chExt cx="0" cy="0"/>
        </a:xfrm>
      </p:grpSpPr>
      <p:pic>
        <p:nvPicPr>
          <p:cNvPr id="226" name="Google Shape;226;p28"/>
          <p:cNvPicPr preferRelativeResize="0"/>
          <p:nvPr/>
        </p:nvPicPr>
        <p:blipFill>
          <a:blip r:embed="rId3">
            <a:alphaModFix/>
          </a:blip>
          <a:stretch>
            <a:fillRect/>
          </a:stretch>
        </p:blipFill>
        <p:spPr>
          <a:xfrm>
            <a:off x="0" y="213825"/>
            <a:ext cx="9144003" cy="47270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5818E"/>
        </a:solidFill>
        <a:effectLst/>
      </p:bgPr>
    </p:bg>
    <p:spTree>
      <p:nvGrpSpPr>
        <p:cNvPr id="1" name="Shape 230"/>
        <p:cNvGrpSpPr/>
        <p:nvPr/>
      </p:nvGrpSpPr>
      <p:grpSpPr>
        <a:xfrm>
          <a:off x="0" y="0"/>
          <a:ext cx="0" cy="0"/>
          <a:chOff x="0" y="0"/>
          <a:chExt cx="0" cy="0"/>
        </a:xfrm>
      </p:grpSpPr>
      <p:sp>
        <p:nvSpPr>
          <p:cNvPr id="231" name="Google Shape;231;p29"/>
          <p:cNvSpPr txBox="1">
            <a:spLocks noGrp="1"/>
          </p:cNvSpPr>
          <p:nvPr>
            <p:ph type="title"/>
          </p:nvPr>
        </p:nvSpPr>
        <p:spPr>
          <a:xfrm>
            <a:off x="443700" y="-6"/>
            <a:ext cx="7886700"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Calibri"/>
              <a:buNone/>
            </a:pPr>
            <a:r>
              <a:rPr lang="en" b="1">
                <a:latin typeface="Oswald"/>
                <a:ea typeface="Oswald"/>
                <a:cs typeface="Oswald"/>
                <a:sym typeface="Oswald"/>
              </a:rPr>
              <a:t>INCOME STATEMENT (P&amp;L STATEMENT)</a:t>
            </a:r>
            <a:endParaRPr b="1">
              <a:latin typeface="Oswald"/>
              <a:ea typeface="Oswald"/>
              <a:cs typeface="Oswald"/>
              <a:sym typeface="Oswald"/>
            </a:endParaRPr>
          </a:p>
        </p:txBody>
      </p:sp>
      <p:sp>
        <p:nvSpPr>
          <p:cNvPr id="232" name="Google Shape;232;p29"/>
          <p:cNvSpPr txBox="1">
            <a:spLocks noGrp="1"/>
          </p:cNvSpPr>
          <p:nvPr>
            <p:ph type="body" idx="1"/>
          </p:nvPr>
        </p:nvSpPr>
        <p:spPr>
          <a:xfrm>
            <a:off x="628650" y="2095702"/>
            <a:ext cx="5952882" cy="2537021"/>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1"/>
              </a:buClr>
              <a:buSzPts val="1800"/>
              <a:buNone/>
            </a:pPr>
            <a:endParaRPr sz="1800"/>
          </a:p>
          <a:p>
            <a:pPr marL="0" lvl="0" indent="0" algn="l" rtl="0">
              <a:lnSpc>
                <a:spcPct val="100000"/>
              </a:lnSpc>
              <a:spcBef>
                <a:spcPts val="800"/>
              </a:spcBef>
              <a:spcAft>
                <a:spcPts val="0"/>
              </a:spcAft>
              <a:buClr>
                <a:schemeClr val="dk1"/>
              </a:buClr>
              <a:buSzPts val="1800"/>
              <a:buNone/>
            </a:pPr>
            <a:r>
              <a:rPr lang="en" sz="1800"/>
              <a:t>                                                          </a:t>
            </a:r>
            <a:endParaRPr/>
          </a:p>
          <a:p>
            <a:pPr marL="0" lvl="0" indent="0" algn="l" rtl="0">
              <a:lnSpc>
                <a:spcPct val="100000"/>
              </a:lnSpc>
              <a:spcBef>
                <a:spcPts val="800"/>
              </a:spcBef>
              <a:spcAft>
                <a:spcPts val="0"/>
              </a:spcAft>
              <a:buClr>
                <a:schemeClr val="dk1"/>
              </a:buClr>
              <a:buSzPts val="1800"/>
              <a:buNone/>
            </a:pPr>
            <a:r>
              <a:rPr lang="en" sz="1800"/>
              <a:t>                                                </a:t>
            </a:r>
            <a:endParaRPr/>
          </a:p>
          <a:p>
            <a:pPr marL="0" lvl="0" indent="0" algn="l" rtl="0">
              <a:lnSpc>
                <a:spcPct val="100000"/>
              </a:lnSpc>
              <a:spcBef>
                <a:spcPts val="800"/>
              </a:spcBef>
              <a:spcAft>
                <a:spcPts val="0"/>
              </a:spcAft>
              <a:buClr>
                <a:schemeClr val="dk1"/>
              </a:buClr>
              <a:buSzPts val="1800"/>
              <a:buNone/>
            </a:pPr>
            <a:r>
              <a:rPr lang="en" sz="1800"/>
              <a:t>                                                                                            </a:t>
            </a:r>
            <a:endParaRPr/>
          </a:p>
          <a:p>
            <a:pPr marL="0" lvl="0" indent="0" algn="l" rtl="0">
              <a:lnSpc>
                <a:spcPct val="100000"/>
              </a:lnSpc>
              <a:spcBef>
                <a:spcPts val="800"/>
              </a:spcBef>
              <a:spcAft>
                <a:spcPts val="0"/>
              </a:spcAft>
              <a:buClr>
                <a:schemeClr val="dk1"/>
              </a:buClr>
              <a:buSzPts val="1800"/>
              <a:buNone/>
            </a:pPr>
            <a:r>
              <a:rPr lang="en" sz="1800"/>
              <a:t>                                                </a:t>
            </a:r>
            <a:endParaRPr/>
          </a:p>
          <a:p>
            <a:pPr marL="0" lvl="0" indent="0" algn="l" rtl="0">
              <a:lnSpc>
                <a:spcPct val="100000"/>
              </a:lnSpc>
              <a:spcBef>
                <a:spcPts val="800"/>
              </a:spcBef>
              <a:spcAft>
                <a:spcPts val="0"/>
              </a:spcAft>
              <a:buClr>
                <a:schemeClr val="dk1"/>
              </a:buClr>
              <a:buSzPts val="1800"/>
              <a:buNone/>
            </a:pPr>
            <a:r>
              <a:rPr lang="en" sz="1800"/>
              <a:t>                                                                          </a:t>
            </a:r>
            <a:endParaRPr/>
          </a:p>
          <a:p>
            <a:pPr marL="177800" lvl="0" indent="-177800" algn="l" rtl="0">
              <a:lnSpc>
                <a:spcPct val="90000"/>
              </a:lnSpc>
              <a:spcBef>
                <a:spcPts val="800"/>
              </a:spcBef>
              <a:spcAft>
                <a:spcPts val="0"/>
              </a:spcAft>
              <a:buClr>
                <a:schemeClr val="dk1"/>
              </a:buClr>
              <a:buSzPts val="1800"/>
              <a:buNone/>
            </a:pPr>
            <a:endParaRPr sz="1800"/>
          </a:p>
          <a:p>
            <a:pPr marL="0" lvl="0" indent="0" algn="l" rtl="0">
              <a:lnSpc>
                <a:spcPct val="100000"/>
              </a:lnSpc>
              <a:spcBef>
                <a:spcPts val="800"/>
              </a:spcBef>
              <a:spcAft>
                <a:spcPts val="0"/>
              </a:spcAft>
              <a:buClr>
                <a:schemeClr val="dk1"/>
              </a:buClr>
              <a:buSzPts val="1800"/>
              <a:buNone/>
            </a:pPr>
            <a:endParaRPr sz="1800"/>
          </a:p>
        </p:txBody>
      </p:sp>
      <p:graphicFrame>
        <p:nvGraphicFramePr>
          <p:cNvPr id="233" name="Google Shape;233;p29"/>
          <p:cNvGraphicFramePr/>
          <p:nvPr/>
        </p:nvGraphicFramePr>
        <p:xfrm>
          <a:off x="282897" y="840507"/>
          <a:ext cx="8406475" cy="4023150"/>
        </p:xfrm>
        <a:graphic>
          <a:graphicData uri="http://schemas.openxmlformats.org/drawingml/2006/table">
            <a:tbl>
              <a:tblPr firstRow="1" bandRow="1">
                <a:noFill/>
                <a:tableStyleId>{F3B942A6-537E-445E-A306-2304379DE2BB}</a:tableStyleId>
              </a:tblPr>
              <a:tblGrid>
                <a:gridCol w="6813775">
                  <a:extLst>
                    <a:ext uri="{9D8B030D-6E8A-4147-A177-3AD203B41FA5}">
                      <a16:colId xmlns:a16="http://schemas.microsoft.com/office/drawing/2014/main" val="20000"/>
                    </a:ext>
                  </a:extLst>
                </a:gridCol>
                <a:gridCol w="1592700">
                  <a:extLst>
                    <a:ext uri="{9D8B030D-6E8A-4147-A177-3AD203B41FA5}">
                      <a16:colId xmlns:a16="http://schemas.microsoft.com/office/drawing/2014/main" val="20001"/>
                    </a:ext>
                  </a:extLst>
                </a:gridCol>
              </a:tblGrid>
              <a:tr h="477775">
                <a:tc>
                  <a:txBody>
                    <a:bodyPr/>
                    <a:lstStyle/>
                    <a:p>
                      <a:pPr marL="0" marR="0" lvl="0" indent="0" algn="l" rtl="0">
                        <a:spcBef>
                          <a:spcPts val="0"/>
                        </a:spcBef>
                        <a:spcAft>
                          <a:spcPts val="0"/>
                        </a:spcAft>
                        <a:buNone/>
                      </a:pPr>
                      <a:endParaRPr sz="2400"/>
                    </a:p>
                  </a:txBody>
                  <a:tcPr marL="68600" marR="68600" marT="34300" marB="34300"/>
                </a:tc>
                <a:tc>
                  <a:txBody>
                    <a:bodyPr/>
                    <a:lstStyle/>
                    <a:p>
                      <a:pPr marL="0" marR="0" lvl="0" indent="0" algn="l" rtl="0">
                        <a:spcBef>
                          <a:spcPts val="0"/>
                        </a:spcBef>
                        <a:spcAft>
                          <a:spcPts val="0"/>
                        </a:spcAft>
                        <a:buNone/>
                      </a:pPr>
                      <a:endParaRPr sz="2400"/>
                    </a:p>
                  </a:txBody>
                  <a:tcPr marL="68600" marR="68600" marT="34300" marB="34300"/>
                </a:tc>
                <a:extLst>
                  <a:ext uri="{0D108BD9-81ED-4DB2-BD59-A6C34878D82A}">
                    <a16:rowId xmlns:a16="http://schemas.microsoft.com/office/drawing/2014/main" val="10000"/>
                  </a:ext>
                </a:extLst>
              </a:tr>
              <a:tr h="3545375">
                <a:tc>
                  <a:txBody>
                    <a:bodyPr/>
                    <a:lstStyle/>
                    <a:p>
                      <a:pPr marL="0" marR="0" lvl="0" indent="0" algn="l" rtl="0">
                        <a:spcBef>
                          <a:spcPts val="0"/>
                        </a:spcBef>
                        <a:spcAft>
                          <a:spcPts val="0"/>
                        </a:spcAft>
                        <a:buNone/>
                      </a:pPr>
                      <a:r>
                        <a:rPr lang="en" sz="2300">
                          <a:latin typeface="Montserrat Medium"/>
                          <a:ea typeface="Montserrat Medium"/>
                          <a:cs typeface="Montserrat Medium"/>
                          <a:sym typeface="Montserrat Medium"/>
                        </a:rPr>
                        <a:t>Sales </a:t>
                      </a:r>
                      <a:endParaRPr sz="1000">
                        <a:latin typeface="Montserrat Medium"/>
                        <a:ea typeface="Montserrat Medium"/>
                        <a:cs typeface="Montserrat Medium"/>
                        <a:sym typeface="Montserrat Medium"/>
                      </a:endParaRPr>
                    </a:p>
                    <a:p>
                      <a:pPr marL="0" marR="0" lvl="0" indent="0" algn="l" rtl="0">
                        <a:spcBef>
                          <a:spcPts val="0"/>
                        </a:spcBef>
                        <a:spcAft>
                          <a:spcPts val="0"/>
                        </a:spcAft>
                        <a:buClr>
                          <a:schemeClr val="dk1"/>
                        </a:buClr>
                        <a:buSzPts val="2400"/>
                        <a:buFont typeface="Calibri"/>
                        <a:buNone/>
                      </a:pPr>
                      <a:r>
                        <a:rPr lang="en" sz="2300" u="none" strike="noStrike">
                          <a:latin typeface="Montserrat Medium"/>
                          <a:ea typeface="Montserrat Medium"/>
                          <a:cs typeface="Montserrat Medium"/>
                          <a:sym typeface="Montserrat Medium"/>
                        </a:rPr>
                        <a:t>Cost of Goods Sold </a:t>
                      </a:r>
                      <a:endParaRPr sz="1000">
                        <a:latin typeface="Montserrat Medium"/>
                        <a:ea typeface="Montserrat Medium"/>
                        <a:cs typeface="Montserrat Medium"/>
                        <a:sym typeface="Montserrat Medium"/>
                      </a:endParaRPr>
                    </a:p>
                    <a:p>
                      <a:pPr marL="0" marR="0" lvl="0" indent="0" algn="l" rtl="0">
                        <a:spcBef>
                          <a:spcPts val="0"/>
                        </a:spcBef>
                        <a:spcAft>
                          <a:spcPts val="0"/>
                        </a:spcAft>
                        <a:buClr>
                          <a:schemeClr val="dk1"/>
                        </a:buClr>
                        <a:buSzPts val="2400"/>
                        <a:buFont typeface="Calibri"/>
                        <a:buNone/>
                      </a:pPr>
                      <a:r>
                        <a:rPr lang="en" sz="2300" u="none" strike="noStrike">
                          <a:latin typeface="Montserrat Medium"/>
                          <a:ea typeface="Montserrat Medium"/>
                          <a:cs typeface="Montserrat Medium"/>
                          <a:sym typeface="Montserrat Medium"/>
                        </a:rPr>
                        <a:t>Gross Profit</a:t>
                      </a:r>
                      <a:endParaRPr sz="1000">
                        <a:latin typeface="Montserrat Medium"/>
                        <a:ea typeface="Montserrat Medium"/>
                        <a:cs typeface="Montserrat Medium"/>
                        <a:sym typeface="Montserrat Medium"/>
                      </a:endParaRPr>
                    </a:p>
                    <a:p>
                      <a:pPr marL="0" marR="0" lvl="0" indent="0" algn="l" rtl="0">
                        <a:spcBef>
                          <a:spcPts val="0"/>
                        </a:spcBef>
                        <a:spcAft>
                          <a:spcPts val="0"/>
                        </a:spcAft>
                        <a:buClr>
                          <a:schemeClr val="dk1"/>
                        </a:buClr>
                        <a:buSzPts val="2400"/>
                        <a:buFont typeface="Calibri"/>
                        <a:buNone/>
                      </a:pPr>
                      <a:r>
                        <a:rPr lang="en" sz="2300" u="none" strike="noStrike">
                          <a:latin typeface="Montserrat Medium"/>
                          <a:ea typeface="Montserrat Medium"/>
                          <a:cs typeface="Montserrat Medium"/>
                          <a:sym typeface="Montserrat Medium"/>
                        </a:rPr>
                        <a:t>Operating Expenses  </a:t>
                      </a:r>
                      <a:endParaRPr sz="1000">
                        <a:latin typeface="Montserrat Medium"/>
                        <a:ea typeface="Montserrat Medium"/>
                        <a:cs typeface="Montserrat Medium"/>
                        <a:sym typeface="Montserrat Medium"/>
                      </a:endParaRPr>
                    </a:p>
                    <a:p>
                      <a:pPr marL="0" marR="0" lvl="0" indent="0" algn="l" rtl="0">
                        <a:spcBef>
                          <a:spcPts val="0"/>
                        </a:spcBef>
                        <a:spcAft>
                          <a:spcPts val="0"/>
                        </a:spcAft>
                        <a:buClr>
                          <a:schemeClr val="dk1"/>
                        </a:buClr>
                        <a:buSzPts val="2400"/>
                        <a:buFont typeface="Calibri"/>
                        <a:buNone/>
                      </a:pPr>
                      <a:r>
                        <a:rPr lang="en" sz="2300" u="none" strike="noStrike">
                          <a:latin typeface="Montserrat Medium"/>
                          <a:ea typeface="Montserrat Medium"/>
                          <a:cs typeface="Montserrat Medium"/>
                          <a:sym typeface="Montserrat Medium"/>
                        </a:rPr>
                        <a:t>Operating Profit</a:t>
                      </a:r>
                      <a:endParaRPr sz="1000">
                        <a:latin typeface="Montserrat Medium"/>
                        <a:ea typeface="Montserrat Medium"/>
                        <a:cs typeface="Montserrat Medium"/>
                        <a:sym typeface="Montserrat Medium"/>
                      </a:endParaRPr>
                    </a:p>
                    <a:p>
                      <a:pPr marL="0" marR="0" lvl="0" indent="0" algn="l" rtl="0">
                        <a:spcBef>
                          <a:spcPts val="0"/>
                        </a:spcBef>
                        <a:spcAft>
                          <a:spcPts val="0"/>
                        </a:spcAft>
                        <a:buClr>
                          <a:schemeClr val="dk1"/>
                        </a:buClr>
                        <a:buSzPts val="2400"/>
                        <a:buFont typeface="Calibri"/>
                        <a:buNone/>
                      </a:pPr>
                      <a:r>
                        <a:rPr lang="en" sz="2300" u="none" strike="noStrike">
                          <a:latin typeface="Montserrat Medium"/>
                          <a:ea typeface="Montserrat Medium"/>
                          <a:cs typeface="Montserrat Medium"/>
                          <a:sym typeface="Montserrat Medium"/>
                        </a:rPr>
                        <a:t>Non-Operating Income    </a:t>
                      </a:r>
                      <a:endParaRPr sz="1000">
                        <a:latin typeface="Montserrat Medium"/>
                        <a:ea typeface="Montserrat Medium"/>
                        <a:cs typeface="Montserrat Medium"/>
                        <a:sym typeface="Montserrat Medium"/>
                      </a:endParaRPr>
                    </a:p>
                    <a:p>
                      <a:pPr marL="0" marR="0" lvl="0" indent="0" algn="l" rtl="0">
                        <a:spcBef>
                          <a:spcPts val="0"/>
                        </a:spcBef>
                        <a:spcAft>
                          <a:spcPts val="0"/>
                        </a:spcAft>
                        <a:buClr>
                          <a:schemeClr val="dk1"/>
                        </a:buClr>
                        <a:buSzPts val="2400"/>
                        <a:buFont typeface="Calibri"/>
                        <a:buNone/>
                      </a:pPr>
                      <a:r>
                        <a:rPr lang="en" sz="2300">
                          <a:latin typeface="Montserrat Medium"/>
                          <a:ea typeface="Montserrat Medium"/>
                          <a:cs typeface="Montserrat Medium"/>
                          <a:sym typeface="Montserrat Medium"/>
                        </a:rPr>
                        <a:t>(Operating Profit + Non-Operating Income)</a:t>
                      </a:r>
                      <a:endParaRPr sz="2300" u="none" strike="noStrike">
                        <a:latin typeface="Montserrat Medium"/>
                        <a:ea typeface="Montserrat Medium"/>
                        <a:cs typeface="Montserrat Medium"/>
                        <a:sym typeface="Montserrat Medium"/>
                      </a:endParaRPr>
                    </a:p>
                    <a:p>
                      <a:pPr marL="0" marR="0" lvl="0" indent="0" algn="l" rtl="0">
                        <a:spcBef>
                          <a:spcPts val="0"/>
                        </a:spcBef>
                        <a:spcAft>
                          <a:spcPts val="0"/>
                        </a:spcAft>
                        <a:buClr>
                          <a:schemeClr val="dk1"/>
                        </a:buClr>
                        <a:buSzPts val="2400"/>
                        <a:buFont typeface="Calibri"/>
                        <a:buNone/>
                      </a:pPr>
                      <a:r>
                        <a:rPr lang="en" sz="2300" u="none" strike="noStrike">
                          <a:latin typeface="Montserrat Medium"/>
                          <a:ea typeface="Montserrat Medium"/>
                          <a:cs typeface="Montserrat Medium"/>
                          <a:sym typeface="Montserrat Medium"/>
                        </a:rPr>
                        <a:t>Non-Operating Expenses  </a:t>
                      </a:r>
                      <a:endParaRPr sz="1000">
                        <a:latin typeface="Montserrat Medium"/>
                        <a:ea typeface="Montserrat Medium"/>
                        <a:cs typeface="Montserrat Medium"/>
                        <a:sym typeface="Montserrat Medium"/>
                      </a:endParaRPr>
                    </a:p>
                    <a:p>
                      <a:pPr marL="0" marR="0" lvl="0" indent="0" algn="l" rtl="0">
                        <a:spcBef>
                          <a:spcPts val="0"/>
                        </a:spcBef>
                        <a:spcAft>
                          <a:spcPts val="0"/>
                        </a:spcAft>
                        <a:buClr>
                          <a:schemeClr val="dk1"/>
                        </a:buClr>
                        <a:buSzPts val="2400"/>
                        <a:buFont typeface="Calibri"/>
                        <a:buNone/>
                      </a:pPr>
                      <a:r>
                        <a:rPr lang="en" sz="2300" u="none" strike="noStrike">
                          <a:latin typeface="Montserrat Medium"/>
                          <a:ea typeface="Montserrat Medium"/>
                          <a:cs typeface="Montserrat Medium"/>
                          <a:sym typeface="Montserrat Medium"/>
                        </a:rPr>
                        <a:t>Net Profit</a:t>
                      </a:r>
                      <a:endParaRPr sz="2300">
                        <a:latin typeface="Montserrat Medium"/>
                        <a:ea typeface="Montserrat Medium"/>
                        <a:cs typeface="Montserrat Medium"/>
                        <a:sym typeface="Montserrat Medium"/>
                      </a:endParaRPr>
                    </a:p>
                  </a:txBody>
                  <a:tcPr marL="68600" marR="68600" marT="34300" marB="34300"/>
                </a:tc>
                <a:tc>
                  <a:txBody>
                    <a:bodyPr/>
                    <a:lstStyle/>
                    <a:p>
                      <a:pPr marL="0" marR="0" lvl="0" indent="0" algn="r" rtl="0">
                        <a:spcBef>
                          <a:spcPts val="0"/>
                        </a:spcBef>
                        <a:spcAft>
                          <a:spcPts val="0"/>
                        </a:spcAft>
                        <a:buNone/>
                      </a:pPr>
                      <a:r>
                        <a:rPr lang="en" sz="2300">
                          <a:latin typeface="Montserrat Medium"/>
                          <a:ea typeface="Montserrat Medium"/>
                          <a:cs typeface="Montserrat Medium"/>
                          <a:sym typeface="Montserrat Medium"/>
                        </a:rPr>
                        <a:t>5,00,000</a:t>
                      </a:r>
                      <a:endParaRPr sz="1000">
                        <a:latin typeface="Montserrat Medium"/>
                        <a:ea typeface="Montserrat Medium"/>
                        <a:cs typeface="Montserrat Medium"/>
                        <a:sym typeface="Montserrat Medium"/>
                      </a:endParaRPr>
                    </a:p>
                    <a:p>
                      <a:pPr marL="0" marR="0" lvl="0" indent="0" algn="r" rtl="0">
                        <a:spcBef>
                          <a:spcPts val="0"/>
                        </a:spcBef>
                        <a:spcAft>
                          <a:spcPts val="0"/>
                        </a:spcAft>
                        <a:buClr>
                          <a:schemeClr val="dk1"/>
                        </a:buClr>
                        <a:buSzPts val="2400"/>
                        <a:buFont typeface="Calibri"/>
                        <a:buNone/>
                      </a:pPr>
                      <a:r>
                        <a:rPr lang="en" sz="2300">
                          <a:latin typeface="Montserrat Medium"/>
                          <a:ea typeface="Montserrat Medium"/>
                          <a:cs typeface="Montserrat Medium"/>
                          <a:sym typeface="Montserrat Medium"/>
                        </a:rPr>
                        <a:t>-3,50,000</a:t>
                      </a:r>
                      <a:endParaRPr sz="1000">
                        <a:latin typeface="Montserrat Medium"/>
                        <a:ea typeface="Montserrat Medium"/>
                        <a:cs typeface="Montserrat Medium"/>
                        <a:sym typeface="Montserrat Medium"/>
                      </a:endParaRPr>
                    </a:p>
                    <a:p>
                      <a:pPr marL="0" marR="0" lvl="0" indent="0" algn="r" rtl="0">
                        <a:spcBef>
                          <a:spcPts val="0"/>
                        </a:spcBef>
                        <a:spcAft>
                          <a:spcPts val="0"/>
                        </a:spcAft>
                        <a:buClr>
                          <a:schemeClr val="dk1"/>
                        </a:buClr>
                        <a:buSzPts val="2400"/>
                        <a:buFont typeface="Calibri"/>
                        <a:buNone/>
                      </a:pPr>
                      <a:r>
                        <a:rPr lang="en" sz="2300">
                          <a:latin typeface="Montserrat Medium"/>
                          <a:ea typeface="Montserrat Medium"/>
                          <a:cs typeface="Montserrat Medium"/>
                          <a:sym typeface="Montserrat Medium"/>
                        </a:rPr>
                        <a:t>1,50,000</a:t>
                      </a:r>
                      <a:endParaRPr sz="1000">
                        <a:latin typeface="Montserrat Medium"/>
                        <a:ea typeface="Montserrat Medium"/>
                        <a:cs typeface="Montserrat Medium"/>
                        <a:sym typeface="Montserrat Medium"/>
                      </a:endParaRPr>
                    </a:p>
                    <a:p>
                      <a:pPr marL="0" marR="0" lvl="0" indent="0" algn="r" rtl="0">
                        <a:spcBef>
                          <a:spcPts val="0"/>
                        </a:spcBef>
                        <a:spcAft>
                          <a:spcPts val="0"/>
                        </a:spcAft>
                        <a:buClr>
                          <a:schemeClr val="dk1"/>
                        </a:buClr>
                        <a:buSzPts val="2400"/>
                        <a:buFont typeface="Calibri"/>
                        <a:buNone/>
                      </a:pPr>
                      <a:r>
                        <a:rPr lang="en" sz="2300">
                          <a:latin typeface="Montserrat Medium"/>
                          <a:ea typeface="Montserrat Medium"/>
                          <a:cs typeface="Montserrat Medium"/>
                          <a:sym typeface="Montserrat Medium"/>
                        </a:rPr>
                        <a:t>-1,00,000</a:t>
                      </a:r>
                      <a:endParaRPr sz="1000">
                        <a:latin typeface="Montserrat Medium"/>
                        <a:ea typeface="Montserrat Medium"/>
                        <a:cs typeface="Montserrat Medium"/>
                        <a:sym typeface="Montserrat Medium"/>
                      </a:endParaRPr>
                    </a:p>
                    <a:p>
                      <a:pPr marL="0" marR="0" lvl="0" indent="0" algn="r" rtl="0">
                        <a:spcBef>
                          <a:spcPts val="0"/>
                        </a:spcBef>
                        <a:spcAft>
                          <a:spcPts val="0"/>
                        </a:spcAft>
                        <a:buClr>
                          <a:schemeClr val="dk1"/>
                        </a:buClr>
                        <a:buSzPts val="2400"/>
                        <a:buFont typeface="Calibri"/>
                        <a:buNone/>
                      </a:pPr>
                      <a:r>
                        <a:rPr lang="en" sz="2300" u="none" strike="noStrike">
                          <a:latin typeface="Montserrat Medium"/>
                          <a:ea typeface="Montserrat Medium"/>
                          <a:cs typeface="Montserrat Medium"/>
                          <a:sym typeface="Montserrat Medium"/>
                        </a:rPr>
                        <a:t>50,000</a:t>
                      </a:r>
                      <a:endParaRPr sz="1000">
                        <a:latin typeface="Montserrat Medium"/>
                        <a:ea typeface="Montserrat Medium"/>
                        <a:cs typeface="Montserrat Medium"/>
                        <a:sym typeface="Montserrat Medium"/>
                      </a:endParaRPr>
                    </a:p>
                    <a:p>
                      <a:pPr marL="0" marR="0" lvl="0" indent="0" algn="r" rtl="0">
                        <a:spcBef>
                          <a:spcPts val="0"/>
                        </a:spcBef>
                        <a:spcAft>
                          <a:spcPts val="0"/>
                        </a:spcAft>
                        <a:buClr>
                          <a:schemeClr val="dk1"/>
                        </a:buClr>
                        <a:buSzPts val="2400"/>
                        <a:buFont typeface="Calibri"/>
                        <a:buNone/>
                      </a:pPr>
                      <a:r>
                        <a:rPr lang="en" sz="2300">
                          <a:latin typeface="Montserrat Medium"/>
                          <a:ea typeface="Montserrat Medium"/>
                          <a:cs typeface="Montserrat Medium"/>
                          <a:sym typeface="Montserrat Medium"/>
                        </a:rPr>
                        <a:t>+</a:t>
                      </a:r>
                      <a:r>
                        <a:rPr lang="en" sz="2300" u="none" strike="noStrike">
                          <a:latin typeface="Montserrat Medium"/>
                          <a:ea typeface="Montserrat Medium"/>
                          <a:cs typeface="Montserrat Medium"/>
                          <a:sym typeface="Montserrat Medium"/>
                        </a:rPr>
                        <a:t>20,000</a:t>
                      </a:r>
                      <a:endParaRPr sz="1000">
                        <a:latin typeface="Montserrat Medium"/>
                        <a:ea typeface="Montserrat Medium"/>
                        <a:cs typeface="Montserrat Medium"/>
                        <a:sym typeface="Montserrat Medium"/>
                      </a:endParaRPr>
                    </a:p>
                    <a:p>
                      <a:pPr marL="0" marR="0" lvl="0" indent="0" algn="r" rtl="0">
                        <a:spcBef>
                          <a:spcPts val="0"/>
                        </a:spcBef>
                        <a:spcAft>
                          <a:spcPts val="0"/>
                        </a:spcAft>
                        <a:buClr>
                          <a:schemeClr val="dk1"/>
                        </a:buClr>
                        <a:buSzPts val="2400"/>
                        <a:buFont typeface="Calibri"/>
                        <a:buNone/>
                      </a:pPr>
                      <a:r>
                        <a:rPr lang="en" sz="2300" u="none" strike="noStrike">
                          <a:latin typeface="Montserrat Medium"/>
                          <a:ea typeface="Montserrat Medium"/>
                          <a:cs typeface="Montserrat Medium"/>
                          <a:sym typeface="Montserrat Medium"/>
                        </a:rPr>
                        <a:t>70,000</a:t>
                      </a:r>
                      <a:endParaRPr sz="1000">
                        <a:latin typeface="Montserrat Medium"/>
                        <a:ea typeface="Montserrat Medium"/>
                        <a:cs typeface="Montserrat Medium"/>
                        <a:sym typeface="Montserrat Medium"/>
                      </a:endParaRPr>
                    </a:p>
                    <a:p>
                      <a:pPr marL="0" marR="0" lvl="0" indent="0" algn="r" rtl="0">
                        <a:spcBef>
                          <a:spcPts val="0"/>
                        </a:spcBef>
                        <a:spcAft>
                          <a:spcPts val="0"/>
                        </a:spcAft>
                        <a:buClr>
                          <a:schemeClr val="dk1"/>
                        </a:buClr>
                        <a:buSzPts val="2400"/>
                        <a:buFont typeface="Calibri"/>
                        <a:buNone/>
                      </a:pPr>
                      <a:r>
                        <a:rPr lang="en" sz="2300">
                          <a:latin typeface="Montserrat Medium"/>
                          <a:ea typeface="Montserrat Medium"/>
                          <a:cs typeface="Montserrat Medium"/>
                          <a:sym typeface="Montserrat Medium"/>
                        </a:rPr>
                        <a:t>-</a:t>
                      </a:r>
                      <a:r>
                        <a:rPr lang="en" sz="2300" u="none" strike="noStrike">
                          <a:latin typeface="Montserrat Medium"/>
                          <a:ea typeface="Montserrat Medium"/>
                          <a:cs typeface="Montserrat Medium"/>
                          <a:sym typeface="Montserrat Medium"/>
                        </a:rPr>
                        <a:t>8,000</a:t>
                      </a:r>
                      <a:endParaRPr sz="1000">
                        <a:latin typeface="Montserrat Medium"/>
                        <a:ea typeface="Montserrat Medium"/>
                        <a:cs typeface="Montserrat Medium"/>
                        <a:sym typeface="Montserrat Medium"/>
                      </a:endParaRPr>
                    </a:p>
                    <a:p>
                      <a:pPr marL="0" marR="0" lvl="0" indent="0" algn="r" rtl="0">
                        <a:spcBef>
                          <a:spcPts val="0"/>
                        </a:spcBef>
                        <a:spcAft>
                          <a:spcPts val="0"/>
                        </a:spcAft>
                        <a:buClr>
                          <a:schemeClr val="dk1"/>
                        </a:buClr>
                        <a:buSzPts val="2400"/>
                        <a:buFont typeface="Calibri"/>
                        <a:buNone/>
                      </a:pPr>
                      <a:r>
                        <a:rPr lang="en" sz="2300" u="none" strike="noStrike">
                          <a:latin typeface="Montserrat Medium"/>
                          <a:ea typeface="Montserrat Medium"/>
                          <a:cs typeface="Montserrat Medium"/>
                          <a:sym typeface="Montserrat Medium"/>
                        </a:rPr>
                        <a:t>62,000</a:t>
                      </a:r>
                      <a:endParaRPr sz="2300">
                        <a:latin typeface="Montserrat Medium"/>
                        <a:ea typeface="Montserrat Medium"/>
                        <a:cs typeface="Montserrat Medium"/>
                        <a:sym typeface="Montserrat Medium"/>
                      </a:endParaRPr>
                    </a:p>
                  </a:txBody>
                  <a:tcPr marL="68600" marR="68600" marT="34300" marB="34300"/>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1"/>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endParaRPr/>
          </a:p>
        </p:txBody>
      </p:sp>
      <p:sp>
        <p:nvSpPr>
          <p:cNvPr id="245" name="Google Shape;245;p31"/>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endParaRPr/>
          </a:p>
        </p:txBody>
      </p:sp>
      <p:pic>
        <p:nvPicPr>
          <p:cNvPr id="246" name="Google Shape;246;p3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250"/>
        <p:cNvGrpSpPr/>
        <p:nvPr/>
      </p:nvGrpSpPr>
      <p:grpSpPr>
        <a:xfrm>
          <a:off x="0" y="0"/>
          <a:ext cx="0" cy="0"/>
          <a:chOff x="0" y="0"/>
          <a:chExt cx="0" cy="0"/>
        </a:xfrm>
      </p:grpSpPr>
      <p:sp>
        <p:nvSpPr>
          <p:cNvPr id="251" name="Google Shape;251;p32"/>
          <p:cNvSpPr txBox="1">
            <a:spLocks noGrp="1"/>
          </p:cNvSpPr>
          <p:nvPr>
            <p:ph type="title"/>
          </p:nvPr>
        </p:nvSpPr>
        <p:spPr>
          <a:xfrm>
            <a:off x="628650" y="154869"/>
            <a:ext cx="7886700"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Calibri"/>
              <a:buNone/>
            </a:pPr>
            <a:r>
              <a:rPr lang="en" b="1">
                <a:latin typeface="Oswald"/>
                <a:ea typeface="Oswald"/>
                <a:cs typeface="Oswald"/>
                <a:sym typeface="Oswald"/>
              </a:rPr>
              <a:t>INCOME STATEMENT RATIOS</a:t>
            </a:r>
            <a:endParaRPr b="1">
              <a:latin typeface="Oswald"/>
              <a:ea typeface="Oswald"/>
              <a:cs typeface="Oswald"/>
              <a:sym typeface="Oswald"/>
            </a:endParaRPr>
          </a:p>
        </p:txBody>
      </p:sp>
      <p:sp>
        <p:nvSpPr>
          <p:cNvPr id="252" name="Google Shape;252;p32"/>
          <p:cNvSpPr txBox="1">
            <a:spLocks noGrp="1"/>
          </p:cNvSpPr>
          <p:nvPr>
            <p:ph type="body" idx="1"/>
          </p:nvPr>
        </p:nvSpPr>
        <p:spPr>
          <a:xfrm>
            <a:off x="628650" y="1149050"/>
            <a:ext cx="8199900" cy="3559200"/>
          </a:xfrm>
          <a:prstGeom prst="rect">
            <a:avLst/>
          </a:prstGeom>
          <a:noFill/>
          <a:ln>
            <a:noFill/>
          </a:ln>
        </p:spPr>
        <p:txBody>
          <a:bodyPr spcFirstLastPara="1" wrap="square" lIns="68575" tIns="34275" rIns="68575" bIns="34275" anchor="t" anchorCtr="0">
            <a:noAutofit/>
          </a:bodyPr>
          <a:lstStyle/>
          <a:p>
            <a:pPr marL="0" lvl="0" indent="0" algn="l" rtl="0">
              <a:lnSpc>
                <a:spcPct val="80000"/>
              </a:lnSpc>
              <a:spcBef>
                <a:spcPts val="0"/>
              </a:spcBef>
              <a:spcAft>
                <a:spcPts val="0"/>
              </a:spcAft>
              <a:buClr>
                <a:schemeClr val="dk1"/>
              </a:buClr>
              <a:buSzPts val="1800"/>
              <a:buNone/>
            </a:pPr>
            <a:r>
              <a:rPr lang="en" sz="2800" b="1"/>
              <a:t>Gross Profit Ratio</a:t>
            </a:r>
            <a:r>
              <a:rPr lang="en" sz="2800"/>
              <a:t> = Gross Profit/Sales*100</a:t>
            </a:r>
            <a:endParaRPr sz="2800"/>
          </a:p>
          <a:p>
            <a:pPr marL="0" lvl="0" indent="0" algn="l" rtl="0">
              <a:lnSpc>
                <a:spcPct val="80000"/>
              </a:lnSpc>
              <a:spcBef>
                <a:spcPts val="0"/>
              </a:spcBef>
              <a:spcAft>
                <a:spcPts val="0"/>
              </a:spcAft>
              <a:buClr>
                <a:schemeClr val="dk1"/>
              </a:buClr>
              <a:buSzPts val="1800"/>
              <a:buNone/>
            </a:pPr>
            <a:r>
              <a:rPr lang="en" sz="2800"/>
              <a:t>= 1,50,000/5,00,000*100 = 30%</a:t>
            </a:r>
            <a:endParaRPr sz="3100"/>
          </a:p>
          <a:p>
            <a:pPr marL="0" lvl="0" indent="0" algn="l" rtl="0">
              <a:lnSpc>
                <a:spcPct val="80000"/>
              </a:lnSpc>
              <a:spcBef>
                <a:spcPts val="800"/>
              </a:spcBef>
              <a:spcAft>
                <a:spcPts val="0"/>
              </a:spcAft>
              <a:buClr>
                <a:schemeClr val="dk1"/>
              </a:buClr>
              <a:buSzPts val="1800"/>
              <a:buNone/>
            </a:pPr>
            <a:endParaRPr sz="2800"/>
          </a:p>
          <a:p>
            <a:pPr marL="0" lvl="0" indent="0" algn="l" rtl="0">
              <a:lnSpc>
                <a:spcPct val="80000"/>
              </a:lnSpc>
              <a:spcBef>
                <a:spcPts val="800"/>
              </a:spcBef>
              <a:spcAft>
                <a:spcPts val="0"/>
              </a:spcAft>
              <a:buClr>
                <a:schemeClr val="dk1"/>
              </a:buClr>
              <a:buSzPts val="1800"/>
              <a:buNone/>
            </a:pPr>
            <a:r>
              <a:rPr lang="en" sz="2800" b="1"/>
              <a:t>Operating Profit Ratio</a:t>
            </a:r>
            <a:r>
              <a:rPr lang="en" sz="2800"/>
              <a:t> = Operating Profit/Sales*100 </a:t>
            </a:r>
            <a:endParaRPr sz="2800"/>
          </a:p>
          <a:p>
            <a:pPr marL="0" lvl="0" indent="0" algn="l" rtl="0">
              <a:lnSpc>
                <a:spcPct val="80000"/>
              </a:lnSpc>
              <a:spcBef>
                <a:spcPts val="800"/>
              </a:spcBef>
              <a:spcAft>
                <a:spcPts val="0"/>
              </a:spcAft>
              <a:buClr>
                <a:schemeClr val="dk1"/>
              </a:buClr>
              <a:buSzPts val="1800"/>
              <a:buNone/>
            </a:pPr>
            <a:r>
              <a:rPr lang="en" sz="2800"/>
              <a:t>= 50,000/5,00,000*100 = 10%</a:t>
            </a:r>
            <a:endParaRPr sz="3100"/>
          </a:p>
          <a:p>
            <a:pPr marL="0" lvl="0" indent="0" algn="l" rtl="0">
              <a:lnSpc>
                <a:spcPct val="80000"/>
              </a:lnSpc>
              <a:spcBef>
                <a:spcPts val="800"/>
              </a:spcBef>
              <a:spcAft>
                <a:spcPts val="0"/>
              </a:spcAft>
              <a:buClr>
                <a:schemeClr val="dk1"/>
              </a:buClr>
              <a:buSzPts val="1800"/>
              <a:buNone/>
            </a:pPr>
            <a:endParaRPr sz="2800"/>
          </a:p>
          <a:p>
            <a:pPr marL="0" lvl="0" indent="0" algn="l" rtl="0">
              <a:lnSpc>
                <a:spcPct val="80000"/>
              </a:lnSpc>
              <a:spcBef>
                <a:spcPts val="800"/>
              </a:spcBef>
              <a:spcAft>
                <a:spcPts val="0"/>
              </a:spcAft>
              <a:buClr>
                <a:schemeClr val="dk1"/>
              </a:buClr>
              <a:buSzPts val="1800"/>
              <a:buNone/>
            </a:pPr>
            <a:r>
              <a:rPr lang="en" sz="2800" b="1"/>
              <a:t>Net Profit Ratio</a:t>
            </a:r>
            <a:r>
              <a:rPr lang="en" sz="2800"/>
              <a:t> = Net Profit/ Sales*100 </a:t>
            </a:r>
            <a:endParaRPr sz="2800"/>
          </a:p>
          <a:p>
            <a:pPr marL="0" lvl="0" indent="0" algn="l" rtl="0">
              <a:lnSpc>
                <a:spcPct val="80000"/>
              </a:lnSpc>
              <a:spcBef>
                <a:spcPts val="800"/>
              </a:spcBef>
              <a:spcAft>
                <a:spcPts val="0"/>
              </a:spcAft>
              <a:buClr>
                <a:schemeClr val="dk1"/>
              </a:buClr>
              <a:buSzPts val="1800"/>
              <a:buNone/>
            </a:pPr>
            <a:r>
              <a:rPr lang="en" sz="2800"/>
              <a:t>= 62,000/5,00,000*100 = 12.4%</a:t>
            </a:r>
            <a:endParaRPr sz="3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256"/>
        <p:cNvGrpSpPr/>
        <p:nvPr/>
      </p:nvGrpSpPr>
      <p:grpSpPr>
        <a:xfrm>
          <a:off x="0" y="0"/>
          <a:ext cx="0" cy="0"/>
          <a:chOff x="0" y="0"/>
          <a:chExt cx="0" cy="0"/>
        </a:xfrm>
      </p:grpSpPr>
      <p:sp>
        <p:nvSpPr>
          <p:cNvPr id="257" name="Google Shape;257;p33"/>
          <p:cNvSpPr txBox="1">
            <a:spLocks noGrp="1"/>
          </p:cNvSpPr>
          <p:nvPr>
            <p:ph type="title"/>
          </p:nvPr>
        </p:nvSpPr>
        <p:spPr>
          <a:xfrm>
            <a:off x="0" y="-2"/>
            <a:ext cx="7886700" cy="6117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Calibri"/>
              <a:buNone/>
            </a:pPr>
            <a:r>
              <a:rPr lang="en" b="1">
                <a:latin typeface="Oswald"/>
                <a:ea typeface="Oswald"/>
                <a:cs typeface="Oswald"/>
                <a:sym typeface="Oswald"/>
              </a:rPr>
              <a:t>RATIOS AND ANALYSIS</a:t>
            </a:r>
            <a:endParaRPr b="1">
              <a:latin typeface="Oswald"/>
              <a:ea typeface="Oswald"/>
              <a:cs typeface="Oswald"/>
              <a:sym typeface="Oswald"/>
            </a:endParaRPr>
          </a:p>
        </p:txBody>
      </p:sp>
      <p:sp>
        <p:nvSpPr>
          <p:cNvPr id="258" name="Google Shape;258;p33"/>
          <p:cNvSpPr txBox="1">
            <a:spLocks noGrp="1"/>
          </p:cNvSpPr>
          <p:nvPr>
            <p:ph type="body" idx="1"/>
          </p:nvPr>
        </p:nvSpPr>
        <p:spPr>
          <a:xfrm>
            <a:off x="0" y="497200"/>
            <a:ext cx="9144000" cy="45669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2100"/>
              <a:buNone/>
            </a:pPr>
            <a:r>
              <a:rPr lang="en" sz="1100">
                <a:solidFill>
                  <a:srgbClr val="4A86E8"/>
                </a:solidFill>
                <a:latin typeface="Verdana"/>
                <a:ea typeface="Verdana"/>
                <a:cs typeface="Verdana"/>
                <a:sym typeface="Verdana"/>
              </a:rPr>
              <a:t>(Current Assets = Bank balance+Bills receivable+Prepaid expenses+Stock)</a:t>
            </a:r>
            <a:endParaRPr sz="1100">
              <a:solidFill>
                <a:srgbClr val="4A86E8"/>
              </a:solidFill>
              <a:latin typeface="Verdana"/>
              <a:ea typeface="Verdana"/>
              <a:cs typeface="Verdana"/>
              <a:sym typeface="Verdana"/>
            </a:endParaRPr>
          </a:p>
          <a:p>
            <a:pPr marL="0" lvl="0" indent="0" algn="l" rtl="0">
              <a:spcBef>
                <a:spcPts val="0"/>
              </a:spcBef>
              <a:spcAft>
                <a:spcPts val="0"/>
              </a:spcAft>
              <a:buClr>
                <a:schemeClr val="dk1"/>
              </a:buClr>
              <a:buSzPts val="2100"/>
              <a:buNone/>
            </a:pPr>
            <a:r>
              <a:rPr lang="en" sz="1100">
                <a:solidFill>
                  <a:srgbClr val="4A86E8"/>
                </a:solidFill>
                <a:latin typeface="Verdana"/>
                <a:ea typeface="Verdana"/>
                <a:cs typeface="Verdana"/>
                <a:sym typeface="Verdana"/>
              </a:rPr>
              <a:t>(Current Liabilities = Bills Payable+Outstanding expenses+Sundry creditors+Bank overdraft)</a:t>
            </a:r>
            <a:endParaRPr sz="1100">
              <a:latin typeface="Verdana"/>
              <a:ea typeface="Verdana"/>
              <a:cs typeface="Verdana"/>
              <a:sym typeface="Verdana"/>
            </a:endParaRPr>
          </a:p>
          <a:p>
            <a:pPr marL="0" lvl="0" indent="0" algn="l" rtl="0">
              <a:lnSpc>
                <a:spcPct val="90000"/>
              </a:lnSpc>
              <a:spcBef>
                <a:spcPts val="0"/>
              </a:spcBef>
              <a:spcAft>
                <a:spcPts val="0"/>
              </a:spcAft>
              <a:buNone/>
            </a:pPr>
            <a:r>
              <a:rPr lang="en" sz="1300" b="1">
                <a:latin typeface="Verdana"/>
                <a:ea typeface="Verdana"/>
                <a:cs typeface="Verdana"/>
                <a:sym typeface="Verdana"/>
              </a:rPr>
              <a:t>Current Ratio</a:t>
            </a:r>
            <a:r>
              <a:rPr lang="en" sz="1300">
                <a:latin typeface="Verdana"/>
                <a:ea typeface="Verdana"/>
                <a:cs typeface="Verdana"/>
                <a:sym typeface="Verdana"/>
              </a:rPr>
              <a:t> = Current Assets/Current Liabilities</a:t>
            </a:r>
            <a:endParaRPr sz="1300">
              <a:latin typeface="Verdana"/>
              <a:ea typeface="Verdana"/>
              <a:cs typeface="Verdana"/>
              <a:sym typeface="Verdana"/>
            </a:endParaRPr>
          </a:p>
          <a:p>
            <a:pPr marL="0" lvl="0" indent="0" algn="l" rtl="0">
              <a:lnSpc>
                <a:spcPct val="90000"/>
              </a:lnSpc>
              <a:spcBef>
                <a:spcPts val="0"/>
              </a:spcBef>
              <a:spcAft>
                <a:spcPts val="0"/>
              </a:spcAft>
              <a:buClr>
                <a:schemeClr val="dk1"/>
              </a:buClr>
              <a:buSzPts val="2100"/>
              <a:buNone/>
            </a:pPr>
            <a:r>
              <a:rPr lang="en" sz="1300">
                <a:latin typeface="Verdana"/>
                <a:ea typeface="Verdana"/>
                <a:cs typeface="Verdana"/>
                <a:sym typeface="Verdana"/>
              </a:rPr>
              <a:t>Ideal ratio = 2 , Healthy ratio = 1.5-3</a:t>
            </a:r>
            <a:endParaRPr sz="1300">
              <a:latin typeface="Verdana"/>
              <a:ea typeface="Verdana"/>
              <a:cs typeface="Verdana"/>
              <a:sym typeface="Verdana"/>
            </a:endParaRPr>
          </a:p>
          <a:p>
            <a:pPr marL="0" lvl="0" indent="0" algn="l" rtl="0">
              <a:lnSpc>
                <a:spcPct val="90000"/>
              </a:lnSpc>
              <a:spcBef>
                <a:spcPts val="800"/>
              </a:spcBef>
              <a:spcAft>
                <a:spcPts val="0"/>
              </a:spcAft>
              <a:buClr>
                <a:schemeClr val="dk1"/>
              </a:buClr>
              <a:buSzPts val="2100"/>
              <a:buNone/>
            </a:pPr>
            <a:r>
              <a:rPr lang="en" sz="1300">
                <a:latin typeface="Verdana"/>
                <a:ea typeface="Verdana"/>
                <a:cs typeface="Verdana"/>
                <a:sym typeface="Verdana"/>
              </a:rPr>
              <a:t>310,000/210,000 = 1.47</a:t>
            </a:r>
            <a:endParaRPr sz="1300">
              <a:latin typeface="Verdana"/>
              <a:ea typeface="Verdana"/>
              <a:cs typeface="Verdana"/>
              <a:sym typeface="Verdana"/>
            </a:endParaRPr>
          </a:p>
          <a:p>
            <a:pPr marL="0" lvl="0" indent="0" algn="l" rtl="0">
              <a:lnSpc>
                <a:spcPct val="90000"/>
              </a:lnSpc>
              <a:spcBef>
                <a:spcPts val="800"/>
              </a:spcBef>
              <a:spcAft>
                <a:spcPts val="0"/>
              </a:spcAft>
              <a:buClr>
                <a:schemeClr val="dk1"/>
              </a:buClr>
              <a:buSzPts val="2100"/>
              <a:buNone/>
            </a:pPr>
            <a:r>
              <a:rPr lang="en" sz="1300" i="1">
                <a:solidFill>
                  <a:srgbClr val="980000"/>
                </a:solidFill>
                <a:latin typeface="Verdana"/>
                <a:ea typeface="Verdana"/>
                <a:cs typeface="Verdana"/>
                <a:sym typeface="Verdana"/>
              </a:rPr>
              <a:t>The Current assets are not up to the mark as the ideal ratio is 2. </a:t>
            </a:r>
            <a:endParaRPr sz="1300" i="1">
              <a:solidFill>
                <a:srgbClr val="980000"/>
              </a:solidFill>
              <a:latin typeface="Verdana"/>
              <a:ea typeface="Verdana"/>
              <a:cs typeface="Verdana"/>
              <a:sym typeface="Verdana"/>
            </a:endParaRPr>
          </a:p>
          <a:p>
            <a:pPr marL="0" lvl="0" indent="0" algn="l" rtl="0">
              <a:lnSpc>
                <a:spcPct val="90000"/>
              </a:lnSpc>
              <a:spcBef>
                <a:spcPts val="800"/>
              </a:spcBef>
              <a:spcAft>
                <a:spcPts val="0"/>
              </a:spcAft>
              <a:buClr>
                <a:schemeClr val="dk1"/>
              </a:buClr>
              <a:buSzPts val="2100"/>
              <a:buNone/>
            </a:pPr>
            <a:endParaRPr sz="1300" i="1">
              <a:latin typeface="Verdana"/>
              <a:ea typeface="Verdana"/>
              <a:cs typeface="Verdana"/>
              <a:sym typeface="Verdana"/>
            </a:endParaRPr>
          </a:p>
          <a:p>
            <a:pPr marL="0" lvl="0" indent="0" algn="l" rtl="0">
              <a:lnSpc>
                <a:spcPct val="90000"/>
              </a:lnSpc>
              <a:spcBef>
                <a:spcPts val="800"/>
              </a:spcBef>
              <a:spcAft>
                <a:spcPts val="0"/>
              </a:spcAft>
              <a:buNone/>
            </a:pPr>
            <a:r>
              <a:rPr lang="en" sz="1300" b="1">
                <a:latin typeface="Verdana"/>
                <a:ea typeface="Verdana"/>
                <a:cs typeface="Verdana"/>
                <a:sym typeface="Verdana"/>
              </a:rPr>
              <a:t>Acid Test Ratio</a:t>
            </a:r>
            <a:r>
              <a:rPr lang="en" sz="1300">
                <a:latin typeface="Verdana"/>
                <a:ea typeface="Verdana"/>
                <a:cs typeface="Verdana"/>
                <a:sym typeface="Verdana"/>
              </a:rPr>
              <a:t> (Quick Ratio)= Liquid Assets</a:t>
            </a:r>
            <a:r>
              <a:rPr lang="en" sz="1100">
                <a:solidFill>
                  <a:srgbClr val="4A86E8"/>
                </a:solidFill>
                <a:latin typeface="Verdana"/>
                <a:ea typeface="Verdana"/>
                <a:cs typeface="Verdana"/>
                <a:sym typeface="Verdana"/>
              </a:rPr>
              <a:t>(CA - Stock and Prepaid Expenses)</a:t>
            </a:r>
            <a:r>
              <a:rPr lang="en" sz="1300">
                <a:latin typeface="Verdana"/>
                <a:ea typeface="Verdana"/>
                <a:cs typeface="Verdana"/>
                <a:sym typeface="Verdana"/>
              </a:rPr>
              <a:t>/Current Liabilities</a:t>
            </a:r>
            <a:endParaRPr sz="1300">
              <a:latin typeface="Verdana"/>
              <a:ea typeface="Verdana"/>
              <a:cs typeface="Verdana"/>
              <a:sym typeface="Verdana"/>
            </a:endParaRPr>
          </a:p>
          <a:p>
            <a:pPr marL="0" lvl="0" indent="0" algn="l" rtl="0">
              <a:lnSpc>
                <a:spcPct val="90000"/>
              </a:lnSpc>
              <a:spcBef>
                <a:spcPts val="800"/>
              </a:spcBef>
              <a:spcAft>
                <a:spcPts val="0"/>
              </a:spcAft>
              <a:buClr>
                <a:schemeClr val="dk1"/>
              </a:buClr>
              <a:buSzPts val="2100"/>
              <a:buNone/>
            </a:pPr>
            <a:r>
              <a:rPr lang="en" sz="1300">
                <a:latin typeface="Verdana"/>
                <a:ea typeface="Verdana"/>
                <a:cs typeface="Verdana"/>
                <a:sym typeface="Verdana"/>
              </a:rPr>
              <a:t>Ideal ratio &gt;1</a:t>
            </a:r>
            <a:endParaRPr sz="1300">
              <a:latin typeface="Verdana"/>
              <a:ea typeface="Verdana"/>
              <a:cs typeface="Verdana"/>
              <a:sym typeface="Verdana"/>
            </a:endParaRPr>
          </a:p>
          <a:p>
            <a:pPr marL="0" lvl="0" indent="0" algn="l" rtl="0">
              <a:lnSpc>
                <a:spcPct val="90000"/>
              </a:lnSpc>
              <a:spcBef>
                <a:spcPts val="800"/>
              </a:spcBef>
              <a:spcAft>
                <a:spcPts val="0"/>
              </a:spcAft>
              <a:buClr>
                <a:schemeClr val="dk1"/>
              </a:buClr>
              <a:buSzPts val="2100"/>
              <a:buNone/>
            </a:pPr>
            <a:r>
              <a:rPr lang="en" sz="1300">
                <a:latin typeface="Verdana"/>
                <a:ea typeface="Verdana"/>
                <a:cs typeface="Verdana"/>
                <a:sym typeface="Verdana"/>
              </a:rPr>
              <a:t>235,000/210,000 = 1.21</a:t>
            </a:r>
            <a:endParaRPr sz="1300">
              <a:latin typeface="Verdana"/>
              <a:ea typeface="Verdana"/>
              <a:cs typeface="Verdana"/>
              <a:sym typeface="Verdana"/>
            </a:endParaRPr>
          </a:p>
          <a:p>
            <a:pPr marL="0" lvl="0" indent="0" algn="l" rtl="0">
              <a:lnSpc>
                <a:spcPct val="90000"/>
              </a:lnSpc>
              <a:spcBef>
                <a:spcPts val="800"/>
              </a:spcBef>
              <a:spcAft>
                <a:spcPts val="0"/>
              </a:spcAft>
              <a:buClr>
                <a:schemeClr val="dk1"/>
              </a:buClr>
              <a:buSzPts val="2100"/>
              <a:buNone/>
            </a:pPr>
            <a:r>
              <a:rPr lang="en" sz="1300" i="1">
                <a:solidFill>
                  <a:srgbClr val="980000"/>
                </a:solidFill>
                <a:latin typeface="Verdana"/>
                <a:ea typeface="Verdana"/>
                <a:cs typeface="Verdana"/>
                <a:sym typeface="Verdana"/>
              </a:rPr>
              <a:t>Quick ratio is much better as not too much of the current assets are because of stock or prepaid expenses. Thus the company is able to use its quick assets to extinguish its current liabilities if needed.</a:t>
            </a:r>
            <a:endParaRPr sz="1300" i="1">
              <a:solidFill>
                <a:srgbClr val="980000"/>
              </a:solidFill>
              <a:latin typeface="Verdana"/>
              <a:ea typeface="Verdana"/>
              <a:cs typeface="Verdana"/>
              <a:sym typeface="Verdana"/>
            </a:endParaRPr>
          </a:p>
          <a:p>
            <a:pPr marL="0" lvl="0" indent="0" algn="l" rtl="0">
              <a:lnSpc>
                <a:spcPct val="90000"/>
              </a:lnSpc>
              <a:spcBef>
                <a:spcPts val="800"/>
              </a:spcBef>
              <a:spcAft>
                <a:spcPts val="0"/>
              </a:spcAft>
              <a:buClr>
                <a:schemeClr val="dk1"/>
              </a:buClr>
              <a:buSzPts val="2100"/>
              <a:buNone/>
            </a:pPr>
            <a:endParaRPr sz="1300" i="1">
              <a:latin typeface="Verdana"/>
              <a:ea typeface="Verdana"/>
              <a:cs typeface="Verdana"/>
              <a:sym typeface="Verdana"/>
            </a:endParaRPr>
          </a:p>
          <a:p>
            <a:pPr marL="0" lvl="0" indent="0" algn="l" rtl="0">
              <a:lnSpc>
                <a:spcPct val="90000"/>
              </a:lnSpc>
              <a:spcBef>
                <a:spcPts val="800"/>
              </a:spcBef>
              <a:spcAft>
                <a:spcPts val="0"/>
              </a:spcAft>
              <a:buNone/>
            </a:pPr>
            <a:r>
              <a:rPr lang="en" sz="1300" b="1">
                <a:latin typeface="Verdana"/>
                <a:ea typeface="Verdana"/>
                <a:cs typeface="Verdana"/>
                <a:sym typeface="Verdana"/>
              </a:rPr>
              <a:t>Absolute Liquid Ratio</a:t>
            </a:r>
            <a:r>
              <a:rPr lang="en" sz="1300">
                <a:latin typeface="Verdana"/>
                <a:ea typeface="Verdana"/>
                <a:cs typeface="Verdana"/>
                <a:sym typeface="Verdana"/>
              </a:rPr>
              <a:t> = Absolute Liquid Assets</a:t>
            </a:r>
            <a:r>
              <a:rPr lang="en" sz="1100">
                <a:solidFill>
                  <a:srgbClr val="4A86E8"/>
                </a:solidFill>
                <a:latin typeface="Verdana"/>
                <a:ea typeface="Verdana"/>
                <a:cs typeface="Verdana"/>
                <a:sym typeface="Verdana"/>
              </a:rPr>
              <a:t>(LA - Bills Receivable)</a:t>
            </a:r>
            <a:r>
              <a:rPr lang="en" sz="1300">
                <a:latin typeface="Verdana"/>
                <a:ea typeface="Verdana"/>
                <a:cs typeface="Verdana"/>
                <a:sym typeface="Verdana"/>
              </a:rPr>
              <a:t>/Current Liabilities</a:t>
            </a:r>
            <a:endParaRPr sz="1300">
              <a:latin typeface="Verdana"/>
              <a:ea typeface="Verdana"/>
              <a:cs typeface="Verdana"/>
              <a:sym typeface="Verdana"/>
            </a:endParaRPr>
          </a:p>
          <a:p>
            <a:pPr marL="0" lvl="0" indent="0" algn="l" rtl="0">
              <a:lnSpc>
                <a:spcPct val="90000"/>
              </a:lnSpc>
              <a:spcBef>
                <a:spcPts val="800"/>
              </a:spcBef>
              <a:spcAft>
                <a:spcPts val="0"/>
              </a:spcAft>
              <a:buClr>
                <a:schemeClr val="dk1"/>
              </a:buClr>
              <a:buSzPts val="2100"/>
              <a:buNone/>
            </a:pPr>
            <a:r>
              <a:rPr lang="en" sz="1300">
                <a:latin typeface="Verdana"/>
                <a:ea typeface="Verdana"/>
                <a:cs typeface="Verdana"/>
                <a:sym typeface="Verdana"/>
              </a:rPr>
              <a:t>Ideal ratio = 0.5:1</a:t>
            </a:r>
            <a:endParaRPr sz="1300">
              <a:latin typeface="Verdana"/>
              <a:ea typeface="Verdana"/>
              <a:cs typeface="Verdana"/>
              <a:sym typeface="Verdana"/>
            </a:endParaRPr>
          </a:p>
          <a:p>
            <a:pPr marL="0" lvl="0" indent="0" algn="l" rtl="0">
              <a:lnSpc>
                <a:spcPct val="90000"/>
              </a:lnSpc>
              <a:spcBef>
                <a:spcPts val="800"/>
              </a:spcBef>
              <a:spcAft>
                <a:spcPts val="0"/>
              </a:spcAft>
              <a:buClr>
                <a:schemeClr val="dk1"/>
              </a:buClr>
              <a:buSzPts val="2100"/>
              <a:buNone/>
            </a:pPr>
            <a:r>
              <a:rPr lang="en" sz="1300">
                <a:latin typeface="Verdana"/>
                <a:ea typeface="Verdana"/>
                <a:cs typeface="Verdana"/>
                <a:sym typeface="Verdana"/>
              </a:rPr>
              <a:t>165,000/210,000 = 0.78 </a:t>
            </a:r>
            <a:endParaRPr sz="1300">
              <a:latin typeface="Verdana"/>
              <a:ea typeface="Verdana"/>
              <a:cs typeface="Verdana"/>
              <a:sym typeface="Verdana"/>
            </a:endParaRPr>
          </a:p>
          <a:p>
            <a:pPr marL="0" lvl="0" indent="0" algn="l" rtl="0">
              <a:lnSpc>
                <a:spcPct val="90000"/>
              </a:lnSpc>
              <a:spcBef>
                <a:spcPts val="800"/>
              </a:spcBef>
              <a:spcAft>
                <a:spcPts val="0"/>
              </a:spcAft>
              <a:buClr>
                <a:schemeClr val="dk1"/>
              </a:buClr>
              <a:buSzPts val="2100"/>
              <a:buNone/>
            </a:pPr>
            <a:r>
              <a:rPr lang="en" sz="1300" i="1">
                <a:solidFill>
                  <a:srgbClr val="980000"/>
                </a:solidFill>
                <a:latin typeface="Verdana"/>
                <a:ea typeface="Verdana"/>
                <a:cs typeface="Verdana"/>
                <a:sym typeface="Verdana"/>
              </a:rPr>
              <a:t>This shows that there are more than enough funds in the form of cash in order to short term obligations in time.</a:t>
            </a:r>
            <a:endParaRPr sz="1300" i="1">
              <a:solidFill>
                <a:srgbClr val="980000"/>
              </a:solidFill>
              <a:latin typeface="Verdana"/>
              <a:ea typeface="Verdana"/>
              <a:cs typeface="Verdana"/>
              <a:sym typeface="Verdana"/>
            </a:endParaRPr>
          </a:p>
          <a:p>
            <a:pPr marL="0" lvl="0" indent="0" algn="l" rtl="0">
              <a:lnSpc>
                <a:spcPct val="90000"/>
              </a:lnSpc>
              <a:spcBef>
                <a:spcPts val="800"/>
              </a:spcBef>
              <a:spcAft>
                <a:spcPts val="0"/>
              </a:spcAft>
              <a:buClr>
                <a:schemeClr val="dk1"/>
              </a:buClr>
              <a:buSzPts val="2100"/>
              <a:buNone/>
            </a:pPr>
            <a:endParaRPr sz="1400"/>
          </a:p>
          <a:p>
            <a:pPr marL="0" lvl="0" indent="0" algn="l" rtl="0">
              <a:lnSpc>
                <a:spcPct val="90000"/>
              </a:lnSpc>
              <a:spcBef>
                <a:spcPts val="800"/>
              </a:spcBef>
              <a:spcAft>
                <a:spcPts val="0"/>
              </a:spcAft>
              <a:buClr>
                <a:schemeClr val="dk1"/>
              </a:buClr>
              <a:buSzPts val="2100"/>
              <a:buNone/>
            </a:pP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5818E"/>
        </a:solidFill>
        <a:effectLst/>
      </p:bgPr>
    </p:bg>
    <p:spTree>
      <p:nvGrpSpPr>
        <p:cNvPr id="1" name="Shape 262"/>
        <p:cNvGrpSpPr/>
        <p:nvPr/>
      </p:nvGrpSpPr>
      <p:grpSpPr>
        <a:xfrm>
          <a:off x="0" y="0"/>
          <a:ext cx="0" cy="0"/>
          <a:chOff x="0" y="0"/>
          <a:chExt cx="0" cy="0"/>
        </a:xfrm>
      </p:grpSpPr>
      <p:sp>
        <p:nvSpPr>
          <p:cNvPr id="263" name="Google Shape;263;p34"/>
          <p:cNvSpPr txBox="1">
            <a:spLocks noGrp="1"/>
          </p:cNvSpPr>
          <p:nvPr>
            <p:ph type="title"/>
          </p:nvPr>
        </p:nvSpPr>
        <p:spPr>
          <a:xfrm>
            <a:off x="628650" y="-67550"/>
            <a:ext cx="84252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b="1" u="sng"/>
              <a:t>ASSET LIABILITY MANAGEMENT (ALM)</a:t>
            </a:r>
            <a:endParaRPr b="1" u="sng"/>
          </a:p>
        </p:txBody>
      </p:sp>
      <p:sp>
        <p:nvSpPr>
          <p:cNvPr id="264" name="Google Shape;264;p34"/>
          <p:cNvSpPr txBox="1">
            <a:spLocks noGrp="1"/>
          </p:cNvSpPr>
          <p:nvPr>
            <p:ph type="body" idx="1"/>
          </p:nvPr>
        </p:nvSpPr>
        <p:spPr>
          <a:xfrm>
            <a:off x="341375" y="751050"/>
            <a:ext cx="8648400" cy="42102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800">
                <a:solidFill>
                  <a:schemeClr val="lt1"/>
                </a:solidFill>
                <a:latin typeface="Montserrat Medium"/>
                <a:ea typeface="Montserrat Medium"/>
                <a:cs typeface="Montserrat Medium"/>
                <a:sym typeface="Montserrat Medium"/>
              </a:rPr>
              <a:t>Asset/liability management is the process of managing the use of assets and cash flows to reduce the firm’s risk of loss from not paying a liability on time.</a:t>
            </a:r>
            <a:endParaRPr sz="1800">
              <a:solidFill>
                <a:schemeClr val="lt1"/>
              </a:solidFill>
              <a:latin typeface="Montserrat Medium"/>
              <a:ea typeface="Montserrat Medium"/>
              <a:cs typeface="Montserrat Medium"/>
              <a:sym typeface="Montserrat Medium"/>
            </a:endParaRPr>
          </a:p>
          <a:p>
            <a:pPr marL="0" lvl="0" indent="0" algn="l" rtl="0">
              <a:spcBef>
                <a:spcPts val="800"/>
              </a:spcBef>
              <a:spcAft>
                <a:spcPts val="0"/>
              </a:spcAft>
              <a:buNone/>
            </a:pPr>
            <a:r>
              <a:rPr lang="en" sz="1800">
                <a:solidFill>
                  <a:schemeClr val="lt1"/>
                </a:solidFill>
                <a:latin typeface="Montserrat Medium"/>
                <a:ea typeface="Montserrat Medium"/>
                <a:cs typeface="Montserrat Medium"/>
                <a:sym typeface="Montserrat Medium"/>
              </a:rPr>
              <a:t>Asset/liability management, also known as liability driven investing, can be a complex task to accomplish. An understanding of the internal and external factors that affect risk management is critical to find an appropriate solution. It accounts not only for the growth of assets but also specifically addresses the nature of an organization’s liabilities because a weakness can be cured only if it is known first!</a:t>
            </a:r>
            <a:endParaRPr sz="1800">
              <a:solidFill>
                <a:schemeClr val="lt1"/>
              </a:solidFill>
              <a:latin typeface="Montserrat Medium"/>
              <a:ea typeface="Montserrat Medium"/>
              <a:cs typeface="Montserrat Medium"/>
              <a:sym typeface="Montserrat Medium"/>
            </a:endParaRPr>
          </a:p>
          <a:p>
            <a:pPr marL="0" lvl="0" indent="0" algn="l" rtl="0">
              <a:spcBef>
                <a:spcPts val="800"/>
              </a:spcBef>
              <a:spcAft>
                <a:spcPts val="0"/>
              </a:spcAft>
              <a:buNone/>
            </a:pPr>
            <a:r>
              <a:rPr lang="en" sz="1800">
                <a:solidFill>
                  <a:schemeClr val="lt1"/>
                </a:solidFill>
                <a:latin typeface="Montserrat Medium"/>
                <a:ea typeface="Montserrat Medium"/>
                <a:cs typeface="Montserrat Medium"/>
                <a:sym typeface="Montserrat Medium"/>
              </a:rPr>
              <a:t>The steps that Spark Industries can take to effectively manage its assets are:-</a:t>
            </a:r>
            <a:endParaRPr sz="1800">
              <a:solidFill>
                <a:schemeClr val="lt1"/>
              </a:solidFill>
              <a:latin typeface="Montserrat Medium"/>
              <a:ea typeface="Montserrat Medium"/>
              <a:cs typeface="Montserrat Medium"/>
              <a:sym typeface="Montserrat Medium"/>
            </a:endParaRPr>
          </a:p>
          <a:p>
            <a:pPr marL="457200" lvl="0" indent="-355600" algn="l" rtl="0">
              <a:spcBef>
                <a:spcPts val="800"/>
              </a:spcBef>
              <a:spcAft>
                <a:spcPts val="0"/>
              </a:spcAft>
              <a:buClr>
                <a:schemeClr val="lt1"/>
              </a:buClr>
              <a:buSzPts val="2000"/>
              <a:buFont typeface="Montserrat Medium"/>
              <a:buChar char="•"/>
            </a:pPr>
            <a:r>
              <a:rPr lang="en" sz="1800">
                <a:solidFill>
                  <a:schemeClr val="lt1"/>
                </a:solidFill>
                <a:latin typeface="Montserrat Medium"/>
                <a:ea typeface="Montserrat Medium"/>
                <a:cs typeface="Montserrat Medium"/>
                <a:sym typeface="Montserrat Medium"/>
              </a:rPr>
              <a:t>Information is the key to the ALM process. There are various methods prevalent worldwide for measuring risks. These range from the simple Gap Statement to extremely sophisticated and data intensive Risk Adjusted Profitability Measurement methods</a:t>
            </a:r>
            <a:r>
              <a:rPr lang="en" sz="1900">
                <a:solidFill>
                  <a:schemeClr val="lt1"/>
                </a:solidFill>
                <a:latin typeface="Montserrat Medium"/>
                <a:ea typeface="Montserrat Medium"/>
                <a:cs typeface="Montserrat Medium"/>
                <a:sym typeface="Montserrat Medium"/>
              </a:rPr>
              <a:t>.</a:t>
            </a:r>
            <a:endParaRPr sz="1900">
              <a:solidFill>
                <a:schemeClr val="lt1"/>
              </a:solidFill>
              <a:latin typeface="Montserrat Medium"/>
              <a:ea typeface="Montserrat Medium"/>
              <a:cs typeface="Montserrat Medium"/>
              <a:sym typeface="Montserrat Medium"/>
            </a:endParaRPr>
          </a:p>
          <a:p>
            <a:pPr marL="457200" lvl="0" indent="0" algn="l" rtl="0">
              <a:spcBef>
                <a:spcPts val="800"/>
              </a:spcBef>
              <a:spcAft>
                <a:spcPts val="0"/>
              </a:spcAft>
              <a:buNone/>
            </a:pPr>
            <a:endParaRPr sz="2000">
              <a:solidFill>
                <a:srgbClr val="111111"/>
              </a:solidFill>
              <a:highlight>
                <a:srgbClr val="FFFFFF"/>
              </a:highlight>
              <a:latin typeface="Arial"/>
              <a:ea typeface="Arial"/>
              <a:cs typeface="Arial"/>
              <a:sym typeface="Arial"/>
            </a:endParaRPr>
          </a:p>
          <a:p>
            <a:pPr marL="457200" lvl="0" indent="0" algn="l" rtl="0">
              <a:spcBef>
                <a:spcPts val="800"/>
              </a:spcBef>
              <a:spcAft>
                <a:spcPts val="0"/>
              </a:spcAft>
              <a:buNone/>
            </a:pPr>
            <a:br>
              <a:rPr lang="en" sz="2000">
                <a:solidFill>
                  <a:srgbClr val="111111"/>
                </a:solidFill>
                <a:highlight>
                  <a:srgbClr val="FFFFFF"/>
                </a:highlight>
                <a:latin typeface="Arial"/>
                <a:ea typeface="Arial"/>
                <a:cs typeface="Arial"/>
                <a:sym typeface="Arial"/>
              </a:rPr>
            </a:br>
            <a:endParaRPr sz="2000">
              <a:solidFill>
                <a:srgbClr val="111111"/>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789</Words>
  <Application>Microsoft Office PowerPoint</Application>
  <PresentationFormat>On-screen Show (16:9)</PresentationFormat>
  <Paragraphs>75</Paragraphs>
  <Slides>11</Slides>
  <Notes>11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vt:i4>
      </vt:variant>
    </vt:vector>
  </HeadingPairs>
  <TitlesOfParts>
    <vt:vector size="22" baseType="lpstr">
      <vt:lpstr>Calibri</vt:lpstr>
      <vt:lpstr>Verdana</vt:lpstr>
      <vt:lpstr>Arial</vt:lpstr>
      <vt:lpstr>Comfortaa SemiBold</vt:lpstr>
      <vt:lpstr>Montserrat Medium</vt:lpstr>
      <vt:lpstr>Montserrat</vt:lpstr>
      <vt:lpstr>Oswald</vt:lpstr>
      <vt:lpstr>Lato</vt:lpstr>
      <vt:lpstr>Merriweather</vt:lpstr>
      <vt:lpstr>Focus</vt:lpstr>
      <vt:lpstr>office theme</vt:lpstr>
      <vt:lpstr>A STUDY ON OPTIMISATION OF A COMPANY’S FINANCIAL STRUCTURE </vt:lpstr>
      <vt:lpstr>A BRIEF HISTORY OF SPARK INDUSTRIES </vt:lpstr>
      <vt:lpstr>PowerPoint Presentation</vt:lpstr>
      <vt:lpstr>PowerPoint Presentation</vt:lpstr>
      <vt:lpstr>INCOME STATEMENT (P&amp;L STATEMENT)</vt:lpstr>
      <vt:lpstr>PowerPoint Presentation</vt:lpstr>
      <vt:lpstr>INCOME STATEMENT RATIOS</vt:lpstr>
      <vt:lpstr>RATIOS AND ANALYSIS</vt:lpstr>
      <vt:lpstr>ASSET LIABILITY MANAGEMENT (ALM)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ON OPTIMISATION OF A COMPANY’S FINANCIAL STRUCTURE </dc:title>
  <cp:lastModifiedBy>TAPJAPLEEN SINGH</cp:lastModifiedBy>
  <cp:revision>1</cp:revision>
  <dcterms:modified xsi:type="dcterms:W3CDTF">2022-04-30T10:25:09Z</dcterms:modified>
</cp:coreProperties>
</file>