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7" r:id="rId2"/>
    <p:sldId id="258" r:id="rId3"/>
    <p:sldId id="259" r:id="rId4"/>
    <p:sldId id="275" r:id="rId5"/>
    <p:sldId id="287" r:id="rId6"/>
    <p:sldId id="260" r:id="rId7"/>
    <p:sldId id="268" r:id="rId8"/>
    <p:sldId id="267" r:id="rId9"/>
    <p:sldId id="284" r:id="rId10"/>
    <p:sldId id="261" r:id="rId11"/>
    <p:sldId id="288" r:id="rId12"/>
    <p:sldId id="265" r:id="rId13"/>
    <p:sldId id="266" r:id="rId14"/>
    <p:sldId id="264" r:id="rId15"/>
    <p:sldId id="269" r:id="rId16"/>
    <p:sldId id="271" r:id="rId17"/>
    <p:sldId id="270" r:id="rId18"/>
    <p:sldId id="272" r:id="rId19"/>
    <p:sldId id="273" r:id="rId20"/>
    <p:sldId id="274" r:id="rId21"/>
    <p:sldId id="280" r:id="rId22"/>
    <p:sldId id="281" r:id="rId23"/>
    <p:sldId id="277" r:id="rId24"/>
    <p:sldId id="278" r:id="rId25"/>
    <p:sldId id="286" r:id="rId26"/>
    <p:sldId id="285" r:id="rId27"/>
  </p:sldIdLst>
  <p:sldSz cx="9144000" cy="6858000" type="screen4x3"/>
  <p:notesSz cx="6858000" cy="9144000"/>
  <p:defaultTextStyle>
    <a:defPPr>
      <a:defRPr lang="ro-R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0" autoAdjust="0"/>
    <p:restoredTop sz="94660"/>
  </p:normalViewPr>
  <p:slideViewPr>
    <p:cSldViewPr>
      <p:cViewPr varScale="1">
        <p:scale>
          <a:sx n="81" d="100"/>
          <a:sy n="81" d="100"/>
        </p:scale>
        <p:origin x="190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ro-RO" noProof="0" smtClean="0"/>
              <a:t>Click to edit Master title style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ro-RO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A55FD-F205-4131-9332-DEC93F20114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8756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9A219-45D8-4D0C-96BD-F12C7B7D008D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9315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97BAF-AE72-498C-A0B3-1242601347F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9546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1225C-436B-4440-99B3-DE78DDF0EC1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1707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6A159-89A1-40E2-B573-475CCAF00D4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7153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0E591-DBAF-461F-A8C9-14D78AED64A8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06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72DA9-0B30-4737-BCB7-3C196F9843E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567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16E25-5F49-474E-86D6-B20752052B42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6400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F5F5F-4811-4374-909D-32B9957550A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2166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C9FC0-953C-45A4-B454-05DEE8E68609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22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1406D4-47F1-4109-88ED-5E73EDDB94A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055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358EE-498B-4A64-BA99-F53A1BED0E0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3558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text styles</a:t>
            </a:r>
          </a:p>
          <a:p>
            <a:pPr lvl="1"/>
            <a:r>
              <a:rPr lang="ro-RO" smtClean="0"/>
              <a:t>Second level</a:t>
            </a:r>
          </a:p>
          <a:p>
            <a:pPr lvl="2"/>
            <a:r>
              <a:rPr lang="ro-RO" smtClean="0"/>
              <a:t>Third level</a:t>
            </a:r>
          </a:p>
          <a:p>
            <a:pPr lvl="3"/>
            <a:r>
              <a:rPr lang="ro-RO" smtClean="0"/>
              <a:t>Fourth level</a:t>
            </a:r>
          </a:p>
          <a:p>
            <a:pPr lvl="4"/>
            <a:r>
              <a:rPr lang="ro-RO" smtClean="0"/>
              <a:t>Fifth level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9096006-EFAB-44F0-A204-09C39F37BFA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2.png"/><Relationship Id="rId4" Type="http://schemas.openxmlformats.org/officeDocument/2006/relationships/image" Target="../media/image52.png"/><Relationship Id="rId9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8001000" cy="94138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Arial Rounded MT Bold" panose="020F0704030504030204" pitchFamily="34" charset="0"/>
              </a:rPr>
              <a:t>PROPOSITIONAL LOGIC  -   </a:t>
            </a:r>
            <a:r>
              <a:rPr lang="en-US" sz="2400" b="1" u="sng" smtClean="0"/>
              <a:t>SYNTAX </a:t>
            </a:r>
            <a:r>
              <a:rPr lang="en-US" sz="2400" b="1" smtClean="0"/>
              <a:t>-</a:t>
            </a:r>
            <a:endParaRPr lang="ro-RO" sz="2400" b="1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267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  <p:pic>
        <p:nvPicPr>
          <p:cNvPr id="307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570038"/>
            <a:ext cx="8153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077200" cy="788988"/>
          </a:xfrm>
        </p:spPr>
        <p:txBody>
          <a:bodyPr/>
          <a:lstStyle/>
          <a:p>
            <a:pPr eaLnBrk="1" hangingPunct="1"/>
            <a:r>
              <a:rPr lang="en-US" sz="2400" b="1" u="sng" smtClean="0"/>
              <a:t>Example 1.</a:t>
            </a:r>
            <a:r>
              <a:rPr lang="en-US" sz="2800" b="1" smtClean="0"/>
              <a:t> </a:t>
            </a:r>
            <a:r>
              <a:rPr lang="en-US" sz="2400" b="1" smtClean="0"/>
              <a:t>Build the truth tables of the formulas:</a:t>
            </a:r>
            <a:r>
              <a:rPr lang="ro-RO" sz="2400" smtClean="0"/>
              <a:t>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0"/>
            <a:ext cx="8382000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6200"/>
            <a:ext cx="7077075" cy="1266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00200"/>
            <a:ext cx="1743075" cy="2895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306" y="1600200"/>
            <a:ext cx="5695950" cy="390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306" y="1965587"/>
            <a:ext cx="828675" cy="2552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6600" y="1981200"/>
            <a:ext cx="809625" cy="2514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8418" y="1981200"/>
            <a:ext cx="1066800" cy="2495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5218" y="1962150"/>
            <a:ext cx="1057275" cy="2533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2493" y="1971675"/>
            <a:ext cx="1057275" cy="2543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88331" y="1981200"/>
            <a:ext cx="923925" cy="2533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1950" y="4533900"/>
            <a:ext cx="84201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1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Logical equivalences</a:t>
            </a:r>
            <a:endParaRPr lang="ro-RO" sz="3200" b="1" smtClean="0"/>
          </a:p>
        </p:txBody>
      </p:sp>
      <p:graphicFrame>
        <p:nvGraphicFramePr>
          <p:cNvPr id="17431" name="Group 23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8305800" cy="4530725"/>
        </p:xfrm>
        <a:graphic>
          <a:graphicData uri="http://schemas.openxmlformats.org/drawingml/2006/table">
            <a:tbl>
              <a:tblPr/>
              <a:tblGrid>
                <a:gridCol w="4191000"/>
                <a:gridCol w="4114800"/>
              </a:tblGrid>
              <a:tr h="453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2299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4114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828800"/>
            <a:ext cx="29051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1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657600"/>
            <a:ext cx="3962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2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Logical equivalences (contd.)</a:t>
            </a:r>
            <a:endParaRPr lang="ro-RO" sz="3200" b="1" smtClean="0"/>
          </a:p>
        </p:txBody>
      </p:sp>
      <p:graphicFrame>
        <p:nvGraphicFramePr>
          <p:cNvPr id="19471" name="Group 15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8077200" cy="4530725"/>
        </p:xfrm>
        <a:graphic>
          <a:graphicData uri="http://schemas.openxmlformats.org/drawingml/2006/table">
            <a:tbl>
              <a:tblPr/>
              <a:tblGrid>
                <a:gridCol w="4191000"/>
                <a:gridCol w="3886200"/>
              </a:tblGrid>
              <a:tr h="453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3323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32766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057400"/>
            <a:ext cx="3429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smtClean="0"/>
              <a:t>Logical equivalences (contd.)</a:t>
            </a:r>
            <a:br>
              <a:rPr lang="en-US" sz="3200" b="1" smtClean="0"/>
            </a:br>
            <a:r>
              <a:rPr lang="en-US" sz="3200" b="1" smtClean="0"/>
              <a:t>--- </a:t>
            </a:r>
            <a:r>
              <a:rPr lang="en-US" sz="2800" b="1" smtClean="0">
                <a:solidFill>
                  <a:schemeClr val="hlink"/>
                </a:solidFill>
              </a:rPr>
              <a:t>Definitions of the connectives</a:t>
            </a:r>
            <a:r>
              <a:rPr lang="en-US" sz="3000" b="1" smtClean="0">
                <a:solidFill>
                  <a:schemeClr val="hlink"/>
                </a:solidFill>
              </a:rPr>
              <a:t> </a:t>
            </a:r>
            <a:r>
              <a:rPr lang="en-US" sz="3200" b="1" smtClean="0"/>
              <a:t>---</a:t>
            </a:r>
            <a:endParaRPr lang="ro-RO" sz="3200" b="1" smtClean="0"/>
          </a:p>
        </p:txBody>
      </p:sp>
      <p:graphicFrame>
        <p:nvGraphicFramePr>
          <p:cNvPr id="16402" name="Group 18"/>
          <p:cNvGraphicFramePr>
            <a:graphicFrameLocks noGrp="1"/>
          </p:cNvGraphicFramePr>
          <p:nvPr>
            <p:ph idx="1"/>
          </p:nvPr>
        </p:nvGraphicFramePr>
        <p:xfrm>
          <a:off x="914400" y="1676400"/>
          <a:ext cx="7772400" cy="4454525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445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347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3429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828800"/>
            <a:ext cx="3657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941387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86868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03188"/>
            <a:ext cx="7772400" cy="863600"/>
          </a:xfrm>
        </p:spPr>
        <p:txBody>
          <a:bodyPr/>
          <a:lstStyle/>
          <a:p>
            <a:pPr eaLnBrk="1" hangingPunct="1"/>
            <a:r>
              <a:rPr lang="en-US" sz="2800" b="1" u="sng" smtClean="0"/>
              <a:t>Sets of propositional formulas</a:t>
            </a:r>
            <a:endParaRPr lang="ro-RO" sz="2800" b="1" u="sng" smtClean="0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458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484187"/>
          </a:xfrm>
        </p:spPr>
        <p:txBody>
          <a:bodyPr/>
          <a:lstStyle/>
          <a:p>
            <a:pPr algn="ctr" eaLnBrk="1" hangingPunct="1"/>
            <a:r>
              <a:rPr lang="en-US" sz="2800" b="1" u="sng" smtClean="0"/>
              <a:t>Theorems (semantic results)</a:t>
            </a:r>
            <a:endParaRPr lang="ro-RO" sz="2800" b="1" u="sng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8305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 Example</a:t>
            </a:r>
            <a:endParaRPr lang="ro-RO" sz="3200" b="1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153400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Example (contd.)</a:t>
            </a:r>
            <a:endParaRPr lang="ro-RO" sz="3200" b="1" smtClean="0"/>
          </a:p>
        </p:txBody>
      </p:sp>
      <p:graphicFrame>
        <p:nvGraphicFramePr>
          <p:cNvPr id="28698" name="Group 2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9530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26431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9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9467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7315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67200"/>
            <a:ext cx="7696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41300"/>
            <a:ext cx="7467600" cy="407988"/>
          </a:xfrm>
        </p:spPr>
        <p:txBody>
          <a:bodyPr/>
          <a:lstStyle/>
          <a:p>
            <a:pPr marL="800100" indent="-800100" eaLnBrk="1" hangingPunct="1"/>
            <a:r>
              <a:rPr lang="en-GB" sz="3800" b="1" i="1" smtClean="0"/>
              <a:t/>
            </a:r>
            <a:br>
              <a:rPr lang="en-GB" sz="3800" b="1" i="1" smtClean="0"/>
            </a:br>
            <a:r>
              <a:rPr lang="en-GB" sz="2400" b="1" i="1" u="sng" smtClean="0"/>
              <a:t>Semantics of propositional logic</a:t>
            </a:r>
            <a:r>
              <a:rPr lang="ro-RO" sz="2400" b="1" i="1" smtClean="0"/>
              <a:t/>
            </a:r>
            <a:br>
              <a:rPr lang="ro-RO" sz="2400" b="1" i="1" smtClean="0"/>
            </a:br>
            <a:endParaRPr lang="ro-RO" sz="2400" b="1" i="1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10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914400"/>
            <a:ext cx="8382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407987"/>
          </a:xfrm>
        </p:spPr>
        <p:txBody>
          <a:bodyPr/>
          <a:lstStyle/>
          <a:p>
            <a:pPr eaLnBrk="1" hangingPunct="1"/>
            <a:r>
              <a:rPr lang="en-US" sz="2800" b="1" smtClean="0"/>
              <a:t>Example (contd.) – Truth table </a:t>
            </a:r>
            <a:endParaRPr lang="ro-RO" sz="2800" b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3434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7696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410200"/>
            <a:ext cx="7696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5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712787"/>
          </a:xfrm>
        </p:spPr>
        <p:txBody>
          <a:bodyPr/>
          <a:lstStyle/>
          <a:p>
            <a:pPr eaLnBrk="1" hangingPunct="1"/>
            <a:r>
              <a:rPr lang="en-US" sz="3200" b="1" smtClean="0"/>
              <a:t>Normal forms - </a:t>
            </a:r>
            <a:r>
              <a:rPr lang="en-US" sz="3200" b="1" i="1" smtClean="0"/>
              <a:t>definitions</a:t>
            </a:r>
            <a:endParaRPr lang="ro-RO" sz="3200" b="1" i="1" smtClean="0"/>
          </a:p>
        </p:txBody>
      </p:sp>
      <p:graphicFrame>
        <p:nvGraphicFramePr>
          <p:cNvPr id="38990" name="Group 7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319963"/>
              </p:ext>
            </p:extLst>
          </p:nvPr>
        </p:nvGraphicFramePr>
        <p:xfrm>
          <a:off x="152400" y="1371600"/>
          <a:ext cx="8839200" cy="5108576"/>
        </p:xfrm>
        <a:graphic>
          <a:graphicData uri="http://schemas.openxmlformats.org/drawingml/2006/table">
            <a:tbl>
              <a:tblPr/>
              <a:tblGrid>
                <a:gridCol w="4953000"/>
                <a:gridCol w="3886200"/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literal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is a propositional variable or its negation. </a:t>
                      </a:r>
                      <a:endParaRPr kumimoji="0" lang="ro-RO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clause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is a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disjunction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of a finite number of literals. </a:t>
                      </a:r>
                      <a:endParaRPr kumimoji="0" lang="ro-RO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cube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is a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conjunction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of a finite number of literals. </a:t>
                      </a:r>
                      <a:endParaRPr kumimoji="0" lang="ro-RO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9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formula is in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disjunctive normal form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(DNF), if it is written as a disjunction of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  cubes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:</a:t>
                      </a:r>
                      <a:r>
                        <a:rPr kumimoji="0" lang="ro-RO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33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formula is in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conjunctive normal form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(CNF), if it is written as a conjunction of clauses:</a:t>
                      </a:r>
                      <a:r>
                        <a:rPr kumimoji="0" lang="ro-RO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1527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76400"/>
            <a:ext cx="9144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8" name="Picture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62200"/>
            <a:ext cx="2133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9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00400"/>
            <a:ext cx="20574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0" name="Picture 4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419600"/>
            <a:ext cx="17526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1" name="Picture 4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791200"/>
            <a:ext cx="16002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2" name="Picture 6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657600"/>
            <a:ext cx="3657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3" name="Picture 7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181600"/>
            <a:ext cx="3505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Property</a:t>
            </a:r>
            <a:endParaRPr lang="ro-RO" sz="3200" b="1" smtClean="0"/>
          </a:p>
        </p:txBody>
      </p:sp>
      <p:graphicFrame>
        <p:nvGraphicFramePr>
          <p:cNvPr id="40981" name="Group 21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458200" cy="4530725"/>
        </p:xfrm>
        <a:graphic>
          <a:graphicData uri="http://schemas.openxmlformats.org/drawingml/2006/table">
            <a:tbl>
              <a:tblPr/>
              <a:tblGrid>
                <a:gridCol w="4419600"/>
                <a:gridCol w="4038600"/>
              </a:tblGrid>
              <a:tr h="453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2539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41910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0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05000"/>
            <a:ext cx="3810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1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i="1" smtClean="0"/>
              <a:t>Normalization algorithm</a:t>
            </a:r>
            <a:endParaRPr lang="ro-RO" sz="3200" b="1" i="1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45307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458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941387"/>
          </a:xfrm>
        </p:spPr>
        <p:txBody>
          <a:bodyPr/>
          <a:lstStyle/>
          <a:p>
            <a:pPr eaLnBrk="1" hangingPunct="1"/>
            <a:r>
              <a:rPr lang="en-US" sz="2800" b="1" smtClean="0"/>
              <a:t/>
            </a:r>
            <a:br>
              <a:rPr lang="en-US" sz="2800" b="1" smtClean="0"/>
            </a:br>
            <a:r>
              <a:rPr lang="en-US" sz="2800" b="1" smtClean="0"/>
              <a:t>Normal forms – </a:t>
            </a:r>
            <a:r>
              <a:rPr lang="en-US" sz="2800" b="1" i="1" smtClean="0"/>
              <a:t>theoretical results</a:t>
            </a:r>
            <a:endParaRPr lang="ro-RO" sz="2800" b="1" i="1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382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762000" y="-19050"/>
            <a:ext cx="7772400" cy="1143000"/>
          </a:xfrm>
        </p:spPr>
        <p:txBody>
          <a:bodyPr/>
          <a:lstStyle/>
          <a:p>
            <a:r>
              <a:rPr lang="en-US" sz="2600" b="1" u="sng" smtClean="0"/>
              <a:t>Example</a:t>
            </a:r>
            <a:r>
              <a:rPr lang="en-US" sz="2600" u="sng" smtClean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0663"/>
            <a:ext cx="64389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5257800"/>
            <a:ext cx="7467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1528763"/>
            <a:ext cx="75723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2557463"/>
            <a:ext cx="71437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3227388"/>
            <a:ext cx="6451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3990975"/>
            <a:ext cx="71151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4768850"/>
            <a:ext cx="6715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696200" cy="407987"/>
          </a:xfrm>
        </p:spPr>
        <p:txBody>
          <a:bodyPr/>
          <a:lstStyle/>
          <a:p>
            <a:r>
              <a:rPr lang="en-US" sz="2800" b="1" u="sng" smtClean="0"/>
              <a:t>Example</a:t>
            </a:r>
            <a:r>
              <a:rPr lang="en-US" sz="2800" b="1" smtClean="0"/>
              <a:t> – </a:t>
            </a:r>
            <a:r>
              <a:rPr lang="en-US" sz="2800" b="1" i="1" smtClean="0"/>
              <a:t>models of a formula</a:t>
            </a:r>
            <a:endParaRPr lang="en-US" sz="280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44563"/>
            <a:ext cx="4219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368425"/>
            <a:ext cx="56769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2211388"/>
            <a:ext cx="56959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3392488"/>
            <a:ext cx="56864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4478338"/>
            <a:ext cx="566737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5564188"/>
            <a:ext cx="65341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543800" cy="484187"/>
          </a:xfrm>
        </p:spPr>
        <p:txBody>
          <a:bodyPr/>
          <a:lstStyle/>
          <a:p>
            <a:pPr algn="ctr" eaLnBrk="1" hangingPunct="1"/>
            <a:r>
              <a:rPr lang="en-US" sz="2800" b="1" u="sng" smtClean="0"/>
              <a:t>Truth tables</a:t>
            </a:r>
            <a:endParaRPr lang="ro-RO" sz="2800" b="1" u="sng" smtClean="0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12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8305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458200" cy="712788"/>
          </a:xfrm>
        </p:spPr>
        <p:txBody>
          <a:bodyPr/>
          <a:lstStyle/>
          <a:p>
            <a:pPr eaLnBrk="1" hangingPunct="1"/>
            <a:r>
              <a:rPr lang="en-US" sz="3000" b="1" smtClean="0"/>
              <a:t>Stylistic variants in English for logical connectives</a:t>
            </a:r>
            <a:r>
              <a:rPr lang="ro-RO" sz="3800" smtClean="0"/>
              <a:t> </a:t>
            </a:r>
          </a:p>
        </p:txBody>
      </p:sp>
      <p:graphicFrame>
        <p:nvGraphicFramePr>
          <p:cNvPr id="32830" name="Group 62"/>
          <p:cNvGraphicFramePr>
            <a:graphicFrameLocks noGrp="1"/>
          </p:cNvGraphicFramePr>
          <p:nvPr>
            <p:ph idx="1"/>
          </p:nvPr>
        </p:nvGraphicFramePr>
        <p:xfrm>
          <a:off x="601663" y="1235075"/>
          <a:ext cx="8534400" cy="4389438"/>
        </p:xfrm>
        <a:graphic>
          <a:graphicData uri="http://schemas.openxmlformats.org/drawingml/2006/table">
            <a:tbl>
              <a:tblPr/>
              <a:tblGrid>
                <a:gridCol w="1828800"/>
                <a:gridCol w="1676400"/>
                <a:gridCol w="2590800"/>
                <a:gridCol w="2438400"/>
              </a:tblGrid>
              <a:tr h="4572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22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and B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Both A and 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A, but B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A, although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as well as 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A, B 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A, also B 	</a:t>
                      </a:r>
                      <a:endParaRPr kumimoji="0" lang="ro-RO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or B 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Either A or 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unless B</a:t>
                      </a:r>
                      <a:r>
                        <a:rPr kumimoji="0" lang="ro-RO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If A, then B 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If A, B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is a sufficient condition for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is sufficient for 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 case A, B 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Provided that A,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then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 provided that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 is necessary for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only if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 if A</a:t>
                      </a:r>
                      <a:endParaRPr kumimoji="0" lang="ro-RO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if and only if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is equivalent to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 is necessary and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sufficient for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just in case B</a:t>
                      </a:r>
                      <a:endParaRPr kumimoji="0" lang="ro-RO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64" name="Rectangle 3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/>
          </a:p>
        </p:txBody>
      </p:sp>
      <p:pic>
        <p:nvPicPr>
          <p:cNvPr id="6165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83820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6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19200"/>
            <a:ext cx="838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7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9906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8" name="Picture 5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219200"/>
            <a:ext cx="990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9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-26987"/>
            <a:ext cx="7772400" cy="636587"/>
          </a:xfrm>
        </p:spPr>
        <p:txBody>
          <a:bodyPr/>
          <a:lstStyle/>
          <a:p>
            <a:r>
              <a:rPr lang="en-US" sz="2800" b="1" dirty="0" smtClean="0"/>
              <a:t>Conditional rules</a:t>
            </a:r>
            <a:endParaRPr lang="en-US" sz="28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09600"/>
            <a:ext cx="8762999" cy="6096000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6" y="-2698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394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077200" cy="609600"/>
          </a:xfrm>
        </p:spPr>
        <p:txBody>
          <a:bodyPr/>
          <a:lstStyle/>
          <a:p>
            <a:pPr eaLnBrk="1" hangingPunct="1"/>
            <a:r>
              <a:rPr lang="en-US" sz="3200" smtClean="0"/>
              <a:t>Interpretation of a propositional formula</a:t>
            </a:r>
            <a:endParaRPr lang="ro-RO" sz="320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848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636587"/>
          </a:xfrm>
        </p:spPr>
        <p:txBody>
          <a:bodyPr/>
          <a:lstStyle/>
          <a:p>
            <a:pPr algn="ctr" eaLnBrk="1" hangingPunct="1"/>
            <a:r>
              <a:rPr lang="en-US" sz="2800" b="1" u="sng" smtClean="0"/>
              <a:t>Semantic concepts</a:t>
            </a:r>
            <a:endParaRPr lang="ro-RO" sz="2800" b="1" u="sng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610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Semantic concepts (contd.)</a:t>
            </a:r>
            <a:endParaRPr lang="ro-RO" sz="3200" b="1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Problems in propositional logic</a:t>
            </a:r>
            <a:endParaRPr lang="ro-RO" sz="3200" b="1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458200" cy="453072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smtClean="0"/>
              <a:t>Check the </a:t>
            </a:r>
            <a:r>
              <a:rPr lang="en-US" sz="2400" b="1" i="1" smtClean="0"/>
              <a:t>validity</a:t>
            </a:r>
            <a:r>
              <a:rPr lang="en-US" sz="2400" i="1" smtClean="0"/>
              <a:t> </a:t>
            </a:r>
            <a:r>
              <a:rPr lang="en-US" sz="2400" smtClean="0"/>
              <a:t>/ </a:t>
            </a:r>
            <a:r>
              <a:rPr lang="en-US" sz="2400" b="1" i="1" smtClean="0"/>
              <a:t>consistency</a:t>
            </a:r>
            <a:r>
              <a:rPr lang="en-US" sz="2400" i="1" smtClean="0"/>
              <a:t> </a:t>
            </a:r>
            <a:r>
              <a:rPr lang="en-US" sz="2400" smtClean="0"/>
              <a:t>/ </a:t>
            </a:r>
            <a:r>
              <a:rPr lang="en-US" sz="2400" i="1" smtClean="0"/>
              <a:t>i</a:t>
            </a:r>
            <a:r>
              <a:rPr lang="en-US" sz="2400" b="1" i="1" smtClean="0"/>
              <a:t>nconsistency</a:t>
            </a:r>
            <a:r>
              <a:rPr lang="en-US" sz="2400" smtClean="0"/>
              <a:t> property of a propositional formula;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000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smtClean="0"/>
              <a:t>Find the </a:t>
            </a:r>
            <a:r>
              <a:rPr lang="en-US" sz="2400" b="1" i="1" smtClean="0"/>
              <a:t>models</a:t>
            </a:r>
            <a:r>
              <a:rPr lang="en-US" sz="2400" smtClean="0"/>
              <a:t> and </a:t>
            </a:r>
            <a:r>
              <a:rPr lang="en-US" sz="2400" b="1" i="1" smtClean="0"/>
              <a:t>anti-models</a:t>
            </a:r>
            <a:r>
              <a:rPr lang="en-US" sz="2400" smtClean="0"/>
              <a:t> of a consistent formula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000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smtClean="0"/>
              <a:t>Check the </a:t>
            </a:r>
            <a:r>
              <a:rPr lang="en-US" sz="2400" b="1" i="1" smtClean="0"/>
              <a:t>logical equivalence</a:t>
            </a:r>
            <a:r>
              <a:rPr lang="en-US" sz="2400" smtClean="0"/>
              <a:t> and </a:t>
            </a:r>
            <a:r>
              <a:rPr lang="en-US" sz="2400" b="1" i="1" smtClean="0"/>
              <a:t>logical consequence</a:t>
            </a:r>
            <a:r>
              <a:rPr lang="en-US" sz="2400" smtClean="0"/>
              <a:t> relations between two propositional formulas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000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smtClean="0"/>
              <a:t>Check the </a:t>
            </a:r>
            <a:r>
              <a:rPr lang="en-US" sz="2400" b="1" i="1" smtClean="0"/>
              <a:t>logical consequence</a:t>
            </a:r>
            <a:r>
              <a:rPr lang="en-US" sz="2400" smtClean="0"/>
              <a:t> relation between a </a:t>
            </a:r>
            <a:r>
              <a:rPr lang="en-US" sz="2400" b="1" i="1" smtClean="0"/>
              <a:t>set of premises (hypotheses</a:t>
            </a:r>
            <a:r>
              <a:rPr lang="en-US" sz="2400" i="1" smtClean="0"/>
              <a:t>) and a </a:t>
            </a:r>
            <a:r>
              <a:rPr lang="en-US" sz="2400" b="1" i="1" smtClean="0"/>
              <a:t>conclusion</a:t>
            </a:r>
            <a:r>
              <a:rPr lang="en-US" sz="2400" i="1" smtClean="0"/>
              <a:t>.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400" i="1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ro-RO" sz="2400" smtClean="0"/>
          </a:p>
        </p:txBody>
      </p:sp>
      <p:pic>
        <p:nvPicPr>
          <p:cNvPr id="1024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9F84B6DB69324480DAB56CEE03D94C" ma:contentTypeVersion="4" ma:contentTypeDescription="Create a new document." ma:contentTypeScope="" ma:versionID="dc9b941452c57ee3c825967178112056">
  <xsd:schema xmlns:xsd="http://www.w3.org/2001/XMLSchema" xmlns:xs="http://www.w3.org/2001/XMLSchema" xmlns:p="http://schemas.microsoft.com/office/2006/metadata/properties" xmlns:ns2="f10c1635-7d4e-44ae-baa1-4b0166ed9212" targetNamespace="http://schemas.microsoft.com/office/2006/metadata/properties" ma:root="true" ma:fieldsID="cbb7de21c375f20b361b59a47fc48cb7" ns2:_="">
    <xsd:import namespace="f10c1635-7d4e-44ae-baa1-4b0166ed92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0c1635-7d4e-44ae-baa1-4b0166ed92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4EA948-0EC4-4012-8F9C-14FB1A9FEDF2}"/>
</file>

<file path=customXml/itemProps2.xml><?xml version="1.0" encoding="utf-8"?>
<ds:datastoreItem xmlns:ds="http://schemas.openxmlformats.org/officeDocument/2006/customXml" ds:itemID="{A244E6F5-D7AD-4F2B-AE7C-04DE2548D714}"/>
</file>

<file path=customXml/itemProps3.xml><?xml version="1.0" encoding="utf-8"?>
<ds:datastoreItem xmlns:ds="http://schemas.openxmlformats.org/officeDocument/2006/customXml" ds:itemID="{D2BB9CAE-68ED-4AF4-AD7E-DCD50D5CE2BA}"/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3820</TotalTime>
  <Words>252</Words>
  <Application>Microsoft Office PowerPoint</Application>
  <PresentationFormat>On-screen Show (4:3)</PresentationFormat>
  <Paragraphs>63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Arial Rounded MT Bold</vt:lpstr>
      <vt:lpstr>Times New Roman</vt:lpstr>
      <vt:lpstr>Wingdings</vt:lpstr>
      <vt:lpstr>Layers</vt:lpstr>
      <vt:lpstr>PROPOSITIONAL LOGIC  -   SYNTAX -</vt:lpstr>
      <vt:lpstr> Semantics of propositional logic </vt:lpstr>
      <vt:lpstr>Truth tables</vt:lpstr>
      <vt:lpstr>Stylistic variants in English for logical connectives </vt:lpstr>
      <vt:lpstr>Conditional rules</vt:lpstr>
      <vt:lpstr>Interpretation of a propositional formula</vt:lpstr>
      <vt:lpstr>Semantic concepts</vt:lpstr>
      <vt:lpstr>Semantic concepts (contd.)</vt:lpstr>
      <vt:lpstr>Problems in propositional logic</vt:lpstr>
      <vt:lpstr>Example 1. Build the truth tables of the formulas: </vt:lpstr>
      <vt:lpstr>PowerPoint Presentation</vt:lpstr>
      <vt:lpstr>Logical equivalences</vt:lpstr>
      <vt:lpstr>Logical equivalences (contd.)</vt:lpstr>
      <vt:lpstr>Logical equivalences (contd.) --- Definitions of the connectives ---</vt:lpstr>
      <vt:lpstr>PowerPoint Presentation</vt:lpstr>
      <vt:lpstr>Sets of propositional formulas</vt:lpstr>
      <vt:lpstr>Theorems (semantic results)</vt:lpstr>
      <vt:lpstr> Example</vt:lpstr>
      <vt:lpstr>Example (contd.)</vt:lpstr>
      <vt:lpstr>Example (contd.) – Truth table </vt:lpstr>
      <vt:lpstr>Normal forms - definitions</vt:lpstr>
      <vt:lpstr>Property</vt:lpstr>
      <vt:lpstr>Normalization algorithm</vt:lpstr>
      <vt:lpstr> Normal forms – theoretical results</vt:lpstr>
      <vt:lpstr>Example </vt:lpstr>
      <vt:lpstr>Example – models of a formula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LOGIC  - SYNTAX-</dc:title>
  <dc:creator>Iulian Lupea</dc:creator>
  <cp:lastModifiedBy>Microsoft account</cp:lastModifiedBy>
  <cp:revision>77</cp:revision>
  <dcterms:created xsi:type="dcterms:W3CDTF">2017-10-15T14:41:12Z</dcterms:created>
  <dcterms:modified xsi:type="dcterms:W3CDTF">2024-10-15T18:10:52Z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0x010100999F84B6DB69324480DAB56CEE03D94C</vt:lpwstr>
  </property>
</Properties>
</file>