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84" r:id="rId13"/>
    <p:sldId id="291" r:id="rId14"/>
    <p:sldId id="267" r:id="rId15"/>
    <p:sldId id="268" r:id="rId16"/>
    <p:sldId id="290" r:id="rId17"/>
    <p:sldId id="285" r:id="rId18"/>
    <p:sldId id="292" r:id="rId19"/>
    <p:sldId id="282" r:id="rId20"/>
    <p:sldId id="289" r:id="rId21"/>
    <p:sldId id="270" r:id="rId22"/>
    <p:sldId id="283" r:id="rId23"/>
    <p:sldId id="277" r:id="rId24"/>
    <p:sldId id="271" r:id="rId25"/>
    <p:sldId id="287" r:id="rId26"/>
    <p:sldId id="288" r:id="rId27"/>
    <p:sldId id="272" r:id="rId28"/>
    <p:sldId id="274" r:id="rId29"/>
    <p:sldId id="26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>
      <p:cViewPr varScale="1">
        <p:scale>
          <a:sx n="77" d="100"/>
          <a:sy n="77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B890-45E7-4AF4-B232-CC6A4103B301}" type="datetimeFigureOut">
              <a:rPr lang="en-US"/>
              <a:pPr>
                <a:defRPr/>
              </a:pPr>
              <a:t>11/7/2024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6E6B06B-E2FB-41F7-AA32-D0FCA806E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BF85-029B-4D86-AC4D-838225502C3A}" type="datetimeFigureOut">
              <a:rPr lang="en-US"/>
              <a:pPr>
                <a:defRPr/>
              </a:pPr>
              <a:t>11/7/2024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BC239-AD0D-4D6E-B25A-C3E95D0583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6A85-277A-4C05-8839-99BAADD4E5A6}" type="datetimeFigureOut">
              <a:rPr lang="en-US"/>
              <a:pPr>
                <a:defRPr/>
              </a:pPr>
              <a:t>11/7/2024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B002A-2CCE-4434-90D4-1AD6B832C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A8F7B37-3222-4D07-B5ED-37F2E74EA019}" type="datetimeFigureOut">
              <a:rPr lang="en-US"/>
              <a:pPr>
                <a:defRPr/>
              </a:pPr>
              <a:t>11/7/2024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69D8C8-9C7E-4C4F-AC1E-73CF85CFF4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9E2BF-56B0-43C8-9C30-C69A4AD1738F}" type="datetimeFigureOut">
              <a:rPr lang="en-US"/>
              <a:pPr>
                <a:defRPr/>
              </a:pPr>
              <a:t>11/7/2024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BAB46A7-71C7-4EC8-B060-253C5F4E1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17CE-8B35-47E2-845B-D89E799BD5A9}" type="datetimeFigureOut">
              <a:rPr lang="en-US"/>
              <a:pPr>
                <a:defRPr/>
              </a:pPr>
              <a:t>11/7/2024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B2F3F-3C7C-4E5A-A911-9A6FFCB20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C08E-1851-4DDD-BC25-84AB377C2EB8}" type="datetimeFigureOut">
              <a:rPr lang="en-US"/>
              <a:pPr>
                <a:defRPr/>
              </a:pPr>
              <a:t>11/7/2024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C0E30-BD88-4A0A-9FAB-7ED5BE60E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30E633-696B-45FC-AFA9-7CEED33D5309}" type="datetimeFigureOut">
              <a:rPr lang="en-US"/>
              <a:pPr>
                <a:defRPr/>
              </a:pPr>
              <a:t>11/7/2024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1DB2AA-72B0-4EB0-9110-FBC593A6AC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E311-BA3A-458E-9D68-20551F45616C}" type="datetimeFigureOut">
              <a:rPr lang="en-US"/>
              <a:pPr>
                <a:defRPr/>
              </a:pPr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4CD69-F5E2-48B0-AE4A-0214A1B0D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EE09EA-2997-4111-81AD-CCD7252D4730}" type="datetimeFigureOut">
              <a:rPr lang="en-US"/>
              <a:pPr>
                <a:defRPr/>
              </a:pPr>
              <a:t>11/7/2024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F1EF6-95C2-4280-8B9B-B29FD727AD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CBEFFE-22D7-4EE6-AE41-4D2E38738320}" type="datetimeFigureOut">
              <a:rPr lang="en-US"/>
              <a:pPr>
                <a:defRPr/>
              </a:pPr>
              <a:t>11/7/2024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4D3ACE-E0C5-4578-8375-5FB77C88CD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4D85B9-71DE-4866-9B9A-759282DA309D}" type="datetimeFigureOut">
              <a:rPr lang="en-US"/>
              <a:pPr>
                <a:defRPr/>
              </a:pPr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E5AF96A9-F46A-4B69-A1AF-B1AB6A7125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17" r:id="rId4"/>
    <p:sldLayoutId id="2147483816" r:id="rId5"/>
    <p:sldLayoutId id="2147483821" r:id="rId6"/>
    <p:sldLayoutId id="2147483815" r:id="rId7"/>
    <p:sldLayoutId id="2147483822" r:id="rId8"/>
    <p:sldLayoutId id="2147483823" r:id="rId9"/>
    <p:sldLayoutId id="2147483814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First-order (predicate) Logic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Humming birds – amazing facts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87884"/>
            <a:ext cx="7924800" cy="556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618552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https://www.youtube.com/watch?v=FPRswRWZ23Q</a:t>
            </a:r>
          </a:p>
        </p:txBody>
      </p:sp>
    </p:spTree>
    <p:extLst>
      <p:ext uri="{BB962C8B-B14F-4D97-AF65-F5344CB8AC3E}">
        <p14:creationId xmlns:p14="http://schemas.microsoft.com/office/powerpoint/2010/main" val="163977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/>
              <a:t>EXAMPLE 1</a:t>
            </a:r>
            <a:r>
              <a:rPr lang="en-US" sz="2000" b="1" cap="none" dirty="0"/>
              <a:t> –MODELING REASONING (contd.)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4733925" cy="3810000"/>
          </a:xfr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358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76800"/>
            <a:ext cx="464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944563"/>
            <a:ext cx="3686175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709" y="1414882"/>
            <a:ext cx="259080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208" y="1827303"/>
            <a:ext cx="3400066" cy="778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0546" y="2553906"/>
            <a:ext cx="29051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624" y="2977166"/>
            <a:ext cx="1400175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1034" y="3425229"/>
            <a:ext cx="265747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/>
              <a:t>EXAMPLE 1</a:t>
            </a:r>
            <a:r>
              <a:rPr lang="en-US" sz="2400" cap="none"/>
              <a:t> – </a:t>
            </a:r>
            <a:r>
              <a:rPr lang="en-US" sz="2000" b="1" cap="none"/>
              <a:t>BUILDING DEDUCTIONS (LECTURE</a:t>
            </a:r>
            <a:r>
              <a:rPr lang="en-US" sz="2000" cap="none"/>
              <a:t>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50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3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3909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609600"/>
            <a:ext cx="6835775" cy="71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83515"/>
            <a:ext cx="7343163" cy="104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66487"/>
            <a:ext cx="8242883" cy="1058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336863"/>
            <a:ext cx="49434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15" y="3759337"/>
            <a:ext cx="7421257" cy="571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517" y="4330840"/>
            <a:ext cx="7772400" cy="905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517" y="5236542"/>
            <a:ext cx="4661483" cy="370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83" y="5571292"/>
            <a:ext cx="7949617" cy="606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6147712"/>
            <a:ext cx="8240130" cy="4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4787" y="312019"/>
            <a:ext cx="8305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200" b="1" u="sng" cap="none" dirty="0"/>
              <a:t>EXAMPLE 3</a:t>
            </a:r>
            <a:r>
              <a:rPr lang="en-US" sz="2200" b="1" cap="none" dirty="0"/>
              <a:t>: </a:t>
            </a:r>
            <a:r>
              <a:rPr lang="ro-RO" sz="2200" cap="none" dirty="0"/>
              <a:t>S</a:t>
            </a:r>
            <a:r>
              <a:rPr lang="ro-RO" sz="2200" b="1" cap="none" dirty="0"/>
              <a:t>UCCESSION TO THE BRITISH THRONE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2054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2162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16764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1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6858000" cy="2895600"/>
          </a:xfr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5334000" cy="3349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Kings of England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7362"/>
            <a:ext cx="7924800" cy="61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400" b="1" u="sng" dirty="0"/>
              <a:t>Theorems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921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24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90600"/>
            <a:ext cx="4501138" cy="2362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37404"/>
            <a:ext cx="4143375" cy="575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6" y="3368613"/>
            <a:ext cx="4467135" cy="29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r>
              <a:rPr lang="ro-RO" sz="2400" b="1" u="sng" cap="none"/>
              <a:t>THE SEMANTICS OF FIRST-ORDER LOGIC</a:t>
            </a:r>
            <a:br>
              <a:rPr lang="en-US" sz="2400" b="1" i="1" cap="none"/>
            </a:br>
            <a:endParaRPr lang="en-US" sz="2400" cap="none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153400" cy="49149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6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7848600" cy="5943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60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94761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o-RO" sz="1600" b="1" cap="none" dirty="0">
                <a:latin typeface="Lucida Sans Typewriter" panose="020B0509030504030204" pitchFamily="49" charset="0"/>
                <a:cs typeface="Arabic Typesetting" pitchFamily="66" charset="-78"/>
              </a:rPr>
              <a:t>TRANSFORMATION OF NATURAL LANGUAGE SENTENCES </a:t>
            </a:r>
            <a:br>
              <a:rPr lang="en-US" sz="1600" b="1" cap="none" dirty="0">
                <a:latin typeface="Lucida Sans Typewriter" panose="020B0509030504030204" pitchFamily="49" charset="0"/>
                <a:cs typeface="Arabic Typesetting" pitchFamily="66" charset="-78"/>
              </a:rPr>
            </a:br>
            <a:br>
              <a:rPr lang="en-US" sz="1600" b="1" cap="none" dirty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ro-RO" sz="1600" b="1" cap="none" dirty="0">
                <a:latin typeface="Lucida Sans Typewriter" panose="020B0509030504030204" pitchFamily="49" charset="0"/>
                <a:cs typeface="Arabic Typesetting" pitchFamily="66" charset="-78"/>
              </a:rPr>
              <a:t>INTO </a:t>
            </a:r>
            <a:r>
              <a:rPr lang="ro-RO" sz="1600" b="1" u="sng" cap="none" dirty="0">
                <a:latin typeface="Lucida Sans Typewriter" panose="020B0509030504030204" pitchFamily="49" charset="0"/>
                <a:cs typeface="Arabic Typesetting" pitchFamily="66" charset="-78"/>
              </a:rPr>
              <a:t>PREDICATE FORMULAS </a:t>
            </a:r>
            <a:endParaRPr lang="en-US" sz="1600" u="sng" cap="none" dirty="0">
              <a:latin typeface="Lucida Sans Typewriter" panose="020B0509030504030204" pitchFamily="49" charset="0"/>
              <a:cs typeface="Arabic Typesetting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9448"/>
            <a:ext cx="7467600" cy="487375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45807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400" b="1" u="sng" dirty="0"/>
              <a:t>Definitions (semantic concepts)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153400" cy="495141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2000" b="1" u="sng" cap="none"/>
              <a:t>LOGICAL EQUIVALENCES IN PREDICATE LOGIC</a:t>
            </a:r>
            <a:br>
              <a:rPr lang="en-US" sz="2000" b="1" i="1" cap="none"/>
            </a:br>
            <a:endParaRPr lang="en-US" sz="2000" cap="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3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6802"/>
            <a:ext cx="8077200" cy="53339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5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54" y="653801"/>
            <a:ext cx="6498146" cy="825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2" y="1486064"/>
            <a:ext cx="5761008" cy="1518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6" y="3022103"/>
            <a:ext cx="6453338" cy="63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93106"/>
            <a:ext cx="7610648" cy="531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458239"/>
            <a:ext cx="6150302" cy="51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5195944"/>
            <a:ext cx="3581400" cy="40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66" y="5905703"/>
            <a:ext cx="7369834" cy="3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Example 5</a:t>
            </a:r>
            <a:r>
              <a:rPr lang="en-US" sz="2000" dirty="0"/>
              <a:t> (contd.)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846"/>
            <a:ext cx="449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7275864" cy="1464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83" y="2325898"/>
            <a:ext cx="7889515" cy="888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" y="3214059"/>
            <a:ext cx="7153275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10540"/>
            <a:ext cx="61341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193" y="4251163"/>
            <a:ext cx="5781675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944" y="4769300"/>
            <a:ext cx="4829175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193" y="5164442"/>
            <a:ext cx="37242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864" y="5719608"/>
            <a:ext cx="5353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3200" b="1" dirty="0"/>
              <a:t>Distributive laws</a:t>
            </a:r>
            <a:br>
              <a:rPr lang="en-US" sz="2000" dirty="0"/>
            </a:br>
            <a:endParaRPr lang="en-US" dirty="0"/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67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u="sng" dirty="0"/>
              <a:t>Example 6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/>
              <a:t>PROPERTIES OF FIRST-ORDER LOGIC</a:t>
            </a:r>
            <a:r>
              <a:rPr lang="en-US" sz="2400" u="sng" cap="none"/>
              <a:t>:</a:t>
            </a:r>
            <a:br>
              <a:rPr lang="en-US" sz="2400" u="sng" cap="none"/>
            </a:br>
            <a:r>
              <a:rPr lang="en-US" cap="none"/>
              <a:t> </a:t>
            </a:r>
            <a:r>
              <a:rPr lang="en-US" sz="1800" b="1" cap="none"/>
              <a:t>SOUNDNESS, COMPLETENESS, SEMI-DECIDABILITY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 b="1" u="sng" dirty="0"/>
              <a:t>The axioms </a:t>
            </a:r>
            <a:r>
              <a:rPr lang="en-US" sz="2800" b="1" u="sng" dirty="0"/>
              <a:t>that</a:t>
            </a:r>
            <a:r>
              <a:rPr lang="ro-RO" sz="2800" b="1" u="sng" dirty="0"/>
              <a:t> define the natural numbers</a:t>
            </a:r>
            <a:endParaRPr lang="en-US" sz="2800" b="1" u="sng" dirty="0"/>
          </a:p>
        </p:txBody>
      </p:sp>
      <p:sp>
        <p:nvSpPr>
          <p:cNvPr id="10243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3" y="-230742"/>
            <a:ext cx="8382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sz="1800" b="1" u="sng" cap="none" dirty="0"/>
              <a:t>AXIOMATIC SYSTEM OF PREDICATE LOGIC       </a:t>
            </a:r>
            <a:endParaRPr lang="en-US" sz="1800" b="1" u="sng" cap="none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72" y="55641"/>
            <a:ext cx="2667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072" y="3512916"/>
            <a:ext cx="6172200" cy="2829204"/>
          </a:xfrm>
          <a:noFill/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6" y="559006"/>
            <a:ext cx="838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0" y="58674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52" y="3055178"/>
            <a:ext cx="6807680" cy="4476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/>
              <a:t>AXIOMATIC SYSTEM </a:t>
            </a:r>
            <a:r>
              <a:rPr lang="en-US" sz="2000" cap="none" dirty="0"/>
              <a:t>(CONTD.)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7982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1581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/>
              <a:t>OPEN VERSUS CLOSED FORMULAS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/>
              <a:t>DEDUCTION IN FIRST-ORDER LOGIC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066800"/>
            <a:ext cx="7848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cap="none" dirty="0"/>
              <a:t>INFERENCE RULES IN FIRST-ORDER LOGIC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45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74676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000" b="1" u="sng" cap="none"/>
              <a:t>EXAMPLE 1</a:t>
            </a:r>
            <a:r>
              <a:rPr lang="en-US" sz="2000" b="1" cap="none"/>
              <a:t> – MODELING REASONING</a:t>
            </a:r>
            <a:endParaRPr lang="ro-RO" sz="2000" b="1" cap="none"/>
          </a:p>
        </p:txBody>
      </p:sp>
      <p:pic>
        <p:nvPicPr>
          <p:cNvPr id="46084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143000"/>
            <a:ext cx="4800600" cy="4419600"/>
          </a:xfrm>
          <a:noFill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0" y="914400"/>
            <a:ext cx="363297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1" y="3324045"/>
            <a:ext cx="36099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BDB69A-4482-416C-89A5-5EFD4B977E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38F0B9-A560-4346-BB3A-8BE1E8AE46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C280F4-AC4E-4999-8224-747FEB1A1D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c1635-7d4e-44ae-baa1-4b0166ed92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4693979</TotalTime>
  <Words>109</Words>
  <Application>Microsoft Office PowerPoint</Application>
  <PresentationFormat>On-screen Show (4:3)</PresentationFormat>
  <Paragraphs>25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First-order (predicate) Logic</vt:lpstr>
      <vt:lpstr>TRANSFORMATION OF NATURAL LANGUAGE SENTENCES   INTO PREDICATE FORMULAS </vt:lpstr>
      <vt:lpstr>The axioms that define the natural numbers</vt:lpstr>
      <vt:lpstr>AXIOMATIC SYSTEM OF PREDICATE LOGIC       </vt:lpstr>
      <vt:lpstr>AXIOMATIC SYSTEM (CONTD.)</vt:lpstr>
      <vt:lpstr>OPEN VERSUS CLOSED FORMULAS</vt:lpstr>
      <vt:lpstr>DEDUCTION IN FIRST-ORDER LOGIC</vt:lpstr>
      <vt:lpstr>INFERENCE RULES IN FIRST-ORDER LOGIC</vt:lpstr>
      <vt:lpstr>EXAMPLE 1 – MODELING REASONING</vt:lpstr>
      <vt:lpstr>Humming birds – amazing facts</vt:lpstr>
      <vt:lpstr>EXAMPLE 1 –MODELING REASONING (contd.)</vt:lpstr>
      <vt:lpstr>EXAMPLE 1 – BUILDING DEDUCTIONS (LECTURE)</vt:lpstr>
      <vt:lpstr>Example 2</vt:lpstr>
      <vt:lpstr>EXAMPLE 3: SUCCESSION TO THE BRITISH THRONE</vt:lpstr>
      <vt:lpstr>Kings of England</vt:lpstr>
      <vt:lpstr>Theorems</vt:lpstr>
      <vt:lpstr>PowerPoint Presentation</vt:lpstr>
      <vt:lpstr>              THE SEMANTICS OF FIRST-ORDER LOGIC </vt:lpstr>
      <vt:lpstr>PowerPoint Presentation</vt:lpstr>
      <vt:lpstr>Definitions (semantic concepts)</vt:lpstr>
      <vt:lpstr>LOGICAL EQUIVALENCES IN PREDICATE LOGIC </vt:lpstr>
      <vt:lpstr>Example 5</vt:lpstr>
      <vt:lpstr>Example 5 (contd.)</vt:lpstr>
      <vt:lpstr>Distributive laws </vt:lpstr>
      <vt:lpstr>Example 6</vt:lpstr>
      <vt:lpstr>PROPERTIES OF FIRST-ORDER LOGIC:  SOUNDNESS, COMPLETENESS, SEMI-DECIDABILITY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Microsoft account</cp:lastModifiedBy>
  <cp:revision>126</cp:revision>
  <dcterms:created xsi:type="dcterms:W3CDTF">2017-10-28T06:03:07Z</dcterms:created>
  <dcterms:modified xsi:type="dcterms:W3CDTF">2024-11-07T21:17:07Z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