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7"/>
  </p:notesMasterIdLst>
  <p:sldIdLst>
    <p:sldId id="273" r:id="rId2"/>
    <p:sldId id="274" r:id="rId3"/>
    <p:sldId id="275" r:id="rId4"/>
    <p:sldId id="260" r:id="rId5"/>
    <p:sldId id="258" r:id="rId6"/>
    <p:sldId id="259" r:id="rId7"/>
    <p:sldId id="261" r:id="rId8"/>
    <p:sldId id="262" r:id="rId9"/>
    <p:sldId id="264" r:id="rId10"/>
    <p:sldId id="263" r:id="rId11"/>
    <p:sldId id="282" r:id="rId12"/>
    <p:sldId id="285" r:id="rId13"/>
    <p:sldId id="290" r:id="rId14"/>
    <p:sldId id="266" r:id="rId15"/>
    <p:sldId id="279" r:id="rId16"/>
    <p:sldId id="278" r:id="rId17"/>
    <p:sldId id="289" r:id="rId18"/>
    <p:sldId id="288" r:id="rId19"/>
    <p:sldId id="267" r:id="rId20"/>
    <p:sldId id="281" r:id="rId21"/>
    <p:sldId id="269" r:id="rId22"/>
    <p:sldId id="270" r:id="rId23"/>
    <p:sldId id="284" r:id="rId24"/>
    <p:sldId id="283" r:id="rId25"/>
    <p:sldId id="287" r:id="rId26"/>
  </p:sldIdLst>
  <p:sldSz cx="9144000" cy="6858000" type="screen4x3"/>
  <p:notesSz cx="6858000" cy="9144000"/>
  <p:defaultTextStyle>
    <a:defPPr>
      <a:defRPr lang="ro-R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15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9BA9A-FDD7-4744-AE59-794B7989A5E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4E6D1-C3CD-4C71-BC93-D2DEA76E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35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4E6D1-C3CD-4C71-BC93-D2DEA76EEB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dirty="0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dirty="0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dirty="0" smtClean="0"/>
            </a:p>
          </p:txBody>
        </p:sp>
      </p:grpSp>
      <p:sp>
        <p:nvSpPr>
          <p:cNvPr id="460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Click to edit Master title style</a:t>
            </a:r>
          </a:p>
        </p:txBody>
      </p:sp>
      <p:sp>
        <p:nvSpPr>
          <p:cNvPr id="460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o-RO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98A5A24-8A6B-430E-A0FA-E8B3A57652F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7205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E8AFB-02A9-4E98-8676-C34678F1F791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4381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C08AD-0885-4384-89BD-811E855B8359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62735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6218D-6463-49AC-AD12-B9C73BF1A50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908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2E92-CD6E-45B2-BCEE-CBC3B29184F0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0762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401DE-933F-4AAE-BC74-B3BFDB2BF4A8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3506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A1650-9BD3-4C9C-9BE0-9BE8252D6349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3718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79772-4598-435D-BAFB-2AD8F52E901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633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BAF97-CB85-4F55-B553-AA7AEA63C832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6346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31009-5BE9-46CF-B81B-13049D4E2C7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7476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D3B31-F824-40D5-81F3-86EC92C7EAD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0817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90B87-5F8E-40FF-A4CB-C9ABEDCB3BEA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2778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dirty="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dirty="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dirty="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dirty="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dirty="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dirty="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text styles</a:t>
            </a:r>
          </a:p>
          <a:p>
            <a:pPr lvl="1"/>
            <a:r>
              <a:rPr lang="ro-RO" smtClean="0"/>
              <a:t>Second level</a:t>
            </a:r>
          </a:p>
          <a:p>
            <a:pPr lvl="2"/>
            <a:r>
              <a:rPr lang="ro-RO" smtClean="0"/>
              <a:t>Third level</a:t>
            </a:r>
          </a:p>
          <a:p>
            <a:pPr lvl="3"/>
            <a:r>
              <a:rPr lang="ro-RO" smtClean="0"/>
              <a:t>Fourth level</a:t>
            </a:r>
          </a:p>
          <a:p>
            <a:pPr lvl="4"/>
            <a:r>
              <a:rPr lang="ro-RO" smtClean="0"/>
              <a:t>Fifth level</a:t>
            </a:r>
          </a:p>
        </p:txBody>
      </p:sp>
      <p:sp>
        <p:nvSpPr>
          <p:cNvPr id="450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50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50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4E5FFC7C-C34C-4738-90FB-C112F8395C8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25.png"/><Relationship Id="rId5" Type="http://schemas.openxmlformats.org/officeDocument/2006/relationships/image" Target="../media/image32.png"/><Relationship Id="rId10" Type="http://schemas.openxmlformats.org/officeDocument/2006/relationships/image" Target="../media/image26.png"/><Relationship Id="rId4" Type="http://schemas.openxmlformats.org/officeDocument/2006/relationships/image" Target="../media/image31.png"/><Relationship Id="rId9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3.png"/><Relationship Id="rId3" Type="http://schemas.openxmlformats.org/officeDocument/2006/relationships/image" Target="../media/image1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2.png"/><Relationship Id="rId2" Type="http://schemas.openxmlformats.org/officeDocument/2006/relationships/image" Target="../media/image40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25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26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2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11" Type="http://schemas.openxmlformats.org/officeDocument/2006/relationships/image" Target="../media/image1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2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64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1.png"/><Relationship Id="rId7" Type="http://schemas.openxmlformats.org/officeDocument/2006/relationships/image" Target="../media/image76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342900" y="307975"/>
            <a:ext cx="7696200" cy="914400"/>
          </a:xfrm>
        </p:spPr>
        <p:txBody>
          <a:bodyPr/>
          <a:lstStyle/>
          <a:p>
            <a:r>
              <a:rPr lang="en-US" sz="2400" b="1" u="sng" dirty="0" smtClean="0"/>
              <a:t>DECISION PROBLEMS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	   </a:t>
            </a:r>
            <a:r>
              <a:rPr lang="en-US" sz="2400" b="1" u="sng" dirty="0" smtClean="0"/>
              <a:t>IN PROPOSITIONAL/PREDICATE LOGIC</a:t>
            </a:r>
          </a:p>
        </p:txBody>
      </p:sp>
      <p:sp>
        <p:nvSpPr>
          <p:cNvPr id="307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307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89622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003300"/>
            <a:ext cx="8534400" cy="762000"/>
          </a:xfrm>
        </p:spPr>
        <p:txBody>
          <a:bodyPr/>
          <a:lstStyle/>
          <a:p>
            <a:pPr eaLnBrk="1" hangingPunct="1"/>
            <a:r>
              <a:rPr lang="en-US" sz="2400" b="1" u="sng" dirty="0" smtClean="0"/>
              <a:t>Theorems </a:t>
            </a:r>
            <a:br>
              <a:rPr lang="en-US" sz="2400" b="1" u="sng" dirty="0" smtClean="0"/>
            </a:b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000" b="1" dirty="0" smtClean="0"/>
              <a:t>Semantic tableaux method – a </a:t>
            </a:r>
            <a:r>
              <a:rPr lang="en-US" sz="2000" b="1" i="1" dirty="0" smtClean="0"/>
              <a:t>refutation</a:t>
            </a:r>
            <a:r>
              <a:rPr lang="en-US" sz="2000" b="1" dirty="0" smtClean="0"/>
              <a:t> proof method</a:t>
            </a:r>
            <a:endParaRPr lang="ro-RO" sz="2000" b="1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024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30163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46" y="1981200"/>
            <a:ext cx="7815842" cy="4151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Predicate logic - undecidable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60550"/>
            <a:ext cx="8201891" cy="243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18" y="4475911"/>
            <a:ext cx="8392881" cy="1924889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30163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2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769" y="914400"/>
            <a:ext cx="6240462" cy="319087"/>
          </a:xfrm>
        </p:spPr>
        <p:txBody>
          <a:bodyPr/>
          <a:lstStyle/>
          <a:p>
            <a:r>
              <a:rPr lang="en-US" sz="3200" dirty="0" smtClean="0"/>
              <a:t>Theoretical results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8686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5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61" y="152400"/>
            <a:ext cx="1276350" cy="409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7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6696" y="152400"/>
            <a:ext cx="6258798" cy="5334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400" y="838200"/>
            <a:ext cx="5849166" cy="7335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9600" y="1571727"/>
            <a:ext cx="1829055" cy="7335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4643" y="2324306"/>
            <a:ext cx="1857634" cy="714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5191" y="1543148"/>
            <a:ext cx="1914792" cy="7811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05191" y="2346429"/>
            <a:ext cx="1819529" cy="9812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29621" y="1775155"/>
            <a:ext cx="838317" cy="3810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77452" y="1657425"/>
            <a:ext cx="838317" cy="3810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66874" y="1757490"/>
            <a:ext cx="838317" cy="38105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97858" y="3237070"/>
            <a:ext cx="5944430" cy="120031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17523" y="4473197"/>
            <a:ext cx="5953956" cy="14670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95400" y="5925866"/>
            <a:ext cx="6058746" cy="62873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67650" y="4503049"/>
            <a:ext cx="1181100" cy="106521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35494" y="2777733"/>
            <a:ext cx="1143000" cy="150175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83427" y="867578"/>
            <a:ext cx="790685" cy="257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35795" y="1124789"/>
            <a:ext cx="838317" cy="1325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50110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49325" y="803275"/>
            <a:ext cx="8181975" cy="838200"/>
          </a:xfrm>
        </p:spPr>
        <p:txBody>
          <a:bodyPr/>
          <a:lstStyle/>
          <a:p>
            <a:pPr eaLnBrk="1" hangingPunct="1"/>
            <a:r>
              <a:rPr lang="en-US" sz="2200" b="1" u="sng" smtClean="0"/>
              <a:t>Example 3</a:t>
            </a:r>
            <a:r>
              <a:rPr lang="en-US" sz="2200" smtClean="0"/>
              <a:t>. </a:t>
            </a:r>
            <a:br>
              <a:rPr lang="en-US" sz="2200" smtClean="0"/>
            </a:br>
            <a:r>
              <a:rPr lang="en-US" sz="2200" smtClean="0"/>
              <a:t>Prove the validity of</a:t>
            </a:r>
            <a:br>
              <a:rPr lang="en-US" sz="2200" smtClean="0"/>
            </a:br>
            <a:endParaRPr lang="ro-RO" sz="2200" smtClean="0"/>
          </a:p>
        </p:txBody>
      </p:sp>
      <p:pic>
        <p:nvPicPr>
          <p:cNvPr id="122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9144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81125"/>
            <a:ext cx="55435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59075" y="3067050"/>
            <a:ext cx="3676650" cy="952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0" y="2073275"/>
            <a:ext cx="39624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988" y="4070350"/>
            <a:ext cx="43148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4495800"/>
            <a:ext cx="4214812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5249863"/>
            <a:ext cx="64865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222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94626" y="1004094"/>
            <a:ext cx="1143000" cy="15017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48600" y="2819400"/>
            <a:ext cx="1181100" cy="10652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Example 2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7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2400"/>
            <a:ext cx="1778000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33" y="945356"/>
            <a:ext cx="84772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9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"/>
            <a:ext cx="1200150" cy="257175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7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139817"/>
            <a:ext cx="5962650" cy="5895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6096000"/>
            <a:ext cx="6086475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4626" y="1004094"/>
            <a:ext cx="1143000" cy="1501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8600" y="2819400"/>
            <a:ext cx="1181100" cy="106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30" y="76200"/>
            <a:ext cx="7793037" cy="430917"/>
          </a:xfrm>
        </p:spPr>
        <p:txBody>
          <a:bodyPr/>
          <a:lstStyle/>
          <a:p>
            <a:r>
              <a:rPr lang="en-US" sz="2000" b="1" u="sng" dirty="0"/>
              <a:t>Example 4</a:t>
            </a:r>
            <a:r>
              <a:rPr lang="en-US" sz="2000" b="1" dirty="0"/>
              <a:t>.</a:t>
            </a:r>
            <a:r>
              <a:rPr lang="en-US" sz="2000" dirty="0"/>
              <a:t> Build two different semantic tableaux for the formula: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773" y="497368"/>
            <a:ext cx="4019550" cy="314325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174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7" y="952866"/>
            <a:ext cx="8192643" cy="20576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35" y="2999037"/>
            <a:ext cx="3419952" cy="895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400" y="3008564"/>
            <a:ext cx="3467584" cy="4382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3904039"/>
            <a:ext cx="3439005" cy="4382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3453" y="3446775"/>
            <a:ext cx="3448531" cy="609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8147" y="4342250"/>
            <a:ext cx="3439005" cy="6287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4400" y="4038600"/>
            <a:ext cx="3458058" cy="10383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200" y="4971861"/>
            <a:ext cx="3410426" cy="13527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66198" y="5049583"/>
            <a:ext cx="3391373" cy="12384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79533" y="1425138"/>
            <a:ext cx="522495" cy="11131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29562" y="1144911"/>
            <a:ext cx="622439" cy="24590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65838" y="4303205"/>
            <a:ext cx="906694" cy="92861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73420" y="2655721"/>
            <a:ext cx="999487" cy="13131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273638" y="5543048"/>
            <a:ext cx="834029" cy="74495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354550" y="5315996"/>
            <a:ext cx="630721" cy="21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93037" cy="1004887"/>
          </a:xfrm>
        </p:spPr>
        <p:txBody>
          <a:bodyPr/>
          <a:lstStyle/>
          <a:p>
            <a:r>
              <a:rPr lang="en-US" sz="3200" b="1" i="1" dirty="0"/>
              <a:t>Famous Aristotle Quotes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0"/>
            <a:ext cx="79248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5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623887"/>
          </a:xfrm>
        </p:spPr>
        <p:txBody>
          <a:bodyPr/>
          <a:lstStyle/>
          <a:p>
            <a:pPr eaLnBrk="1" hangingPunct="1"/>
            <a:r>
              <a:rPr lang="en-US" sz="2400" u="sng" smtClean="0"/>
              <a:t>Example 5:</a:t>
            </a:r>
            <a:endParaRPr lang="ro-RO" sz="2400" u="sng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7391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1111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1"/>
            <a:ext cx="7793037" cy="1295400"/>
          </a:xfrm>
        </p:spPr>
        <p:txBody>
          <a:bodyPr/>
          <a:lstStyle/>
          <a:p>
            <a:r>
              <a:rPr lang="en-GB" sz="2400" b="1" dirty="0"/>
              <a:t>C</a:t>
            </a:r>
            <a:r>
              <a:rPr lang="en-GB" sz="2400" b="1" dirty="0" smtClean="0"/>
              <a:t>lassification</a:t>
            </a:r>
            <a:r>
              <a:rPr lang="en-GB" sz="2400" b="1" dirty="0"/>
              <a:t>: </a:t>
            </a:r>
            <a:r>
              <a:rPr lang="en-GB" sz="2400" b="1" dirty="0" smtClean="0"/>
              <a:t/>
            </a:r>
            <a:br>
              <a:rPr lang="en-GB" sz="2400" b="1" dirty="0" smtClean="0"/>
            </a:br>
            <a:r>
              <a:rPr lang="en-GB" sz="2400" b="1" dirty="0" smtClean="0"/>
              <a:t/>
            </a:r>
            <a:br>
              <a:rPr lang="en-GB" sz="2400" b="1" dirty="0" smtClean="0"/>
            </a:br>
            <a:r>
              <a:rPr lang="en-GB" sz="2400" b="1" dirty="0"/>
              <a:t>	</a:t>
            </a:r>
            <a:r>
              <a:rPr lang="en-GB" sz="2400" b="1" u="sng" dirty="0" smtClean="0"/>
              <a:t>semantic</a:t>
            </a:r>
            <a:r>
              <a:rPr lang="en-GB" sz="2400" b="1" dirty="0" smtClean="0"/>
              <a:t> </a:t>
            </a:r>
            <a:r>
              <a:rPr lang="en-GB" sz="2400" b="1" i="1" dirty="0"/>
              <a:t>versus</a:t>
            </a:r>
            <a:r>
              <a:rPr lang="en-GB" sz="2400" b="1" dirty="0"/>
              <a:t> </a:t>
            </a:r>
            <a:r>
              <a:rPr lang="en-GB" sz="2400" b="1" u="sng" dirty="0"/>
              <a:t>syntactic</a:t>
            </a:r>
            <a:r>
              <a:rPr lang="en-GB" sz="2400" b="1" dirty="0"/>
              <a:t> </a:t>
            </a:r>
            <a:r>
              <a:rPr lang="en-GB" sz="2400" b="1" dirty="0" smtClean="0"/>
              <a:t>proof methods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667000"/>
            <a:ext cx="8382000" cy="3057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03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51" y="5842386"/>
            <a:ext cx="6324599" cy="8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76200"/>
            <a:ext cx="6838950" cy="333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050" y="409575"/>
            <a:ext cx="5876925" cy="1013263"/>
          </a:xfrm>
          <a:prstGeom prst="rect">
            <a:avLst/>
          </a:prstGeom>
          <a:solidFill>
            <a:srgbClr val="FFFF00"/>
          </a:solidFill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1445929"/>
            <a:ext cx="4724400" cy="9625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001" y="2476320"/>
            <a:ext cx="4114800" cy="5442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400" y="3020562"/>
            <a:ext cx="5181600" cy="10008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6351" y="3982786"/>
            <a:ext cx="5472113" cy="8590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9400" y="4829123"/>
            <a:ext cx="4343400" cy="9438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2922" y="2357152"/>
            <a:ext cx="2153077" cy="3357848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6962" y="849529"/>
            <a:ext cx="1019681" cy="9196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7445" y="868358"/>
            <a:ext cx="1036182" cy="136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6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12738"/>
            <a:ext cx="7793038" cy="1462087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75" y="5116444"/>
            <a:ext cx="6629400" cy="93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88" y="257452"/>
            <a:ext cx="7162800" cy="4779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682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61" y="257452"/>
            <a:ext cx="1928078" cy="32512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31" y="3675731"/>
            <a:ext cx="1036182" cy="13614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32" y="5204149"/>
            <a:ext cx="1019681" cy="919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097738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90" y="309304"/>
            <a:ext cx="7010400" cy="88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30" y="1914111"/>
            <a:ext cx="7162800" cy="421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130" y="1407041"/>
            <a:ext cx="5791269" cy="4196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7239000" cy="49106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52400"/>
            <a:ext cx="60198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3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46027"/>
            <a:ext cx="7793037" cy="609599"/>
          </a:xfrm>
        </p:spPr>
        <p:txBody>
          <a:bodyPr/>
          <a:lstStyle/>
          <a:p>
            <a:r>
              <a:rPr lang="en-US" sz="2400" u="sng" dirty="0" smtClean="0"/>
              <a:t>Example 6</a:t>
            </a:r>
            <a:r>
              <a:rPr lang="en-US" sz="2400" dirty="0" smtClean="0"/>
              <a:t>: Prove the non-validity of</a:t>
            </a:r>
            <a:endParaRPr lang="en-US" sz="2400" dirty="0"/>
          </a:p>
        </p:txBody>
      </p:sp>
      <p:pic>
        <p:nvPicPr>
          <p:cNvPr id="4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64293"/>
            <a:ext cx="23622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76" y="45098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371" y="916864"/>
            <a:ext cx="5267325" cy="942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85" y="1836027"/>
            <a:ext cx="5191125" cy="133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58" y="3110411"/>
            <a:ext cx="5257800" cy="695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83" y="3726696"/>
            <a:ext cx="5248275" cy="1295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03" y="4981156"/>
            <a:ext cx="5248275" cy="6572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970" y="5579265"/>
            <a:ext cx="5210175" cy="10477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73211" y="933642"/>
            <a:ext cx="3962400" cy="47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3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 dirty="0"/>
              <a:t>Famous Aristotle Quotes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28800"/>
            <a:ext cx="8715375" cy="443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2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1" dirty="0"/>
              <a:t>Classification: </a:t>
            </a:r>
            <a:br>
              <a:rPr lang="en-GB" sz="2400" b="1" dirty="0"/>
            </a:br>
            <a:r>
              <a:rPr lang="en-GB" sz="2400" b="1" dirty="0"/>
              <a:t/>
            </a:r>
            <a:br>
              <a:rPr lang="en-GB" sz="2400" b="1" dirty="0"/>
            </a:br>
            <a:r>
              <a:rPr lang="en-GB" sz="2400" b="1" dirty="0"/>
              <a:t>	</a:t>
            </a:r>
            <a:r>
              <a:rPr lang="en-US" sz="2400" b="1" u="sng" dirty="0"/>
              <a:t>direct</a:t>
            </a:r>
            <a:r>
              <a:rPr lang="en-US" sz="2400" b="1" dirty="0"/>
              <a:t> </a:t>
            </a:r>
            <a:r>
              <a:rPr lang="en-US" sz="2400" b="1" i="1" dirty="0"/>
              <a:t>versus</a:t>
            </a:r>
            <a:r>
              <a:rPr lang="en-US" sz="2400" b="1" dirty="0"/>
              <a:t> </a:t>
            </a:r>
            <a:r>
              <a:rPr lang="en-US" sz="2400" b="1" u="sng" dirty="0"/>
              <a:t>refutation</a:t>
            </a:r>
            <a:r>
              <a:rPr lang="en-US" sz="2400" b="1" dirty="0"/>
              <a:t> </a:t>
            </a:r>
            <a:r>
              <a:rPr lang="en-US" sz="2400" b="1" dirty="0" smtClean="0"/>
              <a:t>proof methods</a:t>
            </a:r>
            <a:endParaRPr lang="en-US" sz="2400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903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2133600"/>
            <a:ext cx="8639176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3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533400"/>
            <a:ext cx="7793037" cy="990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Semantic Tableaux Method</a:t>
            </a:r>
            <a:endParaRPr lang="ro-RO" sz="32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267200"/>
          </a:xfrm>
        </p:spPr>
        <p:txBody>
          <a:bodyPr/>
          <a:lstStyle/>
          <a:p>
            <a:pPr eaLnBrk="1" hangingPunct="1"/>
            <a:r>
              <a:rPr lang="en-US" sz="2200" dirty="0" smtClean="0"/>
              <a:t>It was proposed as a proof method for classical logics by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dirty="0" smtClean="0"/>
              <a:t>    R. </a:t>
            </a:r>
            <a:r>
              <a:rPr lang="en-US" sz="2200" dirty="0" err="1" smtClean="0"/>
              <a:t>Smullyan</a:t>
            </a:r>
            <a:r>
              <a:rPr lang="en-US" sz="2200" dirty="0" smtClean="0"/>
              <a:t> in 1968.</a:t>
            </a:r>
          </a:p>
          <a:p>
            <a:pPr eaLnBrk="1" hangingPunct="1"/>
            <a:endParaRPr lang="en-US" sz="400" dirty="0" smtClean="0"/>
          </a:p>
          <a:p>
            <a:pPr eaLnBrk="1" hangingPunct="1"/>
            <a:r>
              <a:rPr lang="en-US" sz="2200" dirty="0" smtClean="0"/>
              <a:t>Dedicated theorem </a:t>
            </a:r>
            <a:r>
              <a:rPr lang="en-US" sz="2200" dirty="0" err="1" smtClean="0"/>
              <a:t>provers</a:t>
            </a:r>
            <a:r>
              <a:rPr lang="en-US" sz="2200" dirty="0" smtClean="0"/>
              <a:t>: 3TAP, </a:t>
            </a:r>
            <a:r>
              <a:rPr lang="en-US" sz="2200" dirty="0" err="1" smtClean="0"/>
              <a:t>pTAP</a:t>
            </a:r>
            <a:r>
              <a:rPr lang="en-US" sz="2200" dirty="0" smtClean="0"/>
              <a:t>, </a:t>
            </a:r>
            <a:r>
              <a:rPr lang="en-US" sz="2200" dirty="0" err="1" smtClean="0"/>
              <a:t>leanTAP</a:t>
            </a:r>
            <a:r>
              <a:rPr lang="en-US" sz="2200" dirty="0" smtClean="0"/>
              <a:t>, Cassandra.</a:t>
            </a:r>
          </a:p>
          <a:p>
            <a:pPr eaLnBrk="1" hangingPunct="1"/>
            <a:endParaRPr lang="en-US" sz="400" dirty="0" smtClean="0"/>
          </a:p>
          <a:p>
            <a:pPr eaLnBrk="1" hangingPunct="1"/>
            <a:r>
              <a:rPr lang="en-US" sz="2200" dirty="0" smtClean="0"/>
              <a:t>It was easily adapted to </a:t>
            </a:r>
            <a:r>
              <a:rPr lang="en-US" sz="2200" i="1" dirty="0" smtClean="0"/>
              <a:t>nonstandard logics</a:t>
            </a:r>
            <a:r>
              <a:rPr lang="en-US" sz="2200" dirty="0" smtClean="0"/>
              <a:t> (modal, temporal, many-valued, non-monotonic).</a:t>
            </a:r>
          </a:p>
          <a:p>
            <a:pPr eaLnBrk="1" hangingPunct="1"/>
            <a:endParaRPr lang="en-US" sz="400" dirty="0" smtClean="0"/>
          </a:p>
          <a:p>
            <a:pPr eaLnBrk="1" hangingPunct="1"/>
            <a:r>
              <a:rPr lang="en-US" sz="2200" dirty="0" smtClean="0"/>
              <a:t>It is based on semantic considerations =&gt; </a:t>
            </a:r>
            <a:r>
              <a:rPr lang="en-US" sz="2200" b="1" i="1" dirty="0" smtClean="0"/>
              <a:t>semantic method.</a:t>
            </a:r>
          </a:p>
          <a:p>
            <a:pPr eaLnBrk="1" hangingPunct="1"/>
            <a:endParaRPr lang="en-US" sz="400" b="1" i="1" dirty="0" smtClean="0"/>
          </a:p>
          <a:p>
            <a:pPr eaLnBrk="1" hangingPunct="1"/>
            <a:r>
              <a:rPr lang="en-GB" sz="2200" dirty="0" smtClean="0"/>
              <a:t>Its basic aim is to decide </a:t>
            </a:r>
            <a:r>
              <a:rPr lang="en-GB" sz="2200" b="1" i="1" dirty="0" smtClean="0"/>
              <a:t>consistency</a:t>
            </a:r>
            <a:r>
              <a:rPr lang="en-GB" sz="2200" dirty="0" smtClean="0"/>
              <a:t>  and to find all the models of a formula by decomposing the formula in sub-formulas.</a:t>
            </a:r>
          </a:p>
          <a:p>
            <a:pPr eaLnBrk="1" hangingPunct="1"/>
            <a:endParaRPr lang="en-GB" sz="400" dirty="0" smtClean="0"/>
          </a:p>
          <a:p>
            <a:pPr eaLnBrk="1" hangingPunct="1"/>
            <a:r>
              <a:rPr lang="en-GB" sz="2200" dirty="0" smtClean="0"/>
              <a:t>The </a:t>
            </a:r>
            <a:r>
              <a:rPr lang="en-GB" sz="2200" b="1" i="1" dirty="0" smtClean="0"/>
              <a:t>validity</a:t>
            </a:r>
            <a:r>
              <a:rPr lang="en-GB" sz="2200" dirty="0" smtClean="0"/>
              <a:t> of a formula </a:t>
            </a:r>
            <a:r>
              <a:rPr lang="en-GB" sz="2200" b="1" dirty="0" smtClean="0"/>
              <a:t>is proved by contradiction</a:t>
            </a:r>
            <a:r>
              <a:rPr lang="en-GB" sz="2200" dirty="0" smtClean="0"/>
              <a:t>=&gt;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sz="2200" b="1" i="1" dirty="0" smtClean="0"/>
              <a:t>                                                              </a:t>
            </a:r>
            <a:r>
              <a:rPr lang="en-GB" sz="2200" dirty="0" smtClean="0"/>
              <a:t>=&gt;</a:t>
            </a:r>
            <a:r>
              <a:rPr lang="en-GB" sz="2200" b="1" i="1" dirty="0" smtClean="0"/>
              <a:t> refutation method.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ro-RO" sz="2200" b="1" i="1" dirty="0" smtClean="0"/>
          </a:p>
        </p:txBody>
      </p:sp>
      <p:pic>
        <p:nvPicPr>
          <p:cNvPr id="410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79475" y="152400"/>
            <a:ext cx="8610600" cy="700088"/>
          </a:xfrm>
        </p:spPr>
        <p:txBody>
          <a:bodyPr/>
          <a:lstStyle/>
          <a:p>
            <a:pPr eaLnBrk="1" hangingPunct="1"/>
            <a:r>
              <a:rPr lang="en-US" sz="2400" b="1" smtClean="0"/>
              <a:t>Decomposition rules for </a:t>
            </a:r>
            <a:r>
              <a:rPr lang="en-US" sz="2400" b="1" i="1" smtClean="0"/>
              <a:t>propositional formulas</a:t>
            </a:r>
            <a:endParaRPr lang="ro-RO" sz="2400" b="1" i="1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12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1157288"/>
            <a:ext cx="80010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14313"/>
            <a:ext cx="8686800" cy="852487"/>
          </a:xfrm>
        </p:spPr>
        <p:txBody>
          <a:bodyPr/>
          <a:lstStyle/>
          <a:p>
            <a:pPr eaLnBrk="1" hangingPunct="1"/>
            <a:r>
              <a:rPr lang="en-US" sz="2800" b="1" smtClean="0"/>
              <a:t>    Decomposition rules for </a:t>
            </a:r>
            <a:r>
              <a:rPr lang="en-US" sz="2800" b="1" i="1" smtClean="0"/>
              <a:t>predicate formulas</a:t>
            </a:r>
            <a:endParaRPr lang="ro-RO" sz="2800" b="1" i="1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614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49" y="1371600"/>
            <a:ext cx="8153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14313"/>
            <a:ext cx="8029575" cy="1157287"/>
          </a:xfrm>
        </p:spPr>
        <p:txBody>
          <a:bodyPr/>
          <a:lstStyle/>
          <a:p>
            <a:pPr marL="838200" indent="-838200" eaLnBrk="1" hangingPunct="1"/>
            <a:r>
              <a:rPr lang="en-GB" sz="3200" b="1" smtClean="0"/>
              <a:t>Construction of a semantic tableau</a:t>
            </a:r>
            <a:endParaRPr lang="ro-RO" sz="3200" b="1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57400"/>
            <a:ext cx="8610600" cy="4495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GB" smtClean="0"/>
              <a:t>   </a:t>
            </a:r>
            <a:endParaRPr lang="ro-RO" smtClean="0"/>
          </a:p>
        </p:txBody>
      </p:sp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623887"/>
          </a:xfrm>
        </p:spPr>
        <p:txBody>
          <a:bodyPr/>
          <a:lstStyle/>
          <a:p>
            <a:pPr eaLnBrk="1" hangingPunct="1"/>
            <a:r>
              <a:rPr lang="en-GB" sz="2200" b="1" u="sng" smtClean="0"/>
              <a:t>Definitions</a:t>
            </a:r>
            <a:r>
              <a:rPr lang="ro-RO" sz="2200" u="sng" smtClean="0"/>
              <a:t>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19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1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69" y="426273"/>
            <a:ext cx="8264974" cy="5010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700087"/>
          </a:xfrm>
        </p:spPr>
        <p:txBody>
          <a:bodyPr/>
          <a:lstStyle/>
          <a:p>
            <a:pPr eaLnBrk="1" hangingPunct="1"/>
            <a:r>
              <a:rPr lang="en-US" sz="2400" b="1" u="sng" smtClean="0"/>
              <a:t>Models of a formula</a:t>
            </a:r>
            <a:endParaRPr lang="ro-RO" sz="2400" b="1" u="sng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8153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762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9F84B6DB69324480DAB56CEE03D94C" ma:contentTypeVersion="4" ma:contentTypeDescription="Create a new document." ma:contentTypeScope="" ma:versionID="dc9b941452c57ee3c825967178112056">
  <xsd:schema xmlns:xsd="http://www.w3.org/2001/XMLSchema" xmlns:xs="http://www.w3.org/2001/XMLSchema" xmlns:p="http://schemas.microsoft.com/office/2006/metadata/properties" xmlns:ns2="f10c1635-7d4e-44ae-baa1-4b0166ed9212" targetNamespace="http://schemas.microsoft.com/office/2006/metadata/properties" ma:root="true" ma:fieldsID="cbb7de21c375f20b361b59a47fc48cb7" ns2:_="">
    <xsd:import namespace="f10c1635-7d4e-44ae-baa1-4b0166ed92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0c1635-7d4e-44ae-baa1-4b0166ed92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CF1B53-5F61-43B4-97BD-52619FC34CF5}"/>
</file>

<file path=customXml/itemProps2.xml><?xml version="1.0" encoding="utf-8"?>
<ds:datastoreItem xmlns:ds="http://schemas.openxmlformats.org/officeDocument/2006/customXml" ds:itemID="{5C228A77-7D27-47D1-9B52-DFB0D4002B30}"/>
</file>

<file path=customXml/itemProps3.xml><?xml version="1.0" encoding="utf-8"?>
<ds:datastoreItem xmlns:ds="http://schemas.openxmlformats.org/officeDocument/2006/customXml" ds:itemID="{4CD2B14D-E771-4DDF-84C5-E2A406F98117}"/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8851</TotalTime>
  <Words>166</Words>
  <Application>Microsoft Office PowerPoint</Application>
  <PresentationFormat>On-screen Show (4:3)</PresentationFormat>
  <Paragraphs>34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Tahoma</vt:lpstr>
      <vt:lpstr>Wingdings</vt:lpstr>
      <vt:lpstr>Blends</vt:lpstr>
      <vt:lpstr>DECISION PROBLEMS      IN PROPOSITIONAL/PREDICATE LOGIC</vt:lpstr>
      <vt:lpstr>Classification:    semantic versus syntactic proof methods</vt:lpstr>
      <vt:lpstr>Classification:    direct versus refutation proof methods</vt:lpstr>
      <vt:lpstr>Semantic Tableaux Method</vt:lpstr>
      <vt:lpstr>Decomposition rules for propositional formulas</vt:lpstr>
      <vt:lpstr>    Decomposition rules for predicate formulas</vt:lpstr>
      <vt:lpstr>Construction of a semantic tableau</vt:lpstr>
      <vt:lpstr>Definitions </vt:lpstr>
      <vt:lpstr>Models of a formula</vt:lpstr>
      <vt:lpstr>Theorems   Semantic tableaux method – a refutation proof method</vt:lpstr>
      <vt:lpstr>Predicate logic - undecidable</vt:lpstr>
      <vt:lpstr>Theoretical results</vt:lpstr>
      <vt:lpstr>PowerPoint Presentation</vt:lpstr>
      <vt:lpstr>Example 3.  Prove the validity of </vt:lpstr>
      <vt:lpstr>Example 2</vt:lpstr>
      <vt:lpstr>PowerPoint Presentation</vt:lpstr>
      <vt:lpstr>Example 4. Build two different semantic tableaux for the formula: </vt:lpstr>
      <vt:lpstr>Famous Aristotle Quotes</vt:lpstr>
      <vt:lpstr>Example 5:</vt:lpstr>
      <vt:lpstr>PowerPoint Presentation</vt:lpstr>
      <vt:lpstr>PowerPoint Presentation</vt:lpstr>
      <vt:lpstr>PowerPoint Presentation</vt:lpstr>
      <vt:lpstr>PowerPoint Presentation</vt:lpstr>
      <vt:lpstr>Example 6: Prove the non-validity of</vt:lpstr>
      <vt:lpstr>Famous Aristotle Quotes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Tableaux Method</dc:title>
  <dc:creator>Iulian Lupea</dc:creator>
  <cp:lastModifiedBy>Microsoft account</cp:lastModifiedBy>
  <cp:revision>101</cp:revision>
  <dcterms:created xsi:type="dcterms:W3CDTF">2017-11-03T20:27:27Z</dcterms:created>
  <dcterms:modified xsi:type="dcterms:W3CDTF">2024-11-06T06:53:49Z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0x010100999F84B6DB69324480DAB56CEE03D94C</vt:lpwstr>
  </property>
</Properties>
</file>