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6"/>
  </p:notesMasterIdLst>
  <p:sldIdLst>
    <p:sldId id="260" r:id="rId2"/>
    <p:sldId id="272" r:id="rId3"/>
    <p:sldId id="282" r:id="rId4"/>
    <p:sldId id="273" r:id="rId5"/>
    <p:sldId id="274" r:id="rId6"/>
    <p:sldId id="287" r:id="rId7"/>
    <p:sldId id="276" r:id="rId8"/>
    <p:sldId id="277" r:id="rId9"/>
    <p:sldId id="278" r:id="rId10"/>
    <p:sldId id="294" r:id="rId11"/>
    <p:sldId id="279" r:id="rId12"/>
    <p:sldId id="289" r:id="rId13"/>
    <p:sldId id="292" r:id="rId14"/>
    <p:sldId id="291" r:id="rId15"/>
    <p:sldId id="263" r:id="rId16"/>
    <p:sldId id="264" r:id="rId17"/>
    <p:sldId id="261" r:id="rId18"/>
    <p:sldId id="265" r:id="rId19"/>
    <p:sldId id="290" r:id="rId20"/>
    <p:sldId id="298" r:id="rId21"/>
    <p:sldId id="267" r:id="rId22"/>
    <p:sldId id="268" r:id="rId23"/>
    <p:sldId id="269" r:id="rId24"/>
    <p:sldId id="270" r:id="rId25"/>
  </p:sldIdLst>
  <p:sldSz cx="9144000" cy="6858000" type="screen4x3"/>
  <p:notesSz cx="6858000" cy="9144000"/>
  <p:defaultTextStyle>
    <a:defPPr>
      <a:defRPr lang="ro-R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334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9F0CB3-22F1-40E7-A23F-C8F947F73484}" type="datetimeFigureOut">
              <a:rPr lang="en-US"/>
              <a:pPr>
                <a:defRPr/>
              </a:pPr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8E1F71-045E-4180-8B23-FF7A86A083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3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3BEC078-A189-49BC-B809-883CDE1E5070}" type="slidenum">
              <a:rPr lang="en-US"/>
              <a:pPr eaLnBrk="1" hangingPunct="1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5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4E88A8-1F7E-4BFA-ADF5-7219F3183883}" type="slidenum">
              <a:rPr lang="en-US"/>
              <a:pPr eaLnBrk="1" hangingPunct="1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0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6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46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73937BC-A29A-407C-9E66-C8341A6F532B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4777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274C9E-0621-48F5-818B-EDF77F4A8E3E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288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AB65C8-A24F-48CD-9206-790917AB3BC0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6644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CD82A-3934-4C56-9B81-04A60EF2FD07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797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494A5-780B-43B2-9538-1D2F4AC5BDD0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4553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775D8-9FAE-4FC6-940E-C2804726AE50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8426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1CA7C1-140E-4CD6-8969-42D2AA6DC00F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1547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E6A0A-8685-456C-AF04-6F8CA419AAD9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943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64DDB2-6DAC-4560-A24D-ADCB6B3C23FA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53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30A2CE-8BC2-4168-9C8E-BABD00A28A56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695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C4B6B-9CA8-46C5-9676-0A32F1EAB06A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9092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BA9069-B461-4E48-B33F-5DEB9BB89C27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799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45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20F78F9-193B-4853-90FD-646D8ADBE044}" type="slidenum">
              <a:rPr lang="ro-RO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14400"/>
            <a:ext cx="7793037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Resolution in predicate Logic</a:t>
            </a:r>
            <a:br>
              <a:rPr lang="en-US" sz="4000" smtClean="0"/>
            </a:br>
            <a:endParaRPr lang="ro-RO" sz="40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Normal forms of predicate (first-order) formulas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z="2200" b="1" smtClean="0"/>
              <a:t>prenex, Skolem, clausal normal forms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Substitutions and unifiers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Resolution formal system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Refinements of predicate resolution</a:t>
            </a:r>
          </a:p>
          <a:p>
            <a:pPr eaLnBrk="1" hangingPunct="1"/>
            <a:endParaRPr lang="ro-RO" sz="2400" b="1" i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181600"/>
            <a:ext cx="7210425" cy="1000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380443"/>
            <a:ext cx="6877050" cy="1476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138362"/>
            <a:ext cx="5638800" cy="9239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95400" y="1066800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Example 3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36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776287"/>
          </a:xfrm>
        </p:spPr>
        <p:txBody>
          <a:bodyPr/>
          <a:lstStyle/>
          <a:p>
            <a:r>
              <a:rPr lang="en-GB" sz="2000" b="1" i="1" smtClean="0"/>
              <a:t>Algorithm for computing the mgu of two literals </a:t>
            </a:r>
            <a:r>
              <a:rPr lang="en-US" sz="2000" b="1" smtClean="0"/>
              <a:t/>
            </a:r>
            <a:br>
              <a:rPr lang="en-US" sz="2000" b="1" smtClean="0"/>
            </a:br>
            <a:endParaRPr lang="en-US" sz="2000" b="1" smtClean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55249"/>
            <a:ext cx="8001000" cy="5334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793037" cy="547687"/>
          </a:xfrm>
        </p:spPr>
        <p:txBody>
          <a:bodyPr/>
          <a:lstStyle/>
          <a:p>
            <a:r>
              <a:rPr lang="en-US" sz="2400" b="1" dirty="0"/>
              <a:t>Example 4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914400"/>
            <a:ext cx="8555037" cy="56413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905000"/>
            <a:ext cx="1904999" cy="1193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117" y="1905000"/>
            <a:ext cx="3693622" cy="1630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1" y="3948782"/>
            <a:ext cx="3713164" cy="21130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200" y="3948782"/>
            <a:ext cx="3657601" cy="235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8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547687"/>
          </a:xfrm>
        </p:spPr>
        <p:txBody>
          <a:bodyPr/>
          <a:lstStyle/>
          <a:p>
            <a:r>
              <a:rPr lang="en-US" sz="2800" b="1" smtClean="0"/>
              <a:t>Example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6463" y="1676400"/>
            <a:ext cx="3589337" cy="15402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462" y="901843"/>
            <a:ext cx="7351711" cy="802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462" y="3200400"/>
            <a:ext cx="3589337" cy="1384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799" y="1676400"/>
            <a:ext cx="3733800" cy="1548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4373" y="3203912"/>
            <a:ext cx="3705226" cy="14442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242" y="4644640"/>
            <a:ext cx="7295357" cy="9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3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5972175" cy="547687"/>
          </a:xfrm>
        </p:spPr>
        <p:txBody>
          <a:bodyPr/>
          <a:lstStyle/>
          <a:p>
            <a:r>
              <a:rPr lang="en-US" sz="3200" dirty="0" smtClean="0"/>
              <a:t>Logic quotes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7772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1081087"/>
          </a:xfrm>
        </p:spPr>
        <p:txBody>
          <a:bodyPr/>
          <a:lstStyle/>
          <a:p>
            <a:r>
              <a:rPr lang="en-US" sz="2800" smtClean="0">
                <a:latin typeface="Aharoni" pitchFamily="2" charset="-79"/>
                <a:cs typeface="Aharoni" pitchFamily="2" charset="-79"/>
              </a:rPr>
              <a:t>Predicate resolution </a:t>
            </a:r>
            <a:br>
              <a:rPr lang="en-US" sz="2800" smtClean="0">
                <a:latin typeface="Aharoni" pitchFamily="2" charset="-79"/>
                <a:cs typeface="Aharoni" pitchFamily="2" charset="-79"/>
              </a:rPr>
            </a:br>
            <a:r>
              <a:rPr lang="en-US" sz="2800" smtClean="0">
                <a:latin typeface="Aharoni" pitchFamily="2" charset="-79"/>
                <a:cs typeface="Aharoni" pitchFamily="2" charset="-79"/>
              </a:rPr>
              <a:t>		- </a:t>
            </a:r>
            <a:r>
              <a:rPr lang="en-US" sz="2800" u="sng" smtClean="0">
                <a:latin typeface="Aharoni" pitchFamily="2" charset="-79"/>
                <a:cs typeface="Aharoni" pitchFamily="2" charset="-79"/>
              </a:rPr>
              <a:t>formal (axiomatic system) </a:t>
            </a:r>
            <a:r>
              <a:rPr lang="en-US" sz="2800" smtClean="0">
                <a:latin typeface="Aharoni" pitchFamily="2" charset="-79"/>
                <a:cs typeface="Aharoni" pitchFamily="2" charset="-79"/>
              </a:rPr>
              <a:t>-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371600"/>
            <a:ext cx="79248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623887"/>
          </a:xfrm>
        </p:spPr>
        <p:txBody>
          <a:bodyPr/>
          <a:lstStyle/>
          <a:p>
            <a:r>
              <a:rPr lang="en-US" sz="2800" b="1" smtClean="0"/>
              <a:t>Definitions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914400"/>
            <a:ext cx="8153400" cy="5562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547687"/>
          </a:xfrm>
        </p:spPr>
        <p:txBody>
          <a:bodyPr/>
          <a:lstStyle/>
          <a:p>
            <a:r>
              <a:rPr lang="en-US" sz="2200" b="1" u="sng" smtClean="0"/>
              <a:t>Algorithm:</a:t>
            </a:r>
            <a:r>
              <a:rPr lang="en-US" sz="2200" b="1" smtClean="0"/>
              <a:t> </a:t>
            </a:r>
            <a:r>
              <a:rPr lang="en-US" sz="2200" b="1" i="1" smtClean="0"/>
              <a:t>Predicate Resolution</a:t>
            </a:r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14400"/>
            <a:ext cx="7620000" cy="5334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14400" y="214313"/>
            <a:ext cx="8029575" cy="700087"/>
          </a:xfrm>
        </p:spPr>
        <p:txBody>
          <a:bodyPr/>
          <a:lstStyle/>
          <a:p>
            <a:r>
              <a:rPr lang="en-US" sz="2800" b="1" smtClean="0"/>
              <a:t>Theoretical results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696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r>
              <a:rPr lang="en-US" sz="3200" dirty="0" smtClean="0"/>
              <a:t>Example 6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43000"/>
            <a:ext cx="7296150" cy="9161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03" y="2059109"/>
            <a:ext cx="6385034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614" y="3271860"/>
            <a:ext cx="5048541" cy="2747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30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547687"/>
          </a:xfrm>
        </p:spPr>
        <p:txBody>
          <a:bodyPr/>
          <a:lstStyle/>
          <a:p>
            <a:r>
              <a:rPr lang="en-US" sz="2400" b="1" smtClean="0"/>
              <a:t>Prenex normal form</a:t>
            </a:r>
          </a:p>
        </p:txBody>
      </p:sp>
      <p:pic>
        <p:nvPicPr>
          <p:cNvPr id="40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838200"/>
            <a:ext cx="80772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4787" y="312019"/>
            <a:ext cx="8305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200" b="1" u="sng" cap="none" dirty="0" smtClean="0"/>
              <a:t>EXAMPLE </a:t>
            </a:r>
            <a:r>
              <a:rPr lang="en-US" sz="2200" b="1" u="sng" dirty="0"/>
              <a:t>7</a:t>
            </a:r>
            <a:r>
              <a:rPr lang="en-US" sz="2200" b="1" cap="none" dirty="0" smtClean="0"/>
              <a:t>: </a:t>
            </a:r>
            <a:r>
              <a:rPr lang="ro-RO" sz="2200" b="1" cap="none" dirty="0" smtClean="0"/>
              <a:t>SUCCESSION TO THE BRITISH THRONE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205422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733800"/>
            <a:ext cx="21621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10000"/>
            <a:ext cx="16764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1" name="Picture 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762000"/>
            <a:ext cx="6858000" cy="2895600"/>
          </a:xfr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32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105775" cy="471487"/>
          </a:xfrm>
        </p:spPr>
        <p:txBody>
          <a:bodyPr/>
          <a:lstStyle/>
          <a:p>
            <a:r>
              <a:rPr lang="en-US" sz="2800" b="1" dirty="0" smtClean="0"/>
              <a:t>Example </a:t>
            </a:r>
            <a:r>
              <a:rPr lang="en-US" sz="2800" b="1" dirty="0" smtClean="0"/>
              <a:t>8</a:t>
            </a:r>
            <a:endParaRPr lang="en-US" sz="2800" b="1" dirty="0" smtClean="0"/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93580"/>
            <a:ext cx="80010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150938" y="381000"/>
            <a:ext cx="7793037" cy="533400"/>
          </a:xfrm>
        </p:spPr>
        <p:txBody>
          <a:bodyPr/>
          <a:lstStyle/>
          <a:p>
            <a:r>
              <a:rPr lang="en-US" sz="2800" b="1" dirty="0" smtClean="0"/>
              <a:t>Example </a:t>
            </a:r>
            <a:r>
              <a:rPr lang="en-US" sz="2800" b="1" dirty="0" smtClean="0"/>
              <a:t>9</a:t>
            </a:r>
            <a:endParaRPr lang="en-US" sz="2800" b="1" dirty="0" smtClean="0"/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143000"/>
            <a:ext cx="74676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547687"/>
          </a:xfrm>
        </p:spPr>
        <p:txBody>
          <a:bodyPr/>
          <a:lstStyle/>
          <a:p>
            <a:r>
              <a:rPr lang="en-US" sz="2800" b="1" dirty="0" smtClean="0"/>
              <a:t>Example </a:t>
            </a:r>
            <a:r>
              <a:rPr lang="en-US" sz="2800" b="1" dirty="0" smtClean="0"/>
              <a:t>9 </a:t>
            </a:r>
            <a:r>
              <a:rPr lang="en-US" sz="2800" b="1" dirty="0" smtClean="0"/>
              <a:t>(contd.)</a:t>
            </a:r>
          </a:p>
        </p:txBody>
      </p:sp>
      <p:sp>
        <p:nvSpPr>
          <p:cNvPr id="2355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51012"/>
            <a:ext cx="819308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471487"/>
          </a:xfrm>
        </p:spPr>
        <p:txBody>
          <a:bodyPr/>
          <a:lstStyle/>
          <a:p>
            <a:r>
              <a:rPr lang="en-US" sz="2800" b="1" smtClean="0"/>
              <a:t>Example </a:t>
            </a:r>
            <a:r>
              <a:rPr lang="en-US" sz="2800" b="1" smtClean="0"/>
              <a:t>9 (contd</a:t>
            </a:r>
            <a:r>
              <a:rPr lang="en-US" sz="2800" b="1" dirty="0" smtClean="0"/>
              <a:t>.)</a:t>
            </a:r>
            <a:endParaRPr lang="en-US" sz="2800" dirty="0" smtClean="0"/>
          </a:p>
        </p:txBody>
      </p:sp>
      <p:sp>
        <p:nvSpPr>
          <p:cNvPr id="2457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68363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038225" y="762000"/>
            <a:ext cx="8105775" cy="1081088"/>
          </a:xfrm>
        </p:spPr>
        <p:txBody>
          <a:bodyPr/>
          <a:lstStyle/>
          <a:p>
            <a:r>
              <a:rPr lang="en-US" sz="2800" b="1" smtClean="0"/>
              <a:t>Extraction of quantifiers</a:t>
            </a:r>
            <a:br>
              <a:rPr lang="en-US" sz="2800" b="1" smtClean="0"/>
            </a:br>
            <a:r>
              <a:rPr lang="en-US" sz="2800" b="1" smtClean="0"/>
              <a:t>                                 in front of the formula</a:t>
            </a: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</p:txBody>
      </p:sp>
      <p:pic>
        <p:nvPicPr>
          <p:cNvPr id="51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81200"/>
            <a:ext cx="7772400" cy="3505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50963" y="0"/>
            <a:ext cx="7793037" cy="700088"/>
          </a:xfrm>
        </p:spPr>
        <p:txBody>
          <a:bodyPr/>
          <a:lstStyle/>
          <a:p>
            <a:r>
              <a:rPr lang="en-US" sz="2800" b="1" smtClean="0"/>
              <a:t>Skolem and clausal normal forms</a:t>
            </a:r>
          </a:p>
        </p:txBody>
      </p:sp>
      <p:pic>
        <p:nvPicPr>
          <p:cNvPr id="61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838200"/>
            <a:ext cx="8153400" cy="5562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700087"/>
          </a:xfrm>
        </p:spPr>
        <p:txBody>
          <a:bodyPr/>
          <a:lstStyle/>
          <a:p>
            <a:r>
              <a:rPr lang="en-US" sz="2800" b="1" smtClean="0"/>
              <a:t>Theoretical results</a:t>
            </a:r>
          </a:p>
        </p:txBody>
      </p:sp>
      <p:sp>
        <p:nvSpPr>
          <p:cNvPr id="717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924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6"/>
            <a:ext cx="7793037" cy="471487"/>
          </a:xfrm>
        </p:spPr>
        <p:txBody>
          <a:bodyPr/>
          <a:lstStyle/>
          <a:p>
            <a:r>
              <a:rPr lang="en-US" sz="2400" b="1" dirty="0"/>
              <a:t>Example 1</a:t>
            </a:r>
            <a:r>
              <a:rPr lang="en-US" sz="2400" dirty="0"/>
              <a:t> Transform into normal forms the formula: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810" y="1113794"/>
            <a:ext cx="4272742" cy="742722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00600" y="1219200"/>
            <a:ext cx="4158172" cy="68580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88053"/>
            <a:ext cx="512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57" y="1851472"/>
            <a:ext cx="4501342" cy="717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88" y="2662735"/>
            <a:ext cx="4459238" cy="6370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51" y="3321052"/>
            <a:ext cx="4402012" cy="9765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51" y="4289301"/>
            <a:ext cx="4436659" cy="20219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3533" y="1905000"/>
            <a:ext cx="4241261" cy="6953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9516" y="2600975"/>
            <a:ext cx="4053031" cy="6695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84897" y="3270529"/>
            <a:ext cx="4057650" cy="7608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37284" y="4031338"/>
            <a:ext cx="3952875" cy="191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6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623887"/>
          </a:xfrm>
        </p:spPr>
        <p:txBody>
          <a:bodyPr/>
          <a:lstStyle/>
          <a:p>
            <a:r>
              <a:rPr lang="en-US" sz="2800" b="1" smtClean="0"/>
              <a:t>Example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5251" y="1986165"/>
            <a:ext cx="7772400" cy="24199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1059469"/>
            <a:ext cx="8305800" cy="923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406479"/>
            <a:ext cx="7796213" cy="2068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471487"/>
          </a:xfrm>
        </p:spPr>
        <p:txBody>
          <a:bodyPr/>
          <a:lstStyle/>
          <a:p>
            <a:r>
              <a:rPr lang="en-US" sz="2800" b="1" smtClean="0"/>
              <a:t>Substitutions</a:t>
            </a:r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14400"/>
            <a:ext cx="79248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471487"/>
          </a:xfrm>
        </p:spPr>
        <p:txBody>
          <a:bodyPr/>
          <a:lstStyle/>
          <a:p>
            <a:r>
              <a:rPr lang="en-US" sz="2800" b="1" smtClean="0"/>
              <a:t>Substitutions and unifiers</a:t>
            </a:r>
          </a:p>
        </p:txBody>
      </p:sp>
      <p:sp>
        <p:nvSpPr>
          <p:cNvPr id="1126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8001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F84B6DB69324480DAB56CEE03D94C" ma:contentTypeVersion="4" ma:contentTypeDescription="Create a new document." ma:contentTypeScope="" ma:versionID="dc9b941452c57ee3c825967178112056">
  <xsd:schema xmlns:xsd="http://www.w3.org/2001/XMLSchema" xmlns:xs="http://www.w3.org/2001/XMLSchema" xmlns:p="http://schemas.microsoft.com/office/2006/metadata/properties" xmlns:ns2="f10c1635-7d4e-44ae-baa1-4b0166ed9212" targetNamespace="http://schemas.microsoft.com/office/2006/metadata/properties" ma:root="true" ma:fieldsID="cbb7de21c375f20b361b59a47fc48cb7" ns2:_="">
    <xsd:import namespace="f10c1635-7d4e-44ae-baa1-4b0166ed92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c1635-7d4e-44ae-baa1-4b0166ed92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FA56F6-831E-4D1D-81F8-E400DD957917}"/>
</file>

<file path=customXml/itemProps2.xml><?xml version="1.0" encoding="utf-8"?>
<ds:datastoreItem xmlns:ds="http://schemas.openxmlformats.org/officeDocument/2006/customXml" ds:itemID="{DAC44DB3-6D30-497F-85F5-F6FB4294D3C8}"/>
</file>

<file path=customXml/itemProps3.xml><?xml version="1.0" encoding="utf-8"?>
<ds:datastoreItem xmlns:ds="http://schemas.openxmlformats.org/officeDocument/2006/customXml" ds:itemID="{BC109553-6753-44BE-95C6-749A0E00F6D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8277</TotalTime>
  <Words>108</Words>
  <Application>Microsoft Office PowerPoint</Application>
  <PresentationFormat>On-screen Show (4:3)</PresentationFormat>
  <Paragraphs>31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Aharoni</vt:lpstr>
      <vt:lpstr>Calibri</vt:lpstr>
      <vt:lpstr>Tahoma</vt:lpstr>
      <vt:lpstr>Wingdings</vt:lpstr>
      <vt:lpstr>Blends</vt:lpstr>
      <vt:lpstr>Resolution in predicate Logic </vt:lpstr>
      <vt:lpstr>Prenex normal form</vt:lpstr>
      <vt:lpstr>Extraction of quantifiers                                  in front of the formula </vt:lpstr>
      <vt:lpstr>Skolem and clausal normal forms</vt:lpstr>
      <vt:lpstr>Theoretical results</vt:lpstr>
      <vt:lpstr>Example 1 Transform into normal forms the formula:</vt:lpstr>
      <vt:lpstr>Example 2</vt:lpstr>
      <vt:lpstr>Substitutions</vt:lpstr>
      <vt:lpstr>Substitutions and unifiers</vt:lpstr>
      <vt:lpstr>PowerPoint Presentation</vt:lpstr>
      <vt:lpstr>Algorithm for computing the mgu of two literals  </vt:lpstr>
      <vt:lpstr>Example 4</vt:lpstr>
      <vt:lpstr>Example 5</vt:lpstr>
      <vt:lpstr>Logic quotes</vt:lpstr>
      <vt:lpstr>Predicate resolution    - formal (axiomatic system) -</vt:lpstr>
      <vt:lpstr>Definitions</vt:lpstr>
      <vt:lpstr>Algorithm: Predicate Resolution</vt:lpstr>
      <vt:lpstr>Theoretical results</vt:lpstr>
      <vt:lpstr>Example 6</vt:lpstr>
      <vt:lpstr>EXAMPLE 7: SUCCESSION TO THE BRITISH THRONE</vt:lpstr>
      <vt:lpstr>Example 8</vt:lpstr>
      <vt:lpstr>Example 9</vt:lpstr>
      <vt:lpstr>Example 9 (contd.)</vt:lpstr>
      <vt:lpstr>Example 9 (contd.)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Tableaux Method</dc:title>
  <dc:creator>Iulian Lupea</dc:creator>
  <cp:lastModifiedBy>Microsoft account</cp:lastModifiedBy>
  <cp:revision>123</cp:revision>
  <dcterms:created xsi:type="dcterms:W3CDTF">2017-11-03T20:27:27Z</dcterms:created>
  <dcterms:modified xsi:type="dcterms:W3CDTF">2024-11-20T17:46:50Z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0x010100999F84B6DB69324480DAB56CEE03D94C</vt:lpwstr>
  </property>
</Properties>
</file>