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.xml" ContentType="application/vnd.openxmlformats-officedocument.presentationml.slide+xml"/>
  <Override PartName="/ppt/slides/slide5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10"/>
  </p:notesMasterIdLst>
  <p:sldIdLst>
    <p:sldId id="298" r:id="rId2"/>
    <p:sldId id="295" r:id="rId3"/>
    <p:sldId id="300" r:id="rId4"/>
    <p:sldId id="303" r:id="rId5"/>
    <p:sldId id="296" r:id="rId6"/>
    <p:sldId id="297" r:id="rId7"/>
    <p:sldId id="302" r:id="rId8"/>
    <p:sldId id="304" r:id="rId9"/>
  </p:sldIdLst>
  <p:sldSz cx="9144000" cy="6858000" type="screen4x3"/>
  <p:notesSz cx="6858000" cy="9144000"/>
  <p:defaultTextStyle>
    <a:defPPr>
      <a:defRPr lang="ro-RO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133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17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FC9F0CB3-22F1-40E7-A23F-C8F947F73484}" type="datetimeFigureOut">
              <a:rPr lang="en-US"/>
              <a:pPr>
                <a:defRPr/>
              </a:pPr>
              <a:t>11/23/2024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88E1F71-045E-4180-8B23-FF7A86A0831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0344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8E1F71-045E-4180-8B23-FF7A86A0831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4196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4609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ro-RO"/>
              <a:t>Click to edit Master title style</a:t>
            </a:r>
          </a:p>
        </p:txBody>
      </p:sp>
      <p:sp>
        <p:nvSpPr>
          <p:cNvPr id="4609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ro-RO"/>
              <a:t>Click to edit Master subtitle style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573937BC-A29A-407C-9E66-C8341A6F532B}" type="slidenum">
              <a:rPr lang="ro-RO"/>
              <a:pPr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647773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274C9E-0621-48F5-818B-EDF77F4A8E3E}" type="slidenum">
              <a:rPr lang="ro-RO"/>
              <a:pPr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782881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DAB65C8-A24F-48CD-9206-790917AB3BC0}" type="slidenum">
              <a:rPr lang="ro-RO"/>
              <a:pPr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366440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182688" y="2017713"/>
            <a:ext cx="7772400" cy="41148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EACD82A-3934-4C56-9B81-04A60EF2FD07}" type="slidenum">
              <a:rPr lang="ro-RO"/>
              <a:pPr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927975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11494A5-780B-43B2-9538-1D2F4AC5BDD0}" type="slidenum">
              <a:rPr lang="ro-RO"/>
              <a:pPr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945531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5775D8-9FAE-4FC6-940E-C2804726AE50}" type="slidenum">
              <a:rPr lang="ro-RO"/>
              <a:pPr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184263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B1CA7C1-140E-4CD6-8969-42D2AA6DC00F}" type="slidenum">
              <a:rPr lang="ro-RO"/>
              <a:pPr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115471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D8E6A0A-8685-456C-AF04-6F8CA419AAD9}" type="slidenum">
              <a:rPr lang="ro-RO"/>
              <a:pPr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409434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564DDB2-6DAC-4560-A24D-ADCB6B3C23FA}" type="slidenum">
              <a:rPr lang="ro-RO"/>
              <a:pPr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2530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030A2CE-8BC2-4168-9C8E-BABD00A28A56}" type="slidenum">
              <a:rPr lang="ro-RO"/>
              <a:pPr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946959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FAC4B6B-9CA8-46C5-9676-0A32F1EAB06A}" type="slidenum">
              <a:rPr lang="ro-RO"/>
              <a:pPr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390925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BA9069-B461-4E48-B33F-5DEB9BB89C27}" type="slidenum">
              <a:rPr lang="ro-RO"/>
              <a:pPr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077994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 sz="2400"/>
          </a:p>
        </p:txBody>
      </p:sp>
      <p:sp>
        <p:nvSpPr>
          <p:cNvPr id="45059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 sz="2400"/>
          </a:p>
        </p:txBody>
      </p:sp>
      <p:sp>
        <p:nvSpPr>
          <p:cNvPr id="45060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 sz="2400"/>
          </a:p>
        </p:txBody>
      </p:sp>
      <p:sp>
        <p:nvSpPr>
          <p:cNvPr id="45061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 sz="2400"/>
          </a:p>
        </p:txBody>
      </p:sp>
      <p:sp>
        <p:nvSpPr>
          <p:cNvPr id="45062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 sz="2400"/>
          </a:p>
        </p:txBody>
      </p:sp>
      <p:sp>
        <p:nvSpPr>
          <p:cNvPr id="45063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 sz="2400"/>
          </a:p>
        </p:txBody>
      </p:sp>
      <p:sp>
        <p:nvSpPr>
          <p:cNvPr id="45064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 sz="240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ro-RO" smtClean="0"/>
              <a:t>Click to edit Master title style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o-RO" smtClean="0"/>
              <a:t>Click to edit Master text styles</a:t>
            </a:r>
          </a:p>
          <a:p>
            <a:pPr lvl="1"/>
            <a:r>
              <a:rPr lang="ro-RO" smtClean="0"/>
              <a:t>Second level</a:t>
            </a:r>
          </a:p>
          <a:p>
            <a:pPr lvl="2"/>
            <a:r>
              <a:rPr lang="ro-RO" smtClean="0"/>
              <a:t>Third level</a:t>
            </a:r>
          </a:p>
          <a:p>
            <a:pPr lvl="3"/>
            <a:r>
              <a:rPr lang="ro-RO" smtClean="0"/>
              <a:t>Fourth level</a:t>
            </a:r>
          </a:p>
          <a:p>
            <a:pPr lvl="4"/>
            <a:r>
              <a:rPr lang="ro-RO" smtClean="0"/>
              <a:t>Fifth level</a:t>
            </a:r>
          </a:p>
        </p:txBody>
      </p:sp>
      <p:sp>
        <p:nvSpPr>
          <p:cNvPr id="4506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4506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4506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F20F78F9-193B-4853-90FD-646D8ADBE044}" type="slidenum">
              <a:rPr lang="ro-RO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  <p:sldLayoutId id="2147483791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Reasoning modelling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89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700087"/>
          </a:xfrm>
        </p:spPr>
        <p:txBody>
          <a:bodyPr/>
          <a:lstStyle/>
          <a:p>
            <a:r>
              <a:rPr lang="en-US" sz="3600" b="1" dirty="0"/>
              <a:t>Example 1</a:t>
            </a:r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838200"/>
            <a:ext cx="3886200" cy="4876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000" y="798443"/>
            <a:ext cx="4514850" cy="21145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1000" y="2971800"/>
            <a:ext cx="4514850" cy="2743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29400" y="4718990"/>
            <a:ext cx="2514600" cy="1992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025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609600"/>
            <a:ext cx="4343400" cy="594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5400" y="1981200"/>
            <a:ext cx="3810000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474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resolution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133600"/>
            <a:ext cx="4495800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0407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b="1" dirty="0"/>
              <a:t>Example </a:t>
            </a:r>
            <a:r>
              <a:rPr lang="en-US" sz="3000" b="1" dirty="0" smtClean="0"/>
              <a:t>1 (contd.)</a:t>
            </a:r>
            <a:endParaRPr lang="en-US" sz="3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2016461"/>
            <a:ext cx="5410200" cy="4038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9355" y="24442"/>
            <a:ext cx="2546250" cy="199201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3" y="121328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51210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7138" y="884981"/>
            <a:ext cx="7793037" cy="562819"/>
          </a:xfrm>
        </p:spPr>
        <p:txBody>
          <a:bodyPr/>
          <a:lstStyle/>
          <a:p>
            <a:r>
              <a:rPr lang="en-US" sz="3200" b="1" dirty="0"/>
              <a:t>Example 1</a:t>
            </a:r>
            <a:r>
              <a:rPr lang="en-US" sz="3200" b="1" dirty="0" smtClean="0"/>
              <a:t> </a:t>
            </a:r>
            <a:r>
              <a:rPr lang="en-US" sz="3200" b="1" dirty="0"/>
              <a:t>(contd.)</a:t>
            </a:r>
            <a:endParaRPr lang="en-US"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4425" y="0"/>
            <a:ext cx="2194184" cy="17165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28800"/>
            <a:ext cx="7772400" cy="46672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94203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70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-164686" y="154179"/>
            <a:ext cx="8686800" cy="395287"/>
          </a:xfrm>
        </p:spPr>
        <p:txBody>
          <a:bodyPr/>
          <a:lstStyle/>
          <a:p>
            <a:pPr eaLnBrk="1" hangingPunct="1"/>
            <a:r>
              <a:rPr lang="en-US" sz="2800" b="1" dirty="0" smtClean="0"/>
              <a:t>    </a:t>
            </a:r>
            <a:r>
              <a:rPr lang="en-US" sz="2400" b="1" u="sng" dirty="0" smtClean="0"/>
              <a:t>Decomposition rules for </a:t>
            </a:r>
            <a:r>
              <a:rPr lang="en-US" sz="2400" b="1" i="1" u="sng" dirty="0" smtClean="0"/>
              <a:t>predicate formulas</a:t>
            </a:r>
            <a:endParaRPr lang="ro-RO" sz="2400" b="1" i="1" u="sng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1993" y="647586"/>
            <a:ext cx="5867607" cy="130447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799" y="2186979"/>
            <a:ext cx="1049339" cy="371475"/>
          </a:xfrm>
          <a:prstGeom prst="rect">
            <a:avLst/>
          </a:prstGeom>
        </p:spPr>
      </p:pic>
      <p:pic>
        <p:nvPicPr>
          <p:cNvPr id="6149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2114" y="15874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4400" y="2981097"/>
            <a:ext cx="7315200" cy="358167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6799" y="1032243"/>
            <a:ext cx="1103613" cy="38288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70412" y="2019186"/>
            <a:ext cx="6477000" cy="92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791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28600"/>
            <a:ext cx="7793037" cy="1462087"/>
          </a:xfrm>
        </p:spPr>
        <p:txBody>
          <a:bodyPr/>
          <a:lstStyle/>
          <a:p>
            <a:r>
              <a:rPr lang="en-US" sz="3200" dirty="0" smtClean="0"/>
              <a:t>Remarks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057400"/>
            <a:ext cx="8694738" cy="4419600"/>
          </a:xfrm>
        </p:spPr>
        <p:txBody>
          <a:bodyPr/>
          <a:lstStyle/>
          <a:p>
            <a:r>
              <a:rPr lang="en-US" sz="2200" dirty="0" smtClean="0"/>
              <a:t>A formula is </a:t>
            </a:r>
            <a:r>
              <a:rPr lang="en-US" sz="2200" dirty="0" smtClean="0">
                <a:solidFill>
                  <a:srgbClr val="C00000"/>
                </a:solidFill>
              </a:rPr>
              <a:t>inconsistent </a:t>
            </a:r>
            <a:r>
              <a:rPr lang="en-US" sz="2200" dirty="0" smtClean="0"/>
              <a:t>if it is evaluated as </a:t>
            </a:r>
            <a:r>
              <a:rPr lang="en-US" sz="2200" dirty="0" smtClean="0">
                <a:solidFill>
                  <a:srgbClr val="C00000"/>
                </a:solidFill>
              </a:rPr>
              <a:t>false</a:t>
            </a:r>
            <a:r>
              <a:rPr lang="en-US" sz="2200" dirty="0" smtClean="0"/>
              <a:t> in all its interpretations.</a:t>
            </a:r>
          </a:p>
          <a:p>
            <a:r>
              <a:rPr lang="en-US" sz="2200" dirty="0" smtClean="0"/>
              <a:t>To prove that a formula is </a:t>
            </a:r>
            <a:r>
              <a:rPr lang="en-US" sz="2200" u="sng" dirty="0" smtClean="0">
                <a:solidFill>
                  <a:srgbClr val="C00000"/>
                </a:solidFill>
              </a:rPr>
              <a:t>not</a:t>
            </a:r>
            <a:r>
              <a:rPr lang="en-US" sz="2200" dirty="0" smtClean="0">
                <a:solidFill>
                  <a:srgbClr val="C00000"/>
                </a:solidFill>
              </a:rPr>
              <a:t> inconsistent </a:t>
            </a:r>
            <a:r>
              <a:rPr lang="en-US" sz="2200" dirty="0" smtClean="0"/>
              <a:t>it is </a:t>
            </a:r>
            <a:r>
              <a:rPr lang="en-US" sz="2200" u="sng" dirty="0" smtClean="0"/>
              <a:t>sufficient</a:t>
            </a:r>
            <a:r>
              <a:rPr lang="en-US" sz="2200" dirty="0" smtClean="0"/>
              <a:t> to find a </a:t>
            </a:r>
            <a:r>
              <a:rPr lang="en-US" sz="2200" dirty="0" smtClean="0">
                <a:solidFill>
                  <a:srgbClr val="FF0000"/>
                </a:solidFill>
              </a:rPr>
              <a:t>model</a:t>
            </a:r>
            <a:r>
              <a:rPr lang="en-US" sz="2200" dirty="0" smtClean="0"/>
              <a:t> for it.</a:t>
            </a:r>
          </a:p>
          <a:p>
            <a:endParaRPr lang="en-US" sz="1200" dirty="0" smtClean="0"/>
          </a:p>
          <a:p>
            <a:r>
              <a:rPr lang="en-US" sz="2200" dirty="0" smtClean="0"/>
              <a:t>A formula </a:t>
            </a:r>
            <a:r>
              <a:rPr lang="en-US" sz="2200" dirty="0"/>
              <a:t>is </a:t>
            </a:r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</a:rPr>
              <a:t>valid (tautology)</a:t>
            </a:r>
            <a:r>
              <a:rPr lang="en-US" sz="2200" dirty="0" smtClean="0"/>
              <a:t> if </a:t>
            </a:r>
            <a:r>
              <a:rPr lang="en-US" sz="2200" dirty="0"/>
              <a:t>it is evaluated as </a:t>
            </a:r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</a:rPr>
              <a:t>true</a:t>
            </a:r>
            <a:r>
              <a:rPr lang="en-US" sz="2200" dirty="0" smtClean="0"/>
              <a:t> </a:t>
            </a:r>
            <a:r>
              <a:rPr lang="en-US" sz="2200" dirty="0"/>
              <a:t>in all its interpretations</a:t>
            </a:r>
            <a:r>
              <a:rPr lang="en-US" sz="2200" dirty="0" smtClean="0"/>
              <a:t>.</a:t>
            </a:r>
          </a:p>
          <a:p>
            <a:r>
              <a:rPr lang="en-US" sz="2200" dirty="0"/>
              <a:t>To prove that a formula is </a:t>
            </a:r>
            <a:r>
              <a:rPr lang="en-US" sz="2200" u="sng" dirty="0">
                <a:solidFill>
                  <a:schemeClr val="accent1">
                    <a:lumMod val="75000"/>
                  </a:schemeClr>
                </a:solidFill>
              </a:rPr>
              <a:t>not</a:t>
            </a:r>
            <a:r>
              <a:rPr lang="en-US" sz="22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</a:rPr>
              <a:t>valid </a:t>
            </a:r>
            <a:r>
              <a:rPr lang="en-US" sz="2200" dirty="0"/>
              <a:t>it is </a:t>
            </a:r>
            <a:r>
              <a:rPr lang="en-US" sz="2200" u="sng" dirty="0"/>
              <a:t>sufficient</a:t>
            </a:r>
            <a:r>
              <a:rPr lang="en-US" sz="2200" dirty="0"/>
              <a:t> </a:t>
            </a:r>
            <a:r>
              <a:rPr lang="en-US" sz="2200" dirty="0" smtClean="0"/>
              <a:t>to </a:t>
            </a:r>
            <a:r>
              <a:rPr lang="en-US" sz="2200" dirty="0"/>
              <a:t>find </a:t>
            </a:r>
            <a:r>
              <a:rPr lang="en-US" sz="2200" dirty="0" smtClean="0"/>
              <a:t>an 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</a:rPr>
              <a:t>   anti-model</a:t>
            </a:r>
            <a:r>
              <a:rPr lang="en-US" sz="2200" dirty="0" smtClean="0"/>
              <a:t> </a:t>
            </a:r>
            <a:r>
              <a:rPr lang="en-US" sz="2200" dirty="0"/>
              <a:t>for it</a:t>
            </a:r>
            <a:r>
              <a:rPr lang="en-US" sz="2200" dirty="0" smtClean="0"/>
              <a:t>.</a:t>
            </a:r>
          </a:p>
          <a:p>
            <a:endParaRPr lang="en-US" sz="1200" dirty="0"/>
          </a:p>
          <a:p>
            <a:r>
              <a:rPr lang="en-US" sz="2200" dirty="0"/>
              <a:t>To prove that a formula is </a:t>
            </a:r>
            <a:r>
              <a:rPr lang="en-US" sz="2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contingent</a:t>
            </a:r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200" dirty="0"/>
              <a:t>it is </a:t>
            </a:r>
            <a:r>
              <a:rPr lang="en-US" sz="2200" u="sng" dirty="0"/>
              <a:t>sufficient</a:t>
            </a:r>
            <a:r>
              <a:rPr lang="en-US" sz="2200" dirty="0"/>
              <a:t> to find </a:t>
            </a:r>
            <a:r>
              <a:rPr lang="en-US" sz="2200" dirty="0" smtClean="0"/>
              <a:t>a </a:t>
            </a:r>
            <a:r>
              <a:rPr lang="en-US" sz="2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model </a:t>
            </a:r>
            <a:r>
              <a:rPr lang="en-US" sz="2200" dirty="0" smtClean="0"/>
              <a:t>and an </a:t>
            </a:r>
            <a:r>
              <a:rPr lang="en-US" sz="2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anti-model</a:t>
            </a:r>
            <a:r>
              <a:rPr lang="en-US" sz="2200" dirty="0"/>
              <a:t> for it.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326078"/>
      </p:ext>
    </p:extLst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99F84B6DB69324480DAB56CEE03D94C" ma:contentTypeVersion="4" ma:contentTypeDescription="Create a new document." ma:contentTypeScope="" ma:versionID="dc9b941452c57ee3c825967178112056">
  <xsd:schema xmlns:xsd="http://www.w3.org/2001/XMLSchema" xmlns:xs="http://www.w3.org/2001/XMLSchema" xmlns:p="http://schemas.microsoft.com/office/2006/metadata/properties" xmlns:ns2="f10c1635-7d4e-44ae-baa1-4b0166ed9212" targetNamespace="http://schemas.microsoft.com/office/2006/metadata/properties" ma:root="true" ma:fieldsID="cbb7de21c375f20b361b59a47fc48cb7" ns2:_="">
    <xsd:import namespace="f10c1635-7d4e-44ae-baa1-4b0166ed921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10c1635-7d4e-44ae-baa1-4b0166ed921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9414068-F186-4F85-A345-2F8FB7C34814}"/>
</file>

<file path=customXml/itemProps2.xml><?xml version="1.0" encoding="utf-8"?>
<ds:datastoreItem xmlns:ds="http://schemas.openxmlformats.org/officeDocument/2006/customXml" ds:itemID="{8E578A94-64B5-4EB2-B8B4-6607097D91C5}"/>
</file>

<file path=customXml/itemProps3.xml><?xml version="1.0" encoding="utf-8"?>
<ds:datastoreItem xmlns:ds="http://schemas.openxmlformats.org/officeDocument/2006/customXml" ds:itemID="{F1F182EE-18A9-444B-AC85-0854E96200C3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15500</TotalTime>
  <Words>114</Words>
  <Application>Microsoft Office PowerPoint</Application>
  <PresentationFormat>On-screen Show (4:3)</PresentationFormat>
  <Paragraphs>16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Calibri</vt:lpstr>
      <vt:lpstr>Tahoma</vt:lpstr>
      <vt:lpstr>Wingdings</vt:lpstr>
      <vt:lpstr>Blends</vt:lpstr>
      <vt:lpstr>Reasoning modelling</vt:lpstr>
      <vt:lpstr>Example 1</vt:lpstr>
      <vt:lpstr>PowerPoint Presentation</vt:lpstr>
      <vt:lpstr>Linear resolution</vt:lpstr>
      <vt:lpstr>Example 1 (contd.)</vt:lpstr>
      <vt:lpstr>Example 1 (contd.)</vt:lpstr>
      <vt:lpstr>    Decomposition rules for predicate formulas</vt:lpstr>
      <vt:lpstr>Remarks</vt:lpstr>
    </vt:vector>
  </TitlesOfParts>
  <Company>Microsoft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Semantic Tableaux Method</dc:title>
  <dc:creator>Iulian Lupea</dc:creator>
  <cp:lastModifiedBy>Microsoft account</cp:lastModifiedBy>
  <cp:revision>137</cp:revision>
  <dcterms:created xsi:type="dcterms:W3CDTF">2017-11-03T20:27:27Z</dcterms:created>
  <dcterms:modified xsi:type="dcterms:W3CDTF">2024-11-28T06:46:19Z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0x010100999F84B6DB69324480DAB56CEE03D94C</vt:lpwstr>
  </property>
</Properties>
</file>