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301" r:id="rId9"/>
    <p:sldId id="300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3" r:id="rId18"/>
    <p:sldId id="29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91" r:id="rId33"/>
    <p:sldId id="292" r:id="rId34"/>
    <p:sldId id="288" r:id="rId35"/>
    <p:sldId id="302" r:id="rId36"/>
    <p:sldId id="304" r:id="rId37"/>
    <p:sldId id="30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>
      <p:cViewPr varScale="1">
        <p:scale>
          <a:sx n="83" d="100"/>
          <a:sy n="83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DshWmhF4A" TargetMode="External"/><Relationship Id="rId2" Type="http://schemas.openxmlformats.org/officeDocument/2006/relationships/hyperlink" Target="https://www.youtube.com/watch?v=w6E7aQnA4W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8BOvLL8ok8I" TargetMode="External"/><Relationship Id="rId5" Type="http://schemas.openxmlformats.org/officeDocument/2006/relationships/hyperlink" Target="https://www.youtube.com/watch?v=kQeDnFUNW-Q" TargetMode="External"/><Relationship Id="rId4" Type="http://schemas.openxmlformats.org/officeDocument/2006/relationships/hyperlink" Target="https://www.youtube.com/watch?v=IxXaizglsc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0.wmf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6.wmf"/><Relationship Id="rId9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sion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Combinational circuits</a:t>
            </a:r>
            <a:endParaRPr lang="en-US" sz="2600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Examples </a:t>
            </a:r>
            <a:r>
              <a:rPr lang="ro-RO" b="1" dirty="0" smtClean="0"/>
              <a:t>of useful combinational circuits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 u="sng" dirty="0" smtClean="0"/>
              <a:t>Example 4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856673"/>
            <a:ext cx="7467600" cy="35181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93" y="1503236"/>
            <a:ext cx="3781425" cy="2621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0" y="1292293"/>
            <a:ext cx="4229100" cy="4422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495800"/>
            <a:ext cx="290512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1222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343400" y="2438399"/>
            <a:ext cx="212407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34" y="928687"/>
            <a:ext cx="7562850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" y="2438399"/>
            <a:ext cx="2600325" cy="3838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975" y="4048699"/>
            <a:ext cx="484822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</a:t>
            </a:r>
            <a:r>
              <a:rPr lang="en-US" sz="3200" b="1" dirty="0" smtClean="0"/>
              <a:t>s</a:t>
            </a:r>
            <a:r>
              <a:rPr lang="ro-RO" sz="3200" b="1" dirty="0" smtClean="0"/>
              <a:t> adder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– bit</a:t>
            </a:r>
            <a:r>
              <a:rPr lang="en-US" sz="3200" b="1" dirty="0" smtClean="0"/>
              <a:t>s adder (contd.)</a:t>
            </a:r>
            <a:r>
              <a:rPr lang="ro-RO" sz="32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514488" y="0"/>
            <a:ext cx="7467600" cy="48736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Fun with logic circuits</a:t>
            </a:r>
          </a:p>
          <a:p>
            <a:endParaRPr lang="en-US" dirty="0"/>
          </a:p>
          <a:p>
            <a:r>
              <a:rPr lang="en-US" b="1" dirty="0" smtClean="0"/>
              <a:t>Domino computer: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www.youtube.com/watch?v=w6E7aQnA4Ws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Marble adding machine</a:t>
            </a:r>
          </a:p>
          <a:p>
            <a:r>
              <a:rPr lang="en-US" b="1" dirty="0">
                <a:hlinkClick r:id="rId3"/>
              </a:rPr>
              <a:t>https://www.youtube.com/watch?v=GcDshWmhF4A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Water computer: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www.youtube.com/watch?v=IxXaizglscw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Logic gates using Gears</a:t>
            </a:r>
            <a:r>
              <a:rPr lang="en-US" b="1" dirty="0" smtClean="0"/>
              <a:t>, Marbles </a:t>
            </a:r>
            <a:r>
              <a:rPr lang="en-US" b="1" dirty="0"/>
              <a:t>&amp; </a:t>
            </a:r>
            <a:r>
              <a:rPr lang="en-US" b="1" dirty="0" smtClean="0"/>
              <a:t>Dominoes:</a:t>
            </a:r>
            <a:endParaRPr lang="en-US" b="1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www.youtube.com/watch?v=kQeDnFUNW-Q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A Computer That Runs on </a:t>
            </a:r>
            <a:r>
              <a:rPr lang="en-US" b="1" dirty="0" smtClean="0"/>
              <a:t>Marbles:</a:t>
            </a:r>
            <a:endParaRPr lang="en-US" b="1" dirty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www.youtube.com/watch?v=8BOvLL8ok8I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2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181600" y="2589357"/>
            <a:ext cx="27336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61" y="842818"/>
            <a:ext cx="7705725" cy="178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048" y="3886200"/>
            <a:ext cx="377190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34" y="2819400"/>
            <a:ext cx="4124739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7</a:t>
            </a:r>
            <a:r>
              <a:rPr lang="en-US" sz="2800" b="1" dirty="0" smtClean="0"/>
              <a:t>. Full </a:t>
            </a:r>
            <a:r>
              <a:rPr lang="en-US" sz="2800" b="1" dirty="0" err="1" smtClean="0"/>
              <a:t>Subtractor</a:t>
            </a:r>
            <a:r>
              <a:rPr lang="en-US" sz="2800" b="1" dirty="0" smtClean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</a:t>
            </a:r>
            <a:r>
              <a:rPr lang="en-US" sz="3200" b="1" dirty="0" err="1" smtClean="0"/>
              <a:t>ts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subtractor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 smtClean="0"/>
              <a:t>Example 8</a:t>
            </a:r>
            <a:r>
              <a:rPr lang="en-US" sz="2600" b="1" dirty="0" smtClean="0"/>
              <a:t>. </a:t>
            </a:r>
            <a:r>
              <a:rPr lang="ro-RO" sz="2600" b="1" i="1" dirty="0" smtClean="0"/>
              <a:t>n</a:t>
            </a:r>
            <a:r>
              <a:rPr lang="ro-RO" sz="2600" b="1" dirty="0" smtClean="0"/>
              <a:t> – bi</a:t>
            </a:r>
            <a:r>
              <a:rPr lang="en-US" sz="2600" b="1" dirty="0" err="1" smtClean="0"/>
              <a:t>ts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subtractor</a:t>
            </a:r>
            <a:r>
              <a:rPr lang="en-US" sz="2600" b="1" dirty="0" smtClean="0"/>
              <a:t> (contd.)</a:t>
            </a:r>
            <a:r>
              <a:rPr lang="ro-RO" sz="2600" b="1" dirty="0" smtClean="0"/>
              <a:t>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</a:t>
            </a:r>
            <a:endParaRPr lang="en-US" sz="2600" b="1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10</a:t>
            </a:r>
            <a:r>
              <a:rPr lang="en-US" sz="2600" b="1" dirty="0" smtClean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10</a:t>
            </a:r>
            <a:r>
              <a:rPr lang="en-US" sz="3200" b="1" dirty="0" smtClean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   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182" y="12954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6934200" cy="530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Logic Circuits</a:t>
            </a:r>
            <a:endParaRPr lang="en-US" b="1" u="sng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954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342900"/>
            <a:ext cx="8763000" cy="990600"/>
          </a:xfrm>
        </p:spPr>
        <p:txBody>
          <a:bodyPr>
            <a:noAutofit/>
          </a:bodyPr>
          <a:lstStyle/>
          <a:p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 smtClean="0"/>
              <a:t>Example 12. </a:t>
            </a:r>
            <a:r>
              <a:rPr lang="en-GB" sz="2000" b="1" dirty="0" smtClean="0"/>
              <a:t>Implement </a:t>
            </a:r>
            <a:r>
              <a:rPr lang="en-GB" sz="2000" b="1" dirty="0"/>
              <a:t>the </a:t>
            </a:r>
            <a:r>
              <a:rPr lang="en-GB" sz="2000" b="1" dirty="0" smtClean="0"/>
              <a:t>Simplified Logic Circuit </a:t>
            </a:r>
            <a:br>
              <a:rPr lang="en-GB" sz="2000" b="1" dirty="0" smtClean="0"/>
            </a:br>
            <a:r>
              <a:rPr lang="en-GB" sz="2000" b="1" dirty="0"/>
              <a:t> </a:t>
            </a:r>
            <a:r>
              <a:rPr lang="en-GB" sz="2000" b="1" dirty="0" smtClean="0"/>
              <a:t>                   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dirty="0" smtClean="0"/>
              <a:t>using </a:t>
            </a:r>
            <a:r>
              <a:rPr lang="en-GB" sz="2000" b="1" dirty="0"/>
              <a:t>only </a:t>
            </a:r>
            <a:r>
              <a:rPr lang="en-GB" sz="2000" b="1" u="sng" dirty="0"/>
              <a:t>NAND</a:t>
            </a:r>
            <a:r>
              <a:rPr lang="en-GB" sz="2000" b="1" dirty="0"/>
              <a:t> </a:t>
            </a:r>
            <a:r>
              <a:rPr lang="en-GB" sz="2000" b="1" dirty="0" smtClean="0"/>
              <a:t>gates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5" imgW="990170" imgH="203112" progId="Equation.3">
                  <p:embed/>
                </p:oleObj>
              </mc:Choice>
              <mc:Fallback>
                <p:oleObj name="Equation" r:id="rId5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</a:t>
            </a:r>
            <a:r>
              <a:rPr lang="en-GB" sz="2000" b="1" u="sng" dirty="0" smtClean="0"/>
              <a:t>13. </a:t>
            </a:r>
            <a:r>
              <a:rPr lang="en-GB" sz="2000" b="1" dirty="0" smtClean="0"/>
              <a:t>Implement </a:t>
            </a:r>
            <a:r>
              <a:rPr lang="en-GB" sz="2000" b="1" dirty="0"/>
              <a:t>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 smtClean="0"/>
              <a:t>NOR</a:t>
            </a:r>
            <a:r>
              <a:rPr lang="en-GB" sz="2000" b="1" dirty="0" smtClean="0"/>
              <a:t> </a:t>
            </a:r>
            <a:r>
              <a:rPr lang="en-GB" sz="2000" b="1" dirty="0"/>
              <a:t>gates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798"/>
            <a:ext cx="3581400" cy="465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45" y="1223960"/>
            <a:ext cx="509111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13(contd</a:t>
            </a:r>
            <a:r>
              <a:rPr lang="en-GB" sz="2400" b="1" u="sng" dirty="0"/>
              <a:t>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 </a:t>
            </a:r>
            <a:endParaRPr lang="en-US" b="1" u="sng" dirty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4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Gray Codes on n bits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34" y="996626"/>
            <a:ext cx="3400425" cy="3238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1054732"/>
            <a:ext cx="47244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The binary-reflected </a:t>
            </a:r>
            <a:r>
              <a:rPr lang="en-US" u="sng" dirty="0">
                <a:solidFill>
                  <a:srgbClr val="202122"/>
                </a:solidFill>
              </a:rPr>
              <a:t>Gray code </a:t>
            </a:r>
            <a:r>
              <a:rPr lang="en-US" dirty="0">
                <a:solidFill>
                  <a:srgbClr val="202122"/>
                </a:solidFill>
              </a:rPr>
              <a:t>list for </a:t>
            </a:r>
            <a:r>
              <a:rPr lang="en-US" i="1" dirty="0">
                <a:solidFill>
                  <a:srgbClr val="202122"/>
                </a:solidFill>
              </a:rPr>
              <a:t>n</a:t>
            </a:r>
            <a:r>
              <a:rPr lang="en-US" dirty="0">
                <a:solidFill>
                  <a:srgbClr val="202122"/>
                </a:solidFill>
              </a:rPr>
              <a:t> bits can be </a:t>
            </a:r>
            <a:r>
              <a:rPr lang="en-US" dirty="0" smtClean="0">
                <a:solidFill>
                  <a:srgbClr val="202122"/>
                </a:solidFill>
              </a:rPr>
              <a:t>generated</a:t>
            </a:r>
            <a:r>
              <a:rPr lang="en-US" dirty="0">
                <a:solidFill>
                  <a:srgbClr val="202122"/>
                </a:solidFill>
              </a:rPr>
              <a:t> </a:t>
            </a:r>
            <a:r>
              <a:rPr lang="en-US" dirty="0" smtClean="0">
                <a:solidFill>
                  <a:srgbClr val="202122"/>
                </a:solidFill>
              </a:rPr>
              <a:t> </a:t>
            </a:r>
            <a:r>
              <a:rPr lang="en-US" dirty="0" smtClean="0">
                <a:solidFill>
                  <a:srgbClr val="0645AD"/>
                </a:solidFill>
                <a:hlinkClick r:id="rId3" tooltip="Recursion"/>
              </a:rPr>
              <a:t>recursively</a:t>
            </a:r>
            <a:r>
              <a:rPr lang="en-US" dirty="0">
                <a:solidFill>
                  <a:srgbClr val="202122"/>
                </a:solidFill>
              </a:rPr>
              <a:t> from the list for </a:t>
            </a:r>
            <a:r>
              <a:rPr lang="en-US" i="1" dirty="0">
                <a:solidFill>
                  <a:srgbClr val="202122"/>
                </a:solidFill>
              </a:rPr>
              <a:t>n</a:t>
            </a:r>
            <a:r>
              <a:rPr lang="en-US" dirty="0">
                <a:solidFill>
                  <a:srgbClr val="202122"/>
                </a:solidFill>
              </a:rPr>
              <a:t> − 1 bits by reflecting the list (i.e. listing the entries in reverse order), prefixing the entries in the original list with a binary </a:t>
            </a: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202122"/>
                </a:solidFill>
              </a:rPr>
              <a:t>, prefixing the entries in the reflected list with a binary </a:t>
            </a:r>
            <a:r>
              <a:rPr lang="en-US" b="1" dirty="0" smtClean="0">
                <a:solidFill>
                  <a:srgbClr val="202122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202122"/>
                </a:solidFill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424485"/>
            <a:ext cx="751123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3C4852"/>
              </a:solidFill>
              <a:latin typeface="AvertaStd"/>
            </a:endParaRP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rgbClr val="3C4852"/>
                </a:solidFill>
                <a:latin typeface="AvertaStd"/>
              </a:rPr>
              <a:t>Gray </a:t>
            </a:r>
            <a:r>
              <a:rPr lang="en-US" u="sng" dirty="0">
                <a:solidFill>
                  <a:srgbClr val="3C4852"/>
                </a:solidFill>
                <a:latin typeface="AvertaStd"/>
              </a:rPr>
              <a:t>Codes </a:t>
            </a:r>
            <a:r>
              <a:rPr lang="en-US" dirty="0">
                <a:solidFill>
                  <a:srgbClr val="3C4852"/>
                </a:solidFill>
                <a:latin typeface="AvertaStd"/>
              </a:rPr>
              <a:t>are now widely used in digital communications, such as digital terrestrial television and some cable television systems, to aid in error correction and improve the signal’s overall quality.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7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467600" cy="639762"/>
          </a:xfrm>
        </p:spPr>
        <p:txBody>
          <a:bodyPr/>
          <a:lstStyle/>
          <a:p>
            <a:r>
              <a:rPr lang="en-US" b="1" u="sng" dirty="0"/>
              <a:t>Binary codes</a:t>
            </a:r>
            <a:r>
              <a:rPr lang="en-US" b="1" dirty="0"/>
              <a:t> (contd.)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3415092" cy="528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92" y="1008993"/>
            <a:ext cx="2180875" cy="522631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14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4457700" cy="1866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4017962"/>
            <a:ext cx="4505325" cy="17526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Basic gates – IEEE standards</a:t>
            </a:r>
            <a:endParaRPr lang="en-US" b="1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286"/>
            <a:ext cx="7467600" cy="1143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457200"/>
            <a:ext cx="7239000" cy="220980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17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Derived gates</a:t>
            </a:r>
            <a:r>
              <a:rPr lang="en-US" sz="2600" b="1" dirty="0" smtClean="0"/>
              <a:t>:</a:t>
            </a:r>
            <a:r>
              <a:rPr lang="en-US" sz="2600" dirty="0" smtClean="0"/>
              <a:t>  </a:t>
            </a:r>
            <a:r>
              <a:rPr lang="en-US" sz="2500" b="1" dirty="0" smtClean="0"/>
              <a:t>XOR, NAND, NOR, NXOR</a:t>
            </a:r>
            <a:endParaRPr lang="en-US" sz="2500" b="1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23079"/>
            <a:ext cx="7924800" cy="40386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3" y="4736741"/>
            <a:ext cx="7562850" cy="113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1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371600"/>
            <a:ext cx="7467600" cy="15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2" y="3093094"/>
            <a:ext cx="6938818" cy="2393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2</a:t>
            </a:r>
            <a:endParaRPr lang="en-US" sz="2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824345"/>
            <a:ext cx="8000999" cy="1521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435684"/>
            <a:ext cx="7391399" cy="2715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359" y="2911502"/>
            <a:ext cx="228599" cy="262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3962400"/>
            <a:ext cx="495300" cy="291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3276600"/>
            <a:ext cx="1066800" cy="280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4441206"/>
            <a:ext cx="130559" cy="353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2868047"/>
            <a:ext cx="122462" cy="18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4993" y="3108776"/>
            <a:ext cx="135322" cy="191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9039" y="3825759"/>
            <a:ext cx="135322" cy="191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3313" y="3556926"/>
            <a:ext cx="147001" cy="253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6517" y="5022575"/>
            <a:ext cx="142875" cy="257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7400" y="4410165"/>
            <a:ext cx="432023" cy="3312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6600" y="3605881"/>
            <a:ext cx="1545432" cy="2799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9817" y="5241218"/>
            <a:ext cx="8153400" cy="5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3</a:t>
            </a:r>
            <a:r>
              <a:rPr lang="en-US" sz="2600" b="1" dirty="0" smtClean="0"/>
              <a:t>. NAND is a universal gate</a:t>
            </a:r>
            <a:br>
              <a:rPr lang="en-US" sz="2600" b="1" dirty="0" smtClean="0"/>
            </a:br>
            <a:r>
              <a:rPr lang="en-US" sz="2600" b="1" dirty="0" smtClean="0"/>
              <a:t>      -</a:t>
            </a:r>
            <a:r>
              <a:rPr lang="en-US" sz="2400" b="1" dirty="0" smtClean="0"/>
              <a:t>it can be used to produce  all the other gates</a:t>
            </a:r>
            <a:endParaRPr lang="en-US" sz="2600" b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342901" y="1160101"/>
            <a:ext cx="7467600" cy="98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1" y="2076331"/>
            <a:ext cx="7467600" cy="660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31" y="2740481"/>
            <a:ext cx="7374169" cy="120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35" y="3949622"/>
            <a:ext cx="7388165" cy="12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5AC06D-1C8F-45E4-8A59-5D2358AB92E6}"/>
</file>

<file path=customXml/itemProps2.xml><?xml version="1.0" encoding="utf-8"?>
<ds:datastoreItem xmlns:ds="http://schemas.openxmlformats.org/officeDocument/2006/customXml" ds:itemID="{4EA70FA4-A4AF-4790-A438-2FBF9E0F7B79}"/>
</file>

<file path=customXml/itemProps3.xml><?xml version="1.0" encoding="utf-8"?>
<ds:datastoreItem xmlns:ds="http://schemas.openxmlformats.org/officeDocument/2006/customXml" ds:itemID="{F1E82637-785E-4B11-B1CC-E96B06F4B614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11630</TotalTime>
  <Words>275</Words>
  <Application>Microsoft Office PowerPoint</Application>
  <PresentationFormat>On-screen Show (4:3)</PresentationFormat>
  <Paragraphs>55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Algerian</vt:lpstr>
      <vt:lpstr>Arial</vt:lpstr>
      <vt:lpstr>AvertaStd</vt:lpstr>
      <vt:lpstr>Century Schoolbook</vt:lpstr>
      <vt:lpstr>Courier New</vt:lpstr>
      <vt:lpstr>Times New Roman</vt:lpstr>
      <vt:lpstr>Wingdings</vt:lpstr>
      <vt:lpstr>Wingdings 2</vt:lpstr>
      <vt:lpstr>Oriel</vt:lpstr>
      <vt:lpstr>Equation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bits adder  </vt:lpstr>
      <vt:lpstr>Example 6. n – bits adder (contd.)  </vt:lpstr>
      <vt:lpstr>PowerPoint Presentation</vt:lpstr>
      <vt:lpstr>Example 7. Full Subtractor</vt:lpstr>
      <vt:lpstr>Example 7. Full Subtractor (contd.)</vt:lpstr>
      <vt:lpstr>Example 7. Full Subtractor (contd.)</vt:lpstr>
      <vt:lpstr>Example 8. n - bits subtractor </vt:lpstr>
      <vt:lpstr>Example 8. n – bits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     Example 12. Implement the Simplified Logic Circuit                       for S3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Gray Codes on n bits</vt:lpstr>
      <vt:lpstr>Binary codes (contd.) </vt:lpstr>
      <vt:lpstr>Example 14.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Microsoft account</cp:lastModifiedBy>
  <cp:revision>217</cp:revision>
  <dcterms:created xsi:type="dcterms:W3CDTF">2017-10-24T14:24:02Z</dcterms:created>
  <dcterms:modified xsi:type="dcterms:W3CDTF">2024-01-18T15:57:52Z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