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7" r:id="rId2"/>
    <p:sldId id="281" r:id="rId3"/>
    <p:sldId id="302" r:id="rId4"/>
    <p:sldId id="357" r:id="rId5"/>
    <p:sldId id="358" r:id="rId6"/>
    <p:sldId id="374" r:id="rId7"/>
    <p:sldId id="360"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Lst>
  <p:sldSz cx="10688638" cy="7562850"/>
  <p:notesSz cx="7010400" cy="9296400"/>
  <p:defaultTextStyle>
    <a:defPPr>
      <a:defRPr lang="en-US"/>
    </a:defPPr>
    <a:lvl1pPr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EDE"/>
    <a:srgbClr val="FFFFB3"/>
    <a:srgbClr val="EA0000"/>
    <a:srgbClr val="FFBDBD"/>
    <a:srgbClr val="FF6161"/>
    <a:srgbClr val="FF2121"/>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1" autoAdjust="0"/>
  </p:normalViewPr>
  <p:slideViewPr>
    <p:cSldViewPr snapToGrid="0" snapToObjects="1">
      <p:cViewPr varScale="1">
        <p:scale>
          <a:sx n="80" d="100"/>
          <a:sy n="80" d="100"/>
        </p:scale>
        <p:origin x="1118" y="48"/>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218D1171-7495-499A-8AC8-2AD3A8F90C28}" type="datetimeFigureOut">
              <a:rPr lang="en-US"/>
              <a:pPr>
                <a:defRPr/>
              </a:pPr>
              <a:t>1/5/2022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E6A263-3CC6-420B-ABA2-65F5D58C8593}" type="slidenum">
              <a:rPr lang="en-US" altLang="ro-RO"/>
              <a:pPr/>
              <a:t>‹#›</a:t>
            </a:fld>
            <a:endParaRPr lang="en-US" altLang="ro-R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5E83D02D-89EF-49CC-A7D9-820E6063EE56}" type="datetimeFigureOut">
              <a:rPr lang="en-US"/>
              <a:pPr>
                <a:defRPr/>
              </a:pPr>
              <a:t>1/5/2022</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6BD8A85-01F2-4ED3-B392-8134F4B85A0D}" type="slidenum">
              <a:rPr lang="en-US" altLang="ro-RO"/>
              <a:pPr/>
              <a:t>‹#›</a:t>
            </a:fld>
            <a:endParaRPr lang="en-US"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a:extLst/>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eaLnBrk="1" hangingPunct="1">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smtClean="0">
                <a:solidFill>
                  <a:srgbClr val="FF0000"/>
                </a:solidFill>
                <a:latin typeface="+mn-lt"/>
              </a:rPr>
              <a:t>Bitdefender</a:t>
            </a:r>
            <a:r>
              <a:rPr lang="ro-RO" sz="1000" dirty="0" smtClean="0">
                <a:solidFill>
                  <a:srgbClr val="FF0000"/>
                </a:solidFill>
                <a:latin typeface="+mn-lt"/>
              </a:rPr>
              <a:t> </a:t>
            </a:r>
            <a:r>
              <a:rPr lang="en-US" sz="1000" dirty="0" smtClean="0">
                <a:solidFill>
                  <a:srgbClr val="FF0000"/>
                </a:solidFill>
                <a:latin typeface="+mn-lt"/>
              </a:rPr>
              <a:t>201</a:t>
            </a:r>
            <a:r>
              <a:rPr lang="ro-RO" sz="1000" dirty="0" smtClean="0">
                <a:solidFill>
                  <a:srgbClr val="FF0000"/>
                </a:solidFill>
                <a:latin typeface="+mn-lt"/>
              </a:rPr>
              <a:t>7</a:t>
            </a:r>
            <a:r>
              <a:rPr lang="en-US" sz="1000" dirty="0" smtClean="0">
                <a:solidFill>
                  <a:srgbClr val="FF0000"/>
                </a:solidFill>
                <a:latin typeface="+mn-lt"/>
              </a:rPr>
              <a:t>  </a:t>
            </a:r>
            <a:r>
              <a:rPr lang="en-US" sz="1000" dirty="0">
                <a:solidFill>
                  <a:srgbClr val="FF0000"/>
                </a:solidFill>
                <a:latin typeface="+mn-lt"/>
              </a:rPr>
              <a:t>/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a:extLst/>
        </p:spPr>
        <p:txBody>
          <a:bodyPr lIns="104274" tIns="52137" rIns="104274" bIns="52137">
            <a:spAutoFit/>
          </a:bodyP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eaLnBrk="1" hangingPunct="1">
              <a:lnSpc>
                <a:spcPts val="7438"/>
              </a:lnSpc>
              <a:defRPr/>
            </a:pPr>
            <a:r>
              <a:rPr lang="en-US" altLang="ro-RO" sz="7500" b="1" smtClean="0">
                <a:solidFill>
                  <a:srgbClr val="FFFFFF"/>
                </a:solidFill>
                <a:latin typeface="Tahoma" panose="020B0604030504040204" pitchFamily="34" charset="0"/>
              </a:rPr>
              <a:t>Vă mulțumim!</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ctr" defTabSz="520700" rtl="0" eaLnBrk="0" fontAlgn="base" hangingPunct="0">
        <a:spcBef>
          <a:spcPct val="0"/>
        </a:spcBef>
        <a:spcAft>
          <a:spcPct val="0"/>
        </a:spcAft>
        <a:defRPr sz="5000" kern="1200">
          <a:solidFill>
            <a:schemeClr val="tx1"/>
          </a:solidFill>
          <a:latin typeface="+mj-lt"/>
          <a:ea typeface="+mj-ea"/>
          <a:cs typeface="+mj-cs"/>
        </a:defRPr>
      </a:lvl1pPr>
      <a:lvl2pPr algn="ctr" defTabSz="520700" rtl="0" eaLnBrk="0" fontAlgn="base" hangingPunct="0">
        <a:spcBef>
          <a:spcPct val="0"/>
        </a:spcBef>
        <a:spcAft>
          <a:spcPct val="0"/>
        </a:spcAft>
        <a:defRPr sz="5000">
          <a:solidFill>
            <a:schemeClr val="tx1"/>
          </a:solidFill>
          <a:latin typeface="Calibri" pitchFamily="34" charset="0"/>
        </a:defRPr>
      </a:lvl2pPr>
      <a:lvl3pPr algn="ctr" defTabSz="520700" rtl="0" eaLnBrk="0" fontAlgn="base" hangingPunct="0">
        <a:spcBef>
          <a:spcPct val="0"/>
        </a:spcBef>
        <a:spcAft>
          <a:spcPct val="0"/>
        </a:spcAft>
        <a:defRPr sz="5000">
          <a:solidFill>
            <a:schemeClr val="tx1"/>
          </a:solidFill>
          <a:latin typeface="Calibri" pitchFamily="34" charset="0"/>
        </a:defRPr>
      </a:lvl3pPr>
      <a:lvl4pPr algn="ctr" defTabSz="520700" rtl="0" eaLnBrk="0" fontAlgn="base" hangingPunct="0">
        <a:spcBef>
          <a:spcPct val="0"/>
        </a:spcBef>
        <a:spcAft>
          <a:spcPct val="0"/>
        </a:spcAft>
        <a:defRPr sz="5000">
          <a:solidFill>
            <a:schemeClr val="tx1"/>
          </a:solidFill>
          <a:latin typeface="Calibri" pitchFamily="34" charset="0"/>
        </a:defRPr>
      </a:lvl4pPr>
      <a:lvl5pPr algn="ctr" defTabSz="520700" rtl="0" eaLnBrk="0" fontAlgn="base" hangingPunct="0">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ro-RO" sz="2800" b="1" dirty="0" smtClean="0">
                <a:solidFill>
                  <a:schemeClr val="bg1"/>
                </a:solidFill>
                <a:latin typeface="Cambria" pitchFamily="18" charset="0"/>
              </a:rPr>
              <a:t>Multi-module programming</a:t>
            </a:r>
            <a:endParaRPr lang="en-US" altLang="ro-RO" sz="28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r>
              <a:rPr lang="ro-RO" altLang="ro-RO" sz="2000" b="1" dirty="0">
                <a:solidFill>
                  <a:schemeClr val="bg1"/>
                </a:solidFill>
                <a:latin typeface="Cambria" pitchFamily="18" charset="0"/>
              </a:rPr>
              <a:t>mvanta@bitdefender.com</a:t>
            </a:r>
            <a:endParaRPr lang="en-US" altLang="ro-RO" sz="2000" b="1" dirty="0">
              <a:solidFill>
                <a:schemeClr val="bg1"/>
              </a:solidFill>
              <a:latin typeface="Cambria" pitchFamily="18" charset="0"/>
            </a:endParaRPr>
          </a:p>
        </p:txBody>
      </p:sp>
      <p:pic>
        <p:nvPicPr>
          <p:cNvPr id="5123"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eaLnBrk="1" hangingPunct="1">
              <a:buFont typeface="Arial" panose="020B0604020202020204" pitchFamily="34" charset="0"/>
              <a:buChar char="•"/>
              <a:defRPr/>
            </a:pPr>
            <a:r>
              <a:rPr lang="en-US" sz="2800" b="1" dirty="0" smtClean="0">
                <a:solidFill>
                  <a:srgbClr val="FF0000"/>
                </a:solidFill>
              </a:rPr>
              <a:t>Static </a:t>
            </a:r>
            <a:r>
              <a:rPr lang="en-US" sz="2800" dirty="0" smtClean="0">
                <a:solidFill>
                  <a:srgbClr val="FF0000"/>
                </a:solidFill>
              </a:rPr>
              <a:t>linking at </a:t>
            </a:r>
            <a:r>
              <a:rPr lang="en-US" sz="2800" b="1" dirty="0" smtClean="0">
                <a:solidFill>
                  <a:srgbClr val="FF0000"/>
                </a:solidFill>
              </a:rPr>
              <a:t>link-time</a:t>
            </a:r>
            <a:endParaRPr lang="ro-RO" sz="2800" b="1" dirty="0">
              <a:solidFill>
                <a:srgbClr val="FF0000"/>
              </a:solidFill>
            </a:endParaRPr>
          </a:p>
          <a:p>
            <a:pPr lvl="1" eaLnBrk="1" hangingPunct="1">
              <a:buFont typeface="Arial" panose="020B0604020202020204" pitchFamily="34" charset="0"/>
              <a:buChar char="•"/>
              <a:defRPr/>
            </a:pPr>
            <a:r>
              <a:rPr lang="en-US" sz="2400" dirty="0" smtClean="0"/>
              <a:t>a step performed by the </a:t>
            </a:r>
            <a:r>
              <a:rPr lang="en-US" sz="2400" b="1" dirty="0" smtClean="0"/>
              <a:t>liker</a:t>
            </a:r>
            <a:r>
              <a:rPr lang="en-US" sz="2400" dirty="0" smtClean="0"/>
              <a:t> </a:t>
            </a:r>
            <a:r>
              <a:rPr lang="en-US" sz="2400" u="sng" dirty="0" smtClean="0"/>
              <a:t>after</a:t>
            </a:r>
            <a:r>
              <a:rPr lang="ro-RO" sz="2400" dirty="0" smtClean="0"/>
              <a:t> </a:t>
            </a:r>
            <a:r>
              <a:rPr lang="en-US" sz="2400" dirty="0" smtClean="0"/>
              <a:t>assembly/compilation</a:t>
            </a:r>
            <a:endParaRPr lang="ro-RO" sz="2400"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marL="1042733" lvl="2" indent="0" eaLnBrk="1" hangingPunct="1">
              <a:buFont typeface="Lucida Grande"/>
              <a:buNone/>
              <a:defRPr/>
            </a:pPr>
            <a:endParaRPr lang="ro-RO" sz="1600" dirty="0"/>
          </a:p>
          <a:p>
            <a:pPr marL="1042733" lvl="2" indent="0" eaLnBrk="1" hangingPunct="1">
              <a:buFont typeface="Lucida Grande"/>
              <a:buNone/>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marL="521366" lvl="1" indent="0" eaLnBrk="1" hangingPunct="1">
              <a:buFont typeface="Arial"/>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5363"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5364"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5"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6"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7" name="Organization Chart 14"/>
          <p:cNvGrpSpPr>
            <a:grpSpLocks noChangeAspect="1"/>
          </p:cNvGrpSpPr>
          <p:nvPr/>
        </p:nvGrpSpPr>
        <p:grpSpPr bwMode="auto">
          <a:xfrm>
            <a:off x="1684338" y="2690813"/>
            <a:ext cx="7380287" cy="1781175"/>
            <a:chOff x="1440" y="10171"/>
            <a:chExt cx="9340" cy="3090"/>
          </a:xfrm>
        </p:grpSpPr>
        <p:cxnSp>
          <p:nvCxnSpPr>
            <p:cNvPr id="15384" name="_s9220"/>
            <p:cNvCxnSpPr>
              <a:cxnSpLocks noChangeShapeType="1"/>
              <a:stCxn id="15390" idx="3"/>
              <a:endCxn id="15387"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5385" name="_s9221"/>
            <p:cNvCxnSpPr>
              <a:cxnSpLocks noChangeShapeType="1"/>
              <a:stCxn id="15389" idx="3"/>
              <a:endCxn id="15387"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5386" name="_s9222"/>
            <p:cNvCxnSpPr>
              <a:cxnSpLocks noChangeShapeType="1"/>
              <a:stCxn id="15388" idx="3"/>
              <a:endCxn id="15387"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5387"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Compilation</a:t>
              </a:r>
              <a:r>
                <a:rPr lang="ro-RO" altLang="en-US" sz="1400">
                  <a:latin typeface="Arial" pitchFamily="34" charset="0"/>
                  <a:cs typeface="Times New Roman" pitchFamily="18" charset="0"/>
                </a:rPr>
                <a:t> </a:t>
              </a:r>
              <a:endParaRPr lang="ro-RO" altLang="en-US" sz="1100">
                <a:latin typeface="Arial" pitchFamily="34" charset="0"/>
              </a:endParaRPr>
            </a:p>
            <a:p>
              <a:pPr algn="ctr" defTabSz="914400"/>
              <a:r>
                <a:rPr lang="ro-RO" altLang="en-US" sz="1400">
                  <a:latin typeface="Arial" pitchFamily="34" charset="0"/>
                  <a:cs typeface="Times New Roman" pitchFamily="18" charset="0"/>
                </a:rPr>
                <a:t>(</a:t>
              </a:r>
              <a:r>
                <a:rPr lang="en-US" altLang="en-US" sz="1400">
                  <a:latin typeface="Arial" pitchFamily="34" charset="0"/>
                  <a:cs typeface="Times New Roman" pitchFamily="18" charset="0"/>
                </a:rPr>
                <a:t>or assembly</a:t>
              </a:r>
              <a:r>
                <a:rPr lang="ro-RO" altLang="en-US" sz="1400">
                  <a:latin typeface="Arial" pitchFamily="34" charset="0"/>
                  <a:cs typeface="Times New Roman" pitchFamily="18" charset="0"/>
                </a:rPr>
                <a:t>)</a:t>
              </a:r>
              <a:endParaRPr lang="ro-RO" altLang="en-US" sz="1800">
                <a:latin typeface="Arial" pitchFamily="34" charset="0"/>
              </a:endParaRPr>
            </a:p>
          </p:txBody>
        </p:sp>
        <p:sp>
          <p:nvSpPr>
            <p:cNvPr id="15388"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89"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0"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1"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2"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3"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cxnSp>
          <p:nvCxnSpPr>
            <p:cNvPr id="15394"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5395"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5396"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smtClean="0">
                  <a:latin typeface="Arial" panose="020B0604020202020204" pitchFamily="34" charset="0"/>
                  <a:cs typeface="Times New Roman" panose="02020603050405020304" pitchFamily="18" charset="0"/>
                </a:rPr>
                <a:t>Compilation</a:t>
              </a:r>
              <a:r>
                <a:rPr lang="ro-RO" altLang="en-US" sz="1200" dirty="0" smtClean="0">
                  <a:latin typeface="Arial" panose="020B0604020202020204" pitchFamily="34" charset="0"/>
                  <a:cs typeface="Times New Roman" panose="02020603050405020304" pitchFamily="18" charset="0"/>
                </a:rPr>
                <a:t> </a:t>
              </a:r>
              <a:endParaRPr lang="ro-RO" altLang="en-US" sz="1050" dirty="0" smtClean="0">
                <a:latin typeface="Arial" panose="020B0604020202020204" pitchFamily="34" charset="0"/>
              </a:endParaRPr>
            </a:p>
            <a:p>
              <a:pPr algn="ctr" defTabSz="914400">
                <a:defRPr/>
              </a:pPr>
              <a:r>
                <a:rPr lang="ro-RO" altLang="en-US" sz="1200" dirty="0" smtClean="0">
                  <a:latin typeface="Arial" panose="020B0604020202020204" pitchFamily="34" charset="0"/>
                  <a:cs typeface="Times New Roman" panose="02020603050405020304" pitchFamily="18" charset="0"/>
                </a:rPr>
                <a:t>(</a:t>
              </a:r>
              <a:r>
                <a:rPr lang="en-US" altLang="en-US" sz="1200" dirty="0" smtClean="0">
                  <a:latin typeface="Arial" panose="020B0604020202020204" pitchFamily="34" charset="0"/>
                  <a:cs typeface="Times New Roman" panose="02020603050405020304" pitchFamily="18" charset="0"/>
                </a:rPr>
                <a:t>or assembly</a:t>
              </a:r>
              <a:r>
                <a:rPr lang="ro-RO" altLang="en-US" sz="1200" dirty="0" smtClean="0">
                  <a:latin typeface="Arial" panose="020B0604020202020204" pitchFamily="34" charset="0"/>
                  <a:cs typeface="Times New Roman" panose="02020603050405020304" pitchFamily="18" charset="0"/>
                </a:rPr>
                <a:t>)</a:t>
              </a:r>
              <a:endParaRPr lang="ro-RO" altLang="en-US" sz="1800" dirty="0" smtClean="0">
                <a:latin typeface="Arial" panose="020B0604020202020204" pitchFamily="34" charset="0"/>
              </a:endParaRPr>
            </a:p>
          </p:txBody>
        </p:sp>
        <p:sp>
          <p:nvSpPr>
            <p:cNvPr id="18469" name="_s1098"/>
            <p:cNvSpPr>
              <a:spLocks noChangeArrowheads="1"/>
            </p:cNvSpPr>
            <p:nvPr/>
          </p:nvSpPr>
          <p:spPr bwMode="auto">
            <a:xfrm>
              <a:off x="5430" y="12360"/>
              <a:ext cx="2373" cy="6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smtClean="0">
                  <a:latin typeface="Arial" panose="020B0604020202020204" pitchFamily="34" charset="0"/>
                  <a:cs typeface="Times New Roman" panose="02020603050405020304" pitchFamily="18" charset="0"/>
                </a:rPr>
                <a:t>Compilation</a:t>
              </a:r>
              <a:r>
                <a:rPr lang="ro-RO" altLang="en-US" sz="1200" dirty="0" smtClean="0">
                  <a:latin typeface="Arial" panose="020B0604020202020204" pitchFamily="34" charset="0"/>
                  <a:cs typeface="Times New Roman" panose="02020603050405020304" pitchFamily="18" charset="0"/>
                </a:rPr>
                <a:t> </a:t>
              </a:r>
              <a:endParaRPr lang="ro-RO" altLang="en-US" sz="1050" dirty="0" smtClean="0">
                <a:latin typeface="Arial" panose="020B0604020202020204" pitchFamily="34" charset="0"/>
              </a:endParaRPr>
            </a:p>
            <a:p>
              <a:pPr algn="ctr" defTabSz="914400">
                <a:defRPr/>
              </a:pPr>
              <a:r>
                <a:rPr lang="ro-RO" altLang="en-US" sz="1200" dirty="0" smtClean="0">
                  <a:latin typeface="Arial" panose="020B0604020202020204" pitchFamily="34" charset="0"/>
                  <a:cs typeface="Times New Roman" panose="02020603050405020304" pitchFamily="18" charset="0"/>
                </a:rPr>
                <a:t>(</a:t>
              </a:r>
              <a:r>
                <a:rPr lang="en-US" altLang="en-US" sz="1200" dirty="0" smtClean="0">
                  <a:latin typeface="Arial" panose="020B0604020202020204" pitchFamily="34" charset="0"/>
                  <a:cs typeface="Times New Roman" panose="02020603050405020304" pitchFamily="18" charset="0"/>
                </a:rPr>
                <a:t>or assembly</a:t>
              </a:r>
              <a:r>
                <a:rPr lang="ro-RO" altLang="en-US" sz="1200" dirty="0" smtClean="0">
                  <a:latin typeface="Arial" panose="020B0604020202020204" pitchFamily="34" charset="0"/>
                  <a:cs typeface="Times New Roman" panose="02020603050405020304" pitchFamily="18" charset="0"/>
                </a:rPr>
                <a:t>)</a:t>
              </a:r>
              <a:endParaRPr lang="ro-RO" altLang="en-US" sz="1800" dirty="0" smtClean="0">
                <a:latin typeface="Arial" panose="020B0604020202020204" pitchFamily="34" charset="0"/>
              </a:endParaRPr>
            </a:p>
          </p:txBody>
        </p:sp>
        <p:sp>
          <p:nvSpPr>
            <p:cNvPr id="15399"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68"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9" name="Organization Chart 20"/>
          <p:cNvGrpSpPr>
            <a:grpSpLocks noChangeAspect="1"/>
          </p:cNvGrpSpPr>
          <p:nvPr/>
        </p:nvGrpSpPr>
        <p:grpSpPr bwMode="auto">
          <a:xfrm>
            <a:off x="1620838" y="4664075"/>
            <a:ext cx="7380287" cy="1989138"/>
            <a:chOff x="876" y="6129"/>
            <a:chExt cx="9946" cy="3132"/>
          </a:xfrm>
        </p:grpSpPr>
        <p:cxnSp>
          <p:nvCxnSpPr>
            <p:cNvPr id="15374" name="_s9246"/>
            <p:cNvCxnSpPr>
              <a:cxnSpLocks noChangeShapeType="1"/>
              <a:stCxn id="15382" idx="0"/>
              <a:endCxn id="15378"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5375" name="_s9245"/>
            <p:cNvCxnSpPr>
              <a:cxnSpLocks noChangeShapeType="1"/>
              <a:stCxn id="15381" idx="0"/>
              <a:endCxn id="15378"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5376" name="_s9244"/>
            <p:cNvCxnSpPr>
              <a:cxnSpLocks noChangeShapeType="1"/>
              <a:stCxn id="15380" idx="0"/>
              <a:endCxn id="15378"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5377" name="_s9243"/>
            <p:cNvCxnSpPr>
              <a:cxnSpLocks noChangeShapeType="1"/>
              <a:stCxn id="15379" idx="0"/>
              <a:endCxn id="15378" idx="2"/>
            </p:cNvCxnSpPr>
            <p:nvPr/>
          </p:nvCxnSpPr>
          <p:spPr bwMode="auto">
            <a:xfrm>
              <a:off x="3562" y="7060"/>
              <a:ext cx="2480" cy="452"/>
            </a:xfrm>
            <a:prstGeom prst="bentConnector2">
              <a:avLst/>
            </a:prstGeom>
            <a:noFill/>
            <a:ln w="28575">
              <a:solidFill>
                <a:srgbClr val="000000"/>
              </a:solidFill>
              <a:miter lim="800000"/>
              <a:headEnd/>
              <a:tailEnd/>
            </a:ln>
          </p:spPr>
        </p:cxnSp>
        <p:sp>
          <p:nvSpPr>
            <p:cNvPr id="15378"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linking</a:t>
              </a:r>
              <a:endParaRPr lang="ro-RO" altLang="en-US" sz="1800" b="1">
                <a:latin typeface="Arial" pitchFamily="34" charset="0"/>
              </a:endParaRPr>
            </a:p>
          </p:txBody>
        </p:sp>
        <p:sp>
          <p:nvSpPr>
            <p:cNvPr id="15379"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 </a:t>
              </a:r>
              <a:r>
                <a:rPr lang="ro-RO" altLang="en-US" sz="1400" b="1">
                  <a:latin typeface="Arial" pitchFamily="34" charset="0"/>
                  <a:cs typeface="Times New Roman" pitchFamily="18" charset="0"/>
                </a:rPr>
                <a:t>.OBJ</a:t>
              </a:r>
              <a:endParaRPr lang="ro-RO" altLang="en-US" sz="1800" b="1">
                <a:latin typeface="Arial" pitchFamily="34" charset="0"/>
              </a:endParaRPr>
            </a:p>
          </p:txBody>
        </p:sp>
        <p:sp>
          <p:nvSpPr>
            <p:cNvPr id="15380"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a:t>
              </a:r>
              <a:r>
                <a:rPr lang="ro-RO" altLang="en-US" sz="1400" b="1">
                  <a:latin typeface="Arial" pitchFamily="34" charset="0"/>
                  <a:cs typeface="Times New Roman" pitchFamily="18" charset="0"/>
                </a:rPr>
                <a:t> .OBJ</a:t>
              </a:r>
              <a:endParaRPr lang="ro-RO" altLang="en-US" sz="1800" b="1">
                <a:latin typeface="Arial" pitchFamily="34" charset="0"/>
              </a:endParaRPr>
            </a:p>
          </p:txBody>
        </p:sp>
        <p:sp>
          <p:nvSpPr>
            <p:cNvPr id="15381"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Library</a:t>
              </a:r>
              <a:r>
                <a:rPr lang="ro-RO" altLang="en-US" sz="1400" b="1">
                  <a:latin typeface="Arial" pitchFamily="34" charset="0"/>
                  <a:cs typeface="Times New Roman" pitchFamily="18" charset="0"/>
                </a:rPr>
                <a:t> .LIB</a:t>
              </a:r>
              <a:endParaRPr lang="ro-RO" altLang="en-US" sz="1800" b="1">
                <a:latin typeface="Arial" pitchFamily="34" charset="0"/>
              </a:endParaRPr>
            </a:p>
          </p:txBody>
        </p:sp>
        <p:sp>
          <p:nvSpPr>
            <p:cNvPr id="15382"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5383"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70" name="TextBox 7"/>
          <p:cNvSpPr txBox="1">
            <a:spLocks noChangeArrowheads="1"/>
          </p:cNvSpPr>
          <p:nvPr/>
        </p:nvSpPr>
        <p:spPr bwMode="auto">
          <a:xfrm>
            <a:off x="1581150" y="4719638"/>
            <a:ext cx="1258888"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
        <p:nvSpPr>
          <p:cNvPr id="15371"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pPr eaLnBrk="1" hangingPunct="1"/>
            <a:r>
              <a:rPr lang="ro-RO" altLang="en-US" sz="1800" b="1"/>
              <a:t>1 </a:t>
            </a:r>
            <a:r>
              <a:rPr lang="en-US" altLang="en-US" sz="1800" b="1"/>
              <a:t>Executable</a:t>
            </a:r>
            <a:r>
              <a:rPr lang="ro-RO" altLang="en-US" sz="1800" b="1"/>
              <a:t>, </a:t>
            </a:r>
            <a:r>
              <a:rPr lang="en-US" altLang="en-US" sz="1800" b="1"/>
              <a:t>static/dynamic library</a:t>
            </a:r>
          </a:p>
        </p:txBody>
      </p:sp>
      <p:sp>
        <p:nvSpPr>
          <p:cNvPr id="15372" name="TextBox 37"/>
          <p:cNvSpPr txBox="1">
            <a:spLocks noChangeArrowheads="1"/>
          </p:cNvSpPr>
          <p:nvPr/>
        </p:nvSpPr>
        <p:spPr bwMode="auto">
          <a:xfrm>
            <a:off x="1581150" y="2370138"/>
            <a:ext cx="4143375" cy="369332"/>
          </a:xfrm>
          <a:prstGeom prst="rect">
            <a:avLst/>
          </a:prstGeom>
          <a:noFill/>
          <a:ln w="9525">
            <a:noFill/>
            <a:miter lim="800000"/>
            <a:headEnd/>
            <a:tailEnd/>
          </a:ln>
        </p:spPr>
        <p:txBody>
          <a:bodyPr wrap="square">
            <a:spAutoFit/>
          </a:bodyPr>
          <a:lstStyle/>
          <a:p>
            <a:pPr eaLnBrk="1" hangingPunct="1"/>
            <a:r>
              <a:rPr lang="ro-RO" altLang="en-US" sz="1800" b="1" dirty="0"/>
              <a:t>N </a:t>
            </a:r>
            <a:r>
              <a:rPr lang="en-US" altLang="en-US" sz="1800" b="1" dirty="0"/>
              <a:t>compile </a:t>
            </a:r>
            <a:r>
              <a:rPr lang="en-US" altLang="en-US" sz="1800" b="1" dirty="0" smtClean="0"/>
              <a:t>units, separately compiled !!!</a:t>
            </a:r>
            <a:endParaRPr lang="en-US" altLang="en-US" sz="1800" b="1" dirty="0"/>
          </a:p>
        </p:txBody>
      </p:sp>
      <p:sp>
        <p:nvSpPr>
          <p:cNvPr id="15373" name="TextBox 38"/>
          <p:cNvSpPr txBox="1">
            <a:spLocks noChangeArrowheads="1"/>
          </p:cNvSpPr>
          <p:nvPr/>
        </p:nvSpPr>
        <p:spPr bwMode="auto">
          <a:xfrm>
            <a:off x="7156450" y="2387600"/>
            <a:ext cx="1274763" cy="369888"/>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sz="quarter" idx="12"/>
          </p:nvPr>
        </p:nvSpPr>
        <p:spPr bwMode="auto">
          <a:xfrm>
            <a:off x="434975" y="1338263"/>
            <a:ext cx="9701213" cy="5453062"/>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smtClean="0">
                <a:solidFill>
                  <a:srgbClr val="FF0000"/>
                </a:solidFill>
                <a:cs typeface="Arial" pitchFamily="34" charset="0"/>
              </a:rPr>
              <a:t>Static </a:t>
            </a:r>
            <a:r>
              <a:rPr lang="en-US" altLang="en-US" sz="2800" b="1" smtClean="0">
                <a:solidFill>
                  <a:srgbClr val="FF0000"/>
                </a:solidFill>
                <a:cs typeface="Arial" pitchFamily="34" charset="0"/>
              </a:rPr>
              <a:t>linking</a:t>
            </a:r>
            <a:r>
              <a:rPr lang="en-US" altLang="en-US" sz="2800" smtClean="0">
                <a:solidFill>
                  <a:srgbClr val="FF0000"/>
                </a:solidFill>
                <a:cs typeface="Arial" pitchFamily="34" charset="0"/>
              </a:rPr>
              <a:t> at </a:t>
            </a:r>
            <a:r>
              <a:rPr lang="en-US" altLang="en-US" sz="2800" b="1" smtClean="0">
                <a:solidFill>
                  <a:srgbClr val="FF0000"/>
                </a:solidFill>
                <a:cs typeface="Arial" pitchFamily="34" charset="0"/>
              </a:rPr>
              <a:t>link-time</a:t>
            </a:r>
            <a:r>
              <a:rPr lang="en-US" altLang="en-US" sz="2800" smtClean="0">
                <a:solidFill>
                  <a:srgbClr val="FF0000"/>
                </a:solidFill>
                <a:cs typeface="Arial" pitchFamily="34" charset="0"/>
              </a:rPr>
              <a:t> – summary of responsibilities </a:t>
            </a:r>
            <a:r>
              <a:rPr lang="en-US" altLang="en-US" sz="1800" u="sng" smtClean="0">
                <a:cs typeface="Arial" pitchFamily="34" charset="0"/>
              </a:rPr>
              <a:t>Preprocessor</a:t>
            </a:r>
            <a:r>
              <a:rPr lang="ro-RO" altLang="en-US" sz="1800" smtClean="0">
                <a:cs typeface="Arial" pitchFamily="34" charset="0"/>
              </a:rPr>
              <a:t>: </a:t>
            </a:r>
            <a:r>
              <a:rPr lang="ro-RO" altLang="en-US" sz="1800" b="1" smtClean="0">
                <a:cs typeface="Arial" pitchFamily="34" charset="0"/>
              </a:rPr>
              <a:t>text =</a:t>
            </a:r>
            <a:r>
              <a:rPr lang="en-US" altLang="en-US" sz="1800" b="1" smtClean="0">
                <a:cs typeface="Arial" pitchFamily="34" charset="0"/>
              </a:rPr>
              <a:t>&gt; text</a:t>
            </a:r>
            <a:r>
              <a:rPr lang="ro-RO" altLang="en-US" sz="1800" b="1" smtClean="0">
                <a:cs typeface="Arial" pitchFamily="34" charset="0"/>
              </a:rPr>
              <a:t> </a:t>
            </a:r>
          </a:p>
          <a:p>
            <a:pPr marL="1433513" lvl="2" indent="-390525" eaLnBrk="1" hangingPunct="1">
              <a:buFont typeface="Arial" pitchFamily="34" charset="0"/>
              <a:buChar char="•"/>
            </a:pPr>
            <a:r>
              <a:rPr lang="en-US" altLang="en-US" sz="1400" smtClean="0">
                <a:cs typeface="Arial" pitchFamily="34" charset="0"/>
              </a:rPr>
              <a:t>Performs a processing of the source </a:t>
            </a:r>
            <a:r>
              <a:rPr lang="en-US" altLang="en-US" sz="1400" i="1" smtClean="0">
                <a:cs typeface="Arial" pitchFamily="34" charset="0"/>
              </a:rPr>
              <a:t>text</a:t>
            </a:r>
            <a:r>
              <a:rPr lang="en-US" altLang="en-US" sz="1400" smtClean="0">
                <a:cs typeface="Arial" pitchFamily="34" charset="0"/>
              </a:rPr>
              <a:t>, resulting a intermediary </a:t>
            </a:r>
            <a:r>
              <a:rPr lang="en-US" altLang="en-US" sz="1400" i="1" smtClean="0">
                <a:cs typeface="Arial" pitchFamily="34" charset="0"/>
              </a:rPr>
              <a:t>text</a:t>
            </a:r>
            <a:r>
              <a:rPr lang="en-US" altLang="en-US" sz="1400" smtClean="0">
                <a:cs typeface="Arial" pitchFamily="34" charset="0"/>
              </a:rPr>
              <a:t> source</a:t>
            </a:r>
          </a:p>
          <a:p>
            <a:pPr marL="1433513" lvl="2" indent="-390525" eaLnBrk="1" hangingPunct="1">
              <a:buFont typeface="Arial" pitchFamily="34" charset="0"/>
              <a:buChar char="•"/>
            </a:pPr>
            <a:r>
              <a:rPr lang="en-US" altLang="en-US" sz="1400" smtClean="0">
                <a:cs typeface="Arial" pitchFamily="34" charset="0"/>
              </a:rPr>
              <a:t>Can be imagined as a component of the compiler or assembler</a:t>
            </a:r>
          </a:p>
          <a:p>
            <a:pPr marL="1433513" lvl="2" indent="-390525" eaLnBrk="1" hangingPunct="1">
              <a:buFont typeface="Arial" pitchFamily="34" charset="0"/>
              <a:buChar char="•"/>
            </a:pPr>
            <a:r>
              <a:rPr lang="en-US" altLang="en-US" sz="1400" smtClean="0">
                <a:cs typeface="Arial" pitchFamily="34" charset="0"/>
              </a:rPr>
              <a:t>May be missing,  many languages do not have a preprocessor.</a:t>
            </a:r>
          </a:p>
          <a:p>
            <a:pPr marL="911225" lvl="1" indent="-390525" eaLnBrk="1" hangingPunct="1">
              <a:buFont typeface="Arial" pitchFamily="34" charset="0"/>
              <a:buChar char="•"/>
            </a:pPr>
            <a:r>
              <a:rPr lang="en-US" altLang="en-US" sz="1800" u="sng" smtClean="0">
                <a:cs typeface="Arial" pitchFamily="34" charset="0"/>
              </a:rPr>
              <a:t>Assembler</a:t>
            </a:r>
            <a:r>
              <a:rPr lang="ro-RO" altLang="en-US" sz="1800" smtClean="0">
                <a:cs typeface="Arial" pitchFamily="34" charset="0"/>
              </a:rPr>
              <a:t>: </a:t>
            </a:r>
            <a:r>
              <a:rPr lang="en-US" altLang="en-US" sz="1800" b="1" smtClean="0">
                <a:cs typeface="Arial" pitchFamily="34" charset="0"/>
              </a:rPr>
              <a:t>instructions</a:t>
            </a:r>
            <a:r>
              <a:rPr lang="ro-RO" altLang="en-US" sz="1800" b="1" smtClean="0">
                <a:cs typeface="Arial" pitchFamily="34" charset="0"/>
              </a:rPr>
              <a:t> (text) =</a:t>
            </a:r>
            <a:r>
              <a:rPr lang="en-US" altLang="en-US" sz="1800" b="1" smtClean="0">
                <a:cs typeface="Arial" pitchFamily="34" charset="0"/>
              </a:rPr>
              <a:t>&gt; binary encoding</a:t>
            </a:r>
            <a:r>
              <a:rPr lang="ro-RO" altLang="en-US" sz="1800" b="1" smtClean="0">
                <a:cs typeface="Arial" pitchFamily="34" charset="0"/>
              </a:rPr>
              <a:t> (</a:t>
            </a:r>
            <a:r>
              <a:rPr lang="en-US" altLang="en-US" sz="1800" b="1" smtClean="0">
                <a:cs typeface="Arial" pitchFamily="34" charset="0"/>
              </a:rPr>
              <a:t>object file</a:t>
            </a:r>
            <a:r>
              <a:rPr lang="ro-RO" altLang="en-US" sz="1800" b="1" smtClean="0">
                <a:cs typeface="Arial" pitchFamily="34" charset="0"/>
              </a:rPr>
              <a:t>)</a:t>
            </a:r>
          </a:p>
          <a:p>
            <a:pPr marL="1433513" lvl="2" indent="-390525" eaLnBrk="1" hangingPunct="1">
              <a:buFont typeface="Arial" pitchFamily="34" charset="0"/>
              <a:buChar char="•"/>
            </a:pPr>
            <a:r>
              <a:rPr lang="en-US" altLang="en-US" sz="1400" smtClean="0">
                <a:cs typeface="Arial" pitchFamily="34" charset="0"/>
              </a:rPr>
              <a:t>Encodes the instructions and data (variables) from the preprocessed text source and builds an object file that consists of machine code and variable values, along with information about the content (variable names, subroutines, information about their type and visibility etc.)</a:t>
            </a:r>
            <a:endParaRPr lang="ro-RO" altLang="en-US" sz="1400" smtClean="0">
              <a:cs typeface="Arial" pitchFamily="34" charset="0"/>
            </a:endParaRPr>
          </a:p>
          <a:p>
            <a:pPr marL="911225" lvl="1" indent="-390525" eaLnBrk="1" hangingPunct="1">
              <a:buFont typeface="Arial" pitchFamily="34" charset="0"/>
              <a:buChar char="•"/>
            </a:pPr>
            <a:r>
              <a:rPr lang="en-US" altLang="en-US" sz="1800" u="sng" smtClean="0">
                <a:cs typeface="Arial" pitchFamily="34" charset="0"/>
              </a:rPr>
              <a:t>Compiler</a:t>
            </a:r>
            <a:r>
              <a:rPr lang="ro-RO" altLang="en-US" sz="1800" smtClean="0">
                <a:cs typeface="Arial" pitchFamily="34" charset="0"/>
              </a:rPr>
              <a:t>: </a:t>
            </a:r>
            <a:r>
              <a:rPr lang="en-US" altLang="en-US" sz="1800" b="1" smtClean="0">
                <a:cs typeface="Arial" pitchFamily="34" charset="0"/>
              </a:rPr>
              <a:t>instructions</a:t>
            </a:r>
            <a:r>
              <a:rPr lang="ro-RO" altLang="en-US" sz="1800" b="1" smtClean="0">
                <a:cs typeface="Arial" pitchFamily="34" charset="0"/>
              </a:rPr>
              <a:t> (text) =</a:t>
            </a:r>
            <a:r>
              <a:rPr lang="en-US" altLang="en-US" sz="1800" b="1" smtClean="0">
                <a:cs typeface="Arial" pitchFamily="34" charset="0"/>
              </a:rPr>
              <a:t>&gt; binary encoding</a:t>
            </a:r>
            <a:r>
              <a:rPr lang="ro-RO" altLang="en-US" sz="1800" b="1" smtClean="0">
                <a:cs typeface="Arial" pitchFamily="34" charset="0"/>
              </a:rPr>
              <a:t> (</a:t>
            </a:r>
            <a:r>
              <a:rPr lang="en-US" altLang="en-US" sz="1800" b="1" smtClean="0">
                <a:cs typeface="Arial" pitchFamily="34" charset="0"/>
              </a:rPr>
              <a:t>object file</a:t>
            </a:r>
            <a:r>
              <a:rPr lang="ro-RO" altLang="en-US" sz="1800" b="1" smtClean="0">
                <a:cs typeface="Arial" pitchFamily="34" charset="0"/>
              </a:rPr>
              <a:t>)</a:t>
            </a:r>
          </a:p>
          <a:p>
            <a:pPr marL="1433513" lvl="2" indent="-390525" eaLnBrk="1" hangingPunct="1">
              <a:buFont typeface="Arial" pitchFamily="34" charset="0"/>
              <a:buChar char="•"/>
            </a:pPr>
            <a:r>
              <a:rPr lang="en-US" altLang="en-US" sz="1400" smtClean="0">
                <a:cs typeface="Arial" pitchFamily="34" charset="0"/>
              </a:rPr>
              <a:t>Identifies sequences of processor instructions through which the functionalities described in the text source ca be obtained, </a:t>
            </a:r>
            <a:r>
              <a:rPr lang="en-US" altLang="en-US" sz="1400" i="1" smtClean="0">
                <a:cs typeface="Arial" pitchFamily="34" charset="0"/>
              </a:rPr>
              <a:t>then, like an assembler</a:t>
            </a:r>
            <a:r>
              <a:rPr lang="en-US" altLang="en-US" sz="1400" smtClean="0">
                <a:cs typeface="Arial" pitchFamily="34" charset="0"/>
              </a:rPr>
              <a:t>, generates an object file that contains the binary codification of those instructions and the variables from the program</a:t>
            </a:r>
          </a:p>
          <a:p>
            <a:pPr marL="1433513" lvl="2" indent="-390525" eaLnBrk="1" hangingPunct="1">
              <a:buFont typeface="Arial" pitchFamily="34" charset="0"/>
              <a:buChar char="•"/>
            </a:pPr>
            <a:r>
              <a:rPr lang="en-US" altLang="en-US" sz="1400" smtClean="0">
                <a:cs typeface="Arial" pitchFamily="34" charset="0"/>
              </a:rPr>
              <a:t>Assembling is a special case of compilation, where the processor instructions are provided directly in the text of the program and therefore the compiler does not need to select them!</a:t>
            </a:r>
          </a:p>
          <a:p>
            <a:pPr marL="911225" lvl="1" indent="-390525" eaLnBrk="1" hangingPunct="1">
              <a:buFont typeface="Arial" pitchFamily="34" charset="0"/>
              <a:buChar char="•"/>
            </a:pPr>
            <a:r>
              <a:rPr lang="en-US" altLang="en-US" sz="1800" u="sng" smtClean="0">
                <a:cs typeface="Arial" pitchFamily="34" charset="0"/>
              </a:rPr>
              <a:t>Linking</a:t>
            </a:r>
            <a:r>
              <a:rPr lang="ro-RO" altLang="en-US" sz="1800" smtClean="0">
                <a:cs typeface="Arial" pitchFamily="34" charset="0"/>
              </a:rPr>
              <a:t>: </a:t>
            </a:r>
            <a:r>
              <a:rPr lang="en-US" altLang="en-US" sz="1800" b="1" smtClean="0">
                <a:cs typeface="Arial" pitchFamily="34" charset="0"/>
              </a:rPr>
              <a:t>object file</a:t>
            </a:r>
            <a:r>
              <a:rPr lang="ro-RO" altLang="en-US" sz="1800" smtClean="0">
                <a:cs typeface="Arial" pitchFamily="34" charset="0"/>
              </a:rPr>
              <a:t> </a:t>
            </a:r>
            <a:r>
              <a:rPr lang="ro-RO" altLang="en-US" sz="1800" b="1" smtClean="0">
                <a:cs typeface="Arial" pitchFamily="34" charset="0"/>
              </a:rPr>
              <a:t>=</a:t>
            </a:r>
            <a:r>
              <a:rPr lang="en-US" altLang="en-US" sz="1800" b="1" smtClean="0">
                <a:cs typeface="Arial" pitchFamily="34" charset="0"/>
              </a:rPr>
              <a:t>&gt; library or program</a:t>
            </a:r>
            <a:endParaRPr lang="ro-RO" altLang="en-US" sz="1800" b="1" smtClean="0">
              <a:cs typeface="Arial" pitchFamily="34" charset="0"/>
            </a:endParaRPr>
          </a:p>
          <a:p>
            <a:pPr marL="1433513" lvl="2" indent="-390525" eaLnBrk="1" hangingPunct="1">
              <a:buFont typeface="Arial" pitchFamily="34" charset="0"/>
              <a:buChar char="•"/>
            </a:pPr>
            <a:r>
              <a:rPr lang="en-US" altLang="en-US" sz="1400" smtClean="0">
                <a:cs typeface="Arial" pitchFamily="34" charset="0"/>
              </a:rPr>
              <a:t>Constructs the final result, specifically a program (.exe) or a library (.dll or .lib) in which it </a:t>
            </a:r>
            <a:r>
              <a:rPr lang="en-US" altLang="en-US" sz="1400" i="1" smtClean="0">
                <a:cs typeface="Arial" pitchFamily="34" charset="0"/>
              </a:rPr>
              <a:t>links together</a:t>
            </a:r>
            <a:r>
              <a:rPr lang="en-US" altLang="en-US" sz="1400" smtClean="0">
                <a:cs typeface="Arial" pitchFamily="34" charset="0"/>
              </a:rPr>
              <a:t> (includes) the code and binary data from the object file</a:t>
            </a:r>
          </a:p>
          <a:p>
            <a:pPr marL="1433513" lvl="2" indent="-390525" eaLnBrk="1" hangingPunct="1">
              <a:buFont typeface="Arial" pitchFamily="34" charset="0"/>
              <a:buChar char="•"/>
            </a:pPr>
            <a:r>
              <a:rPr lang="en-US" altLang="en-US" sz="1400" smtClean="0">
                <a:cs typeface="Arial" pitchFamily="34" charset="0"/>
              </a:rPr>
              <a:t>It has no regard for which compilers or languages were used! Linking only requires that the input file follow the standard format of object files!</a:t>
            </a:r>
            <a:endParaRPr lang="ro-RO" altLang="en-US" sz="2000" smtClean="0">
              <a:cs typeface="Arial" pitchFamily="34" charset="0"/>
            </a:endParaRPr>
          </a:p>
          <a:p>
            <a:pPr marL="1433513" lvl="2" indent="-390525" eaLnBrk="1" hangingPunct="1">
              <a:buFont typeface="Arial" pitchFamily="34" charset="0"/>
              <a:buChar char="•"/>
            </a:pPr>
            <a:endParaRPr lang="en-US" altLang="en-US" sz="2000" smtClean="0">
              <a:cs typeface="Arial" pitchFamily="34" charset="0"/>
            </a:endParaRPr>
          </a:p>
        </p:txBody>
      </p:sp>
      <p:sp>
        <p:nvSpPr>
          <p:cNvPr id="1638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638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8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90"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eaLnBrk="1" hangingPunct="1">
              <a:buFont typeface="Arial" panose="020B0604020202020204" pitchFamily="34" charset="0"/>
              <a:buChar char="•"/>
              <a:defRPr/>
            </a:pPr>
            <a:r>
              <a:rPr lang="en-US" sz="2800" dirty="0">
                <a:solidFill>
                  <a:srgbClr val="FF0000"/>
                </a:solidFill>
              </a:rPr>
              <a:t>Static </a:t>
            </a:r>
            <a:r>
              <a:rPr lang="en-US" sz="2800" b="1" dirty="0">
                <a:solidFill>
                  <a:srgbClr val="FF0000"/>
                </a:solidFill>
              </a:rPr>
              <a:t>linking</a:t>
            </a:r>
            <a:r>
              <a:rPr lang="en-US" sz="2800" dirty="0">
                <a:solidFill>
                  <a:srgbClr val="FF0000"/>
                </a:solidFill>
              </a:rPr>
              <a:t> at </a:t>
            </a:r>
            <a:r>
              <a:rPr lang="en-US" sz="2800" b="1" dirty="0">
                <a:solidFill>
                  <a:srgbClr val="FF0000"/>
                </a:solidFill>
              </a:rPr>
              <a:t>link-time</a:t>
            </a:r>
            <a:endParaRPr lang="ro-RO" sz="2800" b="1" dirty="0" smtClean="0">
              <a:solidFill>
                <a:srgbClr val="FF0000"/>
              </a:solidFill>
            </a:endParaRPr>
          </a:p>
          <a:p>
            <a:pPr lvl="1" eaLnBrk="1" hangingPunct="1">
              <a:buFont typeface="Arial" panose="020B0604020202020204" pitchFamily="34" charset="0"/>
              <a:buChar char="•"/>
              <a:defRPr/>
            </a:pPr>
            <a:r>
              <a:rPr lang="en-US" sz="1800" dirty="0" smtClean="0"/>
              <a:t>Allows joining multiple </a:t>
            </a:r>
            <a:r>
              <a:rPr lang="en-US" sz="1800" b="1" dirty="0" smtClean="0"/>
              <a:t>binary modules </a:t>
            </a:r>
            <a:r>
              <a:rPr lang="en-US" sz="1800" dirty="0" smtClean="0"/>
              <a:t>(object files or static libraries) in a single file</a:t>
            </a:r>
          </a:p>
          <a:p>
            <a:pPr lvl="2" eaLnBrk="1" hangingPunct="1">
              <a:buFont typeface="Arial" panose="020B0604020202020204" pitchFamily="34" charset="0"/>
              <a:buChar char="•"/>
              <a:defRPr/>
            </a:pPr>
            <a:r>
              <a:rPr lang="en-US" sz="1800" dirty="0" smtClean="0"/>
              <a:t>Input: any number of object files (</a:t>
            </a:r>
            <a:r>
              <a:rPr lang="en-US" sz="1800" b="1" dirty="0" smtClean="0"/>
              <a:t>.OBJ</a:t>
            </a:r>
            <a:r>
              <a:rPr lang="en-US" sz="1800" dirty="0" smtClean="0"/>
              <a:t>) and/or static libraries (</a:t>
            </a:r>
            <a:r>
              <a:rPr lang="en-US" sz="1800" b="1" dirty="0" smtClean="0"/>
              <a:t>.LIB</a:t>
            </a:r>
            <a:r>
              <a:rPr lang="en-US" sz="1800" dirty="0" smtClean="0"/>
              <a:t>)</a:t>
            </a:r>
          </a:p>
          <a:p>
            <a:pPr lvl="3" eaLnBrk="1" hangingPunct="1">
              <a:buFont typeface="Arial" panose="020B0604020202020204" pitchFamily="34" charset="0"/>
              <a:buChar char="•"/>
              <a:defRPr/>
            </a:pPr>
            <a:r>
              <a:rPr lang="en-US" sz="1600" dirty="0" smtClean="0"/>
              <a:t>Attention: not all .LIB files are static libraries!</a:t>
            </a:r>
          </a:p>
          <a:p>
            <a:pPr lvl="2" eaLnBrk="1" hangingPunct="1">
              <a:buFont typeface="Arial" panose="020B0604020202020204" pitchFamily="34" charset="0"/>
              <a:buChar char="•"/>
              <a:defRPr/>
            </a:pPr>
            <a:r>
              <a:rPr lang="en-US" sz="1800" dirty="0" smtClean="0"/>
              <a:t>Output: </a:t>
            </a:r>
            <a:r>
              <a:rPr lang="ro-RO" sz="1800" dirty="0" smtClean="0"/>
              <a:t>.EXE </a:t>
            </a:r>
            <a:r>
              <a:rPr lang="en-US" sz="1800" dirty="0" smtClean="0"/>
              <a:t>or</a:t>
            </a:r>
            <a:r>
              <a:rPr lang="ro-RO" sz="1800" dirty="0" smtClean="0"/>
              <a:t> .LIB </a:t>
            </a:r>
            <a:r>
              <a:rPr lang="en-US" sz="1800" dirty="0" smtClean="0"/>
              <a:t>or</a:t>
            </a:r>
            <a:r>
              <a:rPr lang="ro-RO" sz="1800" dirty="0" smtClean="0"/>
              <a:t> .DLL (Dynamic-Link Library)</a:t>
            </a:r>
          </a:p>
          <a:p>
            <a:pPr lvl="1" eaLnBrk="1" hangingPunct="1">
              <a:buFont typeface="Arial" panose="020B0604020202020204" pitchFamily="34" charset="0"/>
              <a:buChar char="•"/>
              <a:defRPr/>
            </a:pPr>
            <a:r>
              <a:rPr lang="en-US" sz="1800" u="sng" dirty="0" smtClean="0"/>
              <a:t>Multimodule</a:t>
            </a:r>
            <a:r>
              <a:rPr lang="ro-RO" sz="1800" dirty="0" smtClean="0"/>
              <a:t>: </a:t>
            </a:r>
            <a:r>
              <a:rPr lang="en-US" sz="1800" dirty="0" smtClean="0"/>
              <a:t>any number of files may be compiled separately and linked together</a:t>
            </a:r>
          </a:p>
          <a:p>
            <a:pPr lvl="2" eaLnBrk="1" hangingPunct="1">
              <a:buFont typeface="Arial" panose="020B0604020202020204" pitchFamily="34" charset="0"/>
              <a:buChar char="•"/>
              <a:defRPr/>
            </a:pPr>
            <a:r>
              <a:rPr lang="en-US" sz="1400" dirty="0" smtClean="0"/>
              <a:t>Step performed by the linker </a:t>
            </a:r>
            <a:r>
              <a:rPr lang="en-US" sz="1400" i="1" dirty="0" smtClean="0"/>
              <a:t>after </a:t>
            </a:r>
            <a:r>
              <a:rPr lang="en-US" sz="1400" dirty="0" smtClean="0"/>
              <a:t>compilation/assembly -&gt; </a:t>
            </a:r>
            <a:r>
              <a:rPr lang="en-US" sz="1400" b="1" u="sng" dirty="0" smtClean="0"/>
              <a:t>language independent</a:t>
            </a:r>
            <a:endParaRPr lang="en-US" sz="1400" b="1" i="1" u="sng" dirty="0" smtClean="0"/>
          </a:p>
          <a:p>
            <a:pPr lvl="1" eaLnBrk="1" hangingPunct="1">
              <a:buFont typeface="Arial" panose="020B0604020202020204" pitchFamily="34" charset="0"/>
              <a:buChar char="•"/>
              <a:defRPr/>
            </a:pPr>
            <a:r>
              <a:rPr lang="en-US" sz="1800" dirty="0" smtClean="0"/>
              <a:t>Reuse</a:t>
            </a:r>
            <a:r>
              <a:rPr lang="ro-RO" sz="1800" dirty="0" smtClean="0"/>
              <a:t>:</a:t>
            </a:r>
          </a:p>
          <a:p>
            <a:pPr lvl="2" eaLnBrk="1" hangingPunct="1">
              <a:buFont typeface="Arial" panose="020B0604020202020204" pitchFamily="34" charset="0"/>
              <a:buChar char="•"/>
              <a:defRPr/>
            </a:pPr>
            <a:r>
              <a:rPr lang="en-US" sz="1400" dirty="0" smtClean="0"/>
              <a:t>In </a:t>
            </a:r>
            <a:r>
              <a:rPr lang="en-US" sz="1400" u="sng" dirty="0" smtClean="0"/>
              <a:t>binary form</a:t>
            </a:r>
            <a:r>
              <a:rPr lang="en-US" sz="1400" dirty="0" smtClean="0"/>
              <a:t> – does not expose the source code!</a:t>
            </a:r>
          </a:p>
          <a:p>
            <a:pPr lvl="2" eaLnBrk="1" hangingPunct="1">
              <a:buFont typeface="Arial" panose="020B0604020202020204" pitchFamily="34" charset="0"/>
              <a:buChar char="•"/>
              <a:defRPr/>
            </a:pPr>
            <a:r>
              <a:rPr lang="en-US" sz="1400" dirty="0" smtClean="0"/>
              <a:t>Allows inter-operability between different languages!</a:t>
            </a:r>
          </a:p>
          <a:p>
            <a:pPr lvl="1" eaLnBrk="1" hangingPunct="1">
              <a:buFont typeface="Arial" panose="020B0604020202020204" pitchFamily="34" charset="0"/>
              <a:buChar char="•"/>
              <a:defRPr/>
            </a:pPr>
            <a:r>
              <a:rPr lang="en-US" sz="1800" dirty="0" smtClean="0"/>
              <a:t>Other advantages and disadvantages:</a:t>
            </a:r>
          </a:p>
          <a:p>
            <a:pPr lvl="2" eaLnBrk="1" hangingPunct="1">
              <a:buFont typeface="Arial" panose="020B0604020202020204" pitchFamily="34" charset="0"/>
              <a:buChar char="•"/>
              <a:defRPr/>
            </a:pPr>
            <a:r>
              <a:rPr lang="en-US" sz="1400" dirty="0" smtClean="0"/>
              <a:t>The linker </a:t>
            </a:r>
            <a:r>
              <a:rPr lang="en-US" sz="1400" i="1" dirty="0" smtClean="0"/>
              <a:t>can </a:t>
            </a:r>
            <a:r>
              <a:rPr lang="en-US" sz="1400" dirty="0" smtClean="0"/>
              <a:t>identify and remove unused resources or perform other optimizations</a:t>
            </a:r>
            <a:endParaRPr lang="en-US" sz="1400" i="1" dirty="0" smtClean="0"/>
          </a:p>
          <a:p>
            <a:pPr lvl="2" eaLnBrk="1" hangingPunct="1">
              <a:buFont typeface="Arial" panose="020B0604020202020204" pitchFamily="34" charset="0"/>
              <a:buChar char="•"/>
              <a:defRPr/>
            </a:pPr>
            <a:r>
              <a:rPr lang="en-US" sz="1400" dirty="0" smtClean="0"/>
              <a:t>Large program size: the program incorporates reused external resources</a:t>
            </a:r>
          </a:p>
          <a:p>
            <a:pPr lvl="2" eaLnBrk="1" hangingPunct="1">
              <a:buFont typeface="Arial" panose="020B0604020202020204" pitchFamily="34" charset="0"/>
              <a:buChar char="•"/>
              <a:defRPr/>
            </a:pPr>
            <a:r>
              <a:rPr lang="en-US" sz="1400" dirty="0"/>
              <a:t>Large program </a:t>
            </a:r>
            <a:r>
              <a:rPr lang="en-US" sz="1400" dirty="0" smtClean="0"/>
              <a:t>size: popular libraries duplicated in most programs</a:t>
            </a:r>
          </a:p>
          <a:p>
            <a:pPr lvl="1" eaLnBrk="1" hangingPunct="1">
              <a:buFont typeface="Arial" panose="020B0604020202020204" pitchFamily="34" charset="0"/>
              <a:buChar char="•"/>
              <a:defRPr/>
            </a:pPr>
            <a:r>
              <a:rPr lang="ro-RO" sz="1800" dirty="0" smtClean="0"/>
              <a:t>NASM: </a:t>
            </a:r>
            <a:r>
              <a:rPr lang="ro-RO" sz="1800" b="1" dirty="0" smtClean="0"/>
              <a:t>global</a:t>
            </a:r>
            <a:r>
              <a:rPr lang="ro-RO" sz="1800" dirty="0" smtClean="0"/>
              <a:t> </a:t>
            </a:r>
            <a:r>
              <a:rPr lang="en-US" sz="1800" dirty="0" smtClean="0"/>
              <a:t>and</a:t>
            </a:r>
            <a:r>
              <a:rPr lang="ro-RO" sz="1800" dirty="0" smtClean="0"/>
              <a:t> </a:t>
            </a:r>
            <a:r>
              <a:rPr lang="ro-RO" sz="1800" b="1" dirty="0" smtClean="0"/>
              <a:t>extern</a:t>
            </a:r>
            <a:r>
              <a:rPr lang="en-US" sz="1800" b="1" dirty="0" smtClean="0"/>
              <a:t> </a:t>
            </a:r>
            <a:r>
              <a:rPr lang="en-US" sz="1800" dirty="0" smtClean="0"/>
              <a:t>directives</a:t>
            </a:r>
            <a:endParaRPr lang="ro-RO" sz="1800" b="1" dirty="0" smtClean="0"/>
          </a:p>
          <a:p>
            <a:pPr lvl="2" eaLnBrk="1" hangingPunct="1">
              <a:buFont typeface="Arial" panose="020B0604020202020204" pitchFamily="34" charset="0"/>
              <a:buChar char="•"/>
              <a:defRPr/>
            </a:pPr>
            <a:r>
              <a:rPr lang="ro-RO" sz="1400" dirty="0" smtClean="0"/>
              <a:t>global </a:t>
            </a:r>
            <a:r>
              <a:rPr lang="en-US" sz="1400" i="1" dirty="0" smtClean="0"/>
              <a:t>name</a:t>
            </a:r>
            <a:r>
              <a:rPr lang="ro-RO" sz="1400" dirty="0" smtClean="0"/>
              <a:t> – </a:t>
            </a:r>
            <a:r>
              <a:rPr lang="en-US" sz="1400" dirty="0" smtClean="0"/>
              <a:t>allows the </a:t>
            </a:r>
            <a:r>
              <a:rPr lang="en-US" sz="1400" u="sng" dirty="0" smtClean="0"/>
              <a:t>possibility</a:t>
            </a:r>
            <a:r>
              <a:rPr lang="en-US" sz="1400" dirty="0" smtClean="0"/>
              <a:t> of external reuse of this resource through its name</a:t>
            </a:r>
          </a:p>
          <a:p>
            <a:pPr lvl="2" eaLnBrk="1" hangingPunct="1">
              <a:buFont typeface="Arial" panose="020B0604020202020204" pitchFamily="34" charset="0"/>
              <a:buChar char="•"/>
              <a:defRPr/>
            </a:pPr>
            <a:r>
              <a:rPr lang="ro-RO" sz="1400" dirty="0" smtClean="0"/>
              <a:t>extern </a:t>
            </a:r>
            <a:r>
              <a:rPr lang="en-US" sz="1400" i="1" dirty="0" smtClean="0"/>
              <a:t>name</a:t>
            </a:r>
            <a:r>
              <a:rPr lang="ro-RO" sz="1400" dirty="0" smtClean="0"/>
              <a:t> – </a:t>
            </a:r>
            <a:r>
              <a:rPr lang="en-US" sz="1400" dirty="0" smtClean="0"/>
              <a:t>requests access to the specified resource; </a:t>
            </a:r>
            <a:r>
              <a:rPr lang="en-US" sz="1400" u="sng" dirty="0" smtClean="0"/>
              <a:t>it needs to be public!</a:t>
            </a:r>
          </a:p>
          <a:p>
            <a:pPr marL="1042733" lvl="2" indent="0" eaLnBrk="1" hangingPunct="1">
              <a:buFont typeface="Lucida Grande"/>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741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741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3"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4"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dirty="0" smtClean="0">
                <a:solidFill>
                  <a:srgbClr val="FF0000"/>
                </a:solidFill>
                <a:cs typeface="Arial" pitchFamily="34" charset="0"/>
              </a:rPr>
              <a:t>Static </a:t>
            </a:r>
            <a:r>
              <a:rPr lang="en-US" altLang="en-US" sz="2800" b="1" dirty="0" smtClean="0">
                <a:solidFill>
                  <a:srgbClr val="FF0000"/>
                </a:solidFill>
                <a:cs typeface="Arial" pitchFamily="34" charset="0"/>
              </a:rPr>
              <a:t>linking</a:t>
            </a:r>
            <a:r>
              <a:rPr lang="en-US" altLang="en-US" sz="2800" dirty="0" smtClean="0">
                <a:solidFill>
                  <a:srgbClr val="FF0000"/>
                </a:solidFill>
                <a:cs typeface="Arial" pitchFamily="34" charset="0"/>
              </a:rPr>
              <a:t> at </a:t>
            </a:r>
            <a:r>
              <a:rPr lang="en-US" altLang="en-US" sz="2800" b="1" dirty="0" smtClean="0">
                <a:solidFill>
                  <a:srgbClr val="FF0000"/>
                </a:solidFill>
                <a:cs typeface="Arial" pitchFamily="34" charset="0"/>
              </a:rPr>
              <a:t>link-time – </a:t>
            </a:r>
            <a:r>
              <a:rPr lang="ro-RO" altLang="en-US" sz="2800" dirty="0" smtClean="0">
                <a:solidFill>
                  <a:srgbClr val="FF0000"/>
                </a:solidFill>
                <a:cs typeface="Arial" pitchFamily="34" charset="0"/>
              </a:rPr>
              <a:t>nasm</a:t>
            </a:r>
            <a:r>
              <a:rPr lang="en-US" altLang="en-US" sz="2800" dirty="0" smtClean="0">
                <a:solidFill>
                  <a:srgbClr val="FF0000"/>
                </a:solidFill>
                <a:cs typeface="Arial" pitchFamily="34" charset="0"/>
              </a:rPr>
              <a:t> requirements</a:t>
            </a:r>
            <a:endParaRPr lang="ro-RO" altLang="en-US" sz="2400" u="sng" dirty="0" smtClean="0">
              <a:cs typeface="Arial" pitchFamily="34" charset="0"/>
            </a:endParaRPr>
          </a:p>
          <a:p>
            <a:pPr marL="911225" lvl="1" indent="-390525" eaLnBrk="1" hangingPunct="1">
              <a:buFont typeface="Arial" pitchFamily="34" charset="0"/>
              <a:buChar char="•"/>
            </a:pPr>
            <a:r>
              <a:rPr lang="en-US" altLang="en-US" sz="2000" u="sng" dirty="0" smtClean="0">
                <a:cs typeface="Arial" pitchFamily="34" charset="0"/>
              </a:rPr>
              <a:t>Resources are shared based on a mutual agreement</a:t>
            </a:r>
          </a:p>
          <a:p>
            <a:pPr marL="911225" lvl="1" indent="-390525" eaLnBrk="1" hangingPunct="1">
              <a:buFont typeface="Arial" pitchFamily="34" charset="0"/>
              <a:buChar char="•"/>
            </a:pPr>
            <a:r>
              <a:rPr lang="en-US" altLang="en-US" sz="2000" i="1" dirty="0" smtClean="0">
                <a:cs typeface="Arial" pitchFamily="34" charset="0"/>
              </a:rPr>
              <a:t>Export</a:t>
            </a:r>
            <a:r>
              <a:rPr lang="en-US" altLang="en-US" sz="2000" dirty="0" smtClean="0">
                <a:cs typeface="Arial" pitchFamily="34" charset="0"/>
              </a:rPr>
              <a:t>  through </a:t>
            </a:r>
            <a:r>
              <a:rPr lang="ro-RO" altLang="en-US" sz="2000" b="1" dirty="0" smtClean="0">
                <a:cs typeface="Arial" pitchFamily="34" charset="0"/>
              </a:rPr>
              <a:t>global</a:t>
            </a:r>
            <a:r>
              <a:rPr lang="ro-RO" altLang="en-US" sz="2000" dirty="0" smtClean="0">
                <a:cs typeface="Arial" pitchFamily="34" charset="0"/>
              </a:rPr>
              <a:t> </a:t>
            </a:r>
            <a:r>
              <a:rPr lang="en-US" altLang="en-US" sz="2000" dirty="0" smtClean="0">
                <a:cs typeface="Arial" pitchFamily="34" charset="0"/>
              </a:rPr>
              <a:t>name1</a:t>
            </a:r>
            <a:r>
              <a:rPr lang="ro-RO" altLang="en-US" sz="2000" dirty="0" smtClean="0">
                <a:cs typeface="Arial" pitchFamily="34" charset="0"/>
              </a:rPr>
              <a:t>, n</a:t>
            </a:r>
            <a:r>
              <a:rPr lang="en-US" altLang="en-US" sz="2000" dirty="0" smtClean="0">
                <a:cs typeface="Arial" pitchFamily="34" charset="0"/>
              </a:rPr>
              <a:t>a</a:t>
            </a:r>
            <a:r>
              <a:rPr lang="ro-RO" altLang="en-US" sz="2000" dirty="0" smtClean="0">
                <a:cs typeface="Arial" pitchFamily="34" charset="0"/>
              </a:rPr>
              <a:t>me2, ...</a:t>
            </a:r>
          </a:p>
          <a:p>
            <a:pPr marL="1433513" lvl="2" indent="-390525" eaLnBrk="1" hangingPunct="1">
              <a:buFont typeface="Arial" pitchFamily="34" charset="0"/>
              <a:buChar char="•"/>
            </a:pPr>
            <a:r>
              <a:rPr lang="en-US" altLang="en-US" sz="1800" dirty="0" smtClean="0">
                <a:cs typeface="Arial" pitchFamily="34" charset="0"/>
              </a:rPr>
              <a:t>It makes the resources available to </a:t>
            </a:r>
            <a:r>
              <a:rPr lang="en-US" altLang="en-US" sz="1800" u="sng" dirty="0" smtClean="0">
                <a:cs typeface="Arial" pitchFamily="34" charset="0"/>
              </a:rPr>
              <a:t>any</a:t>
            </a:r>
            <a:r>
              <a:rPr lang="en-US" altLang="en-US" sz="1800" dirty="0" smtClean="0">
                <a:cs typeface="Arial" pitchFamily="34" charset="0"/>
              </a:rPr>
              <a:t> interested file</a:t>
            </a:r>
            <a:endParaRPr lang="en-US" altLang="en-US" sz="1800" u="sng" dirty="0" smtClean="0">
              <a:cs typeface="Arial" pitchFamily="34" charset="0"/>
            </a:endParaRPr>
          </a:p>
          <a:p>
            <a:pPr marL="911225" lvl="1" indent="-390525" eaLnBrk="1" hangingPunct="1">
              <a:buFont typeface="Arial" pitchFamily="34" charset="0"/>
              <a:buChar char="•"/>
            </a:pPr>
            <a:r>
              <a:rPr lang="en-US" altLang="en-US" sz="2000" i="1" dirty="0" smtClean="0">
                <a:cs typeface="Arial" pitchFamily="34" charset="0"/>
              </a:rPr>
              <a:t>Import</a:t>
            </a:r>
            <a:r>
              <a:rPr lang="en-US" altLang="en-US" sz="2000" dirty="0" smtClean="0">
                <a:cs typeface="Arial" pitchFamily="34" charset="0"/>
              </a:rPr>
              <a:t>  through </a:t>
            </a:r>
            <a:r>
              <a:rPr lang="ro-RO" altLang="en-US" sz="2000" b="1" dirty="0" smtClean="0">
                <a:cs typeface="Arial" pitchFamily="34" charset="0"/>
              </a:rPr>
              <a:t>extern</a:t>
            </a:r>
            <a:r>
              <a:rPr lang="ro-RO" altLang="en-US" sz="2000" dirty="0" smtClean="0">
                <a:cs typeface="Arial" pitchFamily="34" charset="0"/>
              </a:rPr>
              <a:t> n</a:t>
            </a:r>
            <a:r>
              <a:rPr lang="en-US" altLang="en-US" sz="2000" dirty="0" smtClean="0">
                <a:cs typeface="Arial" pitchFamily="34" charset="0"/>
              </a:rPr>
              <a:t>a</a:t>
            </a:r>
            <a:r>
              <a:rPr lang="ro-RO" altLang="en-US" sz="2000" dirty="0" smtClean="0">
                <a:cs typeface="Arial" pitchFamily="34" charset="0"/>
              </a:rPr>
              <a:t>me1, n</a:t>
            </a:r>
            <a:r>
              <a:rPr lang="en-US" altLang="en-US" sz="2000" dirty="0" smtClean="0">
                <a:cs typeface="Arial" pitchFamily="34" charset="0"/>
              </a:rPr>
              <a:t>a</a:t>
            </a:r>
            <a:r>
              <a:rPr lang="ro-RO" altLang="en-US" sz="2000" dirty="0" smtClean="0">
                <a:cs typeface="Arial" pitchFamily="34" charset="0"/>
              </a:rPr>
              <a:t>me2, ...</a:t>
            </a:r>
          </a:p>
          <a:p>
            <a:pPr marL="1433513" lvl="2" indent="-390525" eaLnBrk="1" hangingPunct="1">
              <a:buFont typeface="Arial" pitchFamily="34" charset="0"/>
              <a:buChar char="•"/>
            </a:pPr>
            <a:r>
              <a:rPr lang="en-US" altLang="en-US" sz="1800" dirty="0" smtClean="0">
                <a:cs typeface="Arial" pitchFamily="34" charset="0"/>
              </a:rPr>
              <a:t>Request access, </a:t>
            </a:r>
            <a:r>
              <a:rPr lang="en-US" altLang="en-US" sz="1800" u="sng" dirty="0" smtClean="0">
                <a:cs typeface="Arial" pitchFamily="34" charset="0"/>
              </a:rPr>
              <a:t>no matter from which file</a:t>
            </a:r>
            <a:r>
              <a:rPr lang="en-US" altLang="en-US" sz="1800" dirty="0" smtClean="0">
                <a:cs typeface="Arial" pitchFamily="34" charset="0"/>
              </a:rPr>
              <a:t> the source is provided</a:t>
            </a:r>
          </a:p>
          <a:p>
            <a:pPr marL="911225" lvl="1" indent="-390525" eaLnBrk="1" hangingPunct="1">
              <a:buFont typeface="Arial" pitchFamily="34" charset="0"/>
              <a:buChar char="•"/>
            </a:pPr>
            <a:r>
              <a:rPr lang="en-US" altLang="en-US" sz="1800" dirty="0" smtClean="0">
                <a:cs typeface="Arial" pitchFamily="34" charset="0"/>
              </a:rPr>
              <a:t>Request without availability = error!</a:t>
            </a:r>
          </a:p>
          <a:p>
            <a:pPr marL="1433513" lvl="2" indent="-390525" eaLnBrk="1" hangingPunct="1">
              <a:buFont typeface="Arial" pitchFamily="34" charset="0"/>
              <a:buChar char="•"/>
            </a:pPr>
            <a:r>
              <a:rPr lang="en-US" altLang="en-US" sz="1600" dirty="0" smtClean="0">
                <a:cs typeface="Arial" pitchFamily="34" charset="0"/>
              </a:rPr>
              <a:t>Only resources that are exported somewhere can be imported</a:t>
            </a:r>
          </a:p>
          <a:p>
            <a:pPr marL="911225" lvl="1" indent="-390525" eaLnBrk="1" hangingPunct="1">
              <a:buFont typeface="Arial" pitchFamily="34" charset="0"/>
              <a:buChar char="•"/>
            </a:pPr>
            <a:r>
              <a:rPr lang="en-US" altLang="en-US" sz="2000" dirty="0" smtClean="0">
                <a:cs typeface="Arial" pitchFamily="34" charset="0"/>
              </a:rPr>
              <a:t>Availability without request is allowed. Why?</a:t>
            </a:r>
          </a:p>
          <a:p>
            <a:pPr marL="1433513" lvl="2" indent="-390525" eaLnBrk="1" hangingPunct="1">
              <a:buFont typeface="Arial" pitchFamily="34" charset="0"/>
              <a:buChar char="•"/>
            </a:pPr>
            <a:r>
              <a:rPr lang="en-US" altLang="en-US" sz="1600" dirty="0" smtClean="0">
                <a:cs typeface="Arial" pitchFamily="34" charset="0"/>
              </a:rPr>
              <a:t>Answer</a:t>
            </a:r>
            <a:r>
              <a:rPr lang="ro-RO" altLang="en-US" sz="1600" dirty="0" smtClean="0">
                <a:cs typeface="Arial" pitchFamily="34" charset="0"/>
              </a:rPr>
              <a:t>: </a:t>
            </a:r>
            <a:r>
              <a:rPr lang="en-US" altLang="en-US" sz="1600" dirty="0" smtClean="0">
                <a:cs typeface="Arial" pitchFamily="34" charset="0"/>
              </a:rPr>
              <a:t>even if none of the program’s modules does not request/use a resource, it may be used in a future version or by a different program</a:t>
            </a:r>
          </a:p>
          <a:p>
            <a:pPr marL="911225" lvl="1" indent="-390525" eaLnBrk="1" hangingPunct="1">
              <a:buFont typeface="Arial" pitchFamily="34" charset="0"/>
              <a:buChar char="•"/>
            </a:pPr>
            <a:r>
              <a:rPr lang="en-US" altLang="en-US" sz="2000" u="sng" dirty="0" smtClean="0">
                <a:cs typeface="Arial" pitchFamily="34" charset="0"/>
              </a:rPr>
              <a:t>High level programming languages also offer syntactical constructions with an equivalent purpose!</a:t>
            </a:r>
          </a:p>
          <a:p>
            <a:pPr marL="1433513" lvl="2" indent="-390525" eaLnBrk="1" hangingPunct="1">
              <a:buFont typeface="Arial" pitchFamily="34" charset="0"/>
              <a:buChar char="•"/>
            </a:pPr>
            <a:r>
              <a:rPr lang="en-US" altLang="en-US" sz="1600" dirty="0" smtClean="0">
                <a:cs typeface="Arial" pitchFamily="34" charset="0"/>
              </a:rPr>
              <a:t>Example</a:t>
            </a:r>
            <a:r>
              <a:rPr lang="ro-RO" altLang="en-US" sz="1600" dirty="0" smtClean="0">
                <a:cs typeface="Arial" pitchFamily="34" charset="0"/>
              </a:rPr>
              <a:t>: </a:t>
            </a:r>
            <a:r>
              <a:rPr lang="en-US" altLang="en-US" sz="1600" dirty="0" smtClean="0">
                <a:cs typeface="Arial" pitchFamily="34" charset="0"/>
              </a:rPr>
              <a:t>in</a:t>
            </a:r>
            <a:r>
              <a:rPr lang="ro-RO" altLang="en-US" sz="1600" dirty="0" smtClean="0">
                <a:cs typeface="Arial" pitchFamily="34" charset="0"/>
              </a:rPr>
              <a:t> C </a:t>
            </a:r>
          </a:p>
          <a:p>
            <a:pPr marL="1954213" lvl="3" indent="-390525" eaLnBrk="1" hangingPunct="1">
              <a:buFont typeface="Arial" pitchFamily="34" charset="0"/>
              <a:buChar char="•"/>
            </a:pPr>
            <a:r>
              <a:rPr lang="en-US" altLang="en-US" sz="1600" dirty="0" smtClean="0">
                <a:cs typeface="Arial" pitchFamily="34" charset="0"/>
              </a:rPr>
              <a:t>Availability is automatic/implicit, however access may be restricted by using the keyword </a:t>
            </a:r>
            <a:r>
              <a:rPr lang="en-US" altLang="en-US" sz="1600" b="1" dirty="0" smtClean="0">
                <a:cs typeface="Arial" pitchFamily="34" charset="0"/>
              </a:rPr>
              <a:t>static</a:t>
            </a:r>
            <a:endParaRPr lang="en-US" altLang="en-US" sz="1600" dirty="0" smtClean="0">
              <a:cs typeface="Arial" pitchFamily="34" charset="0"/>
            </a:endParaRPr>
          </a:p>
          <a:p>
            <a:pPr marL="1954213" lvl="3" indent="-390525" eaLnBrk="1" hangingPunct="1">
              <a:buFont typeface="Arial" pitchFamily="34" charset="0"/>
              <a:buChar char="•"/>
            </a:pPr>
            <a:r>
              <a:rPr lang="en-US" altLang="en-US" sz="1600" dirty="0" smtClean="0">
                <a:cs typeface="Arial" pitchFamily="34" charset="0"/>
              </a:rPr>
              <a:t>Access request is (also) done through the keyword </a:t>
            </a:r>
            <a:r>
              <a:rPr lang="ro-RO" altLang="en-US" sz="1600" b="1" dirty="0" smtClean="0">
                <a:cs typeface="Arial" pitchFamily="34" charset="0"/>
              </a:rPr>
              <a:t>extern</a:t>
            </a:r>
          </a:p>
          <a:p>
            <a:pPr marL="1433513" lvl="2" indent="-390525" eaLnBrk="1" hangingPunct="1">
              <a:buFont typeface="Arial" pitchFamily="34" charset="0"/>
              <a:buChar char="•"/>
            </a:pPr>
            <a:endParaRPr lang="ro-RO" altLang="en-US" sz="1800" i="1" dirty="0" smtClean="0">
              <a:cs typeface="Arial" pitchFamily="34" charset="0"/>
            </a:endParaRPr>
          </a:p>
        </p:txBody>
      </p:sp>
      <p:sp>
        <p:nvSpPr>
          <p:cNvPr id="1843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843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7"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8"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smtClean="0">
                <a:solidFill>
                  <a:srgbClr val="FF0000"/>
                </a:solidFill>
                <a:cs typeface="Arial" pitchFamily="34" charset="0"/>
              </a:rPr>
              <a:t>Static </a:t>
            </a:r>
            <a:r>
              <a:rPr lang="en-US" altLang="en-US" sz="2800" b="1" smtClean="0">
                <a:solidFill>
                  <a:srgbClr val="FF0000"/>
                </a:solidFill>
                <a:cs typeface="Arial" pitchFamily="34" charset="0"/>
              </a:rPr>
              <a:t>linking</a:t>
            </a:r>
            <a:r>
              <a:rPr lang="en-US" altLang="en-US" sz="2800" smtClean="0">
                <a:solidFill>
                  <a:srgbClr val="FF0000"/>
                </a:solidFill>
                <a:cs typeface="Arial" pitchFamily="34" charset="0"/>
              </a:rPr>
              <a:t> at </a:t>
            </a:r>
            <a:r>
              <a:rPr lang="en-US" altLang="en-US" sz="2800" b="1" smtClean="0">
                <a:solidFill>
                  <a:srgbClr val="FF0000"/>
                </a:solidFill>
                <a:cs typeface="Arial" pitchFamily="34" charset="0"/>
              </a:rPr>
              <a:t>link-time – </a:t>
            </a:r>
            <a:r>
              <a:rPr lang="ro-RO" altLang="en-US" sz="2800" smtClean="0">
                <a:solidFill>
                  <a:srgbClr val="FF0000"/>
                </a:solidFill>
                <a:cs typeface="Arial" pitchFamily="34" charset="0"/>
              </a:rPr>
              <a:t>nasm</a:t>
            </a:r>
            <a:r>
              <a:rPr lang="en-US" altLang="en-US" sz="2800" smtClean="0">
                <a:solidFill>
                  <a:srgbClr val="FF0000"/>
                </a:solidFill>
                <a:cs typeface="Arial" pitchFamily="34" charset="0"/>
              </a:rPr>
              <a:t> requirements</a:t>
            </a:r>
            <a:endParaRPr lang="ro-RO" altLang="en-US" sz="2400" u="sng" smtClean="0">
              <a:cs typeface="Arial" pitchFamily="34" charset="0"/>
            </a:endParaRPr>
          </a:p>
          <a:p>
            <a:pPr marL="911225" lvl="1" indent="-390525" eaLnBrk="1" hangingPunct="1">
              <a:buFont typeface="Arial" pitchFamily="34" charset="0"/>
              <a:buChar char="•"/>
            </a:pPr>
            <a:r>
              <a:rPr lang="en-US" altLang="en-US" sz="2400" smtClean="0">
                <a:cs typeface="Arial" pitchFamily="34" charset="0"/>
              </a:rPr>
              <a:t>Practical example for g</a:t>
            </a:r>
            <a:r>
              <a:rPr lang="ro-RO" altLang="en-US" sz="2400" smtClean="0">
                <a:cs typeface="Arial" pitchFamily="34" charset="0"/>
              </a:rPr>
              <a:t>lobal </a:t>
            </a:r>
            <a:r>
              <a:rPr lang="en-US" altLang="en-US" sz="2400" smtClean="0">
                <a:cs typeface="Arial" pitchFamily="34" charset="0"/>
              </a:rPr>
              <a:t>and</a:t>
            </a:r>
            <a:r>
              <a:rPr lang="ro-RO" altLang="en-US" sz="2400" smtClean="0">
                <a:cs typeface="Arial" pitchFamily="34" charset="0"/>
              </a:rPr>
              <a:t> extern</a:t>
            </a:r>
            <a:r>
              <a:rPr lang="en-US" altLang="en-US" sz="2400" smtClean="0">
                <a:cs typeface="Arial" pitchFamily="34" charset="0"/>
              </a:rPr>
              <a:t> directives </a:t>
            </a:r>
            <a:endParaRPr lang="ro-RO" altLang="en-US" sz="2400" smtClean="0">
              <a:cs typeface="Arial" pitchFamily="34" charset="0"/>
            </a:endParaRPr>
          </a:p>
        </p:txBody>
      </p:sp>
      <p:sp>
        <p:nvSpPr>
          <p:cNvPr id="1945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946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1"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2"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
        <p:nvSpPr>
          <p:cNvPr id="6" name="TextBox 5"/>
          <p:cNvSpPr txBox="1"/>
          <p:nvPr/>
        </p:nvSpPr>
        <p:spPr>
          <a:xfrm>
            <a:off x="1395413" y="2351088"/>
            <a:ext cx="2987675" cy="4400550"/>
          </a:xfrm>
          <a:prstGeom prst="rect">
            <a:avLst/>
          </a:prstGeom>
          <a:noFill/>
        </p:spPr>
        <p:txBody>
          <a:bodyPr>
            <a:spAutoFit/>
          </a:bodyPr>
          <a:lstStyle/>
          <a:p>
            <a:pPr eaLnBrk="1" hangingPunct="1">
              <a:defRPr/>
            </a:pPr>
            <a:r>
              <a:rPr lang="ro-RO" sz="2800" b="1" dirty="0"/>
              <a:t>; F</a:t>
            </a:r>
            <a:r>
              <a:rPr lang="en-US" sz="2800" b="1" dirty="0"/>
              <a:t>ILE</a:t>
            </a:r>
            <a:r>
              <a:rPr lang="ro-RO" sz="2800" b="1" dirty="0"/>
              <a:t>1.ASM</a:t>
            </a:r>
            <a:endParaRPr lang="ro-RO" b="1" dirty="0"/>
          </a:p>
          <a:p>
            <a:pPr eaLnBrk="1" hangingPunct="1">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a:t>
            </a:r>
            <a:r>
              <a:rPr lang="en-US" dirty="0" err="1">
                <a:solidFill>
                  <a:schemeClr val="bg2">
                    <a:lumMod val="25000"/>
                  </a:schemeClr>
                </a:solidFill>
              </a:rPr>
              <a:t>outine</a:t>
            </a:r>
            <a:r>
              <a:rPr lang="ro-RO" dirty="0">
                <a:solidFill>
                  <a:schemeClr val="bg2">
                    <a:lumMod val="25000"/>
                  </a:schemeClr>
                </a:solidFill>
              </a:rPr>
              <a:t>2</a:t>
            </a:r>
          </a:p>
          <a:p>
            <a:pPr eaLnBrk="1" hangingPunct="1">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3</a:t>
            </a:r>
          </a:p>
          <a:p>
            <a:pPr eaLnBrk="1" hangingPunct="1">
              <a:defRPr/>
            </a:pPr>
            <a:r>
              <a:rPr lang="ro-RO" dirty="0"/>
              <a:t>Subr</a:t>
            </a:r>
            <a:r>
              <a:rPr lang="en-US" dirty="0"/>
              <a:t>outine</a:t>
            </a:r>
            <a:r>
              <a:rPr lang="ro-RO" dirty="0"/>
              <a:t>1:</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Subroutine3</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a:t>
            </a:r>
            <a:r>
              <a:rPr lang="en-US" dirty="0">
                <a:solidFill>
                  <a:schemeClr val="accent1">
                    <a:lumMod val="75000"/>
                  </a:schemeClr>
                </a:solidFill>
              </a:rPr>
              <a:t>Var3</a:t>
            </a:r>
            <a:r>
              <a:rPr lang="en-US" dirty="0"/>
              <a:t>)</a:t>
            </a:r>
          </a:p>
          <a:p>
            <a:pPr eaLnBrk="1" hangingPunct="1">
              <a:defRPr/>
            </a:pPr>
            <a:r>
              <a:rPr lang="en-US" dirty="0"/>
              <a:t>	</a:t>
            </a:r>
            <a:r>
              <a:rPr lang="ro-RO" dirty="0"/>
              <a:t>.</a:t>
            </a:r>
            <a:r>
              <a:rPr lang="en-US" dirty="0"/>
              <a:t>...</a:t>
            </a:r>
          </a:p>
          <a:p>
            <a:pPr eaLnBrk="1" hangingPunct="1">
              <a:defRPr/>
            </a:pPr>
            <a:r>
              <a:rPr lang="ro-RO" dirty="0">
                <a:solidFill>
                  <a:schemeClr val="bg2">
                    <a:lumMod val="25000"/>
                  </a:schemeClr>
                </a:solidFill>
              </a:rPr>
              <a:t>Subr</a:t>
            </a:r>
            <a:r>
              <a:rPr lang="en-US" dirty="0">
                <a:solidFill>
                  <a:schemeClr val="bg2">
                    <a:lumMod val="25000"/>
                  </a:schemeClr>
                </a:solidFill>
              </a:rPr>
              <a:t>outine2</a:t>
            </a:r>
            <a:r>
              <a:rPr lang="ro-RO" dirty="0"/>
              <a:t>:</a:t>
            </a:r>
            <a:endParaRPr lang="en-US" dirty="0"/>
          </a:p>
          <a:p>
            <a:pPr eaLnBrk="1" hangingPunct="1">
              <a:defRPr/>
            </a:pPr>
            <a:r>
              <a:rPr lang="en-US" dirty="0"/>
              <a:t>	</a:t>
            </a:r>
            <a:r>
              <a:rPr lang="ro-RO" dirty="0"/>
              <a:t> .</a:t>
            </a:r>
            <a:r>
              <a:rPr lang="en-US" dirty="0"/>
              <a:t>...</a:t>
            </a:r>
            <a:endParaRPr lang="ro-RO" dirty="0"/>
          </a:p>
          <a:p>
            <a:pPr eaLnBrk="1" hangingPunct="1">
              <a:defRPr/>
            </a:pPr>
            <a:r>
              <a:rPr lang="ro-RO" dirty="0">
                <a:solidFill>
                  <a:schemeClr val="bg2">
                    <a:lumMod val="25000"/>
                  </a:schemeClr>
                </a:solidFill>
              </a:rPr>
              <a:t>Var1</a:t>
            </a:r>
            <a:r>
              <a:rPr lang="ro-RO" dirty="0"/>
              <a:t> dd ...</a:t>
            </a:r>
          </a:p>
          <a:p>
            <a:pPr eaLnBrk="1" hangingPunct="1">
              <a:defRPr/>
            </a:pPr>
            <a:r>
              <a:rPr lang="ro-RO" dirty="0"/>
              <a:t>Var2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eaLnBrk="1" hangingPunct="1">
              <a:defRPr/>
            </a:pPr>
            <a:r>
              <a:rPr lang="ro-RO" sz="2800" b="1" dirty="0"/>
              <a:t>; FI</a:t>
            </a:r>
            <a:r>
              <a:rPr lang="en-US" sz="2800" b="1" dirty="0"/>
              <a:t>LE</a:t>
            </a:r>
            <a:r>
              <a:rPr lang="ro-RO" sz="2800" b="1" dirty="0"/>
              <a:t>2.ASM</a:t>
            </a:r>
            <a:endParaRPr lang="ro-RO" b="1" dirty="0"/>
          </a:p>
          <a:p>
            <a:pPr eaLnBrk="1" hangingPunct="1">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2</a:t>
            </a:r>
            <a:endParaRPr lang="ro-RO" b="1" dirty="0"/>
          </a:p>
          <a:p>
            <a:pPr eaLnBrk="1" hangingPunct="1">
              <a:defRPr/>
            </a:pPr>
            <a:r>
              <a:rPr lang="ro-RO" b="1" dirty="0"/>
              <a:t>global</a:t>
            </a:r>
            <a:r>
              <a:rPr lang="ro-RO" dirty="0"/>
              <a:t> </a:t>
            </a:r>
            <a:r>
              <a:rPr lang="ro-RO" dirty="0">
                <a:solidFill>
                  <a:schemeClr val="bg2">
                    <a:lumMod val="25000"/>
                  </a:schemeClr>
                </a:solidFill>
              </a:rPr>
              <a:t>Sub</a:t>
            </a:r>
            <a:r>
              <a:rPr lang="en-US" dirty="0">
                <a:solidFill>
                  <a:schemeClr val="bg2">
                    <a:lumMod val="25000"/>
                  </a:schemeClr>
                </a:solidFill>
              </a:rPr>
              <a:t>routine</a:t>
            </a:r>
            <a:r>
              <a:rPr lang="ro-RO" dirty="0">
                <a:solidFill>
                  <a:schemeClr val="bg2">
                    <a:lumMod val="25000"/>
                  </a:schemeClr>
                </a:solidFill>
              </a:rPr>
              <a:t>3</a:t>
            </a:r>
            <a:r>
              <a:rPr lang="ro-RO" dirty="0"/>
              <a:t>, </a:t>
            </a:r>
            <a:r>
              <a:rPr lang="ro-RO" dirty="0">
                <a:solidFill>
                  <a:schemeClr val="bg2">
                    <a:lumMod val="25000"/>
                  </a:schemeClr>
                </a:solidFill>
              </a:rPr>
              <a:t>Var3</a:t>
            </a:r>
          </a:p>
          <a:p>
            <a:pPr eaLnBrk="1" hangingPunct="1">
              <a:defRPr/>
            </a:pPr>
            <a:r>
              <a:rPr lang="ro-RO" dirty="0"/>
              <a:t>Subr</a:t>
            </a:r>
            <a:r>
              <a:rPr lang="en-US" dirty="0"/>
              <a:t>outine3</a:t>
            </a:r>
            <a:r>
              <a:rPr lang="ro-RO" dirty="0"/>
              <a:t>:</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Subroutine2</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 (</a:t>
            </a:r>
            <a:r>
              <a:rPr lang="en-US" dirty="0">
                <a:solidFill>
                  <a:schemeClr val="accent1">
                    <a:lumMod val="75000"/>
                  </a:schemeClr>
                </a:solidFill>
              </a:rPr>
              <a:t>Var1</a:t>
            </a:r>
            <a:r>
              <a:rPr lang="en-US" dirty="0"/>
              <a:t>)</a:t>
            </a:r>
          </a:p>
          <a:p>
            <a:pPr eaLnBrk="1" hangingPunct="1">
              <a:defRPr/>
            </a:pPr>
            <a:r>
              <a:rPr lang="en-US" dirty="0"/>
              <a:t>	</a:t>
            </a:r>
            <a:r>
              <a:rPr lang="ro-RO" dirty="0"/>
              <a:t>.</a:t>
            </a:r>
            <a:r>
              <a:rPr lang="en-US" dirty="0"/>
              <a:t>...</a:t>
            </a:r>
          </a:p>
          <a:p>
            <a:pPr eaLnBrk="1" hangingPunct="1">
              <a:defRPr/>
            </a:pPr>
            <a:r>
              <a:rPr lang="en-US" dirty="0"/>
              <a:t>Subroutine</a:t>
            </a:r>
            <a:r>
              <a:rPr lang="ro-RO" dirty="0"/>
              <a:t>1</a:t>
            </a:r>
            <a:r>
              <a:rPr lang="en-US" dirty="0"/>
              <a:t>:</a:t>
            </a:r>
          </a:p>
          <a:p>
            <a:pPr eaLnBrk="1" hangingPunct="1">
              <a:defRPr/>
            </a:pPr>
            <a:r>
              <a:rPr lang="en-US" dirty="0"/>
              <a:t>	</a:t>
            </a:r>
            <a:r>
              <a:rPr lang="ro-RO" dirty="0"/>
              <a:t> .</a:t>
            </a:r>
            <a:r>
              <a:rPr lang="en-US" dirty="0"/>
              <a:t>...</a:t>
            </a:r>
            <a:endParaRPr lang="ro-RO" dirty="0"/>
          </a:p>
          <a:p>
            <a:pPr eaLnBrk="1" hangingPunct="1">
              <a:defRPr/>
            </a:pPr>
            <a:r>
              <a:rPr lang="ro-RO" dirty="0"/>
              <a:t>Var2 db </a:t>
            </a:r>
            <a:r>
              <a:rPr lang="en-US" dirty="0"/>
              <a:t>…</a:t>
            </a:r>
          </a:p>
          <a:p>
            <a:pPr eaLnBrk="1" hangingPunct="1">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712788" y="1338263"/>
            <a:ext cx="8774112" cy="13795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defRPr/>
            </a:pPr>
            <a:r>
              <a:rPr lang="en-GB" altLang="ro-RO" sz="2757" dirty="0">
                <a:solidFill>
                  <a:srgbClr val="FF0000"/>
                </a:solidFill>
                <a:cs typeface="Arial" pitchFamily="34" charset="0"/>
              </a:rPr>
              <a:t>Static linking at </a:t>
            </a:r>
            <a:r>
              <a:rPr lang="ro-RO" altLang="ro-RO" sz="2757" b="1" dirty="0">
                <a:solidFill>
                  <a:srgbClr val="FF0000"/>
                </a:solidFill>
                <a:cs typeface="Arial" pitchFamily="34" charset="0"/>
              </a:rPr>
              <a:t>linkedit</a:t>
            </a:r>
            <a:r>
              <a:rPr lang="en-GB" altLang="ro-RO" sz="2757" b="1" dirty="0" err="1">
                <a:solidFill>
                  <a:srgbClr val="FF0000"/>
                </a:solidFill>
                <a:cs typeface="Arial" pitchFamily="34" charset="0"/>
              </a:rPr>
              <a:t>ing</a:t>
            </a:r>
            <a:r>
              <a:rPr lang="en-US" altLang="ro-RO" sz="2757" b="1" dirty="0">
                <a:solidFill>
                  <a:srgbClr val="FF0000"/>
                </a:solidFill>
                <a:cs typeface="Arial" pitchFamily="34" charset="0"/>
              </a:rPr>
              <a:t> – </a:t>
            </a:r>
            <a:r>
              <a:rPr lang="ro-RO" altLang="ro-RO" sz="2757" dirty="0" smtClean="0">
                <a:solidFill>
                  <a:srgbClr val="FF0000"/>
                </a:solidFill>
                <a:cs typeface="Arial" pitchFamily="34" charset="0"/>
              </a:rPr>
              <a:t>nasm</a:t>
            </a:r>
            <a:r>
              <a:rPr lang="en-US" altLang="ro-RO" sz="2757" dirty="0" smtClean="0">
                <a:solidFill>
                  <a:srgbClr val="FF0000"/>
                </a:solidFill>
                <a:cs typeface="Arial" pitchFamily="34" charset="0"/>
              </a:rPr>
              <a:t> requirements</a:t>
            </a:r>
            <a:endParaRPr lang="ro-RO" altLang="ro-RO" sz="2757" dirty="0">
              <a:solidFill>
                <a:srgbClr val="FF0000"/>
              </a:solidFill>
              <a:cs typeface="Arial" pitchFamily="34" charset="0"/>
            </a:endParaRPr>
          </a:p>
          <a:p>
            <a:pPr marL="880995" lvl="1" indent="-377569">
              <a:buFont typeface="Arial" pitchFamily="34" charset="0"/>
              <a:buChar char="•"/>
              <a:defRPr/>
            </a:pPr>
            <a:r>
              <a:rPr lang="ro-RO" altLang="ro-RO" sz="2316" dirty="0">
                <a:cs typeface="Arial" pitchFamily="34" charset="0"/>
              </a:rPr>
              <a:t>global </a:t>
            </a:r>
            <a:r>
              <a:rPr lang="en-GB" altLang="ro-RO" sz="2316" dirty="0">
                <a:cs typeface="Arial" pitchFamily="34" charset="0"/>
              </a:rPr>
              <a:t>and</a:t>
            </a:r>
            <a:r>
              <a:rPr lang="ro-RO" altLang="ro-RO" sz="2316" dirty="0">
                <a:cs typeface="Arial" pitchFamily="34" charset="0"/>
              </a:rPr>
              <a:t> extern</a:t>
            </a:r>
            <a:r>
              <a:rPr lang="en-GB" altLang="ro-RO" sz="2316" dirty="0">
                <a:cs typeface="Arial" pitchFamily="34" charset="0"/>
              </a:rPr>
              <a:t> directives used in practice</a:t>
            </a:r>
            <a:endParaRPr lang="ro-RO" altLang="ro-RO" sz="2316" dirty="0">
              <a:cs typeface="Arial" pitchFamily="34" charset="0"/>
            </a:endParaRPr>
          </a:p>
        </p:txBody>
      </p:sp>
      <p:sp>
        <p:nvSpPr>
          <p:cNvPr id="2355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355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6" name="TextBox 5"/>
          <p:cNvSpPr txBox="1"/>
          <p:nvPr/>
        </p:nvSpPr>
        <p:spPr>
          <a:xfrm>
            <a:off x="866776" y="2351088"/>
            <a:ext cx="3570288" cy="4790108"/>
          </a:xfrm>
          <a:prstGeom prst="rect">
            <a:avLst/>
          </a:prstGeom>
          <a:noFill/>
        </p:spPr>
        <p:txBody>
          <a:bodyPr wrap="square" lIns="88404" tIns="44203" rIns="88404" bIns="44203">
            <a:spAutoFit/>
          </a:bodyPr>
          <a:lstStyle/>
          <a:p>
            <a:pPr>
              <a:defRPr/>
            </a:pPr>
            <a:r>
              <a:rPr lang="ro-RO" sz="2757" b="1" dirty="0"/>
              <a:t>; </a:t>
            </a:r>
            <a:r>
              <a:rPr lang="ro-RO" sz="2757" b="1" dirty="0" smtClean="0"/>
              <a:t>FI</a:t>
            </a:r>
            <a:r>
              <a:rPr lang="en-US" sz="2757" b="1" dirty="0" smtClean="0"/>
              <a:t>L</a:t>
            </a:r>
            <a:r>
              <a:rPr lang="ro-RO" sz="2757" b="1" dirty="0" smtClean="0"/>
              <a:t>E1.ASM</a:t>
            </a:r>
            <a:endParaRPr lang="ro-RO" sz="2316" b="1" dirty="0"/>
          </a:p>
          <a:p>
            <a:pPr>
              <a:defRPr/>
            </a:pPr>
            <a:r>
              <a:rPr lang="ro-RO" sz="2316" b="1" dirty="0"/>
              <a:t>global</a:t>
            </a:r>
            <a:r>
              <a:rPr lang="ro-RO" sz="2316" dirty="0"/>
              <a:t> </a:t>
            </a:r>
            <a:r>
              <a:rPr lang="ro-RO" sz="2316" dirty="0">
                <a:solidFill>
                  <a:schemeClr val="bg2">
                    <a:lumMod val="25000"/>
                  </a:schemeClr>
                </a:solidFill>
              </a:rPr>
              <a:t>Var1</a:t>
            </a:r>
            <a:r>
              <a:rPr lang="ro-RO" sz="2316" dirty="0"/>
              <a:t>, </a:t>
            </a:r>
            <a:r>
              <a:rPr lang="en-US" sz="2316" dirty="0" smtClean="0"/>
              <a:t>S</a:t>
            </a:r>
            <a:r>
              <a:rPr lang="ro-RO" sz="2316" dirty="0" smtClean="0">
                <a:solidFill>
                  <a:schemeClr val="bg2">
                    <a:lumMod val="25000"/>
                  </a:schemeClr>
                </a:solidFill>
              </a:rPr>
              <a:t>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a:t>
            </a:r>
            <a:r>
              <a:rPr lang="ro-RO" sz="2316" dirty="0" smtClean="0">
                <a:solidFill>
                  <a:schemeClr val="bg2">
                    <a:lumMod val="25000"/>
                  </a:schemeClr>
                </a:solidFill>
              </a:rPr>
              <a:t>2</a:t>
            </a:r>
            <a:endParaRPr lang="ro-RO" sz="2316" dirty="0">
              <a:solidFill>
                <a:schemeClr val="bg2">
                  <a:lumMod val="25000"/>
                </a:schemeClr>
              </a:solidFill>
            </a:endParaRPr>
          </a:p>
          <a:p>
            <a:pPr>
              <a:defRPr/>
            </a:pPr>
            <a:r>
              <a:rPr lang="ro-RO" sz="2316" b="1" dirty="0"/>
              <a:t>extern</a:t>
            </a:r>
            <a:r>
              <a:rPr lang="ro-RO" sz="2316" dirty="0"/>
              <a:t> </a:t>
            </a:r>
            <a:r>
              <a:rPr lang="ro-RO" sz="2316" dirty="0">
                <a:solidFill>
                  <a:schemeClr val="accent1">
                    <a:lumMod val="75000"/>
                  </a:schemeClr>
                </a:solidFill>
              </a:rPr>
              <a:t>Var3</a:t>
            </a:r>
            <a:r>
              <a:rPr lang="ro-RO" sz="2316" dirty="0"/>
              <a:t>, </a:t>
            </a:r>
            <a:r>
              <a:rPr lang="ro-RO" sz="2316" dirty="0" smtClean="0">
                <a:solidFill>
                  <a:schemeClr val="accent1">
                    <a:lumMod val="75000"/>
                  </a:schemeClr>
                </a:solidFill>
              </a:rPr>
              <a:t>Subr</a:t>
            </a:r>
            <a:r>
              <a:rPr lang="en-US" sz="2316" dirty="0" smtClean="0">
                <a:solidFill>
                  <a:schemeClr val="accent1">
                    <a:lumMod val="75000"/>
                  </a:schemeClr>
                </a:solidFill>
              </a:rPr>
              <a:t>o</a:t>
            </a:r>
            <a:r>
              <a:rPr lang="ro-RO" sz="2316" dirty="0" smtClean="0">
                <a:solidFill>
                  <a:schemeClr val="accent1">
                    <a:lumMod val="75000"/>
                  </a:schemeClr>
                </a:solidFill>
              </a:rPr>
              <a:t>utin</a:t>
            </a:r>
            <a:r>
              <a:rPr lang="en-US" sz="2316" dirty="0" smtClean="0">
                <a:solidFill>
                  <a:schemeClr val="accent1">
                    <a:lumMod val="75000"/>
                  </a:schemeClr>
                </a:solidFill>
              </a:rPr>
              <a:t>e</a:t>
            </a:r>
            <a:r>
              <a:rPr lang="ro-RO" sz="2316" dirty="0" smtClean="0">
                <a:solidFill>
                  <a:schemeClr val="accent1">
                    <a:lumMod val="75000"/>
                  </a:schemeClr>
                </a:solidFill>
              </a:rPr>
              <a:t>3</a:t>
            </a:r>
            <a:endParaRPr lang="ro-RO" sz="2316" dirty="0">
              <a:solidFill>
                <a:schemeClr val="accent1">
                  <a:lumMod val="75000"/>
                </a:schemeClr>
              </a:solidFill>
            </a:endParaRPr>
          </a:p>
          <a:p>
            <a:pPr>
              <a:defRPr/>
            </a:pPr>
            <a:r>
              <a:rPr lang="ro-RO" sz="2316" dirty="0" smtClean="0"/>
              <a:t>Subr</a:t>
            </a:r>
            <a:r>
              <a:rPr lang="en-US" sz="2316" dirty="0" smtClean="0"/>
              <a:t>o</a:t>
            </a:r>
            <a:r>
              <a:rPr lang="ro-RO" sz="2316" dirty="0" smtClean="0"/>
              <a:t>utin</a:t>
            </a:r>
            <a:r>
              <a:rPr lang="en-US" sz="2316" dirty="0" smtClean="0"/>
              <a:t>e</a:t>
            </a:r>
            <a:r>
              <a:rPr lang="ro-RO" sz="2316" dirty="0" smtClean="0">
                <a:solidFill>
                  <a:schemeClr val="tx2">
                    <a:lumMod val="75000"/>
                  </a:schemeClr>
                </a:solidFill>
              </a:rPr>
              <a:t>1</a:t>
            </a:r>
            <a:r>
              <a:rPr lang="ro-RO" sz="2316" dirty="0"/>
              <a:t>:</a:t>
            </a:r>
          </a:p>
          <a:p>
            <a:pPr>
              <a:defRPr/>
            </a:pPr>
            <a:r>
              <a:rPr lang="ro-RO" sz="2316" dirty="0"/>
              <a:t>	.</a:t>
            </a:r>
            <a:r>
              <a:rPr lang="en-US" sz="2316" dirty="0"/>
              <a:t>...</a:t>
            </a:r>
          </a:p>
          <a:p>
            <a:pPr>
              <a:defRPr/>
            </a:pPr>
            <a:r>
              <a:rPr lang="en-US" sz="2316" dirty="0"/>
              <a:t>	</a:t>
            </a:r>
            <a:r>
              <a:rPr lang="en-US" sz="2316" dirty="0" smtClean="0"/>
              <a:t>call </a:t>
            </a:r>
            <a:r>
              <a:rPr lang="ro-RO" sz="2316" dirty="0" smtClean="0"/>
              <a:t>(</a:t>
            </a:r>
            <a:r>
              <a:rPr lang="en-US" sz="2316" dirty="0" smtClean="0">
                <a:solidFill>
                  <a:schemeClr val="accent1">
                    <a:lumMod val="75000"/>
                  </a:schemeClr>
                </a:solidFill>
              </a:rPr>
              <a:t>Subroutine3</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a:t>
            </a:r>
            <a:r>
              <a:rPr lang="en-US" sz="2316" dirty="0" smtClean="0"/>
              <a:t>operations(</a:t>
            </a:r>
            <a:r>
              <a:rPr lang="en-US" sz="2316" dirty="0" smtClean="0">
                <a:solidFill>
                  <a:schemeClr val="accent1">
                    <a:lumMod val="75000"/>
                  </a:schemeClr>
                </a:solidFill>
              </a:rPr>
              <a:t>Var3</a:t>
            </a:r>
            <a:r>
              <a:rPr lang="en-US" sz="2316" dirty="0"/>
              <a:t>)</a:t>
            </a:r>
          </a:p>
          <a:p>
            <a:pPr>
              <a:defRPr/>
            </a:pPr>
            <a:r>
              <a:rPr lang="en-US" sz="2316" dirty="0"/>
              <a:t>	</a:t>
            </a:r>
            <a:r>
              <a:rPr lang="ro-RO" sz="2316" dirty="0"/>
              <a:t>.</a:t>
            </a:r>
            <a:r>
              <a:rPr lang="en-US" sz="2316" dirty="0"/>
              <a:t>...</a:t>
            </a:r>
          </a:p>
          <a:p>
            <a:pPr>
              <a:defRPr/>
            </a:pPr>
            <a:r>
              <a:rPr lang="ro-RO" sz="2316" dirty="0" smtClean="0">
                <a:solidFill>
                  <a:schemeClr val="bg2">
                    <a:lumMod val="25000"/>
                  </a:schemeClr>
                </a:solidFill>
              </a:rPr>
              <a:t>Subr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e2</a:t>
            </a:r>
            <a:r>
              <a:rPr lang="ro-RO" sz="2316" dirty="0"/>
              <a:t>:</a:t>
            </a:r>
            <a:endParaRPr lang="en-US" sz="2316" dirty="0"/>
          </a:p>
          <a:p>
            <a:pPr>
              <a:defRPr/>
            </a:pPr>
            <a:r>
              <a:rPr lang="en-US" sz="2316" dirty="0"/>
              <a:t>	</a:t>
            </a:r>
            <a:r>
              <a:rPr lang="ro-RO" sz="2316" dirty="0"/>
              <a:t> .</a:t>
            </a:r>
            <a:r>
              <a:rPr lang="en-US" sz="2316" dirty="0"/>
              <a:t>...</a:t>
            </a:r>
            <a:endParaRPr lang="ro-RO" sz="2316" dirty="0"/>
          </a:p>
          <a:p>
            <a:pPr>
              <a:defRPr/>
            </a:pPr>
            <a:r>
              <a:rPr lang="ro-RO" sz="2316" dirty="0">
                <a:solidFill>
                  <a:schemeClr val="bg2">
                    <a:lumMod val="25000"/>
                  </a:schemeClr>
                </a:solidFill>
              </a:rPr>
              <a:t>Var1</a:t>
            </a:r>
            <a:r>
              <a:rPr lang="ro-RO" sz="2316" dirty="0"/>
              <a:t> dd ...</a:t>
            </a:r>
          </a:p>
          <a:p>
            <a:pPr>
              <a:defRPr/>
            </a:pPr>
            <a:r>
              <a:rPr lang="ro-RO" sz="2316" dirty="0"/>
              <a:t>Var2 db </a:t>
            </a:r>
            <a:r>
              <a:rPr lang="en-US" sz="2316" dirty="0"/>
              <a:t>…</a:t>
            </a:r>
          </a:p>
        </p:txBody>
      </p:sp>
      <p:sp>
        <p:nvSpPr>
          <p:cNvPr id="9" name="TextBox 8"/>
          <p:cNvSpPr txBox="1"/>
          <p:nvPr/>
        </p:nvSpPr>
        <p:spPr>
          <a:xfrm>
            <a:off x="6030913" y="2351088"/>
            <a:ext cx="3636962" cy="4790108"/>
          </a:xfrm>
          <a:prstGeom prst="rect">
            <a:avLst/>
          </a:prstGeom>
          <a:noFill/>
        </p:spPr>
        <p:txBody>
          <a:bodyPr wrap="square" lIns="88404" tIns="44203" rIns="88404" bIns="44203">
            <a:spAutoFit/>
          </a:bodyPr>
          <a:lstStyle/>
          <a:p>
            <a:pPr>
              <a:defRPr/>
            </a:pPr>
            <a:r>
              <a:rPr lang="ro-RO" sz="2757" b="1" dirty="0"/>
              <a:t>; </a:t>
            </a:r>
            <a:r>
              <a:rPr lang="ro-RO" sz="2757" b="1" dirty="0" smtClean="0"/>
              <a:t>FI</a:t>
            </a:r>
            <a:r>
              <a:rPr lang="en-US" sz="2757" b="1" dirty="0" smtClean="0"/>
              <a:t>L</a:t>
            </a:r>
            <a:r>
              <a:rPr lang="ro-RO" sz="2757" b="1" dirty="0" smtClean="0"/>
              <a:t>E2.ASM</a:t>
            </a:r>
            <a:endParaRPr lang="ro-RO" sz="2316" b="1" dirty="0"/>
          </a:p>
          <a:p>
            <a:pPr>
              <a:defRPr/>
            </a:pPr>
            <a:r>
              <a:rPr lang="ro-RO" sz="2316" b="1" dirty="0"/>
              <a:t>extern</a:t>
            </a:r>
            <a:r>
              <a:rPr lang="ro-RO" sz="2316" dirty="0">
                <a:solidFill>
                  <a:schemeClr val="bg2">
                    <a:lumMod val="25000"/>
                  </a:schemeClr>
                </a:solidFill>
              </a:rPr>
              <a:t> </a:t>
            </a:r>
            <a:r>
              <a:rPr lang="ro-RO" sz="2316" dirty="0">
                <a:solidFill>
                  <a:schemeClr val="accent1">
                    <a:lumMod val="75000"/>
                  </a:schemeClr>
                </a:solidFill>
              </a:rPr>
              <a:t>Var1</a:t>
            </a:r>
            <a:r>
              <a:rPr lang="ro-RO" sz="2316" dirty="0"/>
              <a:t>, </a:t>
            </a:r>
            <a:r>
              <a:rPr lang="ro-RO" sz="2316" dirty="0" smtClean="0">
                <a:solidFill>
                  <a:schemeClr val="accent1">
                    <a:lumMod val="75000"/>
                  </a:schemeClr>
                </a:solidFill>
              </a:rPr>
              <a:t>Subr</a:t>
            </a:r>
            <a:r>
              <a:rPr lang="en-US" sz="2316" dirty="0" smtClean="0">
                <a:solidFill>
                  <a:schemeClr val="accent1">
                    <a:lumMod val="75000"/>
                  </a:schemeClr>
                </a:solidFill>
              </a:rPr>
              <a:t>o</a:t>
            </a:r>
            <a:r>
              <a:rPr lang="ro-RO" sz="2316" dirty="0" smtClean="0">
                <a:solidFill>
                  <a:schemeClr val="accent1">
                    <a:lumMod val="75000"/>
                  </a:schemeClr>
                </a:solidFill>
              </a:rPr>
              <a:t>utin</a:t>
            </a:r>
            <a:r>
              <a:rPr lang="en-US" sz="2316" dirty="0" smtClean="0">
                <a:solidFill>
                  <a:schemeClr val="accent1">
                    <a:lumMod val="75000"/>
                  </a:schemeClr>
                </a:solidFill>
              </a:rPr>
              <a:t>e</a:t>
            </a:r>
            <a:r>
              <a:rPr lang="ro-RO" sz="2316" dirty="0" smtClean="0">
                <a:solidFill>
                  <a:schemeClr val="accent1">
                    <a:lumMod val="75000"/>
                  </a:schemeClr>
                </a:solidFill>
              </a:rPr>
              <a:t>2</a:t>
            </a:r>
            <a:endParaRPr lang="ro-RO" sz="2316" dirty="0">
              <a:solidFill>
                <a:schemeClr val="accent1">
                  <a:lumMod val="75000"/>
                </a:schemeClr>
              </a:solidFill>
            </a:endParaRPr>
          </a:p>
          <a:p>
            <a:pPr>
              <a:defRPr/>
            </a:pPr>
            <a:r>
              <a:rPr lang="ro-RO" sz="2316" b="1" dirty="0"/>
              <a:t>global</a:t>
            </a:r>
            <a:r>
              <a:rPr lang="ro-RO" sz="2316" dirty="0"/>
              <a:t> </a:t>
            </a:r>
            <a:r>
              <a:rPr lang="ro-RO" sz="2316" dirty="0" smtClean="0">
                <a:solidFill>
                  <a:schemeClr val="bg2">
                    <a:lumMod val="25000"/>
                  </a:schemeClr>
                </a:solidFill>
              </a:rPr>
              <a:t>Subr</a:t>
            </a:r>
            <a:r>
              <a:rPr lang="en-US" sz="2316" dirty="0" smtClean="0">
                <a:solidFill>
                  <a:schemeClr val="bg2">
                    <a:lumMod val="25000"/>
                  </a:schemeClr>
                </a:solidFill>
              </a:rPr>
              <a:t>o</a:t>
            </a:r>
            <a:r>
              <a:rPr lang="ro-RO" sz="2316" dirty="0" smtClean="0">
                <a:solidFill>
                  <a:schemeClr val="bg2">
                    <a:lumMod val="25000"/>
                  </a:schemeClr>
                </a:solidFill>
              </a:rPr>
              <a:t>utin</a:t>
            </a:r>
            <a:r>
              <a:rPr lang="en-US" sz="2316" dirty="0" smtClean="0">
                <a:solidFill>
                  <a:schemeClr val="bg2">
                    <a:lumMod val="25000"/>
                  </a:schemeClr>
                </a:solidFill>
              </a:rPr>
              <a:t>e</a:t>
            </a:r>
            <a:r>
              <a:rPr lang="ro-RO" sz="2316" dirty="0" smtClean="0">
                <a:solidFill>
                  <a:schemeClr val="bg2">
                    <a:lumMod val="25000"/>
                  </a:schemeClr>
                </a:solidFill>
              </a:rPr>
              <a:t>3</a:t>
            </a:r>
            <a:r>
              <a:rPr lang="ro-RO" sz="2316" dirty="0"/>
              <a:t>, </a:t>
            </a:r>
            <a:r>
              <a:rPr lang="ro-RO" sz="2316" dirty="0">
                <a:solidFill>
                  <a:schemeClr val="bg2">
                    <a:lumMod val="25000"/>
                  </a:schemeClr>
                </a:solidFill>
              </a:rPr>
              <a:t>Var3</a:t>
            </a:r>
          </a:p>
          <a:p>
            <a:pPr>
              <a:defRPr/>
            </a:pPr>
            <a:r>
              <a:rPr lang="ro-RO" sz="2316" dirty="0" smtClean="0"/>
              <a:t>Subr</a:t>
            </a:r>
            <a:r>
              <a:rPr lang="en-US" sz="2316" dirty="0" smtClean="0"/>
              <a:t>o</a:t>
            </a:r>
            <a:r>
              <a:rPr lang="ro-RO" sz="2316" dirty="0" smtClean="0"/>
              <a:t>utin</a:t>
            </a:r>
            <a:r>
              <a:rPr lang="en-US" sz="2316" dirty="0" smtClean="0"/>
              <a:t>e3</a:t>
            </a:r>
            <a:r>
              <a:rPr lang="ro-RO" sz="2316" dirty="0"/>
              <a:t>:</a:t>
            </a:r>
          </a:p>
          <a:p>
            <a:pPr>
              <a:defRPr/>
            </a:pPr>
            <a:r>
              <a:rPr lang="ro-RO" sz="2316" dirty="0"/>
              <a:t>	.</a:t>
            </a:r>
            <a:r>
              <a:rPr lang="en-US" sz="2316" dirty="0"/>
              <a:t>...</a:t>
            </a:r>
          </a:p>
          <a:p>
            <a:pPr>
              <a:defRPr/>
            </a:pPr>
            <a:r>
              <a:rPr lang="en-US" sz="2316" dirty="0"/>
              <a:t>	</a:t>
            </a:r>
            <a:r>
              <a:rPr lang="en-US" sz="2316" dirty="0" smtClean="0"/>
              <a:t>call </a:t>
            </a:r>
            <a:r>
              <a:rPr lang="ro-RO" sz="2316" dirty="0" smtClean="0"/>
              <a:t>(</a:t>
            </a:r>
            <a:r>
              <a:rPr lang="en-US" sz="2316" dirty="0" smtClean="0">
                <a:solidFill>
                  <a:schemeClr val="accent1">
                    <a:lumMod val="75000"/>
                  </a:schemeClr>
                </a:solidFill>
              </a:rPr>
              <a:t>Subroutine2</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a:t>
            </a:r>
            <a:r>
              <a:rPr lang="en-US" sz="2316" dirty="0" smtClean="0"/>
              <a:t>operations(</a:t>
            </a:r>
            <a:r>
              <a:rPr lang="en-US" sz="2316" dirty="0" smtClean="0">
                <a:solidFill>
                  <a:schemeClr val="accent1">
                    <a:lumMod val="75000"/>
                  </a:schemeClr>
                </a:solidFill>
              </a:rPr>
              <a:t>Var1</a:t>
            </a:r>
            <a:r>
              <a:rPr lang="en-US" sz="2316" dirty="0"/>
              <a:t>)</a:t>
            </a:r>
          </a:p>
          <a:p>
            <a:pPr>
              <a:defRPr/>
            </a:pPr>
            <a:r>
              <a:rPr lang="en-US" sz="2316" dirty="0"/>
              <a:t>	</a:t>
            </a:r>
            <a:r>
              <a:rPr lang="ro-RO" sz="2316" dirty="0"/>
              <a:t>.</a:t>
            </a:r>
            <a:r>
              <a:rPr lang="en-US" sz="2316" dirty="0"/>
              <a:t>...</a:t>
            </a:r>
          </a:p>
          <a:p>
            <a:pPr>
              <a:defRPr/>
            </a:pPr>
            <a:r>
              <a:rPr lang="en-US" sz="2316" dirty="0" smtClean="0"/>
              <a:t>Subroutine</a:t>
            </a:r>
            <a:r>
              <a:rPr lang="ro-RO" sz="2316" dirty="0" smtClean="0">
                <a:solidFill>
                  <a:schemeClr val="tx2">
                    <a:lumMod val="75000"/>
                  </a:schemeClr>
                </a:solidFill>
              </a:rPr>
              <a:t>1</a:t>
            </a:r>
            <a:r>
              <a:rPr lang="en-US" sz="2316" dirty="0"/>
              <a:t>:</a:t>
            </a:r>
          </a:p>
          <a:p>
            <a:pPr>
              <a:defRPr/>
            </a:pPr>
            <a:r>
              <a:rPr lang="en-US" sz="2316" dirty="0"/>
              <a:t>	</a:t>
            </a:r>
            <a:r>
              <a:rPr lang="ro-RO" sz="2316" dirty="0"/>
              <a:t> .</a:t>
            </a:r>
            <a:r>
              <a:rPr lang="en-US" sz="2316" dirty="0"/>
              <a:t>...</a:t>
            </a:r>
            <a:endParaRPr lang="ro-RO" sz="2316" dirty="0"/>
          </a:p>
          <a:p>
            <a:pPr>
              <a:defRPr/>
            </a:pPr>
            <a:r>
              <a:rPr lang="ro-RO" sz="2316" dirty="0"/>
              <a:t>Var</a:t>
            </a:r>
            <a:r>
              <a:rPr lang="ro-RO" sz="2316" dirty="0">
                <a:solidFill>
                  <a:schemeClr val="tx2">
                    <a:lumMod val="75000"/>
                  </a:schemeClr>
                </a:solidFill>
              </a:rPr>
              <a:t>2</a:t>
            </a:r>
            <a:r>
              <a:rPr lang="ro-RO" sz="2316" dirty="0"/>
              <a:t> db </a:t>
            </a:r>
            <a:r>
              <a:rPr lang="en-US" sz="2316" dirty="0"/>
              <a:t>…</a:t>
            </a:r>
          </a:p>
          <a:p>
            <a:pPr>
              <a:defRPr/>
            </a:pPr>
            <a:r>
              <a:rPr lang="ro-RO" sz="2316" dirty="0">
                <a:solidFill>
                  <a:schemeClr val="bg2">
                    <a:lumMod val="25000"/>
                  </a:schemeClr>
                </a:solidFill>
              </a:rPr>
              <a:t>Var</a:t>
            </a:r>
            <a:r>
              <a:rPr lang="en-US" sz="2316" dirty="0">
                <a:solidFill>
                  <a:schemeClr val="bg2">
                    <a:lumMod val="25000"/>
                  </a:schemeClr>
                </a:solidFill>
              </a:rPr>
              <a:t>3</a:t>
            </a:r>
            <a:r>
              <a:rPr lang="ro-RO" sz="2316" dirty="0"/>
              <a:t> dd ...</a:t>
            </a:r>
          </a:p>
        </p:txBody>
      </p:sp>
      <p:cxnSp>
        <p:nvCxnSpPr>
          <p:cNvPr id="10" name="Straight Arrow Connector 9"/>
          <p:cNvCxnSpPr/>
          <p:nvPr/>
        </p:nvCxnSpPr>
        <p:spPr>
          <a:xfrm flipH="1">
            <a:off x="3476625" y="3438525"/>
            <a:ext cx="3552825" cy="962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476625" y="5181600"/>
            <a:ext cx="2695576" cy="161925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400300" y="4533900"/>
            <a:ext cx="4965700" cy="1343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524000" y="5181600"/>
            <a:ext cx="6524625" cy="13906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8323263" y="5181600"/>
            <a:ext cx="2365375" cy="115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GB" altLang="ro-RO" sz="2316" i="1" dirty="0"/>
              <a:t>Can reuse names </a:t>
            </a:r>
            <a:r>
              <a:rPr lang="ro-RO" altLang="ro-RO" sz="2316" i="1" dirty="0"/>
              <a:t> </a:t>
            </a:r>
            <a:r>
              <a:rPr lang="ro-RO" altLang="ro-RO" sz="2316" i="1" u="sng" dirty="0"/>
              <a:t> </a:t>
            </a:r>
            <a:r>
              <a:rPr lang="en-GB" altLang="ro-RO" sz="2316" i="1" u="sng" dirty="0"/>
              <a:t>as long as they are not global</a:t>
            </a:r>
            <a:r>
              <a:rPr lang="ro-RO" altLang="ro-RO" sz="2316" i="1" dirty="0"/>
              <a:t>!</a:t>
            </a:r>
            <a:endParaRPr lang="en-US" altLang="ro-RO" sz="2316" i="1" dirty="0"/>
          </a:p>
        </p:txBody>
      </p:sp>
      <p:cxnSp>
        <p:nvCxnSpPr>
          <p:cNvPr id="23" name="Straight Arrow Connector 22"/>
          <p:cNvCxnSpPr/>
          <p:nvPr/>
        </p:nvCxnSpPr>
        <p:spPr>
          <a:xfrm flipV="1">
            <a:off x="6638925" y="5991225"/>
            <a:ext cx="2247900" cy="581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7366000" y="5546725"/>
            <a:ext cx="1177925" cy="330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nasm + nasm</a:t>
            </a:r>
            <a:endParaRPr lang="ro-RO" sz="2316" b="1"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457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457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2" name="TextBox 7"/>
          <p:cNvSpPr txBox="1">
            <a:spLocks noChangeArrowheads="1"/>
          </p:cNvSpPr>
          <p:nvPr/>
        </p:nvSpPr>
        <p:spPr bwMode="auto">
          <a:xfrm>
            <a:off x="709613" y="1984375"/>
            <a:ext cx="383222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a:t>
            </a:r>
            <a:r>
              <a:rPr lang="ro-RO" altLang="ro-RO" sz="1544" b="1" dirty="0" smtClean="0">
                <a:latin typeface="Consolas" pitchFamily="49" charset="0"/>
                <a:ea typeface="Times New Roman" pitchFamily="18" charset="0"/>
                <a:cs typeface="Consolas" pitchFamily="49" charset="0"/>
              </a:rPr>
              <a:t>MODUL</a:t>
            </a:r>
            <a:r>
              <a:rPr lang="en-US" altLang="ro-RO" sz="1544" b="1" dirty="0" smtClean="0">
                <a:latin typeface="Consolas" pitchFamily="49" charset="0"/>
                <a:ea typeface="Times New Roman" pitchFamily="18" charset="0"/>
                <a:cs typeface="Consolas" pitchFamily="49" charset="0"/>
              </a:rPr>
              <a:t>E</a:t>
            </a:r>
            <a:r>
              <a:rPr lang="ro-RO" altLang="ro-RO" sz="1544" b="1" dirty="0" smtClean="0">
                <a:latin typeface="Consolas" pitchFamily="49" charset="0"/>
                <a:ea typeface="Times New Roman" pitchFamily="18" charset="0"/>
                <a:cs typeface="Consolas" pitchFamily="49" charset="0"/>
              </a:rPr>
              <a:t> </a:t>
            </a:r>
            <a:r>
              <a:rPr lang="ro-RO" altLang="ro-RO" sz="1544" b="1" dirty="0">
                <a:latin typeface="Consolas" pitchFamily="49" charset="0"/>
                <a:ea typeface="Times New Roman" pitchFamily="18" charset="0"/>
                <a:cs typeface="Consolas" pitchFamily="49" charset="0"/>
              </a:rPr>
              <a:t>MAIN.ASM</a:t>
            </a: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ro-RO" altLang="ro-RO" sz="1544" dirty="0">
              <a:solidFill>
                <a:srgbClr val="0000FF"/>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impor</a:t>
            </a:r>
            <a:r>
              <a:rPr lang="en-US" altLang="ro-RO" sz="1213" dirty="0">
                <a:solidFill>
                  <a:srgbClr val="000000"/>
                </a:solidFill>
                <a:latin typeface="Consolas" pitchFamily="49" charset="0"/>
                <a:ea typeface="Times New Roman" pitchFamily="18" charset="0"/>
                <a:cs typeface="Consolas" pitchFamily="49" charset="0"/>
              </a:rPr>
              <a:t>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80"/>
                </a:solidFill>
                <a:latin typeface="Consolas" pitchFamily="49" charset="0"/>
                <a:ea typeface="Times New Roman" pitchFamily="18" charset="0"/>
                <a:cs typeface="Consolas" pitchFamily="49" charset="0"/>
              </a:rPr>
              <a:t> msvcrt.dll</a:t>
            </a:r>
          </a:p>
          <a:p>
            <a:pPr>
              <a:defRPr/>
            </a:pPr>
            <a:r>
              <a:rPr lang="en-US" altLang="ro-RO" sz="1213" dirty="0">
                <a:solidFill>
                  <a:srgbClr val="0000FF"/>
                </a:solidFill>
                <a:latin typeface="Consolas" pitchFamily="49" charset="0"/>
                <a:ea typeface="Times New Roman" pitchFamily="18" charset="0"/>
                <a:cs typeface="Consolas" pitchFamily="49" charset="0"/>
              </a:rPr>
              <a:t>import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 msvcrt.dll</a:t>
            </a:r>
          </a:p>
          <a:p>
            <a:pPr>
              <a:defRPr/>
            </a:pPr>
            <a:r>
              <a:rPr lang="en-US" altLang="ro-RO" sz="1213" dirty="0">
                <a:solidFill>
                  <a:srgbClr val="0000FF"/>
                </a:solidFill>
                <a:latin typeface="Consolas" pitchFamily="49" charset="0"/>
                <a:ea typeface="Times New Roman" pitchFamily="18" charset="0"/>
                <a:cs typeface="Consolas" pitchFamily="49" charset="0"/>
              </a:rPr>
              <a:t>extern</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a:t>
            </a:r>
          </a:p>
          <a:p>
            <a:pPr>
              <a:defRPr/>
            </a:pPr>
            <a:r>
              <a:rPr lang="en-US" altLang="ro-RO" sz="1213" dirty="0">
                <a:solidFill>
                  <a:srgbClr val="0000FF"/>
                </a:solidFill>
                <a:latin typeface="Consolas" pitchFamily="49" charset="0"/>
                <a:ea typeface="Times New Roman" pitchFamily="18" charset="0"/>
                <a:cs typeface="Consolas" pitchFamily="49" charset="0"/>
              </a:rPr>
              <a:t>global</a:t>
            </a:r>
            <a:r>
              <a:rPr lang="ro-RO" altLang="ro-RO" sz="1213" dirty="0">
                <a:solidFill>
                  <a:srgbClr val="0000FF"/>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start</a:t>
            </a:r>
            <a:endParaRPr lang="ro-RO" altLang="ro-RO" sz="1213"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8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use32 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ea typeface="Times New Roman" pitchFamily="18" charset="0"/>
              </a:rPr>
              <a:t>'code'</a:t>
            </a: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start</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 </a:t>
            </a:r>
            <a:r>
              <a:rPr lang="en-US" altLang="ro-RO" sz="1213" dirty="0" err="1">
                <a:solidFill>
                  <a:srgbClr val="000080"/>
                </a:solidFill>
                <a:latin typeface="Consolas" pitchFamily="49" charset="0"/>
                <a:cs typeface="Times New Roman" pitchFamily="18" charset="0"/>
              </a:rPr>
              <a:t>Concatenare</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printf</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8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8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80"/>
                </a:solidFill>
                <a:latin typeface="Consolas" pitchFamily="49" charset="0"/>
                <a:cs typeface="Times New Roman" pitchFamily="18" charset="0"/>
              </a:rPr>
              <a:t>, 1*4</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0</a:t>
            </a:r>
          </a:p>
          <a:p>
            <a:pPr>
              <a:defRPr/>
            </a:pPr>
            <a:r>
              <a:rPr lang="en-US" altLang="ro-RO" sz="1213" dirty="0">
                <a:solidFill>
                  <a:srgbClr val="0000FF"/>
                </a:solidFill>
                <a:latin typeface="Consolas" pitchFamily="49" charset="0"/>
                <a:cs typeface="Times New Roman" pitchFamily="18" charset="0"/>
              </a:rPr>
              <a:t>        call </a:t>
            </a:r>
            <a:r>
              <a:rPr lang="en-US" altLang="ro-RO" sz="1213" dirty="0">
                <a:solidFill>
                  <a:srgbClr val="000000"/>
                </a:solidFill>
                <a:latin typeface="Consolas" pitchFamily="49" charset="0"/>
                <a:cs typeface="Times New Roman" pitchFamily="18" charset="0"/>
              </a:rPr>
              <a:t>[</a:t>
            </a:r>
            <a:r>
              <a:rPr lang="en-US" altLang="ro-RO" sz="1213" dirty="0">
                <a:solidFill>
                  <a:srgbClr val="000080"/>
                </a:solidFill>
                <a:latin typeface="Consolas" pitchFamily="49" charset="0"/>
                <a:cs typeface="Times New Roman" pitchFamily="18" charset="0"/>
              </a:rPr>
              <a:t>exit</a:t>
            </a:r>
            <a:r>
              <a:rPr lang="en-US" altLang="ro-RO" sz="1213" dirty="0">
                <a:solidFill>
                  <a:srgbClr val="000000"/>
                </a:solidFill>
                <a:latin typeface="Consolas" pitchFamily="49" charset="0"/>
                <a:cs typeface="Times New Roman" pitchFamily="18" charset="0"/>
              </a:rPr>
              <a:t>]</a:t>
            </a:r>
          </a:p>
          <a:p>
            <a:pPr>
              <a:defRPr/>
            </a:pPr>
            <a:endParaRPr lang="en-US" altLang="ro-RO" sz="1213" dirty="0">
              <a:solidFill>
                <a:srgbClr val="000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'Buna '</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a:t>
            </a:r>
            <a:r>
              <a:rPr lang="en-US" altLang="ro-RO" sz="1213" dirty="0" err="1">
                <a:solidFill>
                  <a:srgbClr val="A31515"/>
                </a:solidFill>
                <a:latin typeface="Consolas" pitchFamily="49" charset="0"/>
              </a:rPr>
              <a:t>dimineata</a:t>
            </a:r>
            <a:r>
              <a:rPr lang="en-US" altLang="ro-RO" sz="1213" dirty="0">
                <a:solidFill>
                  <a:srgbClr val="A31515"/>
                </a:solidFill>
                <a:latin typeface="Consolas" pitchFamily="49" charset="0"/>
              </a:rPr>
              <a:t>!'</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resb</a:t>
            </a:r>
            <a:r>
              <a:rPr lang="en-US" altLang="ro-RO" sz="1213" dirty="0">
                <a:solidFill>
                  <a:srgbClr val="000000"/>
                </a:solidFill>
                <a:latin typeface="Consolas" pitchFamily="49" charset="0"/>
                <a:cs typeface="Times New Roman" pitchFamily="18" charset="0"/>
              </a:rPr>
              <a:t> 1000  </a:t>
            </a:r>
            <a:r>
              <a:rPr lang="en-US" altLang="ro-RO" sz="1213" dirty="0">
                <a:solidFill>
                  <a:srgbClr val="008000"/>
                </a:solidFill>
                <a:latin typeface="Consolas" pitchFamily="49" charset="0"/>
                <a:cs typeface="Times New Roman" pitchFamily="18" charset="0"/>
              </a:rPr>
              <a:t>; space for result</a:t>
            </a:r>
          </a:p>
        </p:txBody>
      </p:sp>
      <p:sp>
        <p:nvSpPr>
          <p:cNvPr id="24583" name="TextBox 9"/>
          <p:cNvSpPr txBox="1">
            <a:spLocks noChangeArrowheads="1"/>
          </p:cNvSpPr>
          <p:nvPr/>
        </p:nvSpPr>
        <p:spPr bwMode="auto">
          <a:xfrm>
            <a:off x="4732338" y="1984375"/>
            <a:ext cx="53609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a:t>
            </a:r>
            <a:r>
              <a:rPr lang="en-US" altLang="ro-RO" sz="1544" b="1" dirty="0" smtClean="0">
                <a:latin typeface="Consolas" pitchFamily="49" charset="0"/>
                <a:ea typeface="Times New Roman" pitchFamily="18" charset="0"/>
                <a:cs typeface="Consolas" pitchFamily="49" charset="0"/>
              </a:rPr>
              <a:t>MODULE </a:t>
            </a:r>
            <a:r>
              <a:rPr lang="en-US" altLang="ro-RO" sz="1544" b="1" dirty="0">
                <a:latin typeface="Consolas" pitchFamily="49" charset="0"/>
                <a:ea typeface="Times New Roman" pitchFamily="18" charset="0"/>
                <a:cs typeface="Consolas" pitchFamily="49" charset="0"/>
              </a:rPr>
              <a:t>SUB.ASM</a:t>
            </a: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en-US" altLang="ro-RO" sz="1544" dirty="0">
              <a:solidFill>
                <a:srgbClr val="000080"/>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FF"/>
                </a:solidFill>
                <a:latin typeface="Consolas" pitchFamily="49" charset="0"/>
                <a:ea typeface="Times New Roman" pitchFamily="18" charset="0"/>
                <a:cs typeface="Consolas" pitchFamily="49" charset="0"/>
              </a:rPr>
              <a:t> use32</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rPr>
              <a:t>'code'</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eax</a:t>
            </a:r>
            <a:r>
              <a:rPr lang="en-US" altLang="ro-RO" sz="1213" dirty="0">
                <a:solidFill>
                  <a:srgbClr val="008000"/>
                </a:solidFill>
                <a:latin typeface="Consolas" pitchFamily="49" charset="0"/>
                <a:cs typeface="Times New Roman" pitchFamily="18" charset="0"/>
              </a:rPr>
              <a:t> = address of the first array, </a:t>
            </a:r>
          </a:p>
          <a:p>
            <a:pPr>
              <a:defRPr/>
            </a:pPr>
            <a:r>
              <a:rPr lang="en-US" altLang="ro-RO" sz="1213" dirty="0">
                <a:solidFill>
                  <a:srgbClr val="008000"/>
                </a:solidFill>
                <a:latin typeface="Consolas" pitchFamily="49" charset="0"/>
                <a:cs typeface="Times New Roman" pitchFamily="18" charset="0"/>
              </a:rPr>
              <a:t>    ; </a:t>
            </a:r>
            <a:r>
              <a:rPr lang="en-US" altLang="ro-RO" sz="1213" dirty="0" err="1">
                <a:solidFill>
                  <a:srgbClr val="008000"/>
                </a:solidFill>
                <a:latin typeface="Consolas" pitchFamily="49" charset="0"/>
                <a:cs typeface="Times New Roman" pitchFamily="18" charset="0"/>
              </a:rPr>
              <a:t>ebx</a:t>
            </a:r>
            <a:r>
              <a:rPr lang="en-US" altLang="ro-RO" sz="1213" dirty="0">
                <a:solidFill>
                  <a:srgbClr val="008000"/>
                </a:solidFill>
                <a:latin typeface="Consolas" pitchFamily="49" charset="0"/>
                <a:cs typeface="Times New Roman" pitchFamily="18" charset="0"/>
              </a:rPr>
              <a:t> = address of the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Concatenare</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edi</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destination = </a:t>
            </a:r>
            <a:r>
              <a:rPr lang="en-US" altLang="ro-RO" sz="1213" dirty="0" err="1">
                <a:solidFill>
                  <a:srgbClr val="008000"/>
                </a:solidFill>
                <a:latin typeface="Consolas" pitchFamily="49" charset="0"/>
                <a:cs typeface="Times New Roman" pitchFamily="18" charset="0"/>
              </a:rPr>
              <a:t>SirFinal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first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next byte </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 al         </a:t>
            </a:r>
            <a:r>
              <a:rPr lang="en-US" altLang="ro-RO" sz="1213" dirty="0">
                <a:solidFill>
                  <a:srgbClr val="008000"/>
                </a:solidFill>
                <a:latin typeface="Consolas" pitchFamily="49" charset="0"/>
                <a:cs typeface="Times New Roman" pitchFamily="18" charset="0"/>
              </a:rPr>
              <a:t>; array terminator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if yes, go to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(otherwise) copy in destination</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continue to </a:t>
            </a:r>
            <a:r>
              <a:rPr lang="en-US" altLang="ro-RO" sz="1213" dirty="0" err="1">
                <a:solidFill>
                  <a:srgbClr val="008000"/>
                </a:solidFill>
                <a:latin typeface="Consolas" pitchFamily="49" charset="0"/>
                <a:cs typeface="Times New Roman" pitchFamily="18" charset="0"/>
              </a:rPr>
              <a:t>nul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same process for the new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al</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endParaRPr lang="en-US" altLang="ro-RO" sz="1213" dirty="0">
              <a:solidFill>
                <a:srgbClr val="0000FF"/>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add array terminator from al</a:t>
            </a:r>
          </a:p>
          <a:p>
            <a:pPr>
              <a:defRPr/>
            </a:pPr>
            <a:r>
              <a:rPr lang="en-US" altLang="ro-RO" sz="1213" dirty="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438400" y="2397125"/>
            <a:ext cx="22939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879725" y="2665413"/>
            <a:ext cx="185261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20137" cy="5622925"/>
          </a:xfrm>
        </p:spPr>
        <p:txBody>
          <a:bodyPr wrap="square" numCol="1" anchor="t" anchorCtr="0" compatLnSpc="1">
            <a:prstTxWarp prst="textNoShape">
              <a:avLst/>
            </a:prstTxWarp>
            <a:normAutofit lnSpcReduction="10000"/>
          </a:bodyPr>
          <a:lstStyle/>
          <a:p>
            <a:pPr>
              <a:buFont typeface="Arial" pitchFamily="34" charset="0"/>
              <a:buChar char="•"/>
              <a:defRPr/>
            </a:pPr>
            <a:r>
              <a:rPr lang="ro-RO" sz="2647" dirty="0"/>
              <a:t>Ex</a:t>
            </a:r>
            <a:r>
              <a:rPr lang="en-GB" sz="2647" dirty="0"/>
              <a:t>ample of a</a:t>
            </a:r>
            <a:r>
              <a:rPr lang="ro-RO" sz="2647" dirty="0"/>
              <a:t> multimodul</a:t>
            </a:r>
            <a:r>
              <a:rPr lang="en-GB" sz="2647" dirty="0"/>
              <a:t>e </a:t>
            </a:r>
            <a:r>
              <a:rPr lang="ro-RO" sz="2647" dirty="0"/>
              <a:t>program </a:t>
            </a:r>
            <a:r>
              <a:rPr lang="ro-RO" altLang="ro-RO" sz="2757" dirty="0">
                <a:cs typeface="Arial" pitchFamily="34" charset="0"/>
              </a:rPr>
              <a:t>nasm + nasm</a:t>
            </a:r>
            <a:endParaRPr lang="en-US" altLang="ro-RO" sz="2757" b="1" dirty="0">
              <a:cs typeface="Arial" pitchFamily="34" charset="0"/>
            </a:endParaRPr>
          </a:p>
          <a:p>
            <a:pPr marL="880995" lvl="1" indent="-377569">
              <a:buFont typeface="Arial" pitchFamily="34" charset="0"/>
              <a:buChar char="•"/>
              <a:defRPr/>
            </a:pPr>
            <a:r>
              <a:rPr lang="en-GB" altLang="ro-RO" sz="2316" dirty="0">
                <a:cs typeface="Arial" pitchFamily="34" charset="0"/>
              </a:rPr>
              <a:t>Necessary steps to build the final executable program</a:t>
            </a:r>
            <a:endParaRPr lang="ro-RO" altLang="ro-RO" sz="2316" dirty="0">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main.asm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main</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sub.asm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sub</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Edit links between the two modules</a:t>
            </a:r>
            <a:endParaRPr lang="ro-RO" altLang="ro-RO" sz="1985" dirty="0">
              <a:cs typeface="Arial" pitchFamily="34" charset="0"/>
            </a:endParaRPr>
          </a:p>
          <a:p>
            <a:pPr marL="1889382" lvl="3" indent="-377569">
              <a:buFont typeface="Arial" pitchFamily="34" charset="0"/>
              <a:buChar char="•"/>
              <a:defRPr/>
            </a:pPr>
            <a:r>
              <a:rPr lang="ro-RO" altLang="ro-RO" sz="1985" dirty="0">
                <a:solidFill>
                  <a:srgbClr val="4BACC6"/>
                </a:solidFill>
                <a:cs typeface="Arial" pitchFamily="34" charset="0"/>
              </a:rPr>
              <a:t>alink.exe main.obj sub.obj –oPE –entry:start –subsys:console</a:t>
            </a:r>
            <a:endParaRPr lang="ro-RO" altLang="ro-RO" sz="1985" dirty="0">
              <a:cs typeface="Arial" pitchFamily="34" charset="0"/>
            </a:endParaRPr>
          </a:p>
          <a:p>
            <a:pPr marL="880995" lvl="1" indent="-377569">
              <a:buFont typeface="Arial" pitchFamily="34" charset="0"/>
              <a:buChar char="•"/>
              <a:defRPr/>
            </a:pPr>
            <a:r>
              <a:rPr lang="en-GB" altLang="ro-RO" sz="2316" dirty="0">
                <a:cs typeface="Arial" pitchFamily="34" charset="0"/>
              </a:rPr>
              <a:t>Notice</a:t>
            </a:r>
            <a:r>
              <a:rPr lang="ro-RO" altLang="ro-RO" sz="2316" dirty="0">
                <a:cs typeface="Arial" pitchFamily="34" charset="0"/>
              </a:rPr>
              <a:t>: </a:t>
            </a:r>
            <a:r>
              <a:rPr lang="en-GB" altLang="ro-RO" sz="2316" dirty="0">
                <a:cs typeface="Arial" pitchFamily="34" charset="0"/>
              </a:rPr>
              <a:t>the two modules can be assembled in any order! Only at </a:t>
            </a:r>
            <a:r>
              <a:rPr lang="en-GB" altLang="ro-RO" sz="2316" dirty="0" err="1">
                <a:cs typeface="Arial" pitchFamily="34" charset="0"/>
              </a:rPr>
              <a:t>linkediting</a:t>
            </a:r>
            <a:r>
              <a:rPr lang="en-GB" altLang="ro-RO" sz="2316" dirty="0">
                <a:cs typeface="Arial" pitchFamily="34" charset="0"/>
              </a:rPr>
              <a:t> is necessary that the referred symbols to have all implementations available in one of the object files offered by the </a:t>
            </a:r>
            <a:r>
              <a:rPr lang="en-GB" altLang="ro-RO" sz="2316" dirty="0" err="1">
                <a:cs typeface="Arial" pitchFamily="34" charset="0"/>
              </a:rPr>
              <a:t>linkeditor</a:t>
            </a:r>
            <a:r>
              <a:rPr lang="en-GB" altLang="ro-RO" sz="2316" dirty="0">
                <a:cs typeface="Arial" pitchFamily="34" charset="0"/>
              </a:rPr>
              <a:t> </a:t>
            </a:r>
          </a:p>
          <a:p>
            <a:pPr marL="880995" lvl="1" indent="-377569">
              <a:buFont typeface="Arial" pitchFamily="34" charset="0"/>
              <a:buChar char="•"/>
              <a:defRPr/>
            </a:pPr>
            <a:r>
              <a:rPr lang="ro-RO" altLang="ro-RO" sz="2316" dirty="0">
                <a:cs typeface="Arial" pitchFamily="34" charset="0"/>
              </a:rPr>
              <a:t>Linkedit</a:t>
            </a:r>
            <a:r>
              <a:rPr lang="en-GB" altLang="ro-RO" sz="2316" dirty="0" err="1">
                <a:cs typeface="Arial" pitchFamily="34" charset="0"/>
              </a:rPr>
              <a:t>ing</a:t>
            </a:r>
            <a:r>
              <a:rPr lang="ro-RO" altLang="ro-RO" sz="2316" dirty="0">
                <a:cs typeface="Arial" pitchFamily="34" charset="0"/>
              </a:rPr>
              <a:t>, </a:t>
            </a:r>
            <a:r>
              <a:rPr lang="en-GB" altLang="ro-RO" sz="2316" dirty="0">
                <a:cs typeface="Arial" pitchFamily="34" charset="0"/>
              </a:rPr>
              <a:t>of course</a:t>
            </a:r>
            <a:r>
              <a:rPr lang="ro-RO" altLang="ro-RO" sz="2316" dirty="0">
                <a:cs typeface="Arial" pitchFamily="34" charset="0"/>
              </a:rPr>
              <a:t>,</a:t>
            </a:r>
            <a:r>
              <a:rPr lang="en-GB" altLang="ro-RO" sz="2316" dirty="0">
                <a:cs typeface="Arial" pitchFamily="34" charset="0"/>
              </a:rPr>
              <a:t> is possible only after assembly/compilation</a:t>
            </a:r>
            <a:r>
              <a:rPr lang="ro-RO" altLang="ro-RO" sz="2316" dirty="0">
                <a:cs typeface="Arial" pitchFamily="34" charset="0"/>
              </a:rPr>
              <a:t>!</a:t>
            </a:r>
          </a:p>
        </p:txBody>
      </p:sp>
      <p:sp>
        <p:nvSpPr>
          <p:cNvPr id="25602"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5603"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4"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5"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712788" y="1338263"/>
            <a:ext cx="8774112"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 typeface="Arial" pitchFamily="34" charset="0"/>
              <a:buChar char="•"/>
              <a:defRPr/>
            </a:pPr>
            <a:r>
              <a:rPr lang="en-GB" altLang="ro-RO" sz="2316" dirty="0">
                <a:solidFill>
                  <a:srgbClr val="FF0000"/>
                </a:solidFill>
                <a:cs typeface="Arial" pitchFamily="34" charset="0"/>
              </a:rPr>
              <a:t>Static linkage at </a:t>
            </a:r>
            <a:r>
              <a:rPr lang="ro-RO" altLang="ro-RO" sz="2316" b="1" dirty="0">
                <a:solidFill>
                  <a:srgbClr val="FF0000"/>
                </a:solidFill>
                <a:cs typeface="Arial" pitchFamily="34" charset="0"/>
              </a:rPr>
              <a:t>linkedit</a:t>
            </a:r>
            <a:r>
              <a:rPr lang="en-GB" altLang="ro-RO" sz="2316" b="1" dirty="0" err="1">
                <a:solidFill>
                  <a:srgbClr val="FF0000"/>
                </a:solidFill>
                <a:cs typeface="Arial" pitchFamily="34" charset="0"/>
              </a:rPr>
              <a:t>ing</a:t>
            </a:r>
            <a:r>
              <a:rPr lang="ro-RO" altLang="ro-RO" sz="2316" dirty="0">
                <a:solidFill>
                  <a:srgbClr val="FF0000"/>
                </a:solidFill>
                <a:cs typeface="Arial" pitchFamily="34" charset="0"/>
              </a:rPr>
              <a:t>:</a:t>
            </a:r>
            <a:r>
              <a:rPr lang="en-US" altLang="ro-RO" sz="2316" dirty="0">
                <a:solidFill>
                  <a:srgbClr val="FF0000"/>
                </a:solidFill>
                <a:cs typeface="Arial" pitchFamily="34" charset="0"/>
              </a:rPr>
              <a:t> </a:t>
            </a:r>
            <a:r>
              <a:rPr lang="ro-RO" altLang="ro-RO" sz="2316" dirty="0">
                <a:solidFill>
                  <a:srgbClr val="FF0000"/>
                </a:solidFill>
                <a:cs typeface="Arial" pitchFamily="34" charset="0"/>
              </a:rPr>
              <a:t>nasm + </a:t>
            </a:r>
            <a:r>
              <a:rPr lang="en-GB" altLang="ro-RO" sz="2316" dirty="0">
                <a:solidFill>
                  <a:srgbClr val="FF0000"/>
                </a:solidFill>
                <a:cs typeface="Arial" pitchFamily="34" charset="0"/>
              </a:rPr>
              <a:t>high level languages</a:t>
            </a:r>
            <a:endParaRPr lang="ro-RO" altLang="ro-RO" sz="1985" u="sng" dirty="0">
              <a:cs typeface="Arial" pitchFamily="34" charset="0"/>
            </a:endParaRPr>
          </a:p>
          <a:p>
            <a:pPr marL="880995" lvl="1" indent="-377569">
              <a:buFont typeface="Arial" pitchFamily="34" charset="0"/>
              <a:buChar char="•"/>
              <a:defRPr/>
            </a:pPr>
            <a:r>
              <a:rPr lang="en-GB" altLang="ro-RO" sz="1985" dirty="0">
                <a:cs typeface="Arial" pitchFamily="34" charset="0"/>
              </a:rPr>
              <a:t>Requirements of the </a:t>
            </a:r>
            <a:r>
              <a:rPr lang="en-GB" altLang="ro-RO" sz="1985" dirty="0" err="1">
                <a:cs typeface="Arial" pitchFamily="34" charset="0"/>
              </a:rPr>
              <a:t>linkeditor</a:t>
            </a:r>
            <a:endParaRPr lang="ro-RO" altLang="ro-RO" sz="1985" dirty="0">
              <a:cs typeface="Arial" pitchFamily="34" charset="0"/>
            </a:endParaRPr>
          </a:p>
          <a:p>
            <a:pPr marL="1385956" lvl="2" indent="-377569">
              <a:buFont typeface="Arial" pitchFamily="34" charset="0"/>
              <a:buChar char="•"/>
              <a:defRPr/>
            </a:pPr>
            <a:r>
              <a:rPr lang="ro-RO" altLang="ro-RO" sz="1764" u="sng" dirty="0">
                <a:cs typeface="Arial" pitchFamily="34" charset="0"/>
              </a:rPr>
              <a:t>global</a:t>
            </a:r>
            <a:r>
              <a:rPr lang="ro-RO" altLang="ro-RO" sz="1764" dirty="0">
                <a:cs typeface="Arial" pitchFamily="34" charset="0"/>
              </a:rPr>
              <a:t> </a:t>
            </a:r>
            <a:r>
              <a:rPr lang="en-GB" altLang="ro-RO" sz="1764" dirty="0">
                <a:cs typeface="Arial" pitchFamily="34" charset="0"/>
              </a:rPr>
              <a:t>directive to allow access to other languages to our labels</a:t>
            </a:r>
            <a:endParaRPr lang="ro-RO" altLang="ro-RO" sz="1764" dirty="0">
              <a:cs typeface="Arial" pitchFamily="34" charset="0"/>
            </a:endParaRPr>
          </a:p>
          <a:p>
            <a:pPr marL="1385956" lvl="2" indent="-377569">
              <a:buFont typeface="Arial" pitchFamily="34" charset="0"/>
              <a:buChar char="•"/>
              <a:defRPr/>
            </a:pPr>
            <a:r>
              <a:rPr lang="ro-RO" altLang="ro-RO" sz="1764" u="sng" dirty="0">
                <a:cs typeface="Arial" pitchFamily="34" charset="0"/>
              </a:rPr>
              <a:t>extern</a:t>
            </a:r>
            <a:r>
              <a:rPr lang="ro-RO" altLang="ro-RO" sz="1764" dirty="0">
                <a:cs typeface="Arial" pitchFamily="34" charset="0"/>
              </a:rPr>
              <a:t> </a:t>
            </a:r>
            <a:r>
              <a:rPr lang="en-GB" altLang="ro-RO" sz="1764" dirty="0">
                <a:cs typeface="Arial" pitchFamily="34" charset="0"/>
              </a:rPr>
              <a:t>directive to allow access in NASM of resources implemented in other languages</a:t>
            </a:r>
            <a:endParaRPr lang="ro-RO" altLang="ro-RO" sz="1764" dirty="0">
              <a:cs typeface="Arial" pitchFamily="34" charset="0"/>
            </a:endParaRPr>
          </a:p>
          <a:p>
            <a:pPr marL="1385956" lvl="2" indent="-377569">
              <a:buFont typeface="Arial" pitchFamily="34" charset="0"/>
              <a:buChar char="•"/>
              <a:defRPr/>
            </a:pPr>
            <a:r>
              <a:rPr lang="en-GB" altLang="ro-RO" sz="1764" dirty="0">
                <a:cs typeface="Arial" pitchFamily="34" charset="0"/>
              </a:rPr>
              <a:t>Declaration of variables and </a:t>
            </a:r>
            <a:r>
              <a:rPr lang="en-GB" altLang="ro-RO" sz="1764" dirty="0" err="1">
                <a:cs typeface="Arial" pitchFamily="34" charset="0"/>
              </a:rPr>
              <a:t>subrutines</a:t>
            </a:r>
            <a:r>
              <a:rPr lang="en-GB" altLang="ro-RO" sz="1764" dirty="0">
                <a:cs typeface="Arial" pitchFamily="34" charset="0"/>
              </a:rPr>
              <a:t> written in NASM in high level languages</a:t>
            </a:r>
            <a:endParaRPr lang="ro-RO" altLang="ro-RO" sz="1764" dirty="0">
              <a:cs typeface="Arial" pitchFamily="34" charset="0"/>
            </a:endParaRPr>
          </a:p>
          <a:p>
            <a:pPr marL="1889382" lvl="3" indent="-377569">
              <a:buFont typeface="Arial" pitchFamily="34" charset="0"/>
              <a:buChar char="•"/>
              <a:defRPr/>
            </a:pPr>
            <a:r>
              <a:rPr lang="ro-RO" altLang="ro-RO" sz="1544" dirty="0">
                <a:cs typeface="Arial" pitchFamily="34" charset="0"/>
              </a:rPr>
              <a:t>Ex</a:t>
            </a:r>
            <a:r>
              <a:rPr lang="en-GB" altLang="ro-RO" sz="1544" dirty="0">
                <a:cs typeface="Arial" pitchFamily="34" charset="0"/>
              </a:rPr>
              <a:t>a</a:t>
            </a:r>
            <a:r>
              <a:rPr lang="ro-RO" altLang="ro-RO" sz="1544" dirty="0">
                <a:cs typeface="Arial" pitchFamily="34" charset="0"/>
              </a:rPr>
              <a:t>mpl</a:t>
            </a:r>
            <a:r>
              <a:rPr lang="en-GB" altLang="ro-RO" sz="1544" dirty="0">
                <a:cs typeface="Arial" pitchFamily="34" charset="0"/>
              </a:rPr>
              <a:t>e</a:t>
            </a:r>
            <a:r>
              <a:rPr lang="ro-RO" altLang="ro-RO" sz="1544" dirty="0">
                <a:cs typeface="Arial" pitchFamily="34" charset="0"/>
              </a:rPr>
              <a:t> C: </a:t>
            </a:r>
            <a:r>
              <a:rPr lang="ro-RO" altLang="ro-RO" sz="1544" u="sng" dirty="0">
                <a:cs typeface="Arial" pitchFamily="34" charset="0"/>
              </a:rPr>
              <a:t>extern</a:t>
            </a:r>
            <a:r>
              <a:rPr lang="en-GB" altLang="ro-RO" sz="1544" u="sng" dirty="0">
                <a:cs typeface="Arial" pitchFamily="34" charset="0"/>
              </a:rPr>
              <a:t> </a:t>
            </a:r>
            <a:r>
              <a:rPr lang="en-GB" altLang="ro-RO" sz="1544" u="sng" dirty="0" err="1">
                <a:cs typeface="Arial" pitchFamily="34" charset="0"/>
              </a:rPr>
              <a:t>declarator</a:t>
            </a:r>
            <a:r>
              <a:rPr lang="ro-RO" altLang="ro-RO" sz="1544" u="sng" dirty="0">
                <a:cs typeface="Arial" pitchFamily="34" charset="0"/>
              </a:rPr>
              <a:t>!</a:t>
            </a:r>
            <a:endParaRPr lang="ro-RO" altLang="ro-RO" sz="1544" dirty="0">
              <a:cs typeface="Arial" pitchFamily="34" charset="0"/>
            </a:endParaRPr>
          </a:p>
          <a:p>
            <a:pPr marL="880995" lvl="1" indent="-377569">
              <a:buFont typeface="Arial" pitchFamily="34" charset="0"/>
              <a:buChar char="•"/>
              <a:defRPr/>
            </a:pPr>
            <a:r>
              <a:rPr lang="en-GB" altLang="ro-RO" sz="1985" dirty="0">
                <a:cs typeface="Arial" pitchFamily="34" charset="0"/>
              </a:rPr>
              <a:t>Entering the procedure</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Keeping register values unaltered</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Transmission and accessing parameters</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Space allocation for local data (optional)</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Returning a result (optional) </a:t>
            </a:r>
            <a:endParaRPr lang="ro-RO" altLang="ro-RO" sz="1985" dirty="0">
              <a:cs typeface="Arial" pitchFamily="34" charset="0"/>
            </a:endParaRPr>
          </a:p>
          <a:p>
            <a:pPr>
              <a:buFont typeface="Arial" pitchFamily="34" charset="0"/>
              <a:buChar char="•"/>
              <a:defRPr/>
            </a:pPr>
            <a:r>
              <a:rPr lang="en-GB" altLang="ro-RO" sz="1985" dirty="0">
                <a:cs typeface="Arial" pitchFamily="34" charset="0"/>
              </a:rPr>
              <a:t>The last aspects are discussed in detail in the call convention section!</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See interface with high level languages: call conventions</a:t>
            </a:r>
            <a:endParaRPr lang="ro-RO" altLang="ro-RO" sz="1985" dirty="0">
              <a:cs typeface="Arial" pitchFamily="34" charset="0"/>
            </a:endParaRPr>
          </a:p>
          <a:p>
            <a:pPr marL="1385956" lvl="2" indent="-377569">
              <a:buFont typeface="Arial" pitchFamily="34" charset="0"/>
              <a:buChar char="•"/>
              <a:defRPr/>
            </a:pPr>
            <a:endParaRPr lang="ro-RO" altLang="ro-RO" sz="1985" i="1" dirty="0">
              <a:cs typeface="Arial" pitchFamily="34" charset="0"/>
            </a:endParaRPr>
          </a:p>
        </p:txBody>
      </p:sp>
      <p:sp>
        <p:nvSpPr>
          <p:cNvPr id="26626"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6627"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8"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9"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1" lvl="2" indent="0">
              <a:buFont typeface="Lucida Grande"/>
              <a:buNone/>
              <a:defRPr/>
            </a:pPr>
            <a:endParaRPr lang="en-US" sz="1985" dirty="0"/>
          </a:p>
        </p:txBody>
      </p:sp>
      <p:sp>
        <p:nvSpPr>
          <p:cNvPr id="27650"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7651"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2"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3"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4" name="TextBox 5"/>
          <p:cNvSpPr txBox="1">
            <a:spLocks noChangeArrowheads="1"/>
          </p:cNvSpPr>
          <p:nvPr/>
        </p:nvSpPr>
        <p:spPr bwMode="auto">
          <a:xfrm>
            <a:off x="358775" y="1984375"/>
            <a:ext cx="10185400" cy="54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 AFISARE.C</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0000"/>
                </a:solidFill>
                <a:latin typeface="Consolas" pitchFamily="49" charset="0"/>
                <a:ea typeface="Times New Roman" pitchFamily="18" charset="0"/>
                <a:cs typeface="Consolas" pitchFamily="49" charset="0"/>
              </a:rPr>
              <a:t> </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cs typeface="Times New Roman" pitchFamily="18" charset="0"/>
              </a:rPr>
              <a:t>// requests the C preprocessor to include file </a:t>
            </a:r>
            <a:r>
              <a:rPr lang="en-US" altLang="ro-RO" sz="1103" dirty="0" err="1">
                <a:solidFill>
                  <a:srgbClr val="008000"/>
                </a:solidFill>
                <a:latin typeface="Consolas" pitchFamily="49" charset="0"/>
                <a:cs typeface="Times New Roman" pitchFamily="18" charset="0"/>
              </a:rPr>
              <a:t>stdio.h</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a:t>
            </a:r>
            <a:r>
              <a:rPr lang="en-US" altLang="ro-RO" sz="1103" dirty="0" err="1">
                <a:solidFill>
                  <a:srgbClr val="008000"/>
                </a:solidFill>
                <a:latin typeface="Consolas" pitchFamily="49" charset="0"/>
                <a:cs typeface="Times New Roman" pitchFamily="18" charset="0"/>
              </a:rPr>
              <a:t>stdio.h</a:t>
            </a:r>
            <a:r>
              <a:rPr lang="en-US" altLang="ro-RO" sz="1103" dirty="0">
                <a:solidFill>
                  <a:srgbClr val="008000"/>
                </a:solidFill>
                <a:latin typeface="Consolas" pitchFamily="49" charset="0"/>
                <a:cs typeface="Times New Roman" pitchFamily="18" charset="0"/>
              </a:rPr>
              <a:t> declares the header (return type and parameters)of the C function </a:t>
            </a:r>
            <a:r>
              <a:rPr lang="en-US" altLang="ro-RO" sz="1103" dirty="0" err="1">
                <a:solidFill>
                  <a:srgbClr val="008000"/>
                </a:solidFill>
                <a:latin typeface="Consolas" pitchFamily="49" charset="0"/>
                <a:cs typeface="Times New Roman" pitchFamily="18" charset="0"/>
              </a:rPr>
              <a:t>printf</a:t>
            </a:r>
            <a:endParaRPr lang="en-US" altLang="ro-RO" sz="1764" dirty="0">
              <a:latin typeface="Times New Roman" pitchFamily="18" charset="0"/>
              <a:cs typeface="Times New Roman" pitchFamily="18" charset="0"/>
            </a:endParaRPr>
          </a:p>
          <a:p>
            <a:pPr algn="just">
              <a:defRPr/>
            </a:pPr>
            <a:r>
              <a:rPr lang="en-US" altLang="ro-RO" sz="1103" dirty="0">
                <a:solidFill>
                  <a:srgbClr val="808080"/>
                </a:solidFill>
                <a:latin typeface="Consolas" pitchFamily="49" charset="0"/>
                <a:cs typeface="Times New Roman" pitchFamily="18" charset="0"/>
              </a:rPr>
              <a:t>#include</a:t>
            </a:r>
            <a:r>
              <a:rPr lang="en-US" altLang="ro-RO" sz="1103" dirty="0">
                <a:solidFill>
                  <a:srgbClr val="000000"/>
                </a:solidFill>
                <a:latin typeface="Consolas" pitchFamily="49" charset="0"/>
                <a:cs typeface="Times New Roman" pitchFamily="18" charset="0"/>
              </a:rPr>
              <a:t> </a:t>
            </a:r>
            <a:r>
              <a:rPr lang="en-US" altLang="ro-RO" sz="1103" dirty="0">
                <a:solidFill>
                  <a:srgbClr val="A31515"/>
                </a:solidFill>
                <a:latin typeface="Consolas" pitchFamily="49" charset="0"/>
                <a:cs typeface="Times New Roman" pitchFamily="18" charset="0"/>
              </a:rPr>
              <a:t>&lt;</a:t>
            </a:r>
            <a:r>
              <a:rPr lang="en-US" altLang="ro-RO" sz="1103" dirty="0" err="1">
                <a:solidFill>
                  <a:srgbClr val="A31515"/>
                </a:solidFill>
                <a:latin typeface="Consolas" pitchFamily="49" charset="0"/>
                <a:cs typeface="Times New Roman" pitchFamily="18" charset="0"/>
              </a:rPr>
              <a:t>stdio.h</a:t>
            </a:r>
            <a:r>
              <a:rPr lang="en-US" altLang="ro-RO" sz="1103" dirty="0">
                <a:solidFill>
                  <a:srgbClr val="A31515"/>
                </a:solidFill>
                <a:latin typeface="Consolas" pitchFamily="49" charset="0"/>
                <a:cs typeface="Times New Roman" pitchFamily="18" charset="0"/>
              </a:rPr>
              <a:t>&gt;</a:t>
            </a: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we declare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 so that the C compiler knows the type of the parameters and the return </a:t>
            </a:r>
            <a:r>
              <a:rPr lang="en-US" altLang="ro-RO" sz="1103" dirty="0" err="1">
                <a:solidFill>
                  <a:srgbClr val="008000"/>
                </a:solidFill>
                <a:latin typeface="Consolas" pitchFamily="49" charset="0"/>
                <a:cs typeface="Times New Roman" pitchFamily="18" charset="0"/>
              </a:rPr>
              <a:t>var</a:t>
            </a:r>
            <a:endParaRPr lang="en-US" altLang="ro-RO" sz="1103" dirty="0">
              <a:solidFill>
                <a:srgbClr val="008000"/>
              </a:solidFill>
              <a:latin typeface="Consolas" pitchFamily="49" charset="0"/>
              <a:cs typeface="Times New Roman" pitchFamily="18" charset="0"/>
            </a:endParaRPr>
          </a:p>
          <a:p>
            <a:pPr algn="just">
              <a:defRPr/>
            </a:pPr>
            <a:r>
              <a:rPr lang="ro-RO" altLang="ro-RO" sz="1103" dirty="0">
                <a:solidFill>
                  <a:srgbClr val="008000"/>
                </a:solidFill>
                <a:latin typeface="Consolas" pitchFamily="49" charset="0"/>
                <a:cs typeface="Times New Roman" pitchFamily="18" charset="0"/>
              </a:rPr>
              <a:t>// linkeditor</a:t>
            </a:r>
            <a:r>
              <a:rPr lang="en-GB" altLang="ro-RO" sz="1103" dirty="0">
                <a:solidFill>
                  <a:srgbClr val="008000"/>
                </a:solidFill>
                <a:latin typeface="Consolas" pitchFamily="49" charset="0"/>
                <a:cs typeface="Times New Roman" pitchFamily="18" charset="0"/>
              </a:rPr>
              <a:t> will handle the function implementation</a:t>
            </a:r>
            <a:r>
              <a:rPr lang="ro-RO" altLang="ro-RO" sz="1103" dirty="0">
                <a:solidFill>
                  <a:srgbClr val="008000"/>
                </a:solidFill>
                <a:latin typeface="Consolas" pitchFamily="49" charset="0"/>
                <a:cs typeface="Times New Roman" pitchFamily="18" charset="0"/>
              </a:rPr>
              <a:t>, </a:t>
            </a:r>
            <a:r>
              <a:rPr lang="en-GB" altLang="ro-RO" sz="1103" dirty="0">
                <a:solidFill>
                  <a:srgbClr val="008000"/>
                </a:solidFill>
                <a:latin typeface="Consolas" pitchFamily="49" charset="0"/>
                <a:cs typeface="Times New Roman" pitchFamily="18" charset="0"/>
              </a:rPr>
              <a:t>the compiler needs to know only the header</a:t>
            </a:r>
            <a:endParaRPr lang="en-US" altLang="ro-RO" sz="1764" dirty="0">
              <a:latin typeface="Times New Roman" pitchFamily="18" charset="0"/>
              <a:cs typeface="Times New Roman" pitchFamily="18" charset="0"/>
            </a:endParaRPr>
          </a:p>
          <a:p>
            <a:pPr algn="just"/>
            <a:r>
              <a:rPr lang="en-US" sz="1200" dirty="0" smtClean="0">
                <a:solidFill>
                  <a:srgbClr val="0000FF"/>
                </a:solidFill>
                <a:latin typeface="Consolas" pitchFamily="49" charset="0"/>
                <a:cs typeface="Times New Roman" pitchFamily="18" charset="0"/>
              </a:rPr>
              <a:t>void</a:t>
            </a:r>
            <a:r>
              <a:rPr lang="en-US" sz="1200" dirty="0" smtClean="0">
                <a:solidFill>
                  <a:srgbClr val="000000"/>
                </a:solidFill>
                <a:latin typeface="Consolas" pitchFamily="49" charset="0"/>
                <a:cs typeface="Times New Roman" pitchFamily="18" charset="0"/>
              </a:rPr>
              <a:t> </a:t>
            </a:r>
            <a:r>
              <a:rPr lang="en-US" sz="1200" dirty="0" err="1" smtClean="0">
                <a:solidFill>
                  <a:srgbClr val="880000"/>
                </a:solidFill>
                <a:latin typeface="Consolas" pitchFamily="49" charset="0"/>
                <a:cs typeface="Times New Roman" pitchFamily="18" charset="0"/>
              </a:rPr>
              <a:t>asm_start</a:t>
            </a:r>
            <a:r>
              <a:rPr lang="en-US" sz="1200" dirty="0" smtClean="0">
                <a:solidFill>
                  <a:srgbClr val="000000"/>
                </a:solidFill>
                <a:latin typeface="Consolas" pitchFamily="49" charset="0"/>
                <a:cs typeface="Times New Roman" pitchFamily="18" charset="0"/>
              </a:rPr>
              <a:t>(</a:t>
            </a:r>
            <a:r>
              <a:rPr lang="en-US" sz="1200" dirty="0" smtClean="0">
                <a:solidFill>
                  <a:srgbClr val="0000FF"/>
                </a:solidFill>
                <a:latin typeface="Consolas" pitchFamily="49" charset="0"/>
                <a:cs typeface="Times New Roman" pitchFamily="18" charset="0"/>
              </a:rPr>
              <a:t>void</a:t>
            </a:r>
            <a:r>
              <a:rPr lang="en-US" sz="1200" dirty="0" smtClean="0">
                <a:solidFill>
                  <a:srgbClr val="000000"/>
                </a:solidFill>
                <a:latin typeface="Consolas" pitchFamily="49" charset="0"/>
                <a:cs typeface="Times New Roman" pitchFamily="18" charset="0"/>
              </a:rPr>
              <a:t>);//equivalent with extern void </a:t>
            </a:r>
            <a:r>
              <a:rPr lang="en-US" sz="1200" dirty="0" err="1" smtClean="0">
                <a:solidFill>
                  <a:srgbClr val="000000"/>
                </a:solidFill>
                <a:latin typeface="Consolas" pitchFamily="49" charset="0"/>
                <a:cs typeface="Times New Roman" pitchFamily="18" charset="0"/>
              </a:rPr>
              <a:t>asm_start</a:t>
            </a:r>
            <a:r>
              <a:rPr lang="en-US" sz="1200" dirty="0" smtClean="0">
                <a:solidFill>
                  <a:srgbClr val="000000"/>
                </a:solidFill>
                <a:latin typeface="Consolas" pitchFamily="49" charset="0"/>
                <a:cs typeface="Times New Roman" pitchFamily="18" charset="0"/>
              </a:rPr>
              <a:t>(void) ! Any function </a:t>
            </a:r>
            <a:r>
              <a:rPr lang="en-US" sz="1200" b="1" u="sng" dirty="0" smtClean="0">
                <a:solidFill>
                  <a:srgbClr val="000000"/>
                </a:solidFill>
                <a:latin typeface="Consolas" pitchFamily="49" charset="0"/>
                <a:cs typeface="Times New Roman" pitchFamily="18" charset="0"/>
              </a:rPr>
              <a:t>declared</a:t>
            </a:r>
            <a:r>
              <a:rPr lang="en-US" sz="1200" dirty="0" smtClean="0">
                <a:solidFill>
                  <a:srgbClr val="000000"/>
                </a:solidFill>
                <a:latin typeface="Consolas" pitchFamily="49" charset="0"/>
                <a:cs typeface="Times New Roman" pitchFamily="18" charset="0"/>
              </a:rPr>
              <a:t> at the most exterior level </a:t>
            </a:r>
            <a:endParaRPr lang="en-US" sz="2000" dirty="0" smtClean="0">
              <a:latin typeface="Times New Roman" pitchFamily="18" charset="0"/>
              <a:cs typeface="Times New Roman" pitchFamily="18" charset="0"/>
            </a:endParaRPr>
          </a:p>
          <a:p>
            <a:pPr algn="just"/>
            <a:r>
              <a:rPr lang="en-US" sz="1200" dirty="0" smtClean="0">
                <a:solidFill>
                  <a:srgbClr val="000000"/>
                </a:solidFill>
                <a:latin typeface="Consolas" pitchFamily="49" charset="0"/>
                <a:cs typeface="Times New Roman" pitchFamily="18" charset="0"/>
              </a:rPr>
              <a:t>			 // of a C module </a:t>
            </a:r>
            <a:r>
              <a:rPr lang="en-US" sz="1200" b="1" dirty="0" smtClean="0">
                <a:solidFill>
                  <a:srgbClr val="000000"/>
                </a:solidFill>
                <a:latin typeface="Consolas" pitchFamily="49" charset="0"/>
                <a:cs typeface="Times New Roman" pitchFamily="18" charset="0"/>
              </a:rPr>
              <a:t>belongs to the extern memory class </a:t>
            </a:r>
            <a:endParaRPr lang="en-US" sz="2000" b="1" dirty="0" smtClean="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print function called by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code</a:t>
            </a:r>
            <a:endParaRPr lang="en-US" altLang="ro-RO" sz="1764" dirty="0">
              <a:latin typeface="Times New Roman" pitchFamily="18" charset="0"/>
              <a:cs typeface="Times New Roman" pitchFamily="18" charset="0"/>
            </a:endParaRPr>
          </a:p>
          <a:p>
            <a:pPr algn="just"/>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afisare</a:t>
            </a:r>
            <a:r>
              <a:rPr lang="en-US" altLang="ro-RO" sz="1103" dirty="0">
                <a:solidFill>
                  <a:srgbClr val="000000"/>
                </a:solidFill>
                <a:latin typeface="Consolas" pitchFamily="49" charset="0"/>
                <a:cs typeface="Times New Roman" pitchFamily="18" charset="0"/>
              </a:rPr>
              <a:t>(</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err="1">
                <a:solidFill>
                  <a:srgbClr val="000080"/>
                </a:solidFill>
                <a:latin typeface="Consolas" pitchFamily="49" charset="0"/>
                <a:cs typeface="Times New Roman" pitchFamily="18" charset="0"/>
              </a:rPr>
              <a:t>numar_elemente</a:t>
            </a:r>
            <a:r>
              <a:rPr lang="en-US" altLang="ro-RO" sz="1103" dirty="0" smtClean="0">
                <a:solidFill>
                  <a:srgbClr val="000000"/>
                </a:solidFill>
                <a:latin typeface="Consolas" pitchFamily="49" charset="0"/>
                <a:cs typeface="Times New Roman" pitchFamily="18" charset="0"/>
              </a:rPr>
              <a:t>) </a:t>
            </a:r>
            <a:r>
              <a:rPr lang="en-US" sz="1200" dirty="0" smtClean="0">
                <a:solidFill>
                  <a:srgbClr val="000000"/>
                </a:solidFill>
                <a:latin typeface="Consolas" pitchFamily="49" charset="0"/>
                <a:cs typeface="Consolas" pitchFamily="49" charset="0"/>
              </a:rPr>
              <a:t>//any function </a:t>
            </a:r>
            <a:r>
              <a:rPr lang="en-US" sz="1200" b="1" u="sng" dirty="0" smtClean="0">
                <a:solidFill>
                  <a:srgbClr val="000000"/>
                </a:solidFill>
                <a:latin typeface="Consolas" pitchFamily="49" charset="0"/>
                <a:cs typeface="Consolas" pitchFamily="49" charset="0"/>
              </a:rPr>
              <a:t>defined</a:t>
            </a:r>
            <a:r>
              <a:rPr lang="en-US" sz="1200" dirty="0" smtClean="0">
                <a:solidFill>
                  <a:srgbClr val="000000"/>
                </a:solidFill>
                <a:latin typeface="Consolas" pitchFamily="49" charset="0"/>
                <a:cs typeface="Consolas" pitchFamily="49" charset="0"/>
              </a:rPr>
              <a:t> at the most exterior level of a C module </a:t>
            </a:r>
            <a:endParaRPr lang="en-US" sz="1200" dirty="0" smtClean="0">
              <a:latin typeface="Consolas" pitchFamily="49" charset="0"/>
              <a:cs typeface="Consolas" pitchFamily="49" charset="0"/>
            </a:endParaRPr>
          </a:p>
          <a:p>
            <a:pPr algn="just"/>
            <a:r>
              <a:rPr lang="en-US" sz="1200" dirty="0" smtClean="0">
                <a:solidFill>
                  <a:srgbClr val="000000"/>
                </a:solidFill>
                <a:latin typeface="Consolas" pitchFamily="49" charset="0"/>
                <a:cs typeface="Consolas" pitchFamily="49" charset="0"/>
              </a:rPr>
              <a:t>{						     //is implicitly “global” – meaning it is automatically </a:t>
            </a:r>
            <a:r>
              <a:rPr lang="en-US" sz="1200" b="1" dirty="0" smtClean="0">
                <a:solidFill>
                  <a:srgbClr val="000000"/>
                </a:solidFill>
                <a:latin typeface="Consolas" pitchFamily="49" charset="0"/>
                <a:cs typeface="Consolas" pitchFamily="49" charset="0"/>
              </a:rPr>
              <a:t>exported</a:t>
            </a:r>
            <a:endParaRPr lang="en-US" altLang="ro-RO" sz="1200" dirty="0">
              <a:latin typeface="Consolas" pitchFamily="49" charset="0"/>
              <a:cs typeface="Consolas" pitchFamily="49"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a:solidFill>
                  <a:srgbClr val="0000FF"/>
                </a:solidFill>
                <a:latin typeface="Consolas" pitchFamily="49" charset="0"/>
                <a:cs typeface="Times New Roman" pitchFamily="18" charset="0"/>
              </a:rPr>
              <a:t>for</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 0;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&lt; </a:t>
            </a:r>
            <a:r>
              <a:rPr lang="en-US" altLang="ro-RO" sz="1103" dirty="0" err="1">
                <a:solidFill>
                  <a:srgbClr val="000080"/>
                </a:solidFill>
                <a:latin typeface="Consolas" pitchFamily="49" charset="0"/>
                <a:cs typeface="Times New Roman" pitchFamily="18" charset="0"/>
              </a:rPr>
              <a:t>numar_elemente</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"%d"</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"\n"</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main program, calls </a:t>
            </a:r>
            <a:r>
              <a:rPr lang="en-US" altLang="ro-RO" sz="1103" dirty="0" err="1">
                <a:solidFill>
                  <a:srgbClr val="008000"/>
                </a:solidFill>
                <a:latin typeface="Consolas" pitchFamily="49" charset="0"/>
                <a:cs typeface="Times New Roman" pitchFamily="18" charset="0"/>
              </a:rPr>
              <a:t>asm_start</a:t>
            </a:r>
            <a:r>
              <a:rPr lang="en-US" altLang="ro-RO" sz="1103" dirty="0">
                <a:solidFill>
                  <a:srgbClr val="008000"/>
                </a:solidFill>
                <a:latin typeface="Consolas" pitchFamily="49" charset="0"/>
                <a:cs typeface="Times New Roman" pitchFamily="18" charset="0"/>
              </a:rPr>
              <a:t> function written in assembly</a:t>
            </a:r>
            <a:endParaRPr lang="en-US" altLang="ro-RO" sz="1764" dirty="0">
              <a:latin typeface="Times New Roman" pitchFamily="18" charset="0"/>
              <a:cs typeface="Times New Roman" pitchFamily="18" charset="0"/>
            </a:endParaRPr>
          </a:p>
          <a:p>
            <a:pPr algn="just">
              <a:defRPr/>
            </a:pP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i="1" dirty="0">
                <a:solidFill>
                  <a:srgbClr val="880000"/>
                </a:solidFill>
                <a:latin typeface="Consolas" pitchFamily="49" charset="0"/>
                <a:cs typeface="Times New Roman" pitchFamily="18" charset="0"/>
              </a:rPr>
              <a:t>main</a:t>
            </a:r>
            <a:r>
              <a:rPr lang="en-US" altLang="ro-RO" sz="1103" dirty="0">
                <a:solidFill>
                  <a:srgbClr val="000000"/>
                </a:solidFill>
                <a:latin typeface="Consolas" pitchFamily="49" charset="0"/>
                <a:cs typeface="Times New Roman" pitchFamily="18" charset="0"/>
              </a:rPr>
              <a:t>(</a:t>
            </a: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here starts the execution of the final program</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asm_start</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we call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dirty="0" smtClean="0">
                <a:cs typeface="Arial" pitchFamily="34" charset="0"/>
              </a:rPr>
              <a:t>1. Modular Archite</a:t>
            </a:r>
            <a:r>
              <a:rPr lang="en-US" altLang="ro-RO" sz="6000" dirty="0" smtClean="0">
                <a:cs typeface="Arial" pitchFamily="34" charset="0"/>
              </a:rPr>
              <a:t>c</a:t>
            </a:r>
            <a:r>
              <a:rPr lang="ro-RO" altLang="ro-RO" sz="6000" dirty="0" smtClean="0">
                <a:cs typeface="Arial" pitchFamily="34" charset="0"/>
              </a:rPr>
              <a:t>tures</a:t>
            </a:r>
            <a:endParaRPr lang="en-US" altLang="ro-RO" sz="6000" dirty="0"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867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867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8" name="TextBox 5"/>
          <p:cNvSpPr txBox="1">
            <a:spLocks noChangeArrowheads="1"/>
          </p:cNvSpPr>
          <p:nvPr/>
        </p:nvSpPr>
        <p:spPr bwMode="auto">
          <a:xfrm>
            <a:off x="1330325" y="1984375"/>
            <a:ext cx="8164513"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 VECTOR.NASM</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on the existence of the printing function</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extern</a:t>
            </a:r>
            <a:r>
              <a:rPr lang="en-US" altLang="ro-RO" sz="1213" dirty="0">
                <a:solidFill>
                  <a:srgbClr val="000000"/>
                </a:solidFill>
                <a:latin typeface="Consolas" pitchFamily="49" charset="0"/>
                <a:cs typeface="Times New Roman" pitchFamily="18" charset="0"/>
              </a:rPr>
              <a:t> 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from </a:t>
            </a:r>
            <a:r>
              <a:rPr lang="ro-RO" altLang="ro-RO" sz="1213" b="1" dirty="0">
                <a:solidFill>
                  <a:srgbClr val="008000"/>
                </a:solidFill>
                <a:latin typeface="Consolas" pitchFamily="49" charset="0"/>
                <a:cs typeface="Times New Roman" pitchFamily="18" charset="0"/>
              </a:rPr>
              <a:t>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that we want </a:t>
            </a:r>
            <a:r>
              <a:rPr lang="en-US" altLang="ro-RO" sz="1213" dirty="0" err="1">
                <a:solidFill>
                  <a:srgbClr val="008000"/>
                </a:solidFill>
                <a:latin typeface="Consolas" pitchFamily="49" charset="0"/>
                <a:cs typeface="Times New Roman" pitchFamily="18" charset="0"/>
              </a:rPr>
              <a:t>asm_start</a:t>
            </a:r>
            <a:r>
              <a:rPr lang="en-US" altLang="ro-RO" sz="1213" dirty="0">
                <a:solidFill>
                  <a:srgbClr val="008000"/>
                </a:solidFill>
                <a:latin typeface="Consolas" pitchFamily="49" charset="0"/>
                <a:cs typeface="Times New Roman" pitchFamily="18" charset="0"/>
              </a:rPr>
              <a:t> to be available to other compiling units</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global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a:t>
            </a:r>
            <a:r>
              <a:rPr lang="ro-RO" altLang="ro-RO" sz="1213" b="1" dirty="0">
                <a:solidFill>
                  <a:srgbClr val="008000"/>
                </a:solidFill>
                <a:latin typeface="Consolas" pitchFamily="49" charset="0"/>
                <a:cs typeface="Times New Roman" pitchFamily="18" charset="0"/>
              </a:rPr>
              <a:t>refer</a:t>
            </a:r>
            <a:r>
              <a:rPr lang="en-GB" altLang="ro-RO" sz="1213" b="1" dirty="0" err="1">
                <a:solidFill>
                  <a:srgbClr val="008000"/>
                </a:solidFill>
                <a:latin typeface="Consolas" pitchFamily="49" charset="0"/>
                <a:cs typeface="Times New Roman" pitchFamily="18" charset="0"/>
              </a:rPr>
              <a:t>ed</a:t>
            </a:r>
            <a:r>
              <a:rPr lang="en-GB" altLang="ro-RO" sz="1213" b="1" dirty="0">
                <a:solidFill>
                  <a:srgbClr val="008000"/>
                </a:solidFill>
                <a:latin typeface="Consolas" pitchFamily="49" charset="0"/>
                <a:cs typeface="Times New Roman" pitchFamily="18" charset="0"/>
              </a:rPr>
              <a:t> by</a:t>
            </a:r>
            <a:r>
              <a:rPr lang="ro-RO" altLang="ro-RO" sz="1213" b="1" dirty="0">
                <a:solidFill>
                  <a:srgbClr val="008000"/>
                </a:solidFill>
                <a:latin typeface="Consolas" pitchFamily="49" charset="0"/>
                <a:cs typeface="Times New Roman" pitchFamily="18" charset="0"/>
              </a:rPr>
              <a:t> 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asm</a:t>
            </a:r>
            <a:r>
              <a:rPr lang="en-US" altLang="ro-RO" sz="1213" dirty="0">
                <a:solidFill>
                  <a:srgbClr val="008000"/>
                </a:solidFill>
                <a:latin typeface="Consolas" pitchFamily="49" charset="0"/>
                <a:cs typeface="Times New Roman" pitchFamily="18" charset="0"/>
              </a:rPr>
              <a:t> code is available in a public segment, and can be shared with an other extern code </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 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en-US" altLang="ro-RO" sz="1213" dirty="0">
                <a:solidFill>
                  <a:srgbClr val="000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paramet</a:t>
            </a:r>
            <a:r>
              <a:rPr lang="en-GB" altLang="ro-RO" sz="1213" dirty="0">
                <a:solidFill>
                  <a:srgbClr val="008000"/>
                </a:solidFill>
                <a:latin typeface="Consolas" pitchFamily="49" charset="0"/>
                <a:cs typeface="Times New Roman" pitchFamily="18" charset="0"/>
              </a:rPr>
              <a:t>e</a:t>
            </a:r>
            <a:r>
              <a:rPr lang="ro-RO" altLang="ro-RO" sz="1213" dirty="0">
                <a:solidFill>
                  <a:srgbClr val="008000"/>
                </a:solidFill>
                <a:latin typeface="Consolas" pitchFamily="49" charset="0"/>
                <a:cs typeface="Times New Roman" pitchFamily="18" charset="0"/>
              </a:rPr>
              <a:t>r </a:t>
            </a:r>
            <a:r>
              <a:rPr lang="en-GB" altLang="ro-RO" sz="1213" dirty="0">
                <a:solidFill>
                  <a:srgbClr val="008000"/>
                </a:solidFill>
                <a:latin typeface="Consolas" pitchFamily="49" charset="0"/>
                <a:cs typeface="Times New Roman" pitchFamily="18" charset="0"/>
              </a:rPr>
              <a:t>by value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value</a:t>
            </a:r>
            <a:r>
              <a:rPr lang="ro-RO" altLang="ro-RO" sz="1213" dirty="0">
                <a:solidFill>
                  <a:srgbClr val="008000"/>
                </a:solidFill>
                <a:latin typeface="Consolas" pitchFamily="49" charset="0"/>
                <a:cs typeface="Times New Roman" pitchFamily="18" charset="0"/>
              </a:rPr>
              <a:t> 5)</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vector</a:t>
            </a:r>
            <a:r>
              <a:rPr lang="en-GB" altLang="ro-RO" sz="1213" dirty="0">
                <a:solidFill>
                  <a:srgbClr val="008000"/>
                </a:solidFill>
                <a:latin typeface="Consolas" pitchFamily="49" charset="0"/>
                <a:cs typeface="Times New Roman" pitchFamily="18" charset="0"/>
              </a:rPr>
              <a:t> given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by </a:t>
            </a:r>
            <a:r>
              <a:rPr lang="ro-RO" altLang="ro-RO" sz="1213" dirty="0">
                <a:solidFill>
                  <a:srgbClr val="008000"/>
                </a:solidFill>
                <a:latin typeface="Consolas" pitchFamily="49" charset="0"/>
                <a:cs typeface="Times New Roman" pitchFamily="18" charset="0"/>
              </a:rPr>
              <a:t>refe</a:t>
            </a:r>
            <a:r>
              <a:rPr lang="en-GB" altLang="ro-RO" sz="1213" dirty="0" err="1">
                <a:solidFill>
                  <a:srgbClr val="008000"/>
                </a:solidFill>
                <a:latin typeface="Consolas" pitchFamily="49" charset="0"/>
                <a:cs typeface="Times New Roman" pitchFamily="18" charset="0"/>
              </a:rPr>
              <a:t>rence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its address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call C function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again with </a:t>
            </a:r>
            <a:r>
              <a:rPr lang="ro-RO" altLang="ro-RO" sz="1213" dirty="0">
                <a:solidFill>
                  <a:srgbClr val="008000"/>
                </a:solidFill>
                <a:latin typeface="Consolas" pitchFamily="49" charset="0"/>
                <a:cs typeface="Times New Roman" pitchFamily="18" charset="0"/>
              </a:rPr>
              <a:t>prefix _</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00"/>
                </a:solidFill>
                <a:latin typeface="Consolas" pitchFamily="49" charset="0"/>
                <a:cs typeface="Times New Roman" pitchFamily="18" charset="0"/>
              </a:rPr>
              <a:t>, 4*2</a:t>
            </a:r>
            <a:r>
              <a:rPr lang="ro-RO" altLang="ro-RO" sz="1213" dirty="0">
                <a:solidFill>
                  <a:srgbClr val="000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afisare </a:t>
            </a:r>
            <a:r>
              <a:rPr lang="en-GB" altLang="ro-RO" sz="1213" dirty="0">
                <a:solidFill>
                  <a:srgbClr val="008000"/>
                </a:solidFill>
                <a:latin typeface="Consolas" pitchFamily="49" charset="0"/>
                <a:cs typeface="Times New Roman" pitchFamily="18" charset="0"/>
              </a:rPr>
              <a:t>is a C</a:t>
            </a:r>
            <a:r>
              <a:rPr lang="ro-RO" altLang="ro-RO" sz="1213" dirty="0">
                <a:solidFill>
                  <a:srgbClr val="008000"/>
                </a:solidFill>
                <a:latin typeface="Consolas" pitchFamily="49" charset="0"/>
                <a:cs typeface="Times New Roman" pitchFamily="18" charset="0"/>
              </a:rPr>
              <a:t> functi</a:t>
            </a:r>
            <a:r>
              <a:rPr lang="en-GB" altLang="ro-RO" sz="1213" dirty="0">
                <a:solidFill>
                  <a:srgbClr val="008000"/>
                </a:solidFill>
                <a:latin typeface="Consolas" pitchFamily="49" charset="0"/>
                <a:cs typeface="Times New Roman" pitchFamily="18" charset="0"/>
              </a:rPr>
              <a:t>on</a:t>
            </a:r>
            <a:r>
              <a:rPr lang="ro-RO" altLang="ro-RO" sz="1213" dirty="0">
                <a:solidFill>
                  <a:srgbClr val="008000"/>
                </a:solidFill>
                <a:latin typeface="Consolas" pitchFamily="49" charset="0"/>
                <a:cs typeface="Times New Roman" pitchFamily="18" charset="0"/>
              </a:rPr>
              <a:t> (cdecl) -</a:t>
            </a:r>
            <a:r>
              <a:rPr lang="en-US" altLang="ro-RO" sz="1213" dirty="0">
                <a:solidFill>
                  <a:srgbClr val="008000"/>
                </a:solidFill>
                <a:latin typeface="Consolas" pitchFamily="49" charset="0"/>
                <a:cs typeface="Times New Roman" pitchFamily="18" charset="0"/>
              </a:rPr>
              <a:t>&gt;</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we need to free arguments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ret</a:t>
            </a:r>
            <a:r>
              <a:rPr lang="ro-RO" altLang="ro-RO" sz="1213" dirty="0">
                <a:solidFill>
                  <a:srgbClr val="0000FF"/>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back to </a:t>
            </a:r>
            <a:r>
              <a:rPr lang="ro-RO" altLang="ro-RO" sz="1213" dirty="0">
                <a:solidFill>
                  <a:srgbClr val="008000"/>
                </a:solidFill>
                <a:latin typeface="Consolas" pitchFamily="49" charset="0"/>
                <a:cs typeface="Times New Roman" pitchFamily="18" charset="0"/>
              </a:rPr>
              <a:t>C</a:t>
            </a:r>
            <a:r>
              <a:rPr lang="en-GB" altLang="ro-RO" sz="1213" dirty="0">
                <a:solidFill>
                  <a:srgbClr val="008000"/>
                </a:solidFill>
                <a:latin typeface="Consolas" pitchFamily="49" charset="0"/>
                <a:cs typeface="Times New Roman" pitchFamily="18" charset="0"/>
              </a:rPr>
              <a:t> code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that called this code</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the </a:t>
            </a:r>
            <a:r>
              <a:rPr lang="en-US" altLang="ro-RO" sz="1213" dirty="0" err="1">
                <a:solidFill>
                  <a:srgbClr val="008000"/>
                </a:solidFill>
                <a:latin typeface="Consolas" pitchFamily="49" charset="0"/>
                <a:cs typeface="Times New Roman" pitchFamily="18" charset="0"/>
              </a:rPr>
              <a:t>linkeditor</a:t>
            </a:r>
            <a:r>
              <a:rPr lang="en-US" altLang="ro-RO" sz="1213" dirty="0">
                <a:solidFill>
                  <a:srgbClr val="008000"/>
                </a:solidFill>
                <a:latin typeface="Consolas" pitchFamily="49" charset="0"/>
                <a:cs typeface="Times New Roman" pitchFamily="18" charset="0"/>
              </a:rPr>
              <a:t> can use the public data segment even for outside data</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dd</a:t>
            </a:r>
            <a:r>
              <a:rPr lang="en-US" altLang="ro-RO" sz="1213" dirty="0">
                <a:solidFill>
                  <a:srgbClr val="000000"/>
                </a:solidFill>
                <a:latin typeface="Consolas" pitchFamily="49" charset="0"/>
                <a:cs typeface="Times New Roman" pitchFamily="18" charset="0"/>
              </a:rPr>
              <a:t> 1, 2, 3, 4, 5         </a:t>
            </a:r>
            <a:r>
              <a:rPr lang="en-US" altLang="ro-RO" sz="1213" dirty="0">
                <a:solidFill>
                  <a:srgbClr val="008000"/>
                </a:solidFill>
                <a:latin typeface="Consolas" pitchFamily="49" charset="0"/>
                <a:cs typeface="Times New Roman" pitchFamily="18" charset="0"/>
              </a:rPr>
              <a:t>; the vector we will print using the C routine</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equ</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t>
            </a:r>
            <a:r>
              <a:rPr lang="en-US" altLang="ro-RO" sz="1213" dirty="0">
                <a:solidFill>
                  <a:srgbClr val="000000"/>
                </a:solidFill>
                <a:latin typeface="Consolas" pitchFamily="49" charset="0"/>
                <a:cs typeface="Times New Roman" pitchFamily="18" charset="0"/>
              </a:rPr>
              <a:t> -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 4   </a:t>
            </a:r>
            <a:r>
              <a:rPr lang="en-US" altLang="ro-RO" sz="1213" dirty="0">
                <a:solidFill>
                  <a:srgbClr val="008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constant</a:t>
            </a:r>
            <a:r>
              <a:rPr lang="en-GB" altLang="ro-RO" sz="1213" dirty="0">
                <a:solidFill>
                  <a:srgbClr val="008000"/>
                </a:solidFill>
                <a:latin typeface="Consolas" pitchFamily="49" charset="0"/>
                <a:cs typeface="Times New Roman" pitchFamily="18" charset="0"/>
              </a:rPr>
              <a:t> equal to</a:t>
            </a:r>
            <a:r>
              <a:rPr lang="ro-RO" altLang="ro-RO" sz="1213" dirty="0">
                <a:solidFill>
                  <a:srgbClr val="008000"/>
                </a:solidFill>
                <a:latin typeface="Consolas" pitchFamily="49" charset="0"/>
                <a:cs typeface="Times New Roman" pitchFamily="18" charset="0"/>
              </a:rPr>
              <a:t> 5 (</a:t>
            </a:r>
            <a:r>
              <a:rPr lang="en-GB" altLang="ro-RO" sz="1213" dirty="0">
                <a:solidFill>
                  <a:srgbClr val="008000"/>
                </a:solidFill>
                <a:latin typeface="Consolas" pitchFamily="49" charset="0"/>
                <a:cs typeface="Times New Roman" pitchFamily="18" charset="0"/>
              </a:rPr>
              <a:t>number of elements from the</a:t>
            </a:r>
            <a:r>
              <a:rPr lang="en-US" altLang="ro-RO" sz="1213" dirty="0">
                <a:solidFill>
                  <a:srgbClr val="008000"/>
                </a:solidFill>
                <a:latin typeface="Consolas" pitchFamily="49" charset="0"/>
                <a:cs typeface="Times New Roman" pitchFamily="18" charset="0"/>
              </a:rPr>
              <a:t> vector</a:t>
            </a:r>
            <a:r>
              <a:rPr lang="ro-RO" altLang="ro-RO" sz="1213" dirty="0">
                <a:solidFill>
                  <a:srgbClr val="008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74112" cy="5441950"/>
          </a:xfrm>
        </p:spPr>
        <p:txBody>
          <a:bodyPr wrap="square" numCol="1" anchor="t" anchorCtr="0" compatLnSpc="1">
            <a:prstTxWarp prst="textNoShape">
              <a:avLst/>
            </a:prstTxWarp>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880995" lvl="1" indent="-377569">
              <a:buFont typeface="Arial" pitchFamily="34" charset="0"/>
              <a:buChar char="•"/>
              <a:defRPr/>
            </a:pPr>
            <a:r>
              <a:rPr lang="en-GB" altLang="ro-RO" sz="1764" dirty="0">
                <a:cs typeface="Arial" pitchFamily="34" charset="0"/>
              </a:rPr>
              <a:t>Why</a:t>
            </a:r>
            <a:r>
              <a:rPr lang="ro-RO" altLang="ro-RO" sz="1764" dirty="0">
                <a:cs typeface="Arial" pitchFamily="34" charset="0"/>
              </a:rPr>
              <a:t> _ ?</a:t>
            </a:r>
          </a:p>
          <a:p>
            <a:pPr marL="880995" lvl="1" indent="-377569">
              <a:buFont typeface="Arial" pitchFamily="34" charset="0"/>
              <a:buChar char="•"/>
              <a:defRPr/>
            </a:pPr>
            <a:r>
              <a:rPr lang="en-GB" altLang="ro-RO" sz="1764" dirty="0">
                <a:cs typeface="Arial" pitchFamily="34" charset="0"/>
              </a:rPr>
              <a:t>Build executable</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Compile/assembly </a:t>
            </a:r>
            <a:r>
              <a:rPr lang="ro-RO" altLang="ro-RO" sz="1323" dirty="0">
                <a:cs typeface="Arial" pitchFamily="34" charset="0"/>
              </a:rPr>
              <a:t>:</a:t>
            </a:r>
          </a:p>
          <a:p>
            <a:pPr marL="1889382" lvl="3" indent="-377569">
              <a:buFont typeface="Arial" pitchFamily="34" charset="0"/>
              <a:buChar char="•"/>
              <a:defRPr/>
            </a:pPr>
            <a:r>
              <a:rPr lang="ro-RO" altLang="ro-RO" sz="1544" dirty="0">
                <a:cs typeface="Arial" pitchFamily="34" charset="0"/>
              </a:rPr>
              <a:t>afisare.c </a:t>
            </a:r>
            <a:r>
              <a:rPr lang="en-GB" altLang="ro-RO" sz="1544" dirty="0">
                <a:cs typeface="Arial" pitchFamily="34" charset="0"/>
              </a:rPr>
              <a:t>can be compiled with any </a:t>
            </a:r>
            <a:r>
              <a:rPr lang="ro-RO" altLang="ro-RO" sz="1544" dirty="0">
                <a:cs typeface="Arial" pitchFamily="34" charset="0"/>
              </a:rPr>
              <a:t>C</a:t>
            </a:r>
            <a:r>
              <a:rPr lang="en-GB" altLang="ro-RO" sz="1544" dirty="0">
                <a:cs typeface="Arial" pitchFamily="34" charset="0"/>
              </a:rPr>
              <a:t> compiler</a:t>
            </a:r>
            <a:r>
              <a:rPr lang="ro-RO" altLang="ro-RO" sz="1544" dirty="0">
                <a:cs typeface="Arial" pitchFamily="34" charset="0"/>
              </a:rPr>
              <a:t> (</a:t>
            </a:r>
            <a:r>
              <a:rPr lang="en-GB" altLang="ro-RO" sz="1544" dirty="0">
                <a:cs typeface="Arial" pitchFamily="34" charset="0"/>
              </a:rPr>
              <a:t>as desired</a:t>
            </a:r>
            <a:r>
              <a:rPr lang="ro-RO" altLang="ro-RO" sz="1544" dirty="0">
                <a:cs typeface="Arial" pitchFamily="34" charset="0"/>
              </a:rPr>
              <a:t>) -</a:t>
            </a:r>
            <a:r>
              <a:rPr lang="en-US" altLang="ro-RO" sz="1544" dirty="0">
                <a:cs typeface="Arial" pitchFamily="34" charset="0"/>
              </a:rPr>
              <a:t>&gt;</a:t>
            </a:r>
            <a:r>
              <a:rPr lang="ro-RO" altLang="ro-RO" sz="1544" dirty="0">
                <a:cs typeface="Arial" pitchFamily="34" charset="0"/>
              </a:rPr>
              <a:t> afisare.obj</a:t>
            </a:r>
            <a:endParaRPr lang="en-US" altLang="ro-RO" sz="1544" dirty="0">
              <a:cs typeface="Arial" pitchFamily="34" charset="0"/>
            </a:endParaRPr>
          </a:p>
          <a:p>
            <a:pPr marL="2392807" lvl="4" indent="-377569">
              <a:buFont typeface="Arial" pitchFamily="34" charset="0"/>
              <a:buChar char="•"/>
              <a:defRPr/>
            </a:pPr>
            <a:r>
              <a:rPr lang="en-US" altLang="ro-RO" sz="1544" dirty="0">
                <a:cs typeface="Arial" pitchFamily="34" charset="0"/>
              </a:rPr>
              <a:t>V</a:t>
            </a:r>
            <a:r>
              <a:rPr lang="ro-RO" altLang="ro-RO" sz="1544" dirty="0">
                <a:cs typeface="Arial" pitchFamily="34" charset="0"/>
              </a:rPr>
              <a:t>isual C</a:t>
            </a:r>
            <a:r>
              <a:rPr lang="en-US" altLang="ro-RO" sz="1544" dirty="0">
                <a:cs typeface="Arial" pitchFamily="34" charset="0"/>
              </a:rPr>
              <a:t>: </a:t>
            </a:r>
            <a:r>
              <a:rPr lang="en-US" altLang="ro-RO" sz="1544" dirty="0">
                <a:solidFill>
                  <a:srgbClr val="4BACC6"/>
                </a:solidFill>
                <a:cs typeface="Arial" pitchFamily="34" charset="0"/>
              </a:rPr>
              <a:t>cl /c </a:t>
            </a:r>
            <a:r>
              <a:rPr lang="en-US" altLang="ro-RO" sz="1544" dirty="0" err="1">
                <a:solidFill>
                  <a:srgbClr val="4BACC6"/>
                </a:solidFill>
                <a:cs typeface="Arial" pitchFamily="34" charset="0"/>
              </a:rPr>
              <a:t>afi</a:t>
            </a:r>
            <a:r>
              <a:rPr lang="ro-RO" altLang="ro-RO" sz="1544" dirty="0">
                <a:solidFill>
                  <a:srgbClr val="4BACC6"/>
                </a:solidFill>
                <a:cs typeface="Arial" pitchFamily="34" charset="0"/>
              </a:rPr>
              <a:t>sare.c</a:t>
            </a:r>
            <a:endParaRPr lang="en-US" altLang="ro-RO" sz="1544" dirty="0">
              <a:solidFill>
                <a:srgbClr val="4BACC6"/>
              </a:solidFill>
              <a:cs typeface="Arial" pitchFamily="34" charset="0"/>
            </a:endParaRPr>
          </a:p>
          <a:p>
            <a:pPr marL="1889382" lvl="3" indent="-377569">
              <a:buFont typeface="Arial" pitchFamily="34" charset="0"/>
              <a:buChar char="•"/>
              <a:defRPr/>
            </a:pPr>
            <a:r>
              <a:rPr lang="en-US" altLang="ro-RO" sz="1544" dirty="0">
                <a:solidFill>
                  <a:srgbClr val="4BACC6"/>
                </a:solidFill>
                <a:cs typeface="Arial" pitchFamily="34" charset="0"/>
              </a:rPr>
              <a:t>nasm.exe vector.asm </a:t>
            </a:r>
            <a:r>
              <a:rPr lang="en-US" altLang="ro-RO" sz="1544" b="1" dirty="0">
                <a:solidFill>
                  <a:srgbClr val="4BACC6"/>
                </a:solidFill>
                <a:cs typeface="Arial" pitchFamily="34" charset="0"/>
              </a:rPr>
              <a:t>–fwin32 </a:t>
            </a:r>
            <a:r>
              <a:rPr lang="en-US" altLang="ro-RO" sz="1544" dirty="0">
                <a:solidFill>
                  <a:srgbClr val="4BACC6"/>
                </a:solidFill>
                <a:cs typeface="Arial" pitchFamily="34" charset="0"/>
              </a:rPr>
              <a:t>–o vector.obj</a:t>
            </a:r>
            <a:endParaRPr lang="ro-RO" altLang="ro-RO" sz="1544" dirty="0">
              <a:solidFill>
                <a:srgbClr val="4BACC6"/>
              </a:solidFill>
              <a:cs typeface="Arial" pitchFamily="34" charset="0"/>
            </a:endParaRPr>
          </a:p>
          <a:p>
            <a:pPr marL="1448884" lvl="2" indent="-442032">
              <a:buFont typeface="Calibri" pitchFamily="34" charset="0"/>
              <a:buAutoNum type="arabicPeriod"/>
              <a:defRPr/>
            </a:pPr>
            <a:r>
              <a:rPr lang="en-GB" altLang="ro-RO" sz="1323" dirty="0">
                <a:cs typeface="Arial" pitchFamily="34" charset="0"/>
              </a:rPr>
              <a:t>Link-editing </a:t>
            </a:r>
            <a:r>
              <a:rPr lang="ro-RO" altLang="ro-RO" sz="1323" dirty="0">
                <a:cs typeface="Arial" pitchFamily="34" charset="0"/>
              </a:rPr>
              <a:t>:</a:t>
            </a:r>
          </a:p>
          <a:p>
            <a:pPr marL="1889382" lvl="3" indent="-377569">
              <a:buFont typeface="Arial" pitchFamily="34" charset="0"/>
              <a:buChar char="•"/>
              <a:defRPr/>
            </a:pPr>
            <a:r>
              <a:rPr lang="en-GB" altLang="ro-RO" sz="1544" dirty="0">
                <a:cs typeface="Arial" pitchFamily="34" charset="0"/>
              </a:rPr>
              <a:t>Call any </a:t>
            </a:r>
            <a:r>
              <a:rPr lang="ro-RO" altLang="ro-RO" sz="1544" dirty="0">
                <a:cs typeface="Arial" pitchFamily="34" charset="0"/>
              </a:rPr>
              <a:t>linkeditor </a:t>
            </a:r>
            <a:r>
              <a:rPr lang="ro-RO" altLang="ro-RO" sz="1544" dirty="0" smtClean="0">
                <a:cs typeface="Arial" pitchFamily="34" charset="0"/>
              </a:rPr>
              <a:t>compati</a:t>
            </a:r>
            <a:r>
              <a:rPr lang="en-US" altLang="ro-RO" sz="1544" dirty="0" err="1" smtClean="0">
                <a:cs typeface="Arial" pitchFamily="34" charset="0"/>
              </a:rPr>
              <a:t>ble</a:t>
            </a:r>
            <a:r>
              <a:rPr lang="en-US" altLang="ro-RO" sz="1544" dirty="0" smtClean="0">
                <a:cs typeface="Arial" pitchFamily="34" charset="0"/>
              </a:rPr>
              <a:t> </a:t>
            </a:r>
            <a:r>
              <a:rPr lang="en-GB" altLang="ro-RO" sz="1544" dirty="0" smtClean="0">
                <a:cs typeface="Arial" pitchFamily="34" charset="0"/>
              </a:rPr>
              <a:t>with </a:t>
            </a:r>
            <a:r>
              <a:rPr lang="ro-RO" altLang="ro-RO" sz="1544" dirty="0">
                <a:cs typeface="Arial" pitchFamily="34" charset="0"/>
              </a:rPr>
              <a:t>C, </a:t>
            </a:r>
            <a:r>
              <a:rPr lang="en-GB" altLang="ro-RO" sz="1544" dirty="0">
                <a:cs typeface="Arial" pitchFamily="34" charset="0"/>
              </a:rPr>
              <a:t>using</a:t>
            </a:r>
            <a:r>
              <a:rPr lang="ro-RO" altLang="ro-RO" sz="1544" dirty="0">
                <a:cs typeface="Arial" pitchFamily="34" charset="0"/>
              </a:rPr>
              <a:t>: </a:t>
            </a:r>
          </a:p>
          <a:p>
            <a:pPr marL="2392807" lvl="4" indent="-377569">
              <a:buFont typeface="Arial" pitchFamily="34" charset="0"/>
              <a:buChar char="•"/>
              <a:defRPr/>
            </a:pPr>
            <a:r>
              <a:rPr lang="en-GB" altLang="ro-RO" sz="1544" dirty="0">
                <a:cs typeface="Arial" pitchFamily="34" charset="0"/>
              </a:rPr>
              <a:t>Input</a:t>
            </a:r>
            <a:r>
              <a:rPr lang="ro-RO" altLang="ro-RO" sz="1544" dirty="0">
                <a:cs typeface="Arial" pitchFamily="34" charset="0"/>
              </a:rPr>
              <a:t>: afișare.obj </a:t>
            </a:r>
            <a:r>
              <a:rPr lang="en-GB" altLang="ro-RO" sz="1544" dirty="0">
                <a:cs typeface="Arial" pitchFamily="34" charset="0"/>
              </a:rPr>
              <a:t>and</a:t>
            </a:r>
            <a:r>
              <a:rPr lang="ro-RO" altLang="ro-RO" sz="1544" dirty="0">
                <a:cs typeface="Arial" pitchFamily="34" charset="0"/>
              </a:rPr>
              <a:t> vector.obj</a:t>
            </a:r>
          </a:p>
          <a:p>
            <a:pPr marL="2392807" lvl="4" indent="-377569">
              <a:buFont typeface="Arial" pitchFamily="34" charset="0"/>
              <a:buChar char="•"/>
              <a:defRPr/>
            </a:pPr>
            <a:r>
              <a:rPr lang="en-GB" altLang="ro-RO" sz="1544" dirty="0">
                <a:cs typeface="Arial" pitchFamily="34" charset="0"/>
              </a:rPr>
              <a:t>Output</a:t>
            </a:r>
            <a:r>
              <a:rPr lang="ro-RO" altLang="ro-RO" sz="1544" dirty="0">
                <a:cs typeface="Arial" pitchFamily="34" charset="0"/>
              </a:rPr>
              <a:t>: </a:t>
            </a:r>
            <a:r>
              <a:rPr lang="en-GB" altLang="ro-RO" sz="1544" dirty="0">
                <a:cs typeface="Arial" pitchFamily="34" charset="0"/>
              </a:rPr>
              <a:t>console application </a:t>
            </a:r>
            <a:endParaRPr lang="ro-RO" altLang="ro-RO" sz="1544" dirty="0">
              <a:cs typeface="Arial" pitchFamily="34" charset="0"/>
            </a:endParaRPr>
          </a:p>
          <a:p>
            <a:pPr marL="1889382" lvl="3" indent="-377569">
              <a:buFont typeface="Arial" pitchFamily="34" charset="0"/>
              <a:buChar char="•"/>
              <a:defRPr/>
            </a:pPr>
            <a:r>
              <a:rPr lang="ro-RO" altLang="ro-RO" sz="1544" dirty="0">
                <a:solidFill>
                  <a:srgbClr val="4BACC6"/>
                </a:solidFill>
                <a:cs typeface="Arial" pitchFamily="34" charset="0"/>
              </a:rPr>
              <a:t>link vector.obj afisare.obj /OUT:afisare.exe /MACHINE:X86 /SUBSYSTEM:CONSOLE</a:t>
            </a:r>
          </a:p>
          <a:p>
            <a:pPr marL="880995" lvl="1" indent="-377569">
              <a:buFont typeface="Arial" pitchFamily="34" charset="0"/>
              <a:buChar char="•"/>
              <a:defRPr/>
            </a:pPr>
            <a:r>
              <a:rPr lang="ro-RO" altLang="ro-RO" sz="1764" dirty="0">
                <a:cs typeface="Arial" pitchFamily="34" charset="0"/>
              </a:rPr>
              <a:t>Alternativ</a:t>
            </a:r>
            <a:r>
              <a:rPr lang="en-GB" altLang="ro-RO" sz="1764" dirty="0" err="1">
                <a:cs typeface="Arial" pitchFamily="34" charset="0"/>
              </a:rPr>
              <a:t>elly</a:t>
            </a:r>
            <a:r>
              <a:rPr lang="ro-RO" altLang="ro-RO" sz="1764" dirty="0">
                <a:cs typeface="Arial" pitchFamily="34" charset="0"/>
              </a:rPr>
              <a:t>,</a:t>
            </a:r>
            <a:r>
              <a:rPr lang="en-GB" altLang="ro-RO" sz="1764" dirty="0">
                <a:cs typeface="Arial" pitchFamily="34" charset="0"/>
              </a:rPr>
              <a:t> files can be bundled into one </a:t>
            </a:r>
            <a:r>
              <a:rPr lang="ro-RO" altLang="ro-RO" sz="1764" dirty="0">
                <a:cs typeface="Arial" pitchFamily="34" charset="0"/>
              </a:rPr>
              <a:t>Visual Studio</a:t>
            </a:r>
            <a:r>
              <a:rPr lang="en-GB" altLang="ro-RO" sz="1764" dirty="0">
                <a:cs typeface="Arial" pitchFamily="34" charset="0"/>
              </a:rPr>
              <a:t> ‘solution’</a:t>
            </a:r>
            <a:r>
              <a:rPr lang="ro-RO" altLang="ro-RO" sz="1764" dirty="0">
                <a:cs typeface="Arial" pitchFamily="34" charset="0"/>
              </a:rPr>
              <a:t>, </a:t>
            </a:r>
            <a:r>
              <a:rPr lang="en-GB" altLang="ro-RO" sz="1764" dirty="0">
                <a:cs typeface="Arial" pitchFamily="34" charset="0"/>
              </a:rPr>
              <a:t>configuring the</a:t>
            </a:r>
            <a:r>
              <a:rPr lang="ro-RO" altLang="ro-RO" sz="1764" dirty="0">
                <a:cs typeface="Arial" pitchFamily="34" charset="0"/>
              </a:rPr>
              <a:t> IDE</a:t>
            </a:r>
            <a:r>
              <a:rPr lang="en-GB" altLang="ro-RO" sz="1764" dirty="0">
                <a:cs typeface="Arial" pitchFamily="34" charset="0"/>
              </a:rPr>
              <a:t> to</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Assemble the </a:t>
            </a:r>
            <a:r>
              <a:rPr lang="en-GB" altLang="ro-RO" sz="1323" dirty="0" err="1">
                <a:cs typeface="Arial" pitchFamily="34" charset="0"/>
              </a:rPr>
              <a:t>asm</a:t>
            </a:r>
            <a:r>
              <a:rPr lang="en-GB" altLang="ro-RO" sz="1323" dirty="0">
                <a:cs typeface="Arial" pitchFamily="34" charset="0"/>
              </a:rPr>
              <a:t> file</a:t>
            </a:r>
            <a:r>
              <a:rPr lang="ro-RO" altLang="ro-RO" sz="1323" dirty="0">
                <a:cs typeface="Arial" pitchFamily="34" charset="0"/>
              </a:rPr>
              <a:t>: </a:t>
            </a:r>
            <a:r>
              <a:rPr lang="en-GB" altLang="ro-RO" sz="1323" dirty="0">
                <a:cs typeface="Arial" pitchFamily="34" charset="0"/>
              </a:rPr>
              <a:t>specifying for example as </a:t>
            </a:r>
            <a:r>
              <a:rPr lang="ro-RO" altLang="ro-RO" sz="1323" b="1" dirty="0">
                <a:cs typeface="Arial" pitchFamily="34" charset="0"/>
              </a:rPr>
              <a:t>Pre-Build Event</a:t>
            </a:r>
            <a:r>
              <a:rPr lang="ro-RO" altLang="ro-RO" sz="1323" dirty="0">
                <a:cs typeface="Arial" pitchFamily="34" charset="0"/>
              </a:rPr>
              <a:t> </a:t>
            </a:r>
            <a:r>
              <a:rPr lang="en-GB" altLang="ro-RO" sz="1323" dirty="0">
                <a:cs typeface="Arial" pitchFamily="34" charset="0"/>
              </a:rPr>
              <a:t>the above assembly command </a:t>
            </a:r>
            <a:r>
              <a:rPr lang="ro-RO" altLang="ro-RO" sz="1323" dirty="0">
                <a:cs typeface="Arial" pitchFamily="34" charset="0"/>
              </a:rPr>
              <a:t>(</a:t>
            </a:r>
            <a:r>
              <a:rPr lang="en-US" altLang="ro-RO" sz="1323" dirty="0">
                <a:solidFill>
                  <a:srgbClr val="4BACC6"/>
                </a:solidFill>
                <a:cs typeface="Arial" pitchFamily="34" charset="0"/>
              </a:rPr>
              <a:t>nasm.exe vector.asm –fwin32 –o vector.obj</a:t>
            </a:r>
            <a:r>
              <a:rPr lang="ro-RO" altLang="ro-RO" sz="1323"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Include </a:t>
            </a:r>
            <a:r>
              <a:rPr lang="ro-RO" altLang="ro-RO" sz="1323" dirty="0">
                <a:cs typeface="Arial" pitchFamily="34" charset="0"/>
              </a:rPr>
              <a:t>afisare.obj </a:t>
            </a:r>
            <a:r>
              <a:rPr lang="en-GB" altLang="ro-RO" sz="1323" dirty="0">
                <a:cs typeface="Arial" pitchFamily="34" charset="0"/>
              </a:rPr>
              <a:t> as additional input to</a:t>
            </a:r>
            <a:r>
              <a:rPr lang="ro-RO" altLang="ro-RO" sz="1323" dirty="0">
                <a:cs typeface="Arial" pitchFamily="34" charset="0"/>
              </a:rPr>
              <a:t> linkedit</a:t>
            </a:r>
            <a:r>
              <a:rPr lang="en-GB" altLang="ro-RO" sz="1323" dirty="0" err="1">
                <a:cs typeface="Arial" pitchFamily="34" charset="0"/>
              </a:rPr>
              <a:t>ing</a:t>
            </a:r>
            <a:endParaRPr lang="ro-RO" altLang="ro-RO" sz="1323" dirty="0">
              <a:cs typeface="Arial" pitchFamily="34" charset="0"/>
            </a:endParaRPr>
          </a:p>
          <a:p>
            <a:pPr marL="1448884" lvl="2" indent="-442032">
              <a:buFont typeface="Calibri" pitchFamily="34" charset="0"/>
              <a:buAutoNum type="arabicPeriod"/>
              <a:defRPr/>
            </a:pPr>
            <a:r>
              <a:rPr lang="en-GB" altLang="ro-RO" sz="1323" dirty="0">
                <a:cs typeface="Arial" pitchFamily="34" charset="0"/>
              </a:rPr>
              <a:t>There are </a:t>
            </a:r>
            <a:r>
              <a:rPr lang="ro-RO" altLang="ro-RO" sz="1323" dirty="0">
                <a:cs typeface="Arial" pitchFamily="34" charset="0"/>
              </a:rPr>
              <a:t>Visual Studio</a:t>
            </a:r>
            <a:r>
              <a:rPr lang="en-GB" altLang="ro-RO" sz="1323" dirty="0">
                <a:cs typeface="Arial" pitchFamily="34" charset="0"/>
              </a:rPr>
              <a:t> extensions that solve this automatically and transparently!</a:t>
            </a:r>
            <a:endParaRPr lang="ro-RO" altLang="ro-RO" sz="1323"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1448884" lvl="2" indent="-442032">
              <a:buFont typeface="Arial" pitchFamily="34" charset="0"/>
              <a:buChar char="•"/>
              <a:defRPr/>
            </a:pPr>
            <a:endParaRPr lang="ro-RO" altLang="ro-RO" sz="1544" b="1"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880995" lvl="1" indent="-377569">
              <a:buFont typeface="Arial"/>
              <a:buNone/>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1448884" lvl="2" indent="-442032">
              <a:buFont typeface="Lucida Grande"/>
              <a:buNone/>
              <a:defRPr/>
            </a:pPr>
            <a:endParaRPr lang="ro-RO" altLang="ro-RO" sz="1985" dirty="0">
              <a:cs typeface="Arial" pitchFamily="34" charset="0"/>
            </a:endParaRPr>
          </a:p>
          <a:p>
            <a:pPr marL="1448884" lvl="2" indent="-442032">
              <a:buFont typeface="Arial" pitchFamily="34" charset="0"/>
              <a:buChar char="•"/>
              <a:defRPr/>
            </a:pPr>
            <a:endParaRPr lang="en-US" altLang="ro-RO" sz="1985" dirty="0">
              <a:cs typeface="Arial" pitchFamily="34" charset="0"/>
            </a:endParaRPr>
          </a:p>
        </p:txBody>
      </p:sp>
      <p:sp>
        <p:nvSpPr>
          <p:cNvPr id="2969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smtClean="0">
                <a:cs typeface="Arial" pitchFamily="34" charset="0"/>
              </a:rPr>
              <a:t>Techniques and tools</a:t>
            </a:r>
            <a:endParaRPr lang="en-US" altLang="ro-RO" sz="3529" dirty="0">
              <a:cs typeface="Arial" pitchFamily="34" charset="0"/>
            </a:endParaRPr>
          </a:p>
        </p:txBody>
      </p:sp>
      <p:sp>
        <p:nvSpPr>
          <p:cNvPr id="2969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2"/>
          <p:cNvSpPr>
            <a:spLocks noGrp="1"/>
          </p:cNvSpPr>
          <p:nvPr>
            <p:ph type="body" sz="quarter" idx="12"/>
          </p:nvPr>
        </p:nvSpPr>
        <p:spPr bwMode="auto">
          <a:xfrm>
            <a:off x="434975" y="1481138"/>
            <a:ext cx="89201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smtClean="0">
                <a:cs typeface="Arial" pitchFamily="34" charset="0"/>
              </a:rPr>
              <a:t>How to split a problem in sub-problems?</a:t>
            </a:r>
          </a:p>
          <a:p>
            <a:pPr marL="911225" lvl="1" indent="-390525" eaLnBrk="1" hangingPunct="1">
              <a:buFont typeface="Arial" pitchFamily="34" charset="0"/>
              <a:buChar char="•"/>
            </a:pPr>
            <a:r>
              <a:rPr lang="ro-RO" altLang="ro-RO" sz="2400" u="sng" smtClean="0">
                <a:cs typeface="Arial" pitchFamily="34" charset="0"/>
              </a:rPr>
              <a:t>Modularization</a:t>
            </a:r>
            <a:r>
              <a:rPr lang="ro-RO" altLang="ro-RO" sz="2400" smtClean="0">
                <a:cs typeface="Arial" pitchFamily="34" charset="0"/>
              </a:rPr>
              <a:t> </a:t>
            </a:r>
          </a:p>
          <a:p>
            <a:pPr marL="1433513" lvl="2" indent="-390525" eaLnBrk="1" hangingPunct="1">
              <a:buFont typeface="Arial" pitchFamily="34" charset="0"/>
              <a:buChar char="•"/>
            </a:pPr>
            <a:r>
              <a:rPr lang="ro-RO" altLang="ro-RO" sz="2000" smtClean="0">
                <a:cs typeface="Arial" pitchFamily="34" charset="0"/>
              </a:rPr>
              <a:t>program -</a:t>
            </a:r>
            <a:r>
              <a:rPr lang="en-US" altLang="ro-RO" sz="2000" smtClean="0">
                <a:cs typeface="Arial" pitchFamily="34" charset="0"/>
              </a:rPr>
              <a:t>&gt;</a:t>
            </a:r>
            <a:r>
              <a:rPr lang="ro-RO" altLang="ro-RO" sz="2000" smtClean="0">
                <a:cs typeface="Arial" pitchFamily="34" charset="0"/>
              </a:rPr>
              <a:t> logic units</a:t>
            </a:r>
          </a:p>
          <a:p>
            <a:pPr marL="1433513" lvl="2" indent="-390525" eaLnBrk="1" hangingPunct="1">
              <a:buFont typeface="Arial" pitchFamily="34" charset="0"/>
              <a:buChar char="•"/>
            </a:pPr>
            <a:r>
              <a:rPr lang="ro-RO" altLang="ro-RO" sz="2000" smtClean="0">
                <a:cs typeface="Arial" pitchFamily="34" charset="0"/>
              </a:rPr>
              <a:t>code (of units)</a:t>
            </a:r>
            <a:r>
              <a:rPr lang="en-US" altLang="ro-RO" sz="2000" smtClean="0">
                <a:cs typeface="Arial" pitchFamily="34" charset="0"/>
              </a:rPr>
              <a:t> -&gt;</a:t>
            </a:r>
            <a:r>
              <a:rPr lang="ro-RO" altLang="ro-RO" sz="2000" smtClean="0">
                <a:cs typeface="Arial" pitchFamily="34" charset="0"/>
              </a:rPr>
              <a:t> distinct files</a:t>
            </a:r>
          </a:p>
          <a:p>
            <a:pPr marL="1433513" lvl="2" indent="-390525" eaLnBrk="1" hangingPunct="1">
              <a:buFont typeface="Arial" pitchFamily="34" charset="0"/>
              <a:buChar char="•"/>
            </a:pPr>
            <a:r>
              <a:rPr lang="en-US" altLang="ro-RO" sz="2000" smtClean="0">
                <a:cs typeface="Arial" pitchFamily="34" charset="0"/>
              </a:rPr>
              <a:t>F</a:t>
            </a:r>
            <a:r>
              <a:rPr lang="ro-RO" altLang="ro-RO" sz="2000" smtClean="0">
                <a:cs typeface="Arial" pitchFamily="34" charset="0"/>
              </a:rPr>
              <a:t>iles -</a:t>
            </a:r>
            <a:r>
              <a:rPr lang="en-US" altLang="ro-RO" sz="2000" smtClean="0">
                <a:cs typeface="Arial" pitchFamily="34" charset="0"/>
              </a:rPr>
              <a:t>&gt; </a:t>
            </a:r>
            <a:r>
              <a:rPr lang="ro-RO" altLang="ro-RO" sz="2000" smtClean="0">
                <a:cs typeface="Arial" pitchFamily="34" charset="0"/>
              </a:rPr>
              <a:t>subroutines</a:t>
            </a:r>
          </a:p>
          <a:p>
            <a:pPr marL="1433513" lvl="2" indent="-390525" eaLnBrk="1" hangingPunct="1">
              <a:buFont typeface="Lucida Grande"/>
              <a:buNone/>
            </a:pPr>
            <a:endParaRPr lang="en-US" altLang="ro-RO" sz="2000"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911225" lvl="1" indent="-390525" eaLnBrk="1" hangingPunct="1">
              <a:buFont typeface="Arial" pitchFamily="34" charset="0"/>
              <a:buChar char="•"/>
            </a:pPr>
            <a:endParaRPr lang="ro-RO" altLang="ro-RO" sz="2400" u="sng" smtClean="0">
              <a:cs typeface="Arial" pitchFamily="34" charset="0"/>
            </a:endParaRPr>
          </a:p>
          <a:p>
            <a:pPr marL="1433513" lvl="2" indent="-390525" eaLnBrk="1" hangingPunct="1">
              <a:buFont typeface="Lucida Grande"/>
              <a:buNone/>
            </a:pPr>
            <a:endParaRPr lang="ro-RO" altLang="ro-RO" sz="2000" smtClean="0">
              <a:cs typeface="Arial" pitchFamily="34" charset="0"/>
            </a:endParaRPr>
          </a:p>
          <a:p>
            <a:pPr marL="1433513" lvl="2" indent="-390525" eaLnBrk="1" hangingPunct="1">
              <a:buFont typeface="Arial" pitchFamily="34" charset="0"/>
              <a:buChar char="•"/>
            </a:pPr>
            <a:endParaRPr lang="en-US" altLang="ro-RO" sz="2000" smtClean="0">
              <a:cs typeface="Arial" pitchFamily="34" charset="0"/>
            </a:endParaRPr>
          </a:p>
        </p:txBody>
      </p:sp>
      <p:sp>
        <p:nvSpPr>
          <p:cNvPr id="819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Modular programming</a:t>
            </a:r>
            <a:endParaRPr lang="en-US" altLang="ro-RO" sz="3600" smtClean="0">
              <a:cs typeface="Arial" pitchFamily="34" charset="0"/>
            </a:endParaRPr>
          </a:p>
        </p:txBody>
      </p:sp>
      <p:sp>
        <p:nvSpPr>
          <p:cNvPr id="819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8197" name="Organization Chart 1"/>
          <p:cNvGrpSpPr>
            <a:grpSpLocks noChangeAspect="1"/>
          </p:cNvGrpSpPr>
          <p:nvPr/>
        </p:nvGrpSpPr>
        <p:grpSpPr bwMode="auto">
          <a:xfrm>
            <a:off x="568325" y="3457575"/>
            <a:ext cx="9445625" cy="3381375"/>
            <a:chOff x="1207" y="3355"/>
            <a:chExt cx="14756" cy="2880"/>
          </a:xfrm>
        </p:grpSpPr>
        <p:cxnSp>
          <p:nvCxnSpPr>
            <p:cNvPr id="8198" name="_s2068"/>
            <p:cNvCxnSpPr>
              <a:cxnSpLocks noChangeShapeType="1"/>
              <a:stCxn id="8216" idx="0"/>
              <a:endCxn id="8210"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8199" name="_s2067"/>
            <p:cNvCxnSpPr>
              <a:cxnSpLocks noChangeShapeType="1"/>
              <a:stCxn id="8215" idx="0"/>
              <a:endCxn id="8210"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8200" name="_s2066"/>
            <p:cNvCxnSpPr>
              <a:cxnSpLocks noChangeShapeType="1"/>
              <a:stCxn id="8214" idx="0"/>
              <a:endCxn id="8209"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8201" name="_s2065"/>
            <p:cNvCxnSpPr>
              <a:cxnSpLocks noChangeShapeType="1"/>
              <a:stCxn id="8213" idx="0"/>
              <a:endCxn id="8209"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8202" name="_s2064"/>
            <p:cNvCxnSpPr>
              <a:cxnSpLocks noChangeShapeType="1"/>
              <a:stCxn id="8212" idx="0"/>
              <a:endCxn id="8208"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8203" name="_s2063"/>
            <p:cNvCxnSpPr>
              <a:cxnSpLocks noChangeShapeType="1"/>
              <a:stCxn id="8211" idx="0"/>
              <a:endCxn id="8208"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8204" name="_s2062"/>
            <p:cNvCxnSpPr>
              <a:cxnSpLocks noChangeShapeType="1"/>
              <a:stCxn id="8210" idx="0"/>
              <a:endCxn id="8207"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8205" name="_s2061"/>
            <p:cNvCxnSpPr>
              <a:cxnSpLocks noChangeShapeType="1"/>
              <a:stCxn id="8209" idx="0"/>
              <a:endCxn id="8207"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8206" name="_s2060"/>
            <p:cNvCxnSpPr>
              <a:cxnSpLocks noChangeShapeType="1"/>
              <a:stCxn id="8208" idx="0"/>
              <a:endCxn id="8207"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8207"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8208"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Graphical Interface</a:t>
              </a:r>
              <a:endParaRPr lang="ro-RO" altLang="en-US" sz="1800">
                <a:latin typeface="Arial" pitchFamily="34" charset="0"/>
              </a:endParaRPr>
            </a:p>
          </p:txBody>
        </p:sp>
        <p:sp>
          <p:nvSpPr>
            <p:cNvPr id="8209"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Database</a:t>
              </a:r>
              <a:endParaRPr lang="ro-RO" altLang="en-US" sz="1800">
                <a:latin typeface="Arial" pitchFamily="34" charset="0"/>
              </a:endParaRPr>
            </a:p>
          </p:txBody>
        </p:sp>
        <p:sp>
          <p:nvSpPr>
            <p:cNvPr id="8210"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rPr>
                <a:t>Computing libraries</a:t>
              </a:r>
            </a:p>
          </p:txBody>
        </p:sp>
        <p:sp>
          <p:nvSpPr>
            <p:cNvPr id="8211"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Main Window.CPP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2"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Authentification.CPP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3"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Create.SQL</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4"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SQL Querries</a:t>
              </a:r>
              <a:endParaRPr lang="ro-RO" altLang="en-US" sz="1100">
                <a:latin typeface="Arial" pitchFamily="34" charset="0"/>
              </a:endParaRPr>
            </a:p>
            <a:p>
              <a:pPr defTabSz="914400"/>
              <a:r>
                <a:rPr lang="ro-RO" altLang="en-US" sz="700">
                  <a:latin typeface="Arial" pitchFamily="34" charset="0"/>
                  <a:cs typeface="Times New Roman" pitchFamily="18" charset="0"/>
                </a:rPr>
                <a:t>subrroutines:</a:t>
              </a:r>
              <a:endParaRPr lang="ro-RO" altLang="en-US" sz="1100">
                <a:latin typeface="Arial" pitchFamily="34" charset="0"/>
              </a:endParaRPr>
            </a:p>
            <a:p>
              <a:pPr defTabSz="91440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5"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ASM Arrays</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6"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Structures.C</a:t>
              </a:r>
              <a:endParaRPr lang="ro-RO" altLang="en-US" sz="1100">
                <a:latin typeface="Arial" pitchFamily="34" charset="0"/>
              </a:endParaRPr>
            </a:p>
            <a:p>
              <a:pPr defTabSz="914400"/>
              <a:r>
                <a:rPr lang="ro-RO" altLang="en-US" sz="700">
                  <a:latin typeface="Arial" pitchFamily="34" charset="0"/>
                  <a:cs typeface="Times New Roman" pitchFamily="18" charset="0"/>
                </a:rPr>
                <a:t>subrutines</a:t>
              </a:r>
              <a:endParaRPr lang="ro-RO" altLang="en-US" sz="1100">
                <a:latin typeface="Arial" pitchFamily="34" charset="0"/>
              </a:endParaRPr>
            </a:p>
            <a:p>
              <a:pPr defTabSz="91440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a:r>
                <a:rPr lang="ro-RO" altLang="en-US" sz="700">
                  <a:latin typeface="Arial" pitchFamily="34" charset="0"/>
                  <a:cs typeface="Times New Roman" pitchFamily="18" charset="0"/>
                </a:rPr>
                <a:t>- ListDestroy</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wrap="square" numCol="1" anchor="t" anchorCtr="0" compatLnSpc="1">
            <a:prstTxWarp prst="textNoShape">
              <a:avLst/>
            </a:prstTxWarp>
          </a:bodyPr>
          <a:lstStyle/>
          <a:p>
            <a:pPr eaLnBrk="1" hangingPunct="1">
              <a:buFont typeface="Arial" panose="020B0604020202020204" pitchFamily="34" charset="0"/>
              <a:buChar char="•"/>
              <a:defRPr/>
            </a:pPr>
            <a:r>
              <a:rPr lang="ro-RO" altLang="ro-RO" sz="2400" dirty="0" smtClean="0">
                <a:cs typeface="Arial" panose="020B0604020202020204" pitchFamily="34" charset="0"/>
              </a:rPr>
              <a:t>Exist already some available solutions for some sub-problems?</a:t>
            </a:r>
          </a:p>
          <a:p>
            <a:pPr eaLnBrk="1" hangingPunct="1">
              <a:buFont typeface="Arial" panose="020B0604020202020204" pitchFamily="34" charset="0"/>
              <a:buChar char="•"/>
              <a:defRPr/>
            </a:pPr>
            <a:r>
              <a:rPr lang="ro-RO" altLang="ro-RO" sz="2400" dirty="0" smtClean="0">
                <a:cs typeface="Arial" panose="020B0604020202020204" pitchFamily="34" charset="0"/>
              </a:rPr>
              <a:t>Reusability</a:t>
            </a:r>
          </a:p>
          <a:p>
            <a:pPr marL="1433513" lvl="2" indent="-390525" eaLnBrk="1" hangingPunct="1">
              <a:buFont typeface="Arial" panose="020B0604020202020204" pitchFamily="34" charset="0"/>
              <a:buChar char="•"/>
              <a:defRPr/>
            </a:pPr>
            <a:r>
              <a:rPr lang="ro-RO" altLang="ro-RO" sz="2000" dirty="0" smtClean="0">
                <a:cs typeface="Arial" panose="020B0604020202020204" pitchFamily="34" charset="0"/>
              </a:rPr>
              <a:t>Code files</a:t>
            </a:r>
          </a:p>
          <a:p>
            <a:pPr marL="1563688" lvl="3" indent="0" eaLnBrk="1" hangingPunct="1">
              <a:buFont typeface="Lucida Grande"/>
              <a:buNone/>
              <a:defRPr/>
            </a:pPr>
            <a:r>
              <a:rPr lang="ro-RO" altLang="ro-RO" sz="2000" dirty="0" smtClean="0">
                <a:cs typeface="Arial" panose="020B0604020202020204" pitchFamily="34" charset="0"/>
              </a:rPr>
              <a:t>Code reusability and dates from assambly</a:t>
            </a:r>
          </a:p>
          <a:p>
            <a:pPr marL="2474913" lvl="4" indent="-390525" eaLnBrk="1" hangingPunct="1">
              <a:buFont typeface="Arial" panose="020B0604020202020204" pitchFamily="34" charset="0"/>
              <a:buChar char="•"/>
              <a:defRPr/>
            </a:pPr>
            <a:r>
              <a:rPr lang="ro-RO" altLang="ro-RO" sz="2000" dirty="0" smtClean="0">
                <a:cs typeface="Arial" panose="020B0604020202020204" pitchFamily="34" charset="0"/>
              </a:rPr>
              <a:t> %include directive</a:t>
            </a:r>
          </a:p>
          <a:p>
            <a:pPr marL="1433513" lvl="2" indent="-390525" eaLnBrk="1" hangingPunct="1">
              <a:buFont typeface="Arial" panose="020B0604020202020204" pitchFamily="34" charset="0"/>
              <a:buChar char="•"/>
              <a:defRPr/>
            </a:pPr>
            <a:r>
              <a:rPr lang="ro-RO" altLang="ro-RO" sz="2000" dirty="0" smtClean="0">
                <a:cs typeface="Arial" panose="020B0604020202020204" pitchFamily="34" charset="0"/>
              </a:rPr>
              <a:t>Binary files</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Code reuse and și </a:t>
            </a:r>
            <a:r>
              <a:rPr lang="ro-RO" altLang="ro-RO" sz="2000" dirty="0">
                <a:cs typeface="Arial" panose="020B0604020202020204" pitchFamily="34" charset="0"/>
              </a:rPr>
              <a:t>dates from assambly</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Codes and dates from high level languages</a:t>
            </a:r>
          </a:p>
          <a:p>
            <a:pPr marL="1954213" lvl="3" indent="-390525" eaLnBrk="1" hangingPunct="1">
              <a:buFont typeface="Arial" panose="020B0604020202020204" pitchFamily="34" charset="0"/>
              <a:buChar char="•"/>
              <a:defRPr/>
            </a:pPr>
            <a:r>
              <a:rPr lang="ro-RO" altLang="ro-RO" sz="2000" dirty="0" smtClean="0">
                <a:cs typeface="Arial" panose="020B0604020202020204" pitchFamily="34" charset="0"/>
              </a:rPr>
              <a:t>Libraries</a:t>
            </a:r>
          </a:p>
          <a:p>
            <a:pPr marL="1433513" lvl="2" indent="-390525" eaLnBrk="1" hangingPunct="1">
              <a:buFont typeface="Lucida Grande"/>
              <a:buNone/>
              <a:defRPr/>
            </a:pPr>
            <a:endParaRPr lang="en-US" altLang="ro-RO" sz="2000" dirty="0" smtClean="0">
              <a:cs typeface="Arial" panose="020B0604020202020204" pitchFamily="34" charset="0"/>
            </a:endParaRPr>
          </a:p>
          <a:p>
            <a:pPr marL="911225" lvl="1" indent="-390525" eaLnBrk="1" hangingPunct="1">
              <a:buFont typeface="Arial" panose="020B0604020202020204" pitchFamily="34" charset="0"/>
              <a:buChar char="•"/>
              <a:defRPr/>
            </a:pPr>
            <a:r>
              <a:rPr lang="en-US" sz="2400" u="sng" dirty="0" smtClean="0"/>
              <a:t>Existence of separate binary files implies SEPARATE COMPILATION !!!</a:t>
            </a:r>
            <a:endParaRPr lang="ro-RO" sz="2400" u="sng" dirty="0"/>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smtClean="0">
              <a:cs typeface="Arial" panose="020B0604020202020204" pitchFamily="34" charset="0"/>
            </a:endParaRPr>
          </a:p>
          <a:p>
            <a:pPr marL="1433513" lvl="2" indent="-390525" eaLnBrk="1" hangingPunct="1">
              <a:buFont typeface="Lucida Grande"/>
              <a:buNone/>
              <a:defRPr/>
            </a:pPr>
            <a:endParaRPr lang="ro-RO" altLang="ro-RO" sz="2000" dirty="0" smtClean="0">
              <a:cs typeface="Arial" panose="020B0604020202020204" pitchFamily="34" charset="0"/>
            </a:endParaRPr>
          </a:p>
          <a:p>
            <a:pPr marL="1433513" lvl="2" indent="-390525" eaLnBrk="1" hangingPunct="1">
              <a:buFont typeface="Arial" panose="020B0604020202020204" pitchFamily="34" charset="0"/>
              <a:buChar char="•"/>
              <a:defRPr/>
            </a:pPr>
            <a:endParaRPr lang="en-US" altLang="ro-RO" sz="2000" dirty="0" smtClean="0">
              <a:cs typeface="Arial" panose="020B0604020202020204" pitchFamily="34" charset="0"/>
            </a:endParaRPr>
          </a:p>
        </p:txBody>
      </p:sp>
      <p:sp>
        <p:nvSpPr>
          <p:cNvPr id="921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Modular programming</a:t>
            </a:r>
            <a:endParaRPr lang="en-US" altLang="ro-RO" sz="3600" smtClean="0">
              <a:cs typeface="Arial" pitchFamily="34" charset="0"/>
            </a:endParaRPr>
          </a:p>
        </p:txBody>
      </p:sp>
      <p:sp>
        <p:nvSpPr>
          <p:cNvPr id="922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smtClean="0">
                <a:cs typeface="Arial" pitchFamily="34" charset="0"/>
              </a:rPr>
              <a:t>2. Techniques and tools</a:t>
            </a:r>
            <a:endParaRPr lang="en-US" altLang="ro-RO" sz="6000"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2"/>
          <p:cNvSpPr>
            <a:spLocks noGrp="1"/>
          </p:cNvSpPr>
          <p:nvPr>
            <p:ph type="body" sz="quarter" idx="12"/>
          </p:nvPr>
        </p:nvSpPr>
        <p:spPr bwMode="auto">
          <a:xfrm>
            <a:off x="434975" y="1327150"/>
            <a:ext cx="9512300" cy="5191125"/>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b="1" dirty="0" smtClean="0">
                <a:solidFill>
                  <a:srgbClr val="FF0000"/>
                </a:solidFill>
                <a:cs typeface="Arial" pitchFamily="34" charset="0"/>
              </a:rPr>
              <a:t>Static</a:t>
            </a:r>
            <a:r>
              <a:rPr lang="ro-RO" altLang="ro-RO" sz="2400" dirty="0" smtClean="0">
                <a:solidFill>
                  <a:srgbClr val="FF0000"/>
                </a:solidFill>
                <a:cs typeface="Arial" pitchFamily="34" charset="0"/>
              </a:rPr>
              <a:t> inclusion at compilation/</a:t>
            </a:r>
            <a:r>
              <a:rPr lang="ro-RO" altLang="ro-RO" sz="2400" b="1" dirty="0" smtClean="0">
                <a:solidFill>
                  <a:srgbClr val="FF0000"/>
                </a:solidFill>
                <a:cs typeface="Arial" pitchFamily="34" charset="0"/>
              </a:rPr>
              <a:t>assembly</a:t>
            </a:r>
            <a:r>
              <a:rPr lang="ro-RO" altLang="ro-RO" sz="2400" dirty="0" smtClean="0">
                <a:solidFill>
                  <a:srgbClr val="FF0000"/>
                </a:solidFill>
                <a:cs typeface="Arial" pitchFamily="34" charset="0"/>
              </a:rPr>
              <a:t>:</a:t>
            </a:r>
            <a:r>
              <a:rPr lang="ro-RO" altLang="ro-RO" sz="2400" dirty="0" smtClean="0">
                <a:cs typeface="Arial" pitchFamily="34" charset="0"/>
              </a:rPr>
              <a:t> </a:t>
            </a:r>
            <a:r>
              <a:rPr lang="ro-RO" altLang="ro-RO" sz="2400" dirty="0" smtClean="0">
                <a:solidFill>
                  <a:srgbClr val="FF0000"/>
                </a:solidFill>
                <a:cs typeface="Arial" pitchFamily="34" charset="0"/>
              </a:rPr>
              <a:t>directiv</a:t>
            </a:r>
            <a:r>
              <a:rPr lang="en-US" altLang="ro-RO" sz="2400" dirty="0" smtClean="0">
                <a:solidFill>
                  <a:srgbClr val="FF0000"/>
                </a:solidFill>
                <a:cs typeface="Arial" pitchFamily="34" charset="0"/>
              </a:rPr>
              <a:t>e</a:t>
            </a:r>
            <a:r>
              <a:rPr lang="ro-RO" altLang="ro-RO" sz="2400" dirty="0" smtClean="0">
                <a:solidFill>
                  <a:srgbClr val="FF0000"/>
                </a:solidFill>
                <a:cs typeface="Arial" pitchFamily="34" charset="0"/>
              </a:rPr>
              <a:t> </a:t>
            </a:r>
            <a:r>
              <a:rPr lang="ro-RO" altLang="ro-RO" sz="2400" b="1" dirty="0" smtClean="0">
                <a:solidFill>
                  <a:srgbClr val="FF0000"/>
                </a:solidFill>
                <a:cs typeface="Arial" pitchFamily="34" charset="0"/>
              </a:rPr>
              <a:t>%include</a:t>
            </a:r>
          </a:p>
          <a:p>
            <a:pPr marL="911225" lvl="1" indent="-390525" eaLnBrk="1" hangingPunct="1">
              <a:buFont typeface="Arial" pitchFamily="34" charset="0"/>
              <a:buChar char="•"/>
            </a:pPr>
            <a:r>
              <a:rPr lang="ro-RO" altLang="ro-RO" sz="2000" u="sng" dirty="0" smtClean="0">
                <a:cs typeface="Arial" pitchFamily="34" charset="0"/>
              </a:rPr>
              <a:t>Realise the specificity of language </a:t>
            </a:r>
            <a:r>
              <a:rPr lang="ro-RO" altLang="ro-RO" sz="2000" dirty="0" smtClean="0">
                <a:cs typeface="Arial" pitchFamily="34" charset="0"/>
              </a:rPr>
              <a:t>(but has equivalent a</a:t>
            </a:r>
            <a:r>
              <a:rPr lang="en-US" altLang="ro-RO" sz="2000" dirty="0" err="1" smtClean="0">
                <a:cs typeface="Arial" pitchFamily="34" charset="0"/>
              </a:rPr>
              <a:t>lso</a:t>
            </a:r>
            <a:r>
              <a:rPr lang="ro-RO" altLang="ro-RO" sz="2000" dirty="0" smtClean="0">
                <a:cs typeface="Arial" pitchFamily="34" charset="0"/>
              </a:rPr>
              <a:t> in other languages)</a:t>
            </a:r>
          </a:p>
          <a:p>
            <a:pPr marL="911225" lvl="1" indent="-390525" eaLnBrk="1" hangingPunct="1">
              <a:buFont typeface="Arial" pitchFamily="34" charset="0"/>
              <a:buChar char="•"/>
            </a:pPr>
            <a:r>
              <a:rPr lang="ro-RO" altLang="ro-RO" sz="2000" dirty="0" smtClean="0">
                <a:cs typeface="Arial" pitchFamily="34" charset="0"/>
              </a:rPr>
              <a:t>Modularization: allows only code division for the code written in the same language!</a:t>
            </a:r>
            <a:endParaRPr lang="en-US" altLang="ro-RO" sz="2000" dirty="0" smtClean="0">
              <a:cs typeface="Arial" pitchFamily="34" charset="0"/>
            </a:endParaRPr>
          </a:p>
          <a:p>
            <a:pPr lvl="2">
              <a:buFont typeface="Arial" panose="020B0604020202020204" pitchFamily="34" charset="0"/>
              <a:buChar char="•"/>
              <a:defRPr/>
            </a:pPr>
            <a:r>
              <a:rPr lang="en-US" sz="1600" dirty="0" smtClean="0"/>
              <a:t>It is NOT </a:t>
            </a:r>
            <a:r>
              <a:rPr lang="en-US" sz="1600" dirty="0" err="1" smtClean="0"/>
              <a:t>multimodule</a:t>
            </a:r>
            <a:r>
              <a:rPr lang="en-US" sz="1600" dirty="0" smtClean="0"/>
              <a:t> programming !(this requires SEPARATE COMPILATION </a:t>
            </a:r>
            <a:r>
              <a:rPr lang="en-US" sz="1600" dirty="0"/>
              <a:t>!!!)</a:t>
            </a:r>
            <a:endParaRPr lang="ro-RO" sz="1600" dirty="0"/>
          </a:p>
          <a:p>
            <a:pPr marL="911225" lvl="1" indent="-390525" eaLnBrk="1" hangingPunct="1">
              <a:buFont typeface="Arial" pitchFamily="34" charset="0"/>
              <a:buChar char="•"/>
            </a:pPr>
            <a:r>
              <a:rPr lang="ro-RO" altLang="ro-RO" sz="2000" dirty="0" smtClean="0">
                <a:cs typeface="Arial" pitchFamily="34" charset="0"/>
              </a:rPr>
              <a:t>Reusability</a:t>
            </a:r>
            <a:r>
              <a:rPr lang="ro-RO" altLang="ro-RO" sz="2000" dirty="0" smtClean="0">
                <a:cs typeface="Arial" pitchFamily="34" charset="0"/>
              </a:rPr>
              <a:t>: display the source code!</a:t>
            </a:r>
          </a:p>
          <a:p>
            <a:pPr marL="911225" lvl="1" indent="-390525" eaLnBrk="1" hangingPunct="1">
              <a:buFont typeface="Arial" pitchFamily="34" charset="0"/>
              <a:buChar char="•"/>
            </a:pPr>
            <a:r>
              <a:rPr lang="ro-RO" altLang="ro-RO" sz="2000" dirty="0" smtClean="0">
                <a:cs typeface="Arial" pitchFamily="34" charset="0"/>
              </a:rPr>
              <a:t>Dangerous and problematic:</a:t>
            </a:r>
          </a:p>
          <a:p>
            <a:pPr marL="1433513" lvl="2" indent="-390525" eaLnBrk="1" hangingPunct="1">
              <a:buFont typeface="Arial" pitchFamily="34" charset="0"/>
              <a:buChar char="•"/>
            </a:pPr>
            <a:r>
              <a:rPr lang="ro-RO" altLang="ro-RO" sz="1600" dirty="0" smtClean="0">
                <a:cs typeface="Arial" pitchFamily="34" charset="0"/>
              </a:rPr>
              <a:t>Preprocessor mechanism -</a:t>
            </a:r>
            <a:r>
              <a:rPr lang="en-US" altLang="ro-RO" sz="1600" dirty="0" smtClean="0">
                <a:cs typeface="Arial" pitchFamily="34" charset="0"/>
              </a:rPr>
              <a:t>&gt; </a:t>
            </a:r>
            <a:r>
              <a:rPr lang="ro-RO" altLang="ro-RO" sz="1600" u="sng" dirty="0" smtClean="0">
                <a:cs typeface="Arial" pitchFamily="34" charset="0"/>
              </a:rPr>
              <a:t>textu</a:t>
            </a:r>
            <a:r>
              <a:rPr lang="en-US" altLang="ro-RO" sz="1600" u="sng" dirty="0" smtClean="0">
                <a:cs typeface="Arial" pitchFamily="34" charset="0"/>
              </a:rPr>
              <a:t>al</a:t>
            </a:r>
            <a:r>
              <a:rPr lang="ro-RO" altLang="ro-RO" sz="1600" u="sng" dirty="0" smtClean="0">
                <a:cs typeface="Arial" pitchFamily="34" charset="0"/>
              </a:rPr>
              <a:t> concatenation of files</a:t>
            </a:r>
            <a:endParaRPr lang="ro-RO" altLang="ro-RO" sz="1600" dirty="0" smtClean="0">
              <a:cs typeface="Arial" pitchFamily="34" charset="0"/>
            </a:endParaRPr>
          </a:p>
          <a:p>
            <a:pPr marL="1433513" lvl="2" indent="-390525" eaLnBrk="1" hangingPunct="1">
              <a:buFont typeface="Arial" pitchFamily="34" charset="0"/>
              <a:buChar char="•"/>
            </a:pPr>
            <a:r>
              <a:rPr lang="ro-RO" altLang="ro-RO" sz="1600" dirty="0" smtClean="0">
                <a:cs typeface="Arial" pitchFamily="34" charset="0"/>
              </a:rPr>
              <a:t>Exposes with visibility all names-</a:t>
            </a:r>
            <a:r>
              <a:rPr lang="en-US" altLang="ro-RO" sz="1600" dirty="0" smtClean="0">
                <a:cs typeface="Arial" pitchFamily="34" charset="0"/>
              </a:rPr>
              <a:t>&gt; conflict</a:t>
            </a:r>
            <a:r>
              <a:rPr lang="ro-RO" altLang="ro-RO" sz="1600" dirty="0" smtClean="0">
                <a:cs typeface="Arial" pitchFamily="34" charset="0"/>
              </a:rPr>
              <a:t>s</a:t>
            </a:r>
            <a:r>
              <a:rPr lang="en-US" altLang="ro-RO" sz="1600" dirty="0" smtClean="0">
                <a:cs typeface="Arial" pitchFamily="34" charset="0"/>
              </a:rPr>
              <a:t> </a:t>
            </a:r>
            <a:r>
              <a:rPr lang="ro-RO" altLang="ro-RO" sz="1600" dirty="0" smtClean="0">
                <a:cs typeface="Arial" pitchFamily="34" charset="0"/>
              </a:rPr>
              <a:t>(</a:t>
            </a:r>
            <a:r>
              <a:rPr lang="en-US" altLang="ro-RO" sz="1600" dirty="0" err="1" smtClean="0">
                <a:cs typeface="Arial" pitchFamily="34" charset="0"/>
              </a:rPr>
              <a:t>redefin</a:t>
            </a:r>
            <a:r>
              <a:rPr lang="ro-RO" altLang="ro-RO" sz="1600" dirty="0" smtClean="0">
                <a:cs typeface="Arial" pitchFamily="34" charset="0"/>
              </a:rPr>
              <a:t>itions/redeclarations)</a:t>
            </a:r>
          </a:p>
          <a:p>
            <a:pPr marL="1433513" lvl="2" indent="-390525" eaLnBrk="1" hangingPunct="1">
              <a:buFont typeface="Arial" pitchFamily="34" charset="0"/>
              <a:buChar char="•"/>
            </a:pPr>
            <a:r>
              <a:rPr lang="ro-RO" altLang="ro-RO" sz="1600" dirty="0" smtClean="0">
                <a:cs typeface="Arial" pitchFamily="34" charset="0"/>
              </a:rPr>
              <a:t>Include all the files – useful and unusefull!</a:t>
            </a:r>
          </a:p>
          <a:p>
            <a:pPr marL="911225" lvl="1" indent="-390525" eaLnBrk="1" hangingPunct="1">
              <a:buFont typeface="Arial" pitchFamily="34" charset="0"/>
              <a:buNone/>
            </a:pPr>
            <a:endParaRPr lang="ro-RO" altLang="ro-RO" sz="2400" u="sng" dirty="0" smtClean="0">
              <a:cs typeface="Arial" pitchFamily="34" charset="0"/>
            </a:endParaRPr>
          </a:p>
          <a:p>
            <a:pPr marL="911225" lvl="1" indent="-390525" eaLnBrk="1" hangingPunct="1">
              <a:buFont typeface="Arial" pitchFamily="34" charset="0"/>
              <a:buChar char="•"/>
            </a:pPr>
            <a:endParaRPr lang="ro-RO" altLang="ro-RO" sz="2400" u="sng" dirty="0" smtClean="0">
              <a:cs typeface="Arial" pitchFamily="34" charset="0"/>
            </a:endParaRPr>
          </a:p>
          <a:p>
            <a:pPr marL="911225" lvl="1" indent="-390525" eaLnBrk="1" hangingPunct="1">
              <a:buFont typeface="Arial" pitchFamily="34" charset="0"/>
              <a:buChar char="•"/>
            </a:pPr>
            <a:endParaRPr lang="ro-RO" altLang="ro-RO" sz="2400" u="sng" dirty="0" smtClean="0">
              <a:cs typeface="Arial" pitchFamily="34" charset="0"/>
            </a:endParaRPr>
          </a:p>
          <a:p>
            <a:pPr marL="1433513" lvl="2" indent="-390525" eaLnBrk="1" hangingPunct="1">
              <a:buFont typeface="Lucida Grande"/>
              <a:buNone/>
            </a:pPr>
            <a:endParaRPr lang="ro-RO" altLang="ro-RO" sz="2000" dirty="0" smtClean="0">
              <a:cs typeface="Arial" pitchFamily="34" charset="0"/>
            </a:endParaRPr>
          </a:p>
          <a:p>
            <a:pPr marL="1433513" lvl="2" indent="-390525" eaLnBrk="1" hangingPunct="1">
              <a:buFont typeface="Arial" pitchFamily="34" charset="0"/>
              <a:buChar char="•"/>
            </a:pPr>
            <a:endParaRPr lang="en-US" altLang="ro-RO" sz="2000" dirty="0" smtClean="0">
              <a:cs typeface="Arial" pitchFamily="34" charset="0"/>
            </a:endParaRPr>
          </a:p>
        </p:txBody>
      </p:sp>
      <p:sp>
        <p:nvSpPr>
          <p:cNvPr id="1126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smtClean="0">
                <a:cs typeface="Arial" pitchFamily="34" charset="0"/>
              </a:rPr>
              <a:t>Techniques and tools</a:t>
            </a:r>
            <a:endParaRPr lang="en-US" altLang="ro-RO" sz="3600" smtClean="0">
              <a:cs typeface="Arial" pitchFamily="34" charset="0"/>
            </a:endParaRPr>
          </a:p>
        </p:txBody>
      </p:sp>
      <p:sp>
        <p:nvSpPr>
          <p:cNvPr id="1126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
        <p:nvSpPr>
          <p:cNvPr id="1126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11270" name="Organization Chart 1"/>
          <p:cNvGrpSpPr>
            <a:grpSpLocks noChangeAspect="1"/>
          </p:cNvGrpSpPr>
          <p:nvPr/>
        </p:nvGrpSpPr>
        <p:grpSpPr bwMode="auto">
          <a:xfrm>
            <a:off x="722313" y="4997450"/>
            <a:ext cx="8424862" cy="2292350"/>
            <a:chOff x="1808" y="2121"/>
            <a:chExt cx="8616" cy="4373"/>
          </a:xfrm>
        </p:grpSpPr>
        <p:cxnSp>
          <p:nvCxnSpPr>
            <p:cNvPr id="11271" name="_s5131"/>
            <p:cNvCxnSpPr>
              <a:cxnSpLocks noChangeShapeType="1"/>
              <a:stCxn id="11279" idx="1"/>
              <a:endCxn id="11275"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1272" name="_s5130"/>
            <p:cNvCxnSpPr>
              <a:cxnSpLocks noChangeShapeType="1"/>
              <a:stCxn id="11278" idx="1"/>
              <a:endCxn id="11275"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1273" name="_s5129"/>
            <p:cNvCxnSpPr>
              <a:cxnSpLocks noChangeShapeType="1"/>
              <a:stCxn id="11277" idx="3"/>
              <a:endCxn id="11275"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1274" name="_s5128"/>
            <p:cNvCxnSpPr>
              <a:cxnSpLocks noChangeShapeType="1"/>
              <a:stCxn id="11276" idx="1"/>
              <a:endCxn id="11275"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1275"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a:r>
                <a:rPr lang="ro-RO" altLang="en-US" sz="1200" b="1" dirty="0" smtClean="0">
                  <a:latin typeface="Arial" pitchFamily="34" charset="0"/>
                  <a:cs typeface="Times New Roman" pitchFamily="18" charset="0"/>
                </a:rPr>
                <a:t>Prepr</a:t>
              </a:r>
              <a:r>
                <a:rPr lang="en-US" altLang="en-US" sz="1200" b="1" dirty="0" smtClean="0">
                  <a:latin typeface="Arial" pitchFamily="34" charset="0"/>
                  <a:cs typeface="Times New Roman" pitchFamily="18" charset="0"/>
                </a:rPr>
                <a:t>o</a:t>
              </a:r>
              <a:r>
                <a:rPr lang="ro-RO" altLang="en-US" sz="1200" b="1" dirty="0" smtClean="0">
                  <a:latin typeface="Arial" pitchFamily="34" charset="0"/>
                  <a:cs typeface="Times New Roman" pitchFamily="18" charset="0"/>
                </a:rPr>
                <a:t>cessing</a:t>
              </a:r>
              <a:endParaRPr lang="ro-RO" altLang="en-US" sz="1800" b="1" dirty="0">
                <a:latin typeface="Arial" pitchFamily="34" charset="0"/>
              </a:endParaRPr>
            </a:p>
          </p:txBody>
        </p:sp>
        <p:sp>
          <p:nvSpPr>
            <p:cNvPr id="11276"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File1</a:t>
              </a:r>
              <a:endParaRPr lang="ro-RO" altLang="en-US" sz="1800">
                <a:latin typeface="Arial" pitchFamily="34" charset="0"/>
              </a:endParaRPr>
            </a:p>
          </p:txBody>
        </p:sp>
        <p:sp>
          <p:nvSpPr>
            <p:cNvPr id="11277"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files</a:t>
              </a:r>
              <a:endParaRPr lang="ro-RO" altLang="en-US" sz="1100">
                <a:latin typeface="Arial" pitchFamily="34" charset="0"/>
              </a:endParaRPr>
            </a:p>
            <a:p>
              <a:pPr defTabSz="914400"/>
              <a:r>
                <a:rPr lang="ro-RO" altLang="en-US" sz="1200">
                  <a:latin typeface="Trebuchet MS" pitchFamily="34" charset="0"/>
                  <a:cs typeface="Times New Roman" pitchFamily="18" charset="0"/>
                </a:rPr>
                <a:t>%include "fișier1"</a:t>
              </a:r>
              <a:endParaRPr lang="ro-RO" altLang="en-US" sz="1100"/>
            </a:p>
            <a:p>
              <a:pPr defTabSz="914400"/>
              <a:r>
                <a:rPr lang="ro-RO" altLang="en-US" sz="1200">
                  <a:latin typeface="Trebuchet MS" pitchFamily="34" charset="0"/>
                  <a:cs typeface="Times New Roman" pitchFamily="18" charset="0"/>
                </a:rPr>
                <a:t>%include "fișier2"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%define MAX_BYTE 0xFF</a:t>
              </a:r>
              <a:endParaRPr lang="ro-RO" altLang="en-US" sz="1100"/>
            </a:p>
            <a:p>
              <a:pPr defTabSz="914400"/>
              <a:r>
                <a:rPr lang="ro-RO" altLang="en-US" sz="1200">
                  <a:latin typeface="Trebuchet MS" pitchFamily="34" charset="0"/>
                  <a:cs typeface="Times New Roman" pitchFamily="18" charset="0"/>
                </a:rPr>
                <a:t>mov eax, MAX_BYTE</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78"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a:r>
                <a:rPr lang="ro-RO" altLang="en-US" sz="1200">
                  <a:cs typeface="Times New Roman" pitchFamily="18" charset="0"/>
                </a:rPr>
                <a:t>File2</a:t>
              </a:r>
              <a:endParaRPr lang="ro-RO" altLang="en-US" sz="1800">
                <a:latin typeface="Arial" pitchFamily="34" charset="0"/>
              </a:endParaRPr>
            </a:p>
          </p:txBody>
        </p:sp>
        <p:sp>
          <p:nvSpPr>
            <p:cNvPr id="11279"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code file processed</a:t>
              </a:r>
              <a:endParaRPr lang="ro-RO" altLang="en-US" sz="1100">
                <a:latin typeface="Arial" pitchFamily="34" charset="0"/>
              </a:endParaRPr>
            </a:p>
            <a:p>
              <a:pPr defTabSz="914400"/>
              <a:r>
                <a:rPr lang="ro-RO" altLang="en-US" sz="1200">
                  <a:latin typeface="Trebuchet MS" pitchFamily="34" charset="0"/>
                  <a:cs typeface="Times New Roman" pitchFamily="18" charset="0"/>
                </a:rPr>
                <a:t>Content file1</a:t>
              </a:r>
              <a:endParaRPr lang="ro-RO" altLang="en-US" sz="1100"/>
            </a:p>
            <a:p>
              <a:pPr defTabSz="914400"/>
              <a:r>
                <a:rPr lang="ro-RO" altLang="en-US" sz="1200">
                  <a:latin typeface="Trebuchet MS" pitchFamily="34" charset="0"/>
                  <a:cs typeface="Times New Roman" pitchFamily="18" charset="0"/>
                </a:rPr>
                <a:t>Content file2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mov eax, 0xFF</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80"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ro-RO" altLang="ro-RO"/>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sz="quarter" idx="12"/>
          </p:nvPr>
        </p:nvSpPr>
        <p:spPr bwMode="auto">
          <a:xfrm>
            <a:off x="434975" y="1160463"/>
            <a:ext cx="9813925" cy="59070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dirty="0" smtClean="0">
                <a:cs typeface="Arial" pitchFamily="34" charset="0"/>
              </a:rPr>
              <a:t>How to use </a:t>
            </a:r>
            <a:r>
              <a:rPr lang="ro-RO" altLang="ro-RO" sz="2400" b="1" dirty="0" smtClean="0">
                <a:cs typeface="Arial" pitchFamily="34" charset="0"/>
              </a:rPr>
              <a:t>%include</a:t>
            </a:r>
            <a:endParaRPr lang="en-US" altLang="ro-RO" sz="2400" b="1" dirty="0" smtClean="0">
              <a:cs typeface="Arial" pitchFamily="34" charset="0"/>
            </a:endParaRPr>
          </a:p>
          <a:p>
            <a:pPr eaLnBrk="1" hangingPunct="1">
              <a:buFont typeface="+mj-lt"/>
              <a:buNone/>
            </a:pPr>
            <a:endParaRPr lang="en-US" altLang="ro-RO" sz="1800" b="1" dirty="0" smtClean="0">
              <a:latin typeface="Consolas" pitchFamily="49" charset="0"/>
              <a:cs typeface="Arial" pitchFamily="34"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ea typeface="Times New Roman" pitchFamily="18" charset="0"/>
                <a:cs typeface="Consolas" pitchFamily="49" charset="0"/>
              </a:rPr>
              <a:t>; files constante.inc</a:t>
            </a:r>
          </a:p>
          <a:p>
            <a:pPr marL="520700" lvl="1" indent="0" eaLnBrk="1" hangingPunct="1">
              <a:buFont typeface="Arial" pitchFamily="34" charset="0"/>
              <a:buNone/>
            </a:pPr>
            <a:endParaRPr lang="ro-RO" altLang="ro-RO"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ea typeface="Times New Roman" pitchFamily="18" charset="0"/>
                <a:cs typeface="Consolas" pitchFamily="49" charset="0"/>
              </a:rPr>
              <a:t>; double inclusion</a:t>
            </a:r>
          </a:p>
          <a:p>
            <a:pPr marL="520700" lvl="1" indent="0" eaLnBrk="1" hangingPunct="1">
              <a:buFont typeface="Arial" pitchFamily="34" charset="0"/>
              <a:buNone/>
            </a:pPr>
            <a:r>
              <a:rPr lang="ro-RO" altLang="ro-RO" sz="1400" dirty="0" smtClean="0">
                <a:solidFill>
                  <a:srgbClr val="0000FF"/>
                </a:solidFill>
                <a:latin typeface="Consolas" pitchFamily="49" charset="0"/>
                <a:ea typeface="Times New Roman" pitchFamily="18" charset="0"/>
                <a:cs typeface="Consolas" pitchFamily="49" charset="0"/>
              </a:rPr>
              <a:t>%ifndef     </a:t>
            </a:r>
            <a:r>
              <a:rPr lang="ro-RO" altLang="ro-RO" sz="1400" dirty="0" smtClean="0">
                <a:solidFill>
                  <a:srgbClr val="A000A0"/>
                </a:solidFill>
                <a:latin typeface="Consolas" pitchFamily="49" charset="0"/>
                <a:cs typeface="Arial" pitchFamily="34" charset="0"/>
              </a:rPr>
              <a:t>_CONSTANTE_INC_ </a:t>
            </a:r>
            <a:r>
              <a:rPr lang="ro-RO" altLang="ro-RO" sz="1400" dirty="0" smtClean="0">
                <a:solidFill>
                  <a:srgbClr val="008000"/>
                </a:solidFill>
                <a:latin typeface="Consolas" pitchFamily="49" charset="0"/>
                <a:cs typeface="Times New Roman" pitchFamily="18" charset="0"/>
              </a:rPr>
              <a:t>; at first inclusion, _CONSTANTE_INC_ is not defined</a:t>
            </a:r>
          </a:p>
          <a:p>
            <a:pPr marL="520700" lvl="1" indent="0" eaLnBrk="1" hangingPunct="1">
              <a:buFont typeface="Arial" pitchFamily="34" charset="0"/>
              <a:buNone/>
            </a:pPr>
            <a:r>
              <a:rPr lang="ro-RO" altLang="ro-RO" sz="1400" dirty="0" smtClean="0">
                <a:solidFill>
                  <a:srgbClr val="0000FF"/>
                </a:solidFill>
                <a:latin typeface="Consolas" pitchFamily="49" charset="0"/>
                <a:cs typeface="Times New Roman" pitchFamily="18" charset="0"/>
              </a:rPr>
              <a:t>%define     </a:t>
            </a:r>
            <a:r>
              <a:rPr lang="ro-RO" altLang="ro-RO" sz="1400" dirty="0" smtClean="0">
                <a:solidFill>
                  <a:srgbClr val="A000A0"/>
                </a:solidFill>
                <a:latin typeface="Consolas" pitchFamily="49" charset="0"/>
                <a:cs typeface="Arial" pitchFamily="34" charset="0"/>
              </a:rPr>
              <a:t>_CONSTANTE_INC_ </a:t>
            </a:r>
            <a:r>
              <a:rPr lang="ro-RO" altLang="ro-RO" sz="1400" dirty="0" smtClean="0">
                <a:solidFill>
                  <a:srgbClr val="008000"/>
                </a:solidFill>
                <a:latin typeface="Consolas" pitchFamily="49" charset="0"/>
                <a:cs typeface="Times New Roman" pitchFamily="18" charset="0"/>
              </a:rPr>
              <a:t>; definim _CONSTANTE_INC_ -</a:t>
            </a:r>
            <a:r>
              <a:rPr lang="en-US" altLang="ro-RO" sz="1400" dirty="0" smtClean="0">
                <a:solidFill>
                  <a:srgbClr val="008000"/>
                </a:solidFill>
                <a:latin typeface="Consolas" pitchFamily="49" charset="0"/>
                <a:cs typeface="Times New Roman" pitchFamily="18" charset="0"/>
              </a:rPr>
              <a:t>&gt; </a:t>
            </a:r>
            <a:r>
              <a:rPr lang="ro-RO" altLang="ro-RO" sz="1400" dirty="0" smtClean="0">
                <a:solidFill>
                  <a:srgbClr val="008000"/>
                </a:solidFill>
                <a:latin typeface="Consolas" pitchFamily="49" charset="0"/>
                <a:cs typeface="Times New Roman" pitchFamily="18" charset="0"/>
              </a:rPr>
              <a:t>fake condition for next inclusions</a:t>
            </a: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8000"/>
                </a:solidFill>
                <a:latin typeface="Consolas" pitchFamily="49" charset="0"/>
                <a:cs typeface="Times New Roman" pitchFamily="18" charset="0"/>
              </a:rPr>
              <a:t>; it is recommanded that this type of files (included by other files) contain only declarations </a:t>
            </a:r>
          </a:p>
          <a:p>
            <a:pPr marL="520700" lvl="1" indent="0" eaLnBrk="1" hangingPunct="1">
              <a:buFont typeface="Arial" pitchFamily="34" charset="0"/>
              <a:buNone/>
            </a:pPr>
            <a:endParaRPr lang="ro-RO" altLang="ro-RO"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MAX_BYTE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80"/>
                </a:solidFill>
                <a:latin typeface="Consolas" pitchFamily="49" charset="0"/>
                <a:cs typeface="Times New Roman" pitchFamily="18" charset="0"/>
              </a:rPr>
              <a:t> </a:t>
            </a:r>
            <a:r>
              <a:rPr lang="ro-RO" altLang="ro-RO" sz="1400" dirty="0" smtClean="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MAX_WORD</a:t>
            </a:r>
            <a:r>
              <a:rPr lang="ro-RO" altLang="ro-RO" sz="1400" dirty="0" smtClean="0">
                <a:solidFill>
                  <a:srgbClr val="000000"/>
                </a:solidFill>
                <a:latin typeface="Consolas" pitchFamily="49" charset="0"/>
                <a:cs typeface="Times New Roman" pitchFamily="18" charset="0"/>
              </a:rPr>
              <a:t>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MAX_DWORD</a:t>
            </a:r>
            <a:r>
              <a:rPr lang="ro-RO" altLang="ro-RO" sz="1400" dirty="0" smtClean="0">
                <a:solidFill>
                  <a:srgbClr val="000000"/>
                </a:solidFill>
                <a:latin typeface="Consolas" pitchFamily="49" charset="0"/>
                <a:cs typeface="Times New Roman" pitchFamily="18" charset="0"/>
              </a:rPr>
              <a:t>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ro-RO" sz="1400" dirty="0" smtClean="0">
                <a:solidFill>
                  <a:srgbClr val="000080"/>
                </a:solidFill>
                <a:latin typeface="Consolas" pitchFamily="49" charset="0"/>
                <a:cs typeface="Times New Roman" pitchFamily="18" charset="0"/>
              </a:rPr>
              <a:t>MAX_QWORD   </a:t>
            </a:r>
            <a:r>
              <a:rPr lang="ro-RO" altLang="ro-RO" sz="1400" dirty="0" smtClean="0">
                <a:solidFill>
                  <a:srgbClr val="0000FF"/>
                </a:solidFill>
                <a:latin typeface="Consolas" pitchFamily="49" charset="0"/>
                <a:cs typeface="Times New Roman" pitchFamily="18" charset="0"/>
              </a:rPr>
              <a:t>equ</a:t>
            </a:r>
            <a:r>
              <a:rPr lang="ro-RO" altLang="ro-RO" sz="1400" dirty="0" smtClean="0">
                <a:solidFill>
                  <a:srgbClr val="000080"/>
                </a:solidFill>
                <a:latin typeface="Consolas" pitchFamily="49" charset="0"/>
                <a:cs typeface="Times New Roman" pitchFamily="18" charset="0"/>
              </a:rPr>
              <a:t> </a:t>
            </a:r>
            <a:r>
              <a:rPr lang="ro-RO" altLang="ro-RO" sz="1400" dirty="0" smtClean="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ro-RO"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smtClean="0">
                <a:solidFill>
                  <a:srgbClr val="0000FF"/>
                </a:solidFill>
                <a:latin typeface="Consolas" pitchFamily="49" charset="0"/>
                <a:cs typeface="Times New Roman" pitchFamily="18" charset="0"/>
              </a:rPr>
              <a:t>%endif </a:t>
            </a:r>
            <a:r>
              <a:rPr lang="ro-RO" altLang="ro-RO" sz="1400" dirty="0" smtClean="0">
                <a:solidFill>
                  <a:srgbClr val="008000"/>
                </a:solidFill>
                <a:latin typeface="Consolas" pitchFamily="49" charset="0"/>
                <a:cs typeface="Times New Roman" pitchFamily="18" charset="0"/>
              </a:rPr>
              <a:t>; _CONSTANTE_INC_</a:t>
            </a:r>
          </a:p>
          <a:p>
            <a:pPr marL="1041400" lvl="2" indent="0" eaLnBrk="1" hangingPunct="1">
              <a:buFont typeface="Lucida Grande"/>
              <a:buNone/>
            </a:pPr>
            <a:endParaRPr lang="ro-RO" altLang="ro-RO" sz="1400" dirty="0" smtClean="0">
              <a:cs typeface="Arial" pitchFamily="34" charset="0"/>
            </a:endParaRPr>
          </a:p>
          <a:p>
            <a:pPr marL="1041400" lvl="2" indent="0" eaLnBrk="1" hangingPunct="1">
              <a:buFont typeface="Arial" pitchFamily="34" charset="0"/>
              <a:buChar char="•"/>
            </a:pPr>
            <a:endParaRPr lang="en-US" altLang="ro-RO" sz="2000" dirty="0" smtClean="0">
              <a:cs typeface="Arial" pitchFamily="34" charset="0"/>
            </a:endParaRPr>
          </a:p>
        </p:txBody>
      </p:sp>
      <p:sp>
        <p:nvSpPr>
          <p:cNvPr id="1229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dirty="0" smtClean="0">
                <a:cs typeface="Arial" pitchFamily="34" charset="0"/>
              </a:rPr>
              <a:t>Tools and techniques</a:t>
            </a:r>
            <a:endParaRPr lang="en-US" altLang="ro-RO" sz="3600" dirty="0" smtClean="0">
              <a:cs typeface="Arial" pitchFamily="34" charset="0"/>
            </a:endParaRPr>
          </a:p>
        </p:txBody>
      </p:sp>
      <p:sp>
        <p:nvSpPr>
          <p:cNvPr id="1229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sz="quarter" idx="12"/>
          </p:nvPr>
        </p:nvSpPr>
        <p:spPr bwMode="auto">
          <a:xfrm>
            <a:off x="434975" y="1481138"/>
            <a:ext cx="98980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smtClean="0">
                <a:cs typeface="Arial" pitchFamily="34" charset="0"/>
              </a:rPr>
              <a:t>%include</a:t>
            </a:r>
            <a:r>
              <a:rPr lang="en-US" altLang="en-US" sz="2400" b="1" dirty="0" smtClean="0">
                <a:cs typeface="Arial" pitchFamily="34" charset="0"/>
              </a:rPr>
              <a:t> </a:t>
            </a:r>
            <a:r>
              <a:rPr lang="en-US" altLang="en-US" sz="2400" dirty="0" smtClean="0">
                <a:cs typeface="Arial" pitchFamily="34" charset="0"/>
              </a:rPr>
              <a:t>usage example</a:t>
            </a:r>
            <a:endParaRPr lang="en-US" altLang="en-US" sz="2400" b="1" dirty="0" smtClean="0">
              <a:cs typeface="Arial" pitchFamily="34" charset="0"/>
            </a:endParaRPr>
          </a:p>
          <a:p>
            <a:pPr eaLnBrk="1" hangingPunct="1">
              <a:buFont typeface="+mj-lt"/>
              <a:buNone/>
            </a:pPr>
            <a:endParaRPr lang="en-US" altLang="en-US" sz="1800" b="1" dirty="0" smtClean="0">
              <a:latin typeface="Consolas" pitchFamily="49" charset="0"/>
              <a:cs typeface="Arial" pitchFamily="34"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file</a:t>
            </a:r>
            <a:r>
              <a:rPr lang="ro-RO" altLang="en-US" sz="1400" dirty="0" smtClean="0">
                <a:solidFill>
                  <a:srgbClr val="008000"/>
                </a:solidFill>
                <a:latin typeface="Consolas" pitchFamily="49" charset="0"/>
                <a:ea typeface="Times New Roman" pitchFamily="18" charset="0"/>
                <a:cs typeface="Consolas" pitchFamily="49" charset="0"/>
              </a:rPr>
              <a:t> constant</a:t>
            </a:r>
            <a:r>
              <a:rPr lang="en-US" altLang="en-US" sz="1400" dirty="0" smtClean="0">
                <a:solidFill>
                  <a:srgbClr val="008000"/>
                </a:solidFill>
                <a:latin typeface="Consolas" pitchFamily="49" charset="0"/>
                <a:ea typeface="Times New Roman" pitchFamily="18" charset="0"/>
                <a:cs typeface="Consolas" pitchFamily="49" charset="0"/>
              </a:rPr>
              <a:t>s</a:t>
            </a:r>
            <a:r>
              <a:rPr lang="ro-RO" altLang="en-US" sz="1400" dirty="0" smtClean="0">
                <a:solidFill>
                  <a:srgbClr val="008000"/>
                </a:solidFill>
                <a:latin typeface="Consolas" pitchFamily="49" charset="0"/>
                <a:ea typeface="Times New Roman" pitchFamily="18" charset="0"/>
                <a:cs typeface="Consolas" pitchFamily="49" charset="0"/>
              </a:rPr>
              <a:t>.inc</a:t>
            </a:r>
          </a:p>
          <a:p>
            <a:pPr marL="520700" lvl="1" indent="0" eaLnBrk="1" hangingPunct="1">
              <a:buFont typeface="Arial" pitchFamily="34" charset="0"/>
              <a:buNone/>
            </a:pPr>
            <a:endParaRPr lang="ro-RO" altLang="en-US"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protect against double inclusion</a:t>
            </a:r>
            <a:endParaRPr lang="ro-RO" altLang="en-US" sz="1400" dirty="0" smtClean="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ea typeface="Times New Roman" pitchFamily="18" charset="0"/>
                <a:cs typeface="Consolas" pitchFamily="49" charset="0"/>
              </a:rPr>
              <a:t>%ifndef     </a:t>
            </a:r>
            <a:r>
              <a:rPr lang="ro-RO" altLang="en-US" sz="1400" dirty="0" smtClean="0">
                <a:solidFill>
                  <a:srgbClr val="A000A0"/>
                </a:solidFill>
                <a:latin typeface="Consolas" pitchFamily="49" charset="0"/>
                <a:cs typeface="Arial" pitchFamily="34" charset="0"/>
              </a:rPr>
              <a:t>_CONSTANT</a:t>
            </a:r>
            <a:r>
              <a:rPr lang="en-US" altLang="en-US" sz="1400" dirty="0" smtClean="0">
                <a:solidFill>
                  <a:srgbClr val="A000A0"/>
                </a:solidFill>
                <a:latin typeface="Consolas" pitchFamily="49" charset="0"/>
                <a:cs typeface="Arial" pitchFamily="34" charset="0"/>
              </a:rPr>
              <a:t>S</a:t>
            </a:r>
            <a:r>
              <a:rPr lang="ro-RO" altLang="en-US" sz="1400" dirty="0" smtClean="0">
                <a:solidFill>
                  <a:srgbClr val="A000A0"/>
                </a:solidFill>
                <a:latin typeface="Consolas" pitchFamily="49" charset="0"/>
                <a:cs typeface="Arial" pitchFamily="34" charset="0"/>
              </a:rPr>
              <a:t>_INC_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at the first inclusion</a:t>
            </a:r>
            <a:r>
              <a:rPr lang="ro-RO" altLang="en-US" sz="1400" dirty="0" smtClean="0">
                <a:solidFill>
                  <a:srgbClr val="008000"/>
                </a:solidFill>
                <a:latin typeface="Consolas" pitchFamily="49" charset="0"/>
                <a:cs typeface="Times New Roman" pitchFamily="18" charset="0"/>
              </a:rPr>
              <a:t>, _CONSTANTE_INC_ </a:t>
            </a:r>
            <a:r>
              <a:rPr lang="en-US" altLang="en-US" sz="1400" dirty="0" smtClean="0">
                <a:solidFill>
                  <a:srgbClr val="008000"/>
                </a:solidFill>
                <a:latin typeface="Consolas" pitchFamily="49" charset="0"/>
                <a:cs typeface="Times New Roman" pitchFamily="18" charset="0"/>
              </a:rPr>
              <a:t>is not defined</a:t>
            </a:r>
            <a:endParaRPr lang="ro-RO" altLang="en-US"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cs typeface="Times New Roman" pitchFamily="18" charset="0"/>
              </a:rPr>
              <a:t>%define     </a:t>
            </a:r>
            <a:r>
              <a:rPr lang="ro-RO" altLang="en-US" sz="1400" dirty="0" smtClean="0">
                <a:solidFill>
                  <a:srgbClr val="A000A0"/>
                </a:solidFill>
                <a:latin typeface="Consolas" pitchFamily="49" charset="0"/>
                <a:cs typeface="Arial" pitchFamily="34" charset="0"/>
              </a:rPr>
              <a:t>_CONSTANT</a:t>
            </a:r>
            <a:r>
              <a:rPr lang="en-US" altLang="en-US" sz="1400" dirty="0" smtClean="0">
                <a:solidFill>
                  <a:srgbClr val="A000A0"/>
                </a:solidFill>
                <a:latin typeface="Consolas" pitchFamily="49" charset="0"/>
                <a:cs typeface="Arial" pitchFamily="34" charset="0"/>
              </a:rPr>
              <a:t>S</a:t>
            </a:r>
            <a:r>
              <a:rPr lang="ro-RO" altLang="en-US" sz="1400" dirty="0" smtClean="0">
                <a:solidFill>
                  <a:srgbClr val="A000A0"/>
                </a:solidFill>
                <a:latin typeface="Consolas" pitchFamily="49" charset="0"/>
                <a:cs typeface="Arial" pitchFamily="34" charset="0"/>
              </a:rPr>
              <a:t>_INC_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we define</a:t>
            </a:r>
            <a:r>
              <a:rPr lang="ro-RO" altLang="en-US" sz="1400" dirty="0" smtClean="0">
                <a:solidFill>
                  <a:srgbClr val="008000"/>
                </a:solidFill>
                <a:latin typeface="Consolas" pitchFamily="49" charset="0"/>
                <a:cs typeface="Times New Roman" pitchFamily="18" charset="0"/>
              </a:rPr>
              <a:t> _CONSTANTE_INC_ -</a:t>
            </a:r>
            <a:r>
              <a:rPr lang="en-US" altLang="en-US" sz="1400" dirty="0" smtClean="0">
                <a:solidFill>
                  <a:srgbClr val="008000"/>
                </a:solidFill>
                <a:latin typeface="Consolas" pitchFamily="49" charset="0"/>
                <a:cs typeface="Times New Roman" pitchFamily="18" charset="0"/>
              </a:rPr>
              <a:t>&gt; the condition will be false for future inclusions</a:t>
            </a:r>
            <a:endParaRPr lang="ro-RO" altLang="en-US" sz="1400" dirty="0" smtClean="0">
              <a:solidFill>
                <a:srgbClr val="008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it is recommended that files included by other files should (only) consist of declarations! </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MAX_BYTE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MAX_DWORD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en-US" sz="1400" dirty="0" smtClean="0">
                <a:solidFill>
                  <a:srgbClr val="000080"/>
                </a:solidFill>
                <a:latin typeface="Consolas" pitchFamily="49" charset="0"/>
                <a:cs typeface="Times New Roman" pitchFamily="18" charset="0"/>
              </a:rPr>
              <a:t>MAX_QWORD   </a:t>
            </a:r>
            <a:r>
              <a:rPr lang="ro-RO" altLang="en-US" sz="1400" dirty="0" smtClean="0">
                <a:solidFill>
                  <a:srgbClr val="0000FF"/>
                </a:solidFill>
                <a:latin typeface="Consolas" pitchFamily="49" charset="0"/>
                <a:cs typeface="Times New Roman" pitchFamily="18" charset="0"/>
              </a:rPr>
              <a:t>equ</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en-US" sz="1400" dirty="0" smtClean="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smtClean="0">
                <a:solidFill>
                  <a:srgbClr val="0000FF"/>
                </a:solidFill>
                <a:latin typeface="Consolas" pitchFamily="49" charset="0"/>
                <a:cs typeface="Times New Roman" pitchFamily="18" charset="0"/>
              </a:rPr>
              <a:t>%endif </a:t>
            </a:r>
            <a:r>
              <a:rPr lang="ro-RO" altLang="en-US" sz="1400" dirty="0" smtClean="0">
                <a:solidFill>
                  <a:srgbClr val="008000"/>
                </a:solidFill>
                <a:latin typeface="Consolas" pitchFamily="49" charset="0"/>
                <a:cs typeface="Times New Roman" pitchFamily="18" charset="0"/>
              </a:rPr>
              <a:t>; _CONSTANT</a:t>
            </a:r>
            <a:r>
              <a:rPr lang="en-US" altLang="en-US" sz="1400" dirty="0" smtClean="0">
                <a:solidFill>
                  <a:srgbClr val="008000"/>
                </a:solidFill>
                <a:latin typeface="Consolas" pitchFamily="49" charset="0"/>
                <a:cs typeface="Times New Roman" pitchFamily="18" charset="0"/>
              </a:rPr>
              <a:t>S</a:t>
            </a:r>
            <a:r>
              <a:rPr lang="ro-RO" altLang="en-US" sz="1400" dirty="0" smtClean="0">
                <a:solidFill>
                  <a:srgbClr val="008000"/>
                </a:solidFill>
                <a:latin typeface="Consolas" pitchFamily="49" charset="0"/>
                <a:cs typeface="Times New Roman" pitchFamily="18" charset="0"/>
              </a:rPr>
              <a:t>_INC_</a:t>
            </a:r>
          </a:p>
          <a:p>
            <a:pPr marL="1041400" lvl="2" indent="0" eaLnBrk="1" hangingPunct="1">
              <a:buFont typeface="Lucida Grande"/>
              <a:buNone/>
            </a:pPr>
            <a:endParaRPr lang="ro-RO" altLang="en-US" sz="1400" dirty="0" smtClean="0">
              <a:cs typeface="Arial" pitchFamily="34" charset="0"/>
            </a:endParaRPr>
          </a:p>
          <a:p>
            <a:pPr marL="1041400" lvl="2" indent="0" eaLnBrk="1" hangingPunct="1">
              <a:buFont typeface="Arial" pitchFamily="34" charset="0"/>
              <a:buChar char="•"/>
            </a:pPr>
            <a:endParaRPr lang="en-US" altLang="en-US" sz="1400" dirty="0" smtClean="0">
              <a:cs typeface="Arial" pitchFamily="34" charset="0"/>
            </a:endParaRPr>
          </a:p>
        </p:txBody>
      </p:sp>
      <p:sp>
        <p:nvSpPr>
          <p:cNvPr id="1331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331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sz="quarter" idx="12"/>
          </p:nvPr>
        </p:nvSpPr>
        <p:spPr bwMode="auto">
          <a:xfrm>
            <a:off x="431800" y="1160463"/>
            <a:ext cx="9380538" cy="59832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smtClean="0">
                <a:cs typeface="Arial" pitchFamily="34" charset="0"/>
              </a:rPr>
              <a:t>%include </a:t>
            </a:r>
            <a:r>
              <a:rPr lang="en-US" altLang="en-US" sz="2400" dirty="0" smtClean="0">
                <a:cs typeface="Arial" pitchFamily="34" charset="0"/>
              </a:rPr>
              <a:t>usage example </a:t>
            </a:r>
            <a:r>
              <a:rPr lang="ro-RO" altLang="en-US" sz="2400" dirty="0" smtClean="0">
                <a:cs typeface="Arial" pitchFamily="34" charset="0"/>
              </a:rPr>
              <a:t>–  </a:t>
            </a:r>
            <a:r>
              <a:rPr lang="en-US" altLang="en-US" sz="2400" dirty="0" smtClean="0">
                <a:cs typeface="Arial" pitchFamily="34" charset="0"/>
              </a:rPr>
              <a:t>“moving” the contents of </a:t>
            </a:r>
            <a:r>
              <a:rPr lang="ro-RO" altLang="en-US" sz="2400" dirty="0" smtClean="0">
                <a:cs typeface="Arial" pitchFamily="34" charset="0"/>
              </a:rPr>
              <a:t>eax </a:t>
            </a:r>
            <a:r>
              <a:rPr lang="en-US" altLang="en-US" sz="2400" dirty="0" smtClean="0">
                <a:cs typeface="Arial" pitchFamily="34" charset="0"/>
              </a:rPr>
              <a:t>in a </a:t>
            </a:r>
            <a:r>
              <a:rPr lang="ro-RO" altLang="en-US" sz="2400" dirty="0" smtClean="0">
                <a:cs typeface="Arial" pitchFamily="34" charset="0"/>
              </a:rPr>
              <a:t>BYTE/WORD/DWORD, </a:t>
            </a:r>
            <a:r>
              <a:rPr lang="en-US" altLang="en-US" sz="2400" dirty="0" smtClean="0">
                <a:cs typeface="Arial" pitchFamily="34" charset="0"/>
              </a:rPr>
              <a:t>according to the actual size of its value</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file</a:t>
            </a:r>
            <a:r>
              <a:rPr lang="ro-RO" altLang="en-US" sz="1400" dirty="0" smtClean="0">
                <a:solidFill>
                  <a:srgbClr val="008000"/>
                </a:solidFill>
                <a:latin typeface="Consolas" pitchFamily="49" charset="0"/>
                <a:ea typeface="Times New Roman" pitchFamily="18" charset="0"/>
                <a:cs typeface="Consolas" pitchFamily="49" charset="0"/>
              </a:rPr>
              <a:t> program.asm</a:t>
            </a:r>
          </a:p>
          <a:p>
            <a:pPr marL="1041400" lvl="2" indent="0" eaLnBrk="1" hangingPunct="1">
              <a:buFont typeface="Lucida Grande"/>
              <a:buNone/>
            </a:pPr>
            <a:r>
              <a:rPr lang="ro-RO" altLang="en-US" sz="1400" dirty="0" smtClean="0">
                <a:solidFill>
                  <a:srgbClr val="0000FF"/>
                </a:solidFill>
                <a:latin typeface="Consolas" pitchFamily="49" charset="0"/>
                <a:ea typeface="Times New Roman" pitchFamily="18" charset="0"/>
                <a:cs typeface="Consolas" pitchFamily="49" charset="0"/>
              </a:rPr>
              <a:t>%include </a:t>
            </a:r>
            <a:r>
              <a:rPr lang="ro-RO" altLang="en-US" sz="1400" dirty="0" smtClean="0">
                <a:solidFill>
                  <a:srgbClr val="A31515"/>
                </a:solidFill>
                <a:latin typeface="Consolas" pitchFamily="49" charset="0"/>
                <a:ea typeface="Times New Roman" pitchFamily="18" charset="0"/>
                <a:cs typeface="Arial" pitchFamily="34" charset="0"/>
              </a:rPr>
              <a:t>"constant</a:t>
            </a:r>
            <a:r>
              <a:rPr lang="en-US" altLang="en-US" sz="1400" dirty="0" smtClean="0">
                <a:solidFill>
                  <a:srgbClr val="A31515"/>
                </a:solidFill>
                <a:latin typeface="Consolas" pitchFamily="49" charset="0"/>
                <a:ea typeface="Times New Roman" pitchFamily="18" charset="0"/>
                <a:cs typeface="Arial" pitchFamily="34" charset="0"/>
              </a:rPr>
              <a:t>s</a:t>
            </a:r>
            <a:r>
              <a:rPr lang="ro-RO" altLang="en-US" sz="1400" dirty="0" smtClean="0">
                <a:solidFill>
                  <a:srgbClr val="A31515"/>
                </a:solidFill>
                <a:latin typeface="Consolas" pitchFamily="49" charset="0"/>
                <a:ea typeface="Times New Roman" pitchFamily="18" charset="0"/>
                <a:cs typeface="Arial" pitchFamily="34" charset="0"/>
              </a:rPr>
              <a:t>.inc“</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cmp     eax</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A000A0"/>
                </a:solidFill>
                <a:latin typeface="Consolas" pitchFamily="49" charset="0"/>
                <a:ea typeface="Times New Roman" pitchFamily="18" charset="0"/>
                <a:cs typeface="Arial" pitchFamily="34" charset="0"/>
              </a:rPr>
              <a:t>MAX_BYTE</a:t>
            </a:r>
          </a:p>
          <a:p>
            <a:pPr marL="1041400" lvl="2" indent="0" eaLnBrk="1" hangingPunct="1">
              <a:buFont typeface="Lucida Grande"/>
              <a:buNone/>
            </a:pPr>
            <a:r>
              <a:rPr lang="ro-RO" altLang="en-US" sz="1400" dirty="0" smtClean="0">
                <a:solidFill>
                  <a:srgbClr val="008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ja</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80"/>
                </a:solidFill>
                <a:latin typeface="Consolas" pitchFamily="49" charset="0"/>
                <a:ea typeface="Times New Roman" pitchFamily="18" charset="0"/>
                <a:cs typeface="Consolas" pitchFamily="49" charset="0"/>
              </a:rPr>
              <a:t>.</a:t>
            </a:r>
            <a:r>
              <a:rPr lang="en-US" altLang="en-US" sz="1400" dirty="0" err="1" smtClean="0">
                <a:solidFill>
                  <a:srgbClr val="000080"/>
                </a:solidFill>
                <a:latin typeface="Consolas" pitchFamily="49" charset="0"/>
                <a:ea typeface="Times New Roman" pitchFamily="18" charset="0"/>
                <a:cs typeface="Consolas" pitchFamily="49" charset="0"/>
              </a:rPr>
              <a:t>no_fit</a:t>
            </a:r>
            <a:r>
              <a:rPr lang="ro-RO" altLang="en-US" sz="1400" dirty="0" smtClean="0">
                <a:solidFill>
                  <a:srgbClr val="000080"/>
                </a:solidFill>
                <a:latin typeface="Consolas" pitchFamily="49" charset="0"/>
                <a:ea typeface="Times New Roman" pitchFamily="18" charset="0"/>
                <a:cs typeface="Consolas" pitchFamily="49" charset="0"/>
              </a:rPr>
              <a:t>_in_</a:t>
            </a:r>
            <a:r>
              <a:rPr lang="en-US" altLang="en-US" sz="1400" dirty="0" smtClean="0">
                <a:solidFill>
                  <a:srgbClr val="000080"/>
                </a:solidFill>
                <a:latin typeface="Consolas" pitchFamily="49" charset="0"/>
                <a:ea typeface="Times New Roman" pitchFamily="18" charset="0"/>
                <a:cs typeface="Consolas" pitchFamily="49" charset="0"/>
              </a:rPr>
              <a:t>byte</a:t>
            </a:r>
            <a:r>
              <a:rPr lang="ro-RO" altLang="en-US" sz="1400" dirty="0" smtClean="0">
                <a:solidFill>
                  <a:srgbClr val="000080"/>
                </a:solidFill>
                <a:latin typeface="Consolas" pitchFamily="49" charset="0"/>
                <a:ea typeface="Times New Roman" pitchFamily="18" charset="0"/>
                <a:cs typeface="Consolas" pitchFamily="49" charset="0"/>
              </a:rPr>
              <a:t>          </a:t>
            </a:r>
            <a:r>
              <a:rPr lang="en-US" altLang="en-US" sz="1400" dirty="0" smtClean="0">
                <a:solidFill>
                  <a:srgbClr val="000080"/>
                </a:solidFill>
                <a:latin typeface="Consolas" pitchFamily="49" charset="0"/>
                <a:ea typeface="Times New Roman" pitchFamily="18" charset="0"/>
                <a:cs typeface="Consolas" pitchFamily="49" charset="0"/>
              </a:rPr>
              <a:t>    </a:t>
            </a:r>
            <a:r>
              <a:rPr lang="ro-RO" altLang="en-US" sz="1400" dirty="0" smtClean="0">
                <a:solidFill>
                  <a:srgbClr val="000080"/>
                </a:solidFill>
                <a:latin typeface="Consolas" pitchFamily="49" charset="0"/>
                <a:ea typeface="Times New Roman" pitchFamily="18" charset="0"/>
                <a:cs typeface="Consolas" pitchFamily="49" charset="0"/>
              </a:rPr>
              <a:t> </a:t>
            </a:r>
            <a:r>
              <a:rPr lang="ro-RO" altLang="en-US" sz="1400" dirty="0" smtClean="0">
                <a:solidFill>
                  <a:srgbClr val="008000"/>
                </a:solidFill>
                <a:latin typeface="Consolas" pitchFamily="49" charset="0"/>
                <a:ea typeface="Times New Roman" pitchFamily="18" charset="0"/>
                <a:cs typeface="Consolas" pitchFamily="49" charset="0"/>
              </a:rPr>
              <a:t>; </a:t>
            </a:r>
            <a:r>
              <a:rPr lang="en-US" altLang="en-US" sz="1400" dirty="0" smtClean="0">
                <a:solidFill>
                  <a:srgbClr val="008000"/>
                </a:solidFill>
                <a:latin typeface="Consolas" pitchFamily="49" charset="0"/>
                <a:ea typeface="Times New Roman" pitchFamily="18" charset="0"/>
                <a:cs typeface="Consolas" pitchFamily="49" charset="0"/>
              </a:rPr>
              <a:t>the value in </a:t>
            </a:r>
            <a:r>
              <a:rPr lang="en-US" altLang="en-US" sz="1400" dirty="0" err="1" smtClean="0">
                <a:solidFill>
                  <a:srgbClr val="008000"/>
                </a:solidFill>
                <a:latin typeface="Consolas" pitchFamily="49" charset="0"/>
                <a:ea typeface="Times New Roman" pitchFamily="18" charset="0"/>
                <a:cs typeface="Consolas" pitchFamily="49" charset="0"/>
              </a:rPr>
              <a:t>eax</a:t>
            </a:r>
            <a:r>
              <a:rPr lang="en-US" altLang="en-US" sz="1400" dirty="0" smtClean="0">
                <a:solidFill>
                  <a:srgbClr val="008000"/>
                </a:solidFill>
                <a:latin typeface="Consolas" pitchFamily="49" charset="0"/>
                <a:ea typeface="Times New Roman" pitchFamily="18" charset="0"/>
                <a:cs typeface="Consolas" pitchFamily="49" charset="0"/>
              </a:rPr>
              <a:t> fits in a BYTE</a:t>
            </a:r>
            <a:r>
              <a:rPr lang="ro-RO" altLang="en-US" sz="1400" dirty="0" smtClean="0">
                <a:solidFill>
                  <a:srgbClr val="008000"/>
                </a:solidFill>
                <a:latin typeface="Consolas" pitchFamily="49" charset="0"/>
                <a:ea typeface="Times New Roman" pitchFamily="18" charset="0"/>
                <a:cs typeface="Consolas" pitchFamily="49" charset="0"/>
              </a:rPr>
              <a:t>?</a:t>
            </a:r>
            <a:endParaRPr lang="en-US" altLang="en-US" sz="1400" dirty="0" smtClean="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endParaRPr lang="ro-RO" altLang="en-US" sz="1400" dirty="0" smtClean="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r>
              <a:rPr lang="ro-RO" altLang="en-US" sz="1400" dirty="0" smtClean="0">
                <a:solidFill>
                  <a:srgbClr val="000080"/>
                </a:solidFill>
                <a:latin typeface="Consolas" pitchFamily="49" charset="0"/>
                <a:ea typeface="Times New Roman" pitchFamily="18" charset="0"/>
                <a:cs typeface="Consolas" pitchFamily="49" charset="0"/>
              </a:rPr>
              <a:t>.</a:t>
            </a:r>
            <a:r>
              <a:rPr lang="en-US" altLang="en-US" sz="1400" dirty="0" smtClean="0">
                <a:solidFill>
                  <a:srgbClr val="000080"/>
                </a:solidFill>
                <a:latin typeface="Consolas" pitchFamily="49" charset="0"/>
                <a:ea typeface="Times New Roman" pitchFamily="18" charset="0"/>
                <a:cs typeface="Consolas" pitchFamily="49" charset="0"/>
              </a:rPr>
              <a:t>fits</a:t>
            </a:r>
            <a:r>
              <a:rPr lang="ro-RO" altLang="en-US" sz="1400" dirty="0" smtClean="0">
                <a:solidFill>
                  <a:srgbClr val="000080"/>
                </a:solidFill>
                <a:latin typeface="Consolas" pitchFamily="49" charset="0"/>
                <a:ea typeface="Times New Roman" pitchFamily="18" charset="0"/>
                <a:cs typeface="Consolas" pitchFamily="49" charset="0"/>
              </a:rPr>
              <a:t>_in_</a:t>
            </a:r>
            <a:r>
              <a:rPr lang="en-US" altLang="en-US" sz="1400" dirty="0" smtClean="0">
                <a:solidFill>
                  <a:srgbClr val="000080"/>
                </a:solidFill>
                <a:latin typeface="Consolas" pitchFamily="49" charset="0"/>
                <a:ea typeface="Times New Roman" pitchFamily="18" charset="0"/>
                <a:cs typeface="Consolas" pitchFamily="49" charset="0"/>
              </a:rPr>
              <a:t>byte</a:t>
            </a:r>
            <a:r>
              <a:rPr lang="ro-RO" altLang="en-US" sz="1400" dirty="0" smtClean="0">
                <a:solidFill>
                  <a:srgbClr val="000080"/>
                </a:solidFill>
                <a:latin typeface="Consolas" pitchFamily="49" charset="0"/>
                <a:ea typeface="Times New Roman" pitchFamily="18" charset="0"/>
                <a:cs typeface="Consolas" pitchFamily="49" charset="0"/>
              </a:rPr>
              <a:t>:</a:t>
            </a:r>
          </a:p>
          <a:p>
            <a:pPr marL="1041400" lvl="2" indent="0" eaLnBrk="1" hangingPunct="1">
              <a:buFont typeface="Lucida Grande"/>
              <a:buNone/>
            </a:pP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FF"/>
                </a:solidFill>
                <a:latin typeface="Consolas" pitchFamily="49" charset="0"/>
                <a:ea typeface="Times New Roman" pitchFamily="18" charset="0"/>
                <a:cs typeface="Consolas" pitchFamily="49" charset="0"/>
              </a:rPr>
              <a:t>mov</a:t>
            </a:r>
            <a:r>
              <a:rPr lang="ro-RO" altLang="en-US" sz="1400" dirty="0" smtClean="0">
                <a:solidFill>
                  <a:srgbClr val="000000"/>
                </a:solidFill>
                <a:latin typeface="Consolas" pitchFamily="49" charset="0"/>
                <a:ea typeface="Times New Roman" pitchFamily="18" charset="0"/>
                <a:cs typeface="Consolas" pitchFamily="49" charset="0"/>
              </a:rPr>
              <a:t>     </a:t>
            </a:r>
            <a:r>
              <a:rPr lang="ro-RO" altLang="en-US" sz="1400" dirty="0" smtClean="0">
                <a:solidFill>
                  <a:srgbClr val="00000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result_byte</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al</a:t>
            </a:r>
            <a:r>
              <a:rPr lang="ro-RO" altLang="en-US" sz="1400" dirty="0" smtClean="0">
                <a:solidFill>
                  <a:srgbClr val="000000"/>
                </a:solidFill>
                <a:latin typeface="Consolas" pitchFamily="49" charset="0"/>
                <a:cs typeface="Times New Roman" pitchFamily="18" charset="0"/>
              </a:rPr>
              <a:t>        </a:t>
            </a:r>
            <a:r>
              <a:rPr lang="en-US"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yes</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t>
            </a:r>
            <a:r>
              <a:rPr lang="ro-RO" altLang="en-US" sz="1400" dirty="0" smtClean="0">
                <a:solidFill>
                  <a:srgbClr val="008000"/>
                </a:solidFill>
                <a:latin typeface="Consolas" pitchFamily="49" charset="0"/>
                <a:cs typeface="Times New Roman" pitchFamily="18" charset="0"/>
              </a:rPr>
              <a:t>AL </a:t>
            </a:r>
            <a:r>
              <a:rPr lang="en-US" altLang="en-US" sz="1400" dirty="0" err="1" smtClean="0">
                <a:solidFill>
                  <a:srgbClr val="008000"/>
                </a:solidFill>
                <a:latin typeface="Consolas" pitchFamily="49" charset="0"/>
                <a:cs typeface="Times New Roman" pitchFamily="18" charset="0"/>
              </a:rPr>
              <a:t>i</a:t>
            </a:r>
            <a:r>
              <a:rPr lang="ro-RO" altLang="en-US" sz="1400" dirty="0" smtClean="0">
                <a:solidFill>
                  <a:srgbClr val="008000"/>
                </a:solidFill>
                <a:latin typeface="Consolas" pitchFamily="49" charset="0"/>
                <a:cs typeface="Times New Roman" pitchFamily="18" charset="0"/>
              </a:rPr>
              <a:t>n</a:t>
            </a: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8000"/>
                </a:solidFill>
                <a:latin typeface="Consolas" pitchFamily="49" charset="0"/>
                <a:cs typeface="Times New Roman" pitchFamily="18" charset="0"/>
              </a:rPr>
              <a:t>result_byte</a:t>
            </a: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00FF"/>
                </a:solidFill>
                <a:latin typeface="Consolas" pitchFamily="49" charset="0"/>
                <a:cs typeface="Times New Roman" pitchFamily="18" charset="0"/>
              </a:rPr>
              <a:t>jmp</a:t>
            </a:r>
            <a:r>
              <a:rPr lang="en-US" altLang="en-US" sz="1400" dirty="0" smtClean="0">
                <a:solidFill>
                  <a:srgbClr val="008000"/>
                </a:solidFill>
                <a:latin typeface="Consolas" pitchFamily="49" charset="0"/>
                <a:cs typeface="Times New Roman" pitchFamily="18" charset="0"/>
              </a:rPr>
              <a:t>     </a:t>
            </a:r>
            <a:r>
              <a:rPr lang="en-US" altLang="en-US" sz="1400" dirty="0" smtClean="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smtClean="0">
              <a:solidFill>
                <a:srgbClr val="000080"/>
              </a:solidFill>
              <a:latin typeface="Consolas" pitchFamily="49" charset="0"/>
              <a:cs typeface="Times New Roman" pitchFamily="18" charset="0"/>
            </a:endParaRPr>
          </a:p>
          <a:p>
            <a:pPr marL="1041400" lvl="2" indent="0" eaLnBrk="1" hangingPunct="1">
              <a:buFont typeface="Lucida Grande"/>
              <a:buNone/>
            </a:pPr>
            <a:r>
              <a:rPr lang="ro-RO" altLang="en-US" sz="1400" dirty="0" smtClean="0">
                <a:solidFill>
                  <a:srgbClr val="000080"/>
                </a:solidFill>
                <a:latin typeface="Consolas" pitchFamily="49" charset="0"/>
                <a:cs typeface="Times New Roman" pitchFamily="18" charset="0"/>
              </a:rPr>
              <a:t>.</a:t>
            </a:r>
            <a:r>
              <a:rPr lang="en-US" altLang="en-US" sz="1400" dirty="0" smtClean="0">
                <a:solidFill>
                  <a:srgbClr val="000080"/>
                </a:solidFill>
                <a:latin typeface="Consolas" pitchFamily="49" charset="0"/>
                <a:cs typeface="Times New Roman" pitchFamily="18" charset="0"/>
              </a:rPr>
              <a:t> </a:t>
            </a:r>
            <a:r>
              <a:rPr lang="en-US" altLang="en-US" sz="1400" dirty="0" err="1" smtClean="0">
                <a:solidFill>
                  <a:srgbClr val="000080"/>
                </a:solidFill>
                <a:latin typeface="Consolas" pitchFamily="49" charset="0"/>
                <a:cs typeface="Times New Roman" pitchFamily="18" charset="0"/>
              </a:rPr>
              <a:t>no_fit</a:t>
            </a:r>
            <a:r>
              <a:rPr lang="ro-RO" altLang="en-US" sz="1400" dirty="0" smtClean="0">
                <a:solidFill>
                  <a:srgbClr val="000080"/>
                </a:solidFill>
                <a:latin typeface="Consolas" pitchFamily="49" charset="0"/>
                <a:cs typeface="Times New Roman" pitchFamily="18" charset="0"/>
              </a:rPr>
              <a:t>_in_</a:t>
            </a:r>
            <a:r>
              <a:rPr lang="en-US" altLang="en-US" sz="1400" dirty="0" smtClean="0">
                <a:solidFill>
                  <a:srgbClr val="000080"/>
                </a:solidFill>
                <a:latin typeface="Consolas" pitchFamily="49" charset="0"/>
                <a:cs typeface="Times New Roman" pitchFamily="18" charset="0"/>
              </a:rPr>
              <a:t>byte</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cmp     eax</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A000A0"/>
                </a:solidFill>
                <a:latin typeface="Consolas" pitchFamily="49" charset="0"/>
                <a:cs typeface="Arial" pitchFamily="34" charset="0"/>
              </a:rPr>
              <a:t>MAX_WORD</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ja</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no_fit_in_word</a:t>
            </a:r>
            <a:r>
              <a:rPr lang="en-US" altLang="en-US" sz="1400" dirty="0" smtClean="0">
                <a:solidFill>
                  <a:srgbClr val="00008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otherwise check if it fits in a</a:t>
            </a:r>
            <a:r>
              <a:rPr lang="ro-RO" altLang="en-US" sz="1400" dirty="0" smtClean="0">
                <a:solidFill>
                  <a:srgbClr val="008000"/>
                </a:solidFill>
                <a:latin typeface="Consolas" pitchFamily="49" charset="0"/>
                <a:cs typeface="Times New Roman" pitchFamily="18" charset="0"/>
              </a:rPr>
              <a:t> WORD</a:t>
            </a:r>
          </a:p>
          <a:p>
            <a:pPr marL="1041400" lvl="2" indent="0" eaLnBrk="1" hangingPunct="1">
              <a:buFont typeface="Lucida Grande"/>
              <a:buNone/>
            </a:pP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ro-RO" altLang="en-US" sz="1400" dirty="0" smtClean="0">
                <a:solidFill>
                  <a:srgbClr val="000080"/>
                </a:solidFill>
                <a:latin typeface="Consolas" pitchFamily="49" charset="0"/>
                <a:cs typeface="Times New Roman" pitchFamily="18" charset="0"/>
              </a:rPr>
              <a:t>.</a:t>
            </a:r>
            <a:r>
              <a:rPr lang="en-US" altLang="en-US" sz="1400" dirty="0" err="1" smtClean="0">
                <a:solidFill>
                  <a:srgbClr val="000080"/>
                </a:solidFill>
                <a:latin typeface="Consolas" pitchFamily="49" charset="0"/>
                <a:cs typeface="Times New Roman" pitchFamily="18" charset="0"/>
              </a:rPr>
              <a:t>fits_in_word</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mov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re</a:t>
            </a:r>
            <a:r>
              <a:rPr lang="en-US" altLang="en-US" sz="1400" dirty="0" smtClean="0">
                <a:solidFill>
                  <a:srgbClr val="000080"/>
                </a:solidFill>
                <a:latin typeface="Consolas" pitchFamily="49" charset="0"/>
                <a:cs typeface="Times New Roman" pitchFamily="18" charset="0"/>
              </a:rPr>
              <a:t>s</a:t>
            </a:r>
            <a:r>
              <a:rPr lang="ro-RO" altLang="en-US" sz="1400" dirty="0" smtClean="0">
                <a:solidFill>
                  <a:srgbClr val="000080"/>
                </a:solidFill>
                <a:latin typeface="Consolas" pitchFamily="49" charset="0"/>
                <a:cs typeface="Times New Roman" pitchFamily="18" charset="0"/>
              </a:rPr>
              <a:t>ultat_word</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ax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yes</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t>
            </a:r>
            <a:r>
              <a:rPr lang="ro-RO" altLang="en-US" sz="1400" dirty="0" smtClean="0">
                <a:solidFill>
                  <a:srgbClr val="008000"/>
                </a:solidFill>
                <a:latin typeface="Consolas" pitchFamily="49" charset="0"/>
                <a:cs typeface="Times New Roman" pitchFamily="18" charset="0"/>
              </a:rPr>
              <a:t>AX </a:t>
            </a:r>
            <a:r>
              <a:rPr lang="en-US" altLang="en-US" sz="1400" dirty="0" smtClean="0">
                <a:solidFill>
                  <a:srgbClr val="008000"/>
                </a:solidFill>
                <a:latin typeface="Consolas" pitchFamily="49" charset="0"/>
                <a:cs typeface="Times New Roman" pitchFamily="18" charset="0"/>
              </a:rPr>
              <a:t>in</a:t>
            </a:r>
            <a:r>
              <a:rPr lang="ro-RO" altLang="en-US" sz="1400" dirty="0" smtClean="0">
                <a:solidFill>
                  <a:srgbClr val="008000"/>
                </a:solidFill>
                <a:latin typeface="Consolas" pitchFamily="49" charset="0"/>
                <a:cs typeface="Times New Roman" pitchFamily="18" charset="0"/>
              </a:rPr>
              <a:t> re</a:t>
            </a:r>
            <a:r>
              <a:rPr lang="en-US" altLang="en-US" sz="1400" dirty="0" smtClean="0">
                <a:solidFill>
                  <a:srgbClr val="008000"/>
                </a:solidFill>
                <a:latin typeface="Consolas" pitchFamily="49" charset="0"/>
                <a:cs typeface="Times New Roman" pitchFamily="18" charset="0"/>
              </a:rPr>
              <a:t>s</a:t>
            </a:r>
            <a:r>
              <a:rPr lang="ro-RO" altLang="en-US" sz="1400" dirty="0" smtClean="0">
                <a:solidFill>
                  <a:srgbClr val="008000"/>
                </a:solidFill>
                <a:latin typeface="Consolas" pitchFamily="49" charset="0"/>
                <a:cs typeface="Times New Roman" pitchFamily="18" charset="0"/>
              </a:rPr>
              <a:t>ultat_word</a:t>
            </a:r>
          </a:p>
          <a:p>
            <a:pPr marL="1041400" lvl="2" indent="0" eaLnBrk="1" hangingPunct="1">
              <a:buFont typeface="Lucida Grande"/>
              <a:buNone/>
            </a:pP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 </a:t>
            </a:r>
            <a:r>
              <a:rPr lang="en-US" altLang="en-US" sz="1400" dirty="0" err="1" smtClean="0">
                <a:solidFill>
                  <a:srgbClr val="0000FF"/>
                </a:solidFill>
                <a:latin typeface="Consolas" pitchFamily="49" charset="0"/>
                <a:cs typeface="Times New Roman" pitchFamily="18" charset="0"/>
              </a:rPr>
              <a:t>jmp</a:t>
            </a:r>
            <a:r>
              <a:rPr lang="en-US" altLang="en-US" sz="1400" dirty="0" smtClean="0">
                <a:solidFill>
                  <a:srgbClr val="008000"/>
                </a:solidFill>
                <a:latin typeface="Consolas" pitchFamily="49" charset="0"/>
                <a:cs typeface="Times New Roman" pitchFamily="18" charset="0"/>
              </a:rPr>
              <a:t>     </a:t>
            </a:r>
            <a:r>
              <a:rPr lang="en-US" altLang="en-US" sz="1400" dirty="0" smtClean="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smtClean="0">
                <a:solidFill>
                  <a:srgbClr val="000080"/>
                </a:solidFill>
                <a:latin typeface="Consolas" pitchFamily="49" charset="0"/>
                <a:cs typeface="Times New Roman" pitchFamily="18" charset="0"/>
              </a:rPr>
              <a:t>. </a:t>
            </a:r>
            <a:r>
              <a:rPr lang="en-US" altLang="en-US" sz="1400" dirty="0" err="1" smtClean="0">
                <a:solidFill>
                  <a:srgbClr val="000080"/>
                </a:solidFill>
                <a:latin typeface="Consolas" pitchFamily="49" charset="0"/>
                <a:cs typeface="Times New Roman" pitchFamily="18" charset="0"/>
              </a:rPr>
              <a:t>no_fit_in_word</a:t>
            </a:r>
            <a:r>
              <a:rPr lang="ro-RO" altLang="en-US" sz="1400" dirty="0" smtClean="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mov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0080"/>
                </a:solidFill>
                <a:latin typeface="Consolas" pitchFamily="49" charset="0"/>
                <a:cs typeface="Times New Roman" pitchFamily="18" charset="0"/>
              </a:rPr>
              <a:t>re</a:t>
            </a:r>
            <a:r>
              <a:rPr lang="en-US" altLang="en-US" sz="1400" dirty="0" smtClean="0">
                <a:solidFill>
                  <a:srgbClr val="000080"/>
                </a:solidFill>
                <a:latin typeface="Consolas" pitchFamily="49" charset="0"/>
                <a:cs typeface="Times New Roman" pitchFamily="18" charset="0"/>
              </a:rPr>
              <a:t>s</a:t>
            </a:r>
            <a:r>
              <a:rPr lang="ro-RO" altLang="en-US" sz="1400" dirty="0" smtClean="0">
                <a:solidFill>
                  <a:srgbClr val="000080"/>
                </a:solidFill>
                <a:latin typeface="Consolas" pitchFamily="49" charset="0"/>
                <a:cs typeface="Times New Roman" pitchFamily="18" charset="0"/>
              </a:rPr>
              <a:t>ultat_dword</a:t>
            </a:r>
            <a:r>
              <a:rPr lang="ro-RO" altLang="en-US" sz="1400" dirty="0" smtClean="0">
                <a:solidFill>
                  <a:srgbClr val="000000"/>
                </a:solidFill>
                <a:latin typeface="Consolas" pitchFamily="49" charset="0"/>
                <a:cs typeface="Times New Roman" pitchFamily="18" charset="0"/>
              </a:rPr>
              <a:t>],</a:t>
            </a:r>
            <a:r>
              <a:rPr lang="en-US" altLang="en-US" sz="1400" dirty="0" smtClean="0">
                <a:solidFill>
                  <a:srgbClr val="000000"/>
                </a:solidFill>
                <a:latin typeface="Consolas" pitchFamily="49" charset="0"/>
                <a:cs typeface="Times New Roman" pitchFamily="18" charset="0"/>
              </a:rPr>
              <a:t> </a:t>
            </a:r>
            <a:r>
              <a:rPr lang="ro-RO" altLang="en-US" sz="1400" dirty="0" smtClean="0">
                <a:solidFill>
                  <a:srgbClr val="0000FF"/>
                </a:solidFill>
                <a:latin typeface="Consolas" pitchFamily="49" charset="0"/>
                <a:cs typeface="Times New Roman" pitchFamily="18" charset="0"/>
              </a:rPr>
              <a:t>eax </a:t>
            </a:r>
            <a:r>
              <a:rPr lang="ro-RO" altLang="en-US" sz="1400" dirty="0" smtClean="0">
                <a:solidFill>
                  <a:srgbClr val="000000"/>
                </a:solidFill>
                <a:latin typeface="Consolas" pitchFamily="49" charset="0"/>
                <a:cs typeface="Times New Roman" pitchFamily="18" charset="0"/>
              </a:rPr>
              <a:t>      </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if a WORD is not enough</a:t>
            </a:r>
            <a:r>
              <a:rPr lang="ro-RO" altLang="en-US" sz="1400" dirty="0" smtClean="0">
                <a:solidFill>
                  <a:srgbClr val="008000"/>
                </a:solidFill>
                <a:latin typeface="Consolas" pitchFamily="49" charset="0"/>
                <a:cs typeface="Times New Roman" pitchFamily="18" charset="0"/>
              </a:rPr>
              <a:t>, </a:t>
            </a:r>
            <a:r>
              <a:rPr lang="en-US" altLang="en-US" sz="1400" dirty="0" smtClean="0">
                <a:solidFill>
                  <a:srgbClr val="008000"/>
                </a:solidFill>
                <a:latin typeface="Consolas" pitchFamily="49" charset="0"/>
                <a:cs typeface="Times New Roman" pitchFamily="18" charset="0"/>
              </a:rPr>
              <a:t>save all of</a:t>
            </a:r>
            <a:r>
              <a:rPr lang="ro-RO" altLang="en-US" sz="1400" dirty="0" smtClean="0">
                <a:solidFill>
                  <a:srgbClr val="008000"/>
                </a:solidFill>
                <a:latin typeface="Consolas" pitchFamily="49" charset="0"/>
                <a:cs typeface="Times New Roman" pitchFamily="18" charset="0"/>
              </a:rPr>
              <a:t> ea</a:t>
            </a:r>
            <a:r>
              <a:rPr lang="en-US" altLang="en-US" sz="1400" dirty="0" smtClean="0">
                <a:solidFill>
                  <a:srgbClr val="008000"/>
                </a:solidFill>
                <a:latin typeface="Consolas" pitchFamily="49" charset="0"/>
                <a:cs typeface="Times New Roman" pitchFamily="18" charset="0"/>
              </a:rPr>
              <a:t>x</a:t>
            </a:r>
          </a:p>
          <a:p>
            <a:pPr marL="1041400" lvl="2" indent="0" eaLnBrk="1" hangingPunct="1">
              <a:buFont typeface="Lucida Grande"/>
              <a:buNone/>
            </a:pPr>
            <a:r>
              <a:rPr lang="en-US" altLang="en-US" sz="1400" dirty="0" smtClean="0">
                <a:solidFill>
                  <a:srgbClr val="000080"/>
                </a:solidFill>
                <a:latin typeface="Consolas" pitchFamily="49" charset="0"/>
                <a:cs typeface="Times New Roman" pitchFamily="18" charset="0"/>
              </a:rPr>
              <a:t>.done:</a:t>
            </a:r>
            <a:endParaRPr lang="ro-RO" altLang="en-US" sz="1400" dirty="0" smtClean="0">
              <a:solidFill>
                <a:srgbClr val="008000"/>
              </a:solidFill>
              <a:latin typeface="Consolas" pitchFamily="49" charset="0"/>
              <a:cs typeface="Times New Roman" pitchFamily="18" charset="0"/>
            </a:endParaRPr>
          </a:p>
          <a:p>
            <a:pPr marL="1041400" lvl="2" indent="0" eaLnBrk="1" hangingPunct="1">
              <a:buFont typeface="Arial" pitchFamily="34" charset="0"/>
              <a:buChar char="•"/>
            </a:pPr>
            <a:endParaRPr lang="en-US" altLang="en-US" sz="2000" dirty="0" smtClean="0">
              <a:cs typeface="Arial" pitchFamily="34" charset="0"/>
            </a:endParaRPr>
          </a:p>
        </p:txBody>
      </p:sp>
      <p:sp>
        <p:nvSpPr>
          <p:cNvPr id="1433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smtClean="0">
                <a:cs typeface="Arial" pitchFamily="34" charset="0"/>
              </a:rPr>
              <a:t>Techniques and tools</a:t>
            </a:r>
          </a:p>
        </p:txBody>
      </p:sp>
      <p:sp>
        <p:nvSpPr>
          <p:cNvPr id="1434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31BA2FE096E45B7E344D8D10DE18E" ma:contentTypeVersion="11" ma:contentTypeDescription="Create a new document." ma:contentTypeScope="" ma:versionID="17b80d7fd09fc6f425bcb61c54ffca47">
  <xsd:schema xmlns:xsd="http://www.w3.org/2001/XMLSchema" xmlns:xs="http://www.w3.org/2001/XMLSchema" xmlns:p="http://schemas.microsoft.com/office/2006/metadata/properties" xmlns:ns2="c27e5ee7-7467-4896-8ddc-1c7d8a45e578" xmlns:ns3="cb975bba-f23e-4a71-be02-e36ad4df0cd5" targetNamespace="http://schemas.microsoft.com/office/2006/metadata/properties" ma:root="true" ma:fieldsID="4cc3049c19779f5a48e9384111bc8de5" ns2:_="" ns3:_="">
    <xsd:import namespace="c27e5ee7-7467-4896-8ddc-1c7d8a45e578"/>
    <xsd:import namespace="cb975bba-f23e-4a71-be02-e36ad4df0cd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7e5ee7-7467-4896-8ddc-1c7d8a45e57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975bba-f23e-4a71-be02-e36ad4df0cd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5d3755e-4677-461e-88f5-e1bf7bb4bf54}" ma:internalName="TaxCatchAll" ma:showField="CatchAllData" ma:web="cb975bba-f23e-4a71-be02-e36ad4df0c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27e5ee7-7467-4896-8ddc-1c7d8a45e578">
      <Terms xmlns="http://schemas.microsoft.com/office/infopath/2007/PartnerControls"/>
    </lcf76f155ced4ddcb4097134ff3c332f>
    <TaxCatchAll xmlns="cb975bba-f23e-4a71-be02-e36ad4df0cd5" xsi:nil="true"/>
  </documentManagement>
</p:properties>
</file>

<file path=customXml/itemProps1.xml><?xml version="1.0" encoding="utf-8"?>
<ds:datastoreItem xmlns:ds="http://schemas.openxmlformats.org/officeDocument/2006/customXml" ds:itemID="{D640DC93-7214-4298-A5BB-25DEA309C88C}"/>
</file>

<file path=customXml/itemProps2.xml><?xml version="1.0" encoding="utf-8"?>
<ds:datastoreItem xmlns:ds="http://schemas.openxmlformats.org/officeDocument/2006/customXml" ds:itemID="{0D2E0C53-0BDD-4C6C-8E59-547A6AA49691}"/>
</file>

<file path=customXml/itemProps3.xml><?xml version="1.0" encoding="utf-8"?>
<ds:datastoreItem xmlns:ds="http://schemas.openxmlformats.org/officeDocument/2006/customXml" ds:itemID="{7B8FE355-F901-4D7E-A486-0D0E151F9594}"/>
</file>

<file path=docProps/app.xml><?xml version="1.0" encoding="utf-8"?>
<Properties xmlns="http://schemas.openxmlformats.org/officeDocument/2006/extended-properties" xmlns:vt="http://schemas.openxmlformats.org/officeDocument/2006/docPropsVTypes">
  <Template>Bitdefender</Template>
  <TotalTime>24107</TotalTime>
  <Words>2698</Words>
  <Application>Microsoft Office PowerPoint</Application>
  <PresentationFormat>Custom</PresentationFormat>
  <Paragraphs>461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Cambria</vt:lpstr>
      <vt:lpstr>Consolas</vt:lpstr>
      <vt:lpstr>Lucida Grande</vt:lpstr>
      <vt:lpstr>Neuton regular</vt:lpstr>
      <vt:lpstr>Tahoma</vt:lpstr>
      <vt:lpstr>Times New Roman</vt:lpstr>
      <vt:lpstr>Trebuchet MS</vt:lpstr>
      <vt:lpstr>DACIA</vt:lpstr>
      <vt:lpstr>PowerPoint Presentation</vt:lpstr>
      <vt:lpstr>1. Modular Architectures</vt:lpstr>
      <vt:lpstr>Modular programming</vt:lpstr>
      <vt:lpstr>Modular programming</vt:lpstr>
      <vt:lpstr>2. Techniques and tools</vt:lpstr>
      <vt:lpstr>Techniques and tools</vt:lpstr>
      <vt:lpstr>Tools and techniques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vector>
  </TitlesOfParts>
  <Company>Bitdefender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alexandru.vancea</cp:lastModifiedBy>
  <cp:revision>691</cp:revision>
  <cp:lastPrinted>2017-12-05T10:41:37Z</cp:lastPrinted>
  <dcterms:created xsi:type="dcterms:W3CDTF">2016-11-14T13:11:20Z</dcterms:created>
  <dcterms:modified xsi:type="dcterms:W3CDTF">2022-01-05T09:56:26Z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0x01010041031BA2FE096E45B7E344D8D10DE18E</vt:lpwstr>
  </property>
</Properties>
</file>