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5" r:id="rId9"/>
    <p:sldId id="264" r:id="rId10"/>
    <p:sldId id="266" r:id="rId11"/>
    <p:sldId id="263" r:id="rId12"/>
    <p:sldId id="261" r:id="rId1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40042-1F46-41A2-87AD-259233948AF0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70350-6A36-49B7-847E-BBE6F9D7EDC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D9521-C1E4-4CF8-87D4-EFC75243F85F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4E656B-0138-4A25-9F29-1FDD22E052C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3A2E1-DD0B-4912-A339-7D1B0BEFAEC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63737-1743-4467-B732-392091360D0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FF52-9D43-4AB0-97BA-5914AAC4949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36D6-AEA6-417A-91E9-AD766A5B36B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40AC9-AC35-4E23-A2EF-E367209C33E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D5FBD-677A-47D2-9100-8F7F867AC42E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F4075-74C8-4652-927D-A99F4E2B06A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4862AC-36CD-4302-B4A2-322E509B8095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7.jpg"/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pn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76291"/>
            <a:ext cx="7772400" cy="1470025"/>
          </a:xfrm>
        </p:spPr>
        <p:txBody>
          <a:bodyPr/>
          <a:lstStyle/>
          <a:p>
            <a:r>
              <a:rPr lang="fr-CA" sz="4000" dirty="0" smtClean="0"/>
              <a:t>Home </a:t>
            </a:r>
            <a:r>
              <a:rPr lang="fr-CA" sz="4000" dirty="0" err="1" smtClean="0"/>
              <a:t>Affordability</a:t>
            </a:r>
            <a:r>
              <a:rPr lang="fr-CA" sz="4000" dirty="0" smtClean="0"/>
              <a:t> </a:t>
            </a:r>
            <a:r>
              <a:rPr lang="fr-CA" sz="4000" dirty="0" err="1" smtClean="0"/>
              <a:t>Calculator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1988840"/>
            <a:ext cx="5572163" cy="514340"/>
          </a:xfrm>
        </p:spPr>
        <p:txBody>
          <a:bodyPr/>
          <a:lstStyle/>
          <a:p>
            <a:r>
              <a:rPr lang="fr-FR" sz="2000" dirty="0" err="1" smtClean="0"/>
              <a:t>Taposh</a:t>
            </a:r>
            <a:r>
              <a:rPr lang="fr-FR" sz="2000" dirty="0" smtClean="0"/>
              <a:t> </a:t>
            </a:r>
            <a:r>
              <a:rPr lang="fr-FR" sz="2000" dirty="0" err="1" smtClean="0"/>
              <a:t>Dutta</a:t>
            </a:r>
            <a:r>
              <a:rPr lang="fr-FR" sz="2000" dirty="0" smtClean="0"/>
              <a:t> Roy</a:t>
            </a:r>
          </a:p>
          <a:p>
            <a:r>
              <a:rPr lang="fr-FR" sz="2000" dirty="0" smtClean="0"/>
              <a:t>Preeti Lal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pic>
        <p:nvPicPr>
          <p:cNvPr id="2" name="Content Placeholder 1" descr="Home_1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7" b="8737"/>
          <a:stretch>
            <a:fillRect/>
          </a:stretch>
        </p:blipFill>
        <p:spPr>
          <a:xfrm>
            <a:off x="0" y="0"/>
            <a:ext cx="9144000" cy="68580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52042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476672"/>
            <a:ext cx="8229600" cy="452596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smtClean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97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smtClean="0"/>
              <a:t>Background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People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the best house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afford</a:t>
            </a:r>
            <a:r>
              <a:rPr lang="fr-FR" dirty="0" smtClean="0"/>
              <a:t>.</a:t>
            </a:r>
            <a:endParaRPr lang="fr-FR" dirty="0"/>
          </a:p>
          <a:p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spreading</a:t>
            </a:r>
            <a:r>
              <a:rPr lang="fr-FR" dirty="0" smtClean="0"/>
              <a:t> </a:t>
            </a:r>
            <a:r>
              <a:rPr lang="fr-FR" dirty="0" err="1" smtClean="0"/>
              <a:t>themselves</a:t>
            </a:r>
            <a:r>
              <a:rPr lang="fr-FR" dirty="0" smtClean="0"/>
              <a:t> </a:t>
            </a:r>
            <a:r>
              <a:rPr lang="fr-FR" dirty="0" err="1" smtClean="0"/>
              <a:t>thin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Everyone</a:t>
            </a:r>
            <a:r>
              <a:rPr lang="fr-FR" dirty="0" smtClean="0"/>
              <a:t> has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criteria</a:t>
            </a:r>
            <a:r>
              <a:rPr lang="fr-CA" dirty="0" smtClean="0"/>
              <a:t>/</a:t>
            </a:r>
            <a:r>
              <a:rPr lang="fr-CA" dirty="0" err="1" smtClean="0"/>
              <a:t>concerns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Georgraphic</a:t>
            </a:r>
            <a:r>
              <a:rPr lang="fr-FR" dirty="0" smtClean="0"/>
              <a:t> location</a:t>
            </a:r>
          </a:p>
          <a:p>
            <a:r>
              <a:rPr lang="fr-FR" dirty="0" smtClean="0"/>
              <a:t>Size of the house</a:t>
            </a:r>
          </a:p>
          <a:p>
            <a:r>
              <a:rPr lang="fr-FR" dirty="0" err="1" smtClean="0"/>
              <a:t>Schools</a:t>
            </a:r>
            <a:endParaRPr lang="fr-FR" dirty="0" smtClean="0"/>
          </a:p>
          <a:p>
            <a:r>
              <a:rPr lang="fr-FR" dirty="0" err="1" smtClean="0"/>
              <a:t>Demographics</a:t>
            </a:r>
            <a:r>
              <a:rPr lang="fr-FR" dirty="0" smtClean="0"/>
              <a:t> of </a:t>
            </a:r>
            <a:r>
              <a:rPr lang="fr-FR" dirty="0" err="1" smtClean="0"/>
              <a:t>neighbors</a:t>
            </a:r>
            <a:endParaRPr lang="fr-FR" dirty="0" smtClean="0"/>
          </a:p>
          <a:p>
            <a:r>
              <a:rPr lang="fr-FR" dirty="0" smtClean="0"/>
              <a:t>Distance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Common </a:t>
            </a:r>
            <a:r>
              <a:rPr lang="fr-CA" dirty="0" err="1" smtClean="0"/>
              <a:t>Constraints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Income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commitments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expenses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Daycare</a:t>
            </a:r>
            <a:r>
              <a:rPr lang="fr-FR" sz="2400" dirty="0" smtClean="0"/>
              <a:t>/</a:t>
            </a:r>
            <a:r>
              <a:rPr lang="fr-FR" sz="2400" dirty="0" err="1" smtClean="0"/>
              <a:t>School</a:t>
            </a:r>
            <a:r>
              <a:rPr lang="fr-FR" sz="2400" dirty="0" smtClean="0"/>
              <a:t> </a:t>
            </a:r>
            <a:r>
              <a:rPr lang="fr-FR" sz="2400" dirty="0" err="1" smtClean="0"/>
              <a:t>costs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smtClean="0"/>
              <a:t>Car </a:t>
            </a:r>
            <a:r>
              <a:rPr lang="fr-FR" sz="2400" dirty="0" err="1" smtClean="0"/>
              <a:t>loans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Student</a:t>
            </a:r>
            <a:r>
              <a:rPr lang="fr-FR" sz="2400" dirty="0" smtClean="0"/>
              <a:t> </a:t>
            </a:r>
            <a:r>
              <a:rPr lang="fr-FR" sz="2400" dirty="0" err="1" smtClean="0"/>
              <a:t>Loans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758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err="1" smtClean="0"/>
              <a:t>Existing</a:t>
            </a:r>
            <a:r>
              <a:rPr lang="fr-CA" dirty="0" smtClean="0"/>
              <a:t> Tools</a:t>
            </a:r>
            <a:endParaRPr lang="fr-FR" dirty="0"/>
          </a:p>
        </p:txBody>
      </p:sp>
      <p:pic>
        <p:nvPicPr>
          <p:cNvPr id="4" name="Picture 3" descr="Screen Shot 2014-08-29 at 11.21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3220720"/>
          </a:xfrm>
          <a:prstGeom prst="rect">
            <a:avLst/>
          </a:prstGeom>
        </p:spPr>
      </p:pic>
      <p:pic>
        <p:nvPicPr>
          <p:cNvPr id="3" name="Picture 2" descr="Screen Shot 2014-08-29 at 11.1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542883"/>
          </a:xfrm>
          <a:prstGeom prst="rect">
            <a:avLst/>
          </a:prstGeom>
        </p:spPr>
      </p:pic>
      <p:pic>
        <p:nvPicPr>
          <p:cNvPr id="2" name="Content Placeholder 1" descr="Screen Shot 2014-08-29 at 11.20.07 PM.pn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0" y="1124744"/>
            <a:ext cx="9036496" cy="561662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6868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Uses data </a:t>
            </a:r>
            <a:r>
              <a:rPr lang="fr-FR" dirty="0" err="1" smtClean="0"/>
              <a:t>from</a:t>
            </a:r>
            <a:r>
              <a:rPr lang="fr-FR" dirty="0"/>
              <a:t>:</a:t>
            </a:r>
            <a:endParaRPr lang="fr-FR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Zillow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Bankrate</a:t>
            </a:r>
            <a:endParaRPr lang="fr-FR" sz="2400" dirty="0" smtClean="0"/>
          </a:p>
          <a:p>
            <a:pPr lvl="1">
              <a:buFont typeface="Arial"/>
              <a:buChar char="•"/>
            </a:pPr>
            <a:r>
              <a:rPr lang="fr-FR" sz="2400" dirty="0" err="1" smtClean="0"/>
              <a:t>Census</a:t>
            </a:r>
            <a:endParaRPr lang="fr-FR" sz="2400" dirty="0"/>
          </a:p>
          <a:p>
            <a:r>
              <a:rPr lang="fr-FR" dirty="0" smtClean="0"/>
              <a:t>Uses </a:t>
            </a:r>
            <a:r>
              <a:rPr lang="fr-FR" dirty="0" err="1" smtClean="0"/>
              <a:t>Optimization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33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 – Unique Value proposition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 smtClean="0"/>
              <a:t>Existing</a:t>
            </a:r>
            <a:r>
              <a:rPr lang="fr-FR" sz="2800" dirty="0" smtClean="0"/>
              <a:t> </a:t>
            </a:r>
            <a:r>
              <a:rPr lang="fr-FR" sz="2800" dirty="0" err="1" smtClean="0"/>
              <a:t>tools</a:t>
            </a:r>
            <a:r>
              <a:rPr lang="fr-FR" sz="2800" dirty="0" smtClean="0"/>
              <a:t> stop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telling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the maximum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afford</a:t>
            </a:r>
            <a:r>
              <a:rPr lang="fr-FR" sz="2800" dirty="0" smtClean="0"/>
              <a:t> to </a:t>
            </a:r>
            <a:r>
              <a:rPr lang="fr-FR" sz="2800" dirty="0" err="1" smtClean="0"/>
              <a:t>pay</a:t>
            </a:r>
            <a:r>
              <a:rPr lang="fr-FR" sz="2800" dirty="0" smtClean="0"/>
              <a:t> for a house.</a:t>
            </a:r>
          </a:p>
          <a:p>
            <a:r>
              <a:rPr lang="fr-FR" sz="2800" dirty="0" smtClean="0"/>
              <a:t>Our model </a:t>
            </a:r>
            <a:r>
              <a:rPr lang="fr-FR" sz="2800" dirty="0" err="1" smtClean="0"/>
              <a:t>goes</a:t>
            </a:r>
            <a:r>
              <a:rPr lang="fr-FR" sz="2800" dirty="0" smtClean="0"/>
              <a:t> </a:t>
            </a:r>
            <a:r>
              <a:rPr lang="fr-FR" sz="2800" dirty="0" err="1" smtClean="0"/>
              <a:t>beyond</a:t>
            </a:r>
            <a:r>
              <a:rPr lang="fr-FR" sz="2800" dirty="0" smtClean="0"/>
              <a:t> </a:t>
            </a:r>
            <a:r>
              <a:rPr lang="fr-FR" sz="2800" dirty="0" err="1" smtClean="0"/>
              <a:t>that</a:t>
            </a:r>
            <a:r>
              <a:rPr lang="fr-FR" sz="2800" dirty="0" smtClean="0"/>
              <a:t> and tells </a:t>
            </a:r>
            <a:r>
              <a:rPr lang="fr-FR" sz="2800" dirty="0" err="1" smtClean="0"/>
              <a:t>you</a:t>
            </a:r>
            <a:r>
              <a:rPr lang="fr-FR" sz="2800" dirty="0" smtClean="0"/>
              <a:t> if </a:t>
            </a:r>
            <a:r>
              <a:rPr lang="fr-FR" sz="2800" dirty="0" err="1" smtClean="0"/>
              <a:t>that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enough</a:t>
            </a:r>
            <a:r>
              <a:rPr lang="fr-FR" sz="2800" dirty="0" smtClean="0"/>
              <a:t> for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r>
              <a:rPr lang="fr-FR" sz="2800" dirty="0" smtClean="0"/>
              <a:t> area or not.</a:t>
            </a:r>
          </a:p>
          <a:p>
            <a:r>
              <a:rPr lang="fr-FR" sz="2800" dirty="0" smtClean="0"/>
              <a:t>It </a:t>
            </a:r>
            <a:r>
              <a:rPr lang="fr-FR" sz="2800" dirty="0" err="1" smtClean="0"/>
              <a:t>goes</a:t>
            </a:r>
            <a:r>
              <a:rPr lang="fr-FR" sz="2800" dirty="0" smtClean="0"/>
              <a:t> </a:t>
            </a:r>
            <a:r>
              <a:rPr lang="fr-FR" sz="2800" dirty="0" err="1" smtClean="0"/>
              <a:t>further</a:t>
            </a:r>
            <a:r>
              <a:rPr lang="fr-FR" sz="2800" dirty="0" smtClean="0"/>
              <a:t> and shows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alternate</a:t>
            </a:r>
            <a:r>
              <a:rPr lang="fr-FR" sz="2800" dirty="0" smtClean="0"/>
              <a:t> areas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look </a:t>
            </a:r>
            <a:r>
              <a:rPr lang="fr-FR" sz="2800" dirty="0" err="1" smtClean="0"/>
              <a:t>at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your</a:t>
            </a:r>
            <a:r>
              <a:rPr lang="fr-FR" sz="2800" dirty="0" smtClean="0"/>
              <a:t> budget and </a:t>
            </a:r>
            <a:r>
              <a:rPr lang="fr-FR" sz="2800" dirty="0" err="1" smtClean="0"/>
              <a:t>geographic</a:t>
            </a:r>
            <a:r>
              <a:rPr lang="fr-FR" sz="2800" dirty="0" smtClean="0"/>
              <a:t> location.</a:t>
            </a:r>
          </a:p>
        </p:txBody>
      </p:sp>
    </p:spTree>
    <p:extLst>
      <p:ext uri="{BB962C8B-B14F-4D97-AF65-F5344CB8AC3E}">
        <p14:creationId xmlns:p14="http://schemas.microsoft.com/office/powerpoint/2010/main" val="46182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fr-CA" dirty="0" smtClean="0"/>
              <a:t>Our Model - Data</a:t>
            </a:r>
            <a:endParaRPr lang="fr-F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got</a:t>
            </a:r>
            <a:r>
              <a:rPr lang="fr-FR" sz="2800" dirty="0" smtClean="0"/>
              <a:t> the data for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fr-FR" sz="2800" dirty="0" err="1" smtClean="0"/>
              <a:t>prices</a:t>
            </a:r>
            <a:r>
              <a:rPr lang="fr-FR" sz="2800" dirty="0" smtClean="0"/>
              <a:t> for 2 </a:t>
            </a:r>
            <a:r>
              <a:rPr lang="fr-FR" sz="2800" dirty="0" err="1" smtClean="0"/>
              <a:t>bedroom</a:t>
            </a:r>
            <a:r>
              <a:rPr lang="fr-FR" sz="2800" dirty="0" smtClean="0"/>
              <a:t>, 3 </a:t>
            </a:r>
            <a:r>
              <a:rPr lang="fr-FR" sz="2800" dirty="0" err="1" smtClean="0"/>
              <a:t>bedroom</a:t>
            </a:r>
            <a:r>
              <a:rPr lang="fr-FR" sz="2800" dirty="0" smtClean="0"/>
              <a:t> and 4 </a:t>
            </a:r>
            <a:r>
              <a:rPr lang="fr-FR" sz="2800" dirty="0" err="1" smtClean="0"/>
              <a:t>beroom</a:t>
            </a:r>
            <a:r>
              <a:rPr lang="fr-FR" sz="2800" dirty="0" smtClean="0"/>
              <a:t> </a:t>
            </a:r>
            <a:r>
              <a:rPr lang="fr-FR" sz="2800" dirty="0" err="1" smtClean="0"/>
              <a:t>houses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zillow</a:t>
            </a:r>
            <a:r>
              <a:rPr lang="fr-FR" sz="2800" dirty="0" smtClean="0"/>
              <a:t>.</a:t>
            </a:r>
          </a:p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cleaned</a:t>
            </a:r>
            <a:r>
              <a:rPr lang="fr-FR" sz="2800" dirty="0" smtClean="0"/>
              <a:t> the data up and </a:t>
            </a:r>
            <a:r>
              <a:rPr lang="fr-FR" sz="2800" dirty="0" err="1" smtClean="0"/>
              <a:t>formatted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to fit </a:t>
            </a:r>
            <a:r>
              <a:rPr lang="fr-FR" sz="2800" dirty="0" err="1" smtClean="0"/>
              <a:t>our</a:t>
            </a:r>
            <a:r>
              <a:rPr lang="fr-FR" sz="2800" dirty="0" smtClean="0"/>
              <a:t> model.</a:t>
            </a:r>
          </a:p>
          <a:p>
            <a:r>
              <a:rPr lang="fr-FR" sz="2800" dirty="0" err="1" smtClean="0"/>
              <a:t>We</a:t>
            </a:r>
            <a:r>
              <a:rPr lang="fr-FR" sz="2800" dirty="0" smtClean="0"/>
              <a:t> </a:t>
            </a:r>
            <a:r>
              <a:rPr lang="fr-FR" sz="2800" dirty="0" err="1" smtClean="0"/>
              <a:t>had</a:t>
            </a:r>
            <a:r>
              <a:rPr lang="fr-FR" sz="2800" dirty="0" smtClean="0"/>
              <a:t> to </a:t>
            </a:r>
            <a:r>
              <a:rPr lang="fr-FR" sz="2800" dirty="0" err="1" smtClean="0"/>
              <a:t>limit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to </a:t>
            </a:r>
            <a:r>
              <a:rPr lang="fr-FR" sz="2800" dirty="0" err="1" smtClean="0"/>
              <a:t>Northern</a:t>
            </a:r>
            <a:r>
              <a:rPr lang="fr-FR" sz="2800" dirty="0" smtClean="0"/>
              <a:t> </a:t>
            </a:r>
            <a:r>
              <a:rPr lang="fr-FR" sz="2800" dirty="0" err="1"/>
              <a:t>C</a:t>
            </a:r>
            <a:r>
              <a:rPr lang="fr-FR" sz="2800" dirty="0" err="1" smtClean="0"/>
              <a:t>alifornia</a:t>
            </a:r>
            <a:r>
              <a:rPr lang="fr-FR" sz="2800" dirty="0" smtClean="0"/>
              <a:t> due to the volume of data.</a:t>
            </a:r>
          </a:p>
        </p:txBody>
      </p:sp>
    </p:spTree>
    <p:extLst>
      <p:ext uri="{BB962C8B-B14F-4D97-AF65-F5344CB8AC3E}">
        <p14:creationId xmlns:p14="http://schemas.microsoft.com/office/powerpoint/2010/main" val="35000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05 at 12.13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813799"/>
            <a:ext cx="2917304" cy="5063473"/>
          </a:xfrm>
          <a:prstGeom prst="rect">
            <a:avLst/>
          </a:prstGeom>
        </p:spPr>
      </p:pic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>
          <a:xfrm>
            <a:off x="3131840" y="116632"/>
            <a:ext cx="3240360" cy="536923"/>
          </a:xfrm>
          <a:noFill/>
          <a:ln/>
        </p:spPr>
        <p:txBody>
          <a:bodyPr anchor="ctr"/>
          <a:lstStyle/>
          <a:p>
            <a:pPr marL="0" indent="0" algn="ctr">
              <a:buNone/>
            </a:pPr>
            <a:r>
              <a:rPr lang="fr-FR" sz="4400" dirty="0" err="1" smtClean="0"/>
              <a:t>Demo</a:t>
            </a:r>
            <a:r>
              <a:rPr lang="fr-FR" sz="4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721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C103815309990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83312CC-513B-4A15-86E2-8705ADAC6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196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TC103815309990</vt:lpstr>
      <vt:lpstr>Home Affordability Calculator</vt:lpstr>
      <vt:lpstr>Background</vt:lpstr>
      <vt:lpstr>Common criteria/concerns</vt:lpstr>
      <vt:lpstr>Common Constraints</vt:lpstr>
      <vt:lpstr>Existing Tools</vt:lpstr>
      <vt:lpstr>Our Model</vt:lpstr>
      <vt:lpstr>Our Model – Unique Value proposition</vt:lpstr>
      <vt:lpstr>Our Model - Data</vt:lpstr>
      <vt:lpstr>PowerPoint Presentation</vt:lpstr>
      <vt:lpstr>Our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/>
  <cp:keywords/>
  <cp:lastModifiedBy>Preeti Lal</cp:lastModifiedBy>
  <cp:revision>27</cp:revision>
  <dcterms:modified xsi:type="dcterms:W3CDTF">2014-09-05T07:17:04Z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TC103815309990</vt:lpwstr>
  </property>
</Properties>
</file>