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hyperlink" Target="http://www.afsenyc.org/csprinci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jpg"/><Relationship Id="rId4"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pic>
        <p:nvPicPr>
          <p:cNvPr id="27" name="Shape 27"/>
          <p:cNvPicPr preferRelativeResize="0"/>
          <p:nvPr/>
        </p:nvPicPr>
        <p:blipFill>
          <a:blip r:embed="rId3">
            <a:alphaModFix/>
          </a:blip>
          <a:stretch>
            <a:fillRect/>
          </a:stretch>
        </p:blipFill>
        <p:spPr>
          <a:xfrm>
            <a:off x="0" y="-66750"/>
            <a:ext cx="9095299" cy="5796999"/>
          </a:xfrm>
          <a:prstGeom prst="rect">
            <a:avLst/>
          </a:prstGeom>
          <a:noFill/>
          <a:ln>
            <a:noFill/>
          </a:ln>
        </p:spPr>
      </p:pic>
      <p:sp>
        <p:nvSpPr>
          <p:cNvPr id="28" name="Shape 2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Course Web Site</a:t>
            </a:r>
          </a:p>
        </p:txBody>
      </p:sp>
      <p:sp>
        <p:nvSpPr>
          <p:cNvPr id="29" name="Shape 2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Information for this class is located on </a:t>
            </a:r>
            <a:r>
              <a:rPr lang="en" u="sng">
                <a:solidFill>
                  <a:schemeClr val="hlink"/>
                </a:solidFill>
                <a:hlinkClick r:id="rId4"/>
              </a:rPr>
              <a:t>http://www.afsenyc.org/csprinciples</a:t>
            </a:r>
            <a:r>
              <a:rPr lang="en"/>
              <a:t>.  Students should log in and retrieve technical data when entering the classroom.  There will be quizzes to take on the web site.  Assignment details and submit forms are on the web site.  We will use the web site to communicate information.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pic>
        <p:nvPicPr>
          <p:cNvPr id="34" name="Shape 34"/>
          <p:cNvPicPr preferRelativeResize="0"/>
          <p:nvPr/>
        </p:nvPicPr>
        <p:blipFill>
          <a:blip r:embed="rId3">
            <a:alphaModFix/>
          </a:blip>
          <a:stretch>
            <a:fillRect/>
          </a:stretch>
        </p:blipFill>
        <p:spPr>
          <a:xfrm>
            <a:off x="0" y="-17747"/>
            <a:ext cx="9144000" cy="5143500"/>
          </a:xfrm>
          <a:prstGeom prst="rect">
            <a:avLst/>
          </a:prstGeom>
          <a:noFill/>
          <a:ln>
            <a:noFill/>
          </a:ln>
        </p:spPr>
      </p:pic>
      <p:pic>
        <p:nvPicPr>
          <p:cNvPr id="35" name="Shape 35"/>
          <p:cNvPicPr preferRelativeResize="0"/>
          <p:nvPr/>
        </p:nvPicPr>
        <p:blipFill>
          <a:blip r:embed="rId4">
            <a:alphaModFix/>
          </a:blip>
          <a:stretch>
            <a:fillRect/>
          </a:stretch>
        </p:blipFill>
        <p:spPr>
          <a:xfrm>
            <a:off x="6524625" y="3400425"/>
            <a:ext cx="2619375" cy="1743075"/>
          </a:xfrm>
          <a:prstGeom prst="rect">
            <a:avLst/>
          </a:prstGeom>
          <a:noFill/>
          <a:ln>
            <a:noFill/>
          </a:ln>
        </p:spPr>
      </p:pic>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Relevant Feedback</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Relevant feedback expresses an understanding of the design that can be useful.  Describing how well or how poorly a product is working or would work is useful.  Ratings for the latest sneakers that say “I like pie!” are irrelevant.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pic>
        <p:nvPicPr>
          <p:cNvPr id="42" name="Shape 42"/>
          <p:cNvPicPr preferRelativeResize="0"/>
          <p:nvPr/>
        </p:nvPicPr>
        <p:blipFill>
          <a:blip r:embed="rId3">
            <a:alphaModFix/>
          </a:blip>
          <a:stretch>
            <a:fillRect/>
          </a:stretch>
        </p:blipFill>
        <p:spPr>
          <a:xfrm>
            <a:off x="-997400" y="-533400"/>
            <a:ext cx="2619375" cy="1743075"/>
          </a:xfrm>
          <a:prstGeom prst="rect">
            <a:avLst/>
          </a:prstGeom>
          <a:noFill/>
          <a:ln>
            <a:noFill/>
          </a:ln>
        </p:spPr>
      </p:pic>
      <p:pic>
        <p:nvPicPr>
          <p:cNvPr id="43" name="Shape 43"/>
          <p:cNvPicPr preferRelativeResize="0"/>
          <p:nvPr/>
        </p:nvPicPr>
        <p:blipFill>
          <a:blip r:embed="rId3">
            <a:alphaModFix/>
          </a:blip>
          <a:stretch>
            <a:fillRect/>
          </a:stretch>
        </p:blipFill>
        <p:spPr>
          <a:xfrm>
            <a:off x="6905625" y="3599100"/>
            <a:ext cx="2619375" cy="1743075"/>
          </a:xfrm>
          <a:prstGeom prst="rect">
            <a:avLst/>
          </a:prstGeom>
          <a:noFill/>
          <a:ln>
            <a:noFill/>
          </a:ln>
        </p:spPr>
      </p:pic>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Specific Feedback</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Specific feedback gives a measurable and precise description that can be useful for improving.  The feedback will avoid vagueness that could be applied to many different subjects.  Saying that something is “nice” or “bad” is unspecific.  Outlining an exact change that can be made to improve is specific.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Actionable Feedback</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Actionable feedback means that the feedback can lead to something that can be done.  Saying that this icecream is better with sprinkles is helpful.  Saying this icecream would be better on the moon is not.  If you give some one feedback that suggests something that can’t be done, it isn’t actionable.  </a:t>
            </a:r>
          </a:p>
        </p:txBody>
      </p:sp>
      <p:pic>
        <p:nvPicPr>
          <p:cNvPr id="52" name="Shape 52"/>
          <p:cNvPicPr preferRelativeResize="0"/>
          <p:nvPr/>
        </p:nvPicPr>
        <p:blipFill>
          <a:blip r:embed="rId3">
            <a:alphaModFix/>
          </a:blip>
          <a:stretch>
            <a:fillRect/>
          </a:stretch>
        </p:blipFill>
        <p:spPr>
          <a:xfrm>
            <a:off x="7395275" y="0"/>
            <a:ext cx="1748724" cy="143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Feedback Case Study 1</a:t>
            </a:r>
          </a:p>
        </p:txBody>
      </p:sp>
      <p:sp>
        <p:nvSpPr>
          <p:cNvPr id="58" name="Shape 58"/>
          <p:cNvSpPr txBox="1"/>
          <p:nvPr>
            <p:ph idx="1" type="body"/>
          </p:nvPr>
        </p:nvSpPr>
        <p:spPr>
          <a:xfrm>
            <a:off x="2561475" y="1200150"/>
            <a:ext cx="6125400" cy="3725699"/>
          </a:xfrm>
          <a:prstGeom prst="rect">
            <a:avLst/>
          </a:prstGeom>
        </p:spPr>
        <p:txBody>
          <a:bodyPr anchorCtr="0" anchor="t" bIns="91425" lIns="91425" rIns="91425" tIns="91425">
            <a:noAutofit/>
          </a:bodyPr>
          <a:lstStyle/>
          <a:p>
            <a:pPr lvl="0">
              <a:spcBef>
                <a:spcPts val="0"/>
              </a:spcBef>
              <a:buNone/>
            </a:pPr>
            <a:r>
              <a:rPr lang="en"/>
              <a:t>This sandwich was awesome bruh.  It needs lasers.  My dog ate my homework bruh but I don’t care.  Have you seen my socks?  </a:t>
            </a:r>
          </a:p>
        </p:txBody>
      </p:sp>
      <p:pic>
        <p:nvPicPr>
          <p:cNvPr id="59" name="Shape 59"/>
          <p:cNvPicPr preferRelativeResize="0"/>
          <p:nvPr/>
        </p:nvPicPr>
        <p:blipFill>
          <a:blip r:embed="rId3">
            <a:alphaModFix/>
          </a:blip>
          <a:stretch>
            <a:fillRect/>
          </a:stretch>
        </p:blipFill>
        <p:spPr>
          <a:xfrm>
            <a:off x="0" y="1417800"/>
            <a:ext cx="2418779" cy="37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4060150" y="2218225"/>
            <a:ext cx="5543550" cy="3400425"/>
          </a:xfrm>
          <a:prstGeom prst="rect">
            <a:avLst/>
          </a:prstGeom>
          <a:noFill/>
          <a:ln>
            <a:noFill/>
          </a:ln>
        </p:spPr>
      </p:pic>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Feedback Case Study 2</a:t>
            </a:r>
          </a:p>
        </p:txBody>
      </p:sp>
      <p:sp>
        <p:nvSpPr>
          <p:cNvPr id="66" name="Shape 66"/>
          <p:cNvSpPr txBox="1"/>
          <p:nvPr/>
        </p:nvSpPr>
        <p:spPr>
          <a:xfrm>
            <a:off x="452025" y="1178000"/>
            <a:ext cx="7212000" cy="3547800"/>
          </a:xfrm>
          <a:prstGeom prst="rect">
            <a:avLst/>
          </a:prstGeom>
          <a:noFill/>
          <a:ln>
            <a:noFill/>
          </a:ln>
        </p:spPr>
        <p:txBody>
          <a:bodyPr anchorCtr="0" anchor="t" bIns="91425" lIns="91425" rIns="91425" tIns="91425">
            <a:noAutofit/>
          </a:bodyPr>
          <a:lstStyle/>
          <a:p>
            <a:pPr lvl="0" rtl="0">
              <a:spcBef>
                <a:spcPts val="0"/>
              </a:spcBef>
              <a:buClr>
                <a:schemeClr val="dk1"/>
              </a:buClr>
              <a:buSzPct val="50000"/>
              <a:buFont typeface="Arial"/>
              <a:buNone/>
            </a:pPr>
            <a:r>
              <a:rPr lang="en" sz="2200"/>
              <a:t>I started running approximately 3 years ago when I lost 50 pounds. I knew nothing of running shoes so I went to my local sporting goods chain and tried on about 40 pair before deciding on the Gel-Cumulus 12s. I finally wore those out this year (I'm a social runner, not competitive) so I knew I needed to get some new shoes.</a:t>
            </a:r>
          </a:p>
          <a:p>
            <a:pPr lvl="0" rtl="0">
              <a:spcBef>
                <a:spcPts val="0"/>
              </a:spcBef>
              <a:buClr>
                <a:schemeClr val="dk1"/>
              </a:buClr>
              <a:buFont typeface="Arial"/>
              <a:buNone/>
            </a:pPr>
            <a:r>
              <a:t/>
            </a:r>
            <a:endParaRPr sz="2200"/>
          </a:p>
          <a:p>
            <a:pPr lvl="0">
              <a:spcBef>
                <a:spcPts val="0"/>
              </a:spcBef>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Feedback Case Study 3</a:t>
            </a:r>
          </a:p>
        </p:txBody>
      </p:sp>
      <p:sp>
        <p:nvSpPr>
          <p:cNvPr id="72" name="Shape 72"/>
          <p:cNvSpPr txBox="1"/>
          <p:nvPr>
            <p:ph idx="1" type="body"/>
          </p:nvPr>
        </p:nvSpPr>
        <p:spPr>
          <a:xfrm>
            <a:off x="457200" y="1200150"/>
            <a:ext cx="5213700" cy="3725699"/>
          </a:xfrm>
          <a:prstGeom prst="rect">
            <a:avLst/>
          </a:prstGeom>
        </p:spPr>
        <p:txBody>
          <a:bodyPr anchorCtr="0" anchor="t" bIns="91425" lIns="91425" rIns="91425" tIns="91425">
            <a:noAutofit/>
          </a:bodyPr>
          <a:lstStyle/>
          <a:p>
            <a:pPr lvl="0">
              <a:spcBef>
                <a:spcPts val="0"/>
              </a:spcBef>
              <a:buNone/>
            </a:pPr>
            <a:r>
              <a:rPr lang="en"/>
              <a:t>The staples holding the pillow together cut me.  Maybe you should use something less sharp?  Also, there was little filling inside.  I suggest doubling the amount of feathers used.  </a:t>
            </a:r>
          </a:p>
        </p:txBody>
      </p:sp>
      <p:pic>
        <p:nvPicPr>
          <p:cNvPr id="73" name="Shape 73"/>
          <p:cNvPicPr preferRelativeResize="0"/>
          <p:nvPr/>
        </p:nvPicPr>
        <p:blipFill>
          <a:blip r:embed="rId3">
            <a:alphaModFix/>
          </a:blip>
          <a:stretch>
            <a:fillRect/>
          </a:stretch>
        </p:blipFill>
        <p:spPr>
          <a:xfrm>
            <a:off x="5924349" y="1063374"/>
            <a:ext cx="4159974" cy="4159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0" y="0"/>
            <a:ext cx="9144000" cy="5143500"/>
          </a:xfrm>
          <a:prstGeom prst="rect">
            <a:avLst/>
          </a:prstGeom>
          <a:noFill/>
          <a:ln>
            <a:noFill/>
          </a:ln>
        </p:spPr>
      </p:pic>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Feedback Case Study 4</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2200"/>
              <a:t>Sorry but I didn't like it at all. I felt like I kept waiting for something more but nothing came. The plot was very thin and Anna was just too ditzy for me. After Elsa's signature song, Let it Go, which I find to be very overrated, you would think that she would've went back to the town as a strong woman but she just locked herself back up. Not only is this not the best Disney movie of all time, it's not the best Disney movie of this decade (Tangled)!! Please don't disrespect The Lion King, The Little Mermaid, Aladdin, etc...like that. Let's also not forget that it's not the 1st Disney movie about the love of sisters or family (Lilo &amp; Stitch, Brave).</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