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Inconsolat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68772D0-BD59-457A-8871-07D941C251B5}">
  <a:tblStyle styleId="{B68772D0-BD59-457A-8871-07D941C251B5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Inconsolata-bold.fntdata"/><Relationship Id="rId27" Type="http://schemas.openxmlformats.org/officeDocument/2006/relationships/font" Target="fonts/Inconsolat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Corrado_B%C3%B6hm" TargetMode="External"/><Relationship Id="rId4" Type="http://schemas.openxmlformats.org/officeDocument/2006/relationships/hyperlink" Target="https://en.wikipedia.org/w/index.php?title=Jacopini&amp;action=edit&amp;redlink=1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Alan_Tu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Relationship Id="rId4" Type="http://schemas.openxmlformats.org/officeDocument/2006/relationships/hyperlink" Target="https://en.wikipedia.org/wiki/Gottfried_Wilhelm_Leibniz" TargetMode="External"/><Relationship Id="rId5" Type="http://schemas.openxmlformats.org/officeDocument/2006/relationships/hyperlink" Target="https://en.wikipedia.org/wiki/George_Boole" TargetMode="External"/><Relationship Id="rId6" Type="http://schemas.openxmlformats.org/officeDocument/2006/relationships/hyperlink" Target="https://en.wikipedia.org/wiki/Alan_Turing" TargetMode="External"/><Relationship Id="rId7" Type="http://schemas.openxmlformats.org/officeDocument/2006/relationships/hyperlink" Target="https://en.wikipedia.org/wiki/Claude_Shannon" TargetMode="External"/><Relationship Id="rId8" Type="http://schemas.openxmlformats.org/officeDocument/2006/relationships/hyperlink" Target="https://en.wikipedia.org/wiki/Samuel_Mor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01.01 - Contracts and Functions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Aim: How do we compare functional and procedural languages?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5794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Böhm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Jacopini</a:t>
            </a:r>
            <a:r>
              <a:rPr lang="en"/>
              <a:t>'s insight: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 actions needed to do anything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sequence: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first do this; then do that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selection: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IF such-&amp;-such is the case,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THEN do this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ELSE do that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repetition: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/>
              <a:t>WHILE such &amp; such is the case DO this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81675" y="274633"/>
            <a:ext cx="87882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Alan Turing</a:t>
            </a:r>
            <a:r>
              <a:rPr lang="en"/>
              <a:t>'s insight: 4 actions a computer must do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228600" rtl="0">
              <a:lnSpc>
                <a:spcPct val="152727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* move left one location</a:t>
            </a:r>
          </a:p>
          <a:p>
            <a:pPr indent="-69850" lvl="0" marL="228600" rtl="0">
              <a:lnSpc>
                <a:spcPct val="152727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* move right one location</a:t>
            </a:r>
          </a:p>
          <a:p>
            <a:pPr indent="-69850" lvl="0" marL="228600" rtl="0">
              <a:lnSpc>
                <a:spcPct val="152727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* read symbol at current location</a:t>
            </a:r>
          </a:p>
          <a:p>
            <a:pPr indent="-69850" lvl="0" marL="228600" rtl="0">
              <a:lnSpc>
                <a:spcPct val="152727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* print 0 at current location</a:t>
            </a:r>
          </a:p>
          <a:p>
            <a:pPr indent="0" lvl="0" marL="228600" rtl="0">
              <a:lnSpc>
                <a:spcPct val="152727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* print 1 at current location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Shape 92"/>
          <p:cNvGraphicFramePr/>
          <p:nvPr/>
        </p:nvGraphicFramePr>
        <p:xfrm>
          <a:off x="152400" y="2032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D3D3D3"/>
                </a:solidFill>
                <a:tableStyleId>{B68772D0-BD59-457A-8871-07D941C251B5}</a:tableStyleId>
              </a:tblPr>
              <a:tblGrid>
                <a:gridCol w="4265925"/>
                <a:gridCol w="4265925"/>
              </a:tblGrid>
              <a:tr h="715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3200"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Types</a:t>
                      </a:r>
                    </a:p>
                  </a:txBody>
                  <a:tcPr marT="121900" marB="1219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3200"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Functions</a:t>
                      </a:r>
                    </a:p>
                  </a:txBody>
                  <a:tcPr marT="121900" marB="1219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25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3200">
                        <a:highlight>
                          <a:srgbClr val="D3D3D3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3200">
                        <a:solidFill>
                          <a:srgbClr val="4682B4"/>
                        </a:solidFill>
                        <a:highlight>
                          <a:srgbClr val="D3D3D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25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3200">
                        <a:highlight>
                          <a:srgbClr val="D3D3D3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3200">
                        <a:solidFill>
                          <a:srgbClr val="4682B4"/>
                        </a:solidFill>
                        <a:highlight>
                          <a:srgbClr val="D3D3D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25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3200">
                        <a:highlight>
                          <a:srgbClr val="D3D3D3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3200">
                        <a:solidFill>
                          <a:srgbClr val="4682B4"/>
                        </a:solidFill>
                        <a:highlight>
                          <a:srgbClr val="D3D3D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Shape 97"/>
          <p:cNvGraphicFramePr/>
          <p:nvPr/>
        </p:nvGraphicFramePr>
        <p:xfrm>
          <a:off x="152400" y="2032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D3D3D3"/>
                </a:solidFill>
                <a:tableStyleId>{B68772D0-BD59-457A-8871-07D941C251B5}</a:tableStyleId>
              </a:tblPr>
              <a:tblGrid>
                <a:gridCol w="4265925"/>
                <a:gridCol w="4265925"/>
              </a:tblGrid>
              <a:tr h="715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3200"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Types</a:t>
                      </a:r>
                    </a:p>
                  </a:txBody>
                  <a:tcPr marT="121900" marB="1219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3200"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Functions</a:t>
                      </a:r>
                    </a:p>
                  </a:txBody>
                  <a:tcPr marT="121900" marB="1219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25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3200">
                          <a:highlight>
                            <a:srgbClr val="D3D3D3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</a:t>
                      </a:r>
                    </a:p>
                  </a:txBody>
                  <a:tcPr marT="121900" marB="1219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3200">
                          <a:solidFill>
                            <a:srgbClr val="4682B4"/>
                          </a:solidFill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</a:t>
                      </a:r>
                      <a:r>
                        <a:rPr lang="en" sz="3200">
                          <a:solidFill>
                            <a:srgbClr val="666666"/>
                          </a:solidFill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" sz="3200">
                          <a:solidFill>
                            <a:srgbClr val="4682B4"/>
                          </a:solidFill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r>
                        <a:rPr lang="en" sz="3200">
                          <a:solidFill>
                            <a:srgbClr val="666666"/>
                          </a:solidFill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" sz="3200">
                          <a:solidFill>
                            <a:srgbClr val="4682B4"/>
                          </a:solidFill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</a:t>
                      </a:r>
                      <a:r>
                        <a:rPr lang="en" sz="3200">
                          <a:solidFill>
                            <a:srgbClr val="666666"/>
                          </a:solidFill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" sz="3200">
                          <a:solidFill>
                            <a:srgbClr val="4682B4"/>
                          </a:solidFill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/</a:t>
                      </a:r>
                      <a:r>
                        <a:rPr lang="en" sz="3200">
                          <a:solidFill>
                            <a:srgbClr val="666666"/>
                          </a:solidFill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" sz="3200">
                          <a:solidFill>
                            <a:srgbClr val="4682B4"/>
                          </a:solidFill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sqr</a:t>
                      </a:r>
                      <a:r>
                        <a:rPr lang="en" sz="3200">
                          <a:solidFill>
                            <a:srgbClr val="666666"/>
                          </a:solidFill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" sz="3200">
                          <a:solidFill>
                            <a:srgbClr val="4682B4"/>
                          </a:solidFill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sqrt</a:t>
                      </a:r>
                      <a:r>
                        <a:rPr lang="en" sz="3200">
                          <a:solidFill>
                            <a:srgbClr val="666666"/>
                          </a:solidFill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" sz="3200">
                          <a:solidFill>
                            <a:srgbClr val="4682B4"/>
                          </a:solidFill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expt</a:t>
                      </a:r>
                    </a:p>
                  </a:txBody>
                  <a:tcPr marT="121900" marB="1219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175925" y="896933"/>
            <a:ext cx="8920800" cy="5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Here is the contract for a new function: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; +: Number Number -&gt; Number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E6913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Here is the purpose statement for the function: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; + consumes two or more numbers and produces the sum of those numbers</a:t>
            </a:r>
          </a:p>
          <a:p>
            <a:pPr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FFA5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175925" y="896933"/>
            <a:ext cx="8920800" cy="5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Here is the contract for a new function: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; rectangle: Number Number String String -&gt; Image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E6913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Here is the purpose statement for the function: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A500"/>
                </a:solidFill>
                <a:latin typeface="Consolas"/>
                <a:ea typeface="Consolas"/>
                <a:cs typeface="Consolas"/>
                <a:sym typeface="Consolas"/>
              </a:rPr>
              <a:t>; consumes a width, height, mode, and ; color and produces an rectangle</a:t>
            </a:r>
          </a:p>
          <a:p>
            <a:pPr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FFA5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wescheme.org </a:t>
            </a:r>
            <a:r>
              <a:rPr lang="en">
                <a:solidFill>
                  <a:srgbClr val="000000"/>
                </a:solidFill>
              </a:rPr>
              <a:t>click login and allow wescheme to access your google account.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Previous lesson slides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glossary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3970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</a:pPr>
            <a:r>
              <a:rPr b="1" lang="en" sz="2600"/>
              <a:t>function</a:t>
            </a:r>
            <a:r>
              <a:rPr lang="en" sz="2600"/>
              <a:t>: a mathematical object that takes in some inputs and produces an output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b="1" lang="en" sz="2600"/>
              <a:t>domain</a:t>
            </a:r>
            <a:r>
              <a:rPr lang="en" sz="2600"/>
              <a:t>: the type of data that a function expects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b="1" lang="en" sz="2600"/>
              <a:t>range</a:t>
            </a:r>
            <a:r>
              <a:rPr lang="en" sz="2600"/>
              <a:t>: the type of data that a function produces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b="1" lang="en" sz="2600"/>
              <a:t>contract</a:t>
            </a:r>
            <a:r>
              <a:rPr lang="en" sz="2600"/>
              <a:t>: a statement of the name, domain, and range of a function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b="1" lang="en" sz="2600"/>
              <a:t>consume</a:t>
            </a:r>
            <a:r>
              <a:rPr lang="en" sz="2600"/>
              <a:t>: to take in values to compute an expression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b="1" lang="en" sz="2600"/>
              <a:t>produce</a:t>
            </a:r>
            <a:r>
              <a:rPr lang="en" sz="2600"/>
              <a:t>: to compute a value from an expression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04800" y="82800"/>
            <a:ext cx="8229600" cy="92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glossary cont’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703400"/>
            <a:ext cx="8229600" cy="617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</a:pPr>
            <a:r>
              <a:rPr b="1" lang="en" sz="2600"/>
              <a:t>error message</a:t>
            </a:r>
            <a:r>
              <a:rPr lang="en" sz="2600"/>
              <a:t>: information from the computer about errors in code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b="1" lang="en" sz="2600"/>
              <a:t>image</a:t>
            </a:r>
            <a:r>
              <a:rPr lang="en" sz="2600"/>
              <a:t>: a type of data for pictures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b="1" lang="en" sz="2600"/>
              <a:t>identifier</a:t>
            </a:r>
            <a:r>
              <a:rPr lang="en" sz="2600"/>
              <a:t>: how we refer to a function or value defined in a language (examples: +, *, star, circle)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b="1" lang="en" sz="2600"/>
              <a:t>string</a:t>
            </a:r>
            <a:r>
              <a:rPr lang="en" sz="2600"/>
              <a:t>: any sequence of characters between quotation marks (examples: "hello", "42", "this is a string!")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b="1" lang="en" sz="2600"/>
              <a:t>type</a:t>
            </a:r>
            <a:r>
              <a:rPr lang="en" sz="2600"/>
              <a:t>: refers to a general kind of data, like Number, String, Image, or Boolean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b="1" lang="en" sz="2600"/>
              <a:t>value</a:t>
            </a:r>
            <a:r>
              <a:rPr lang="en" sz="2600"/>
              <a:t>: a specific piece of data, like 5 or "hello"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Notes slide 1/4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13550" y="1600200"/>
            <a:ext cx="8913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class website is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afsenyc.org/csprinciples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Check the calendar page for assignments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833725" y="2467950"/>
            <a:ext cx="70881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4000"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circle 50 "solid" "red"</a:t>
            </a:r>
            <a:r>
              <a:rPr b="1" lang="en" sz="4000">
                <a:latin typeface="Inconsolata"/>
                <a:ea typeface="Inconsolata"/>
                <a:cs typeface="Inconsolata"/>
                <a:sym typeface="Inconsolata"/>
              </a:rPr>
              <a:t>)</a:t>
            </a:r>
          </a:p>
        </p:txBody>
      </p:sp>
      <p:sp>
        <p:nvSpPr>
          <p:cNvPr id="136" name="Shape 136"/>
          <p:cNvSpPr/>
          <p:nvPr/>
        </p:nvSpPr>
        <p:spPr>
          <a:xfrm>
            <a:off x="1082627" y="3482100"/>
            <a:ext cx="2603967" cy="2028322"/>
          </a:xfrm>
          <a:custGeom>
            <a:pathLst>
              <a:path extrusionOk="0" h="54864" w="97536">
                <a:moveTo>
                  <a:pt x="97536" y="54864"/>
                </a:moveTo>
                <a:cubicBezTo>
                  <a:pt x="95504" y="51816"/>
                  <a:pt x="99568" y="40132"/>
                  <a:pt x="85344" y="36576"/>
                </a:cubicBezTo>
                <a:cubicBezTo>
                  <a:pt x="71120" y="33020"/>
                  <a:pt x="26416" y="39624"/>
                  <a:pt x="12192" y="33528"/>
                </a:cubicBezTo>
                <a:cubicBezTo>
                  <a:pt x="-2032" y="27432"/>
                  <a:pt x="2032" y="5588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37" name="Shape 137"/>
          <p:cNvSpPr/>
          <p:nvPr/>
        </p:nvSpPr>
        <p:spPr>
          <a:xfrm>
            <a:off x="4256125" y="3394500"/>
            <a:ext cx="2874400" cy="2115880"/>
          </a:xfrm>
          <a:custGeom>
            <a:pathLst>
              <a:path extrusionOk="0" h="63478" w="114976">
                <a:moveTo>
                  <a:pt x="0" y="63478"/>
                </a:moveTo>
                <a:cubicBezTo>
                  <a:pt x="2170" y="60097"/>
                  <a:pt x="-3382" y="47219"/>
                  <a:pt x="13020" y="43194"/>
                </a:cubicBezTo>
                <a:cubicBezTo>
                  <a:pt x="29422" y="39168"/>
                  <a:pt x="81424" y="46526"/>
                  <a:pt x="98417" y="39327"/>
                </a:cubicBezTo>
                <a:cubicBezTo>
                  <a:pt x="115409" y="32128"/>
                  <a:pt x="112216" y="6554"/>
                  <a:pt x="114976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38" name="Shape 138"/>
          <p:cNvSpPr txBox="1"/>
          <p:nvPr/>
        </p:nvSpPr>
        <p:spPr>
          <a:xfrm>
            <a:off x="1489528" y="5513061"/>
            <a:ext cx="55374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each</a:t>
            </a:r>
            <a:r>
              <a:rPr lang="en" sz="3000"/>
              <a:t> function has an open and close parenthesis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919883" y="101600"/>
            <a:ext cx="2279700" cy="2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name</a:t>
            </a:r>
            <a:r>
              <a:rPr lang="en" sz="3000"/>
              <a:t>:</a:t>
            </a:r>
            <a:r>
              <a:rPr lang="en" sz="2400"/>
              <a:t> </a:t>
            </a:r>
            <a:r>
              <a:rPr lang="en" sz="1800"/>
              <a:t>or the </a:t>
            </a:r>
            <a:r>
              <a:rPr i="1" lang="en" sz="1800"/>
              <a:t>identifier, </a:t>
            </a:r>
            <a:r>
              <a:rPr lang="en" sz="1800"/>
              <a:t>always comes right after the opening parenthesis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40" name="Shape 140"/>
          <p:cNvSpPr txBox="1"/>
          <p:nvPr/>
        </p:nvSpPr>
        <p:spPr>
          <a:xfrm>
            <a:off x="3523780" y="880623"/>
            <a:ext cx="447209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arguments</a:t>
            </a:r>
            <a:r>
              <a:rPr lang="en" sz="3000"/>
              <a:t>:</a:t>
            </a:r>
            <a:r>
              <a:rPr lang="en" sz="2600"/>
              <a:t> what the function needs to do its job</a:t>
            </a:r>
          </a:p>
        </p:txBody>
      </p:sp>
      <p:sp>
        <p:nvSpPr>
          <p:cNvPr id="141" name="Shape 141"/>
          <p:cNvSpPr/>
          <p:nvPr/>
        </p:nvSpPr>
        <p:spPr>
          <a:xfrm rot="-5406862">
            <a:off x="4810124" y="541720"/>
            <a:ext cx="450900" cy="3838225"/>
          </a:xfrm>
          <a:prstGeom prst="rightBrace">
            <a:avLst>
              <a:gd fmla="val 105638" name="adj1"/>
              <a:gd fmla="val 48054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 rot="-5405943">
            <a:off x="1886003" y="1785062"/>
            <a:ext cx="347100" cy="1464308"/>
          </a:xfrm>
          <a:prstGeom prst="rightBrace">
            <a:avLst>
              <a:gd fmla="val 59765" name="adj1"/>
              <a:gd fmla="val 48054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330100" y="1022583"/>
            <a:ext cx="8570100" cy="5477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8" name="Shape 148"/>
          <p:cNvCxnSpPr>
            <a:stCxn id="147" idx="1"/>
            <a:endCxn id="147" idx="7"/>
          </p:cNvCxnSpPr>
          <p:nvPr/>
        </p:nvCxnSpPr>
        <p:spPr>
          <a:xfrm>
            <a:off x="1585162" y="1824774"/>
            <a:ext cx="6059999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9" name="Shape 149"/>
          <p:cNvSpPr txBox="1"/>
          <p:nvPr/>
        </p:nvSpPr>
        <p:spPr>
          <a:xfrm>
            <a:off x="3554643" y="1247234"/>
            <a:ext cx="3498899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place-image</a:t>
            </a:r>
          </a:p>
        </p:txBody>
      </p:sp>
      <p:sp>
        <p:nvSpPr>
          <p:cNvPr id="150" name="Shape 150"/>
          <p:cNvSpPr/>
          <p:nvPr/>
        </p:nvSpPr>
        <p:spPr>
          <a:xfrm>
            <a:off x="625713" y="2840965"/>
            <a:ext cx="3108600" cy="2078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5452195" y="2829745"/>
            <a:ext cx="3108600" cy="2078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2" name="Shape 152"/>
          <p:cNvCxnSpPr>
            <a:stCxn id="150" idx="1"/>
            <a:endCxn id="150" idx="7"/>
          </p:cNvCxnSpPr>
          <p:nvPr/>
        </p:nvCxnSpPr>
        <p:spPr>
          <a:xfrm>
            <a:off x="1080957" y="3145295"/>
            <a:ext cx="2198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3" name="Shape 153"/>
          <p:cNvCxnSpPr>
            <a:stCxn id="151" idx="1"/>
            <a:endCxn id="151" idx="7"/>
          </p:cNvCxnSpPr>
          <p:nvPr/>
        </p:nvCxnSpPr>
        <p:spPr>
          <a:xfrm>
            <a:off x="5907439" y="3134076"/>
            <a:ext cx="2198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4" name="Shape 154"/>
          <p:cNvSpPr txBox="1"/>
          <p:nvPr/>
        </p:nvSpPr>
        <p:spPr>
          <a:xfrm>
            <a:off x="1318430" y="2891957"/>
            <a:ext cx="1740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943463" y="2651645"/>
            <a:ext cx="24528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circle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748144" y="2678165"/>
            <a:ext cx="2452799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square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788117" y="3513588"/>
            <a:ext cx="7332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25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518411" y="3513588"/>
            <a:ext cx="12240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626574" y="3660353"/>
            <a:ext cx="7095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50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453527" y="3660353"/>
            <a:ext cx="11742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"solid"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2753025" y="3660353"/>
            <a:ext cx="10524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"red"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31973" y="5388927"/>
            <a:ext cx="5313900" cy="138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1800"/>
              <a:t>Arguments</a:t>
            </a:r>
            <a:r>
              <a:rPr lang="en" sz="1800"/>
              <a:t>: like the object of a verb, arguments are given to functions to help functions do their work. They are written below the line.</a:t>
            </a:r>
          </a:p>
        </p:txBody>
      </p:sp>
      <p:sp>
        <p:nvSpPr>
          <p:cNvPr id="163" name="Shape 163"/>
          <p:cNvSpPr/>
          <p:nvPr/>
        </p:nvSpPr>
        <p:spPr>
          <a:xfrm>
            <a:off x="1863508" y="4981235"/>
            <a:ext cx="408950" cy="513610"/>
          </a:xfrm>
          <a:custGeom>
            <a:pathLst>
              <a:path extrusionOk="0" h="21336" w="12192">
                <a:moveTo>
                  <a:pt x="0" y="21336"/>
                </a:moveTo>
                <a:cubicBezTo>
                  <a:pt x="1524" y="19812"/>
                  <a:pt x="7112" y="15748"/>
                  <a:pt x="9144" y="12192"/>
                </a:cubicBezTo>
                <a:cubicBezTo>
                  <a:pt x="11176" y="8636"/>
                  <a:pt x="11684" y="2032"/>
                  <a:pt x="12192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64" name="Shape 164"/>
          <p:cNvSpPr/>
          <p:nvPr/>
        </p:nvSpPr>
        <p:spPr>
          <a:xfrm>
            <a:off x="1965736" y="3953882"/>
            <a:ext cx="2249225" cy="1540832"/>
          </a:xfrm>
          <a:custGeom>
            <a:pathLst>
              <a:path extrusionOk="0" h="64008" w="67056">
                <a:moveTo>
                  <a:pt x="0" y="64008"/>
                </a:moveTo>
                <a:cubicBezTo>
                  <a:pt x="6604" y="61976"/>
                  <a:pt x="28956" y="56896"/>
                  <a:pt x="39624" y="51816"/>
                </a:cubicBezTo>
                <a:cubicBezTo>
                  <a:pt x="50292" y="46736"/>
                  <a:pt x="59436" y="42164"/>
                  <a:pt x="64008" y="33528"/>
                </a:cubicBezTo>
                <a:cubicBezTo>
                  <a:pt x="68580" y="24892"/>
                  <a:pt x="66548" y="5588"/>
                  <a:pt x="67056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65" name="Shape 165"/>
          <p:cNvSpPr/>
          <p:nvPr/>
        </p:nvSpPr>
        <p:spPr>
          <a:xfrm>
            <a:off x="1965736" y="3953882"/>
            <a:ext cx="2862651" cy="1540832"/>
          </a:xfrm>
          <a:custGeom>
            <a:pathLst>
              <a:path extrusionOk="0" h="64008" w="85344">
                <a:moveTo>
                  <a:pt x="0" y="64008"/>
                </a:moveTo>
                <a:cubicBezTo>
                  <a:pt x="8636" y="62992"/>
                  <a:pt x="38608" y="62992"/>
                  <a:pt x="51816" y="57912"/>
                </a:cubicBezTo>
                <a:cubicBezTo>
                  <a:pt x="65024" y="52832"/>
                  <a:pt x="73660" y="43180"/>
                  <a:pt x="79248" y="33528"/>
                </a:cubicBezTo>
                <a:cubicBezTo>
                  <a:pt x="84836" y="23876"/>
                  <a:pt x="84328" y="5588"/>
                  <a:pt x="85344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66" name="Shape 166"/>
          <p:cNvSpPr/>
          <p:nvPr/>
        </p:nvSpPr>
        <p:spPr>
          <a:xfrm>
            <a:off x="2067963" y="4834471"/>
            <a:ext cx="4396214" cy="663414"/>
          </a:xfrm>
          <a:custGeom>
            <a:pathLst>
              <a:path extrusionOk="0" h="27559" w="131064">
                <a:moveTo>
                  <a:pt x="0" y="27432"/>
                </a:moveTo>
                <a:cubicBezTo>
                  <a:pt x="14224" y="26924"/>
                  <a:pt x="63500" y="28956"/>
                  <a:pt x="85344" y="24384"/>
                </a:cubicBezTo>
                <a:cubicBezTo>
                  <a:pt x="107188" y="19812"/>
                  <a:pt x="123444" y="4064"/>
                  <a:pt x="131064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67" name="Shape 167"/>
          <p:cNvSpPr txBox="1"/>
          <p:nvPr/>
        </p:nvSpPr>
        <p:spPr>
          <a:xfrm>
            <a:off x="5441462" y="3660353"/>
            <a:ext cx="9165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100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6413829" y="3660353"/>
            <a:ext cx="1174199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"solid"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7567914" y="3660353"/>
            <a:ext cx="10524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"blue"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933144" y="138000"/>
            <a:ext cx="3882300" cy="109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1800"/>
              <a:t>Function Names</a:t>
            </a:r>
            <a:r>
              <a:rPr lang="en" sz="1800"/>
              <a:t>: or </a:t>
            </a:r>
            <a:r>
              <a:rPr i="1" lang="en" sz="1800"/>
              <a:t>identifiers,</a:t>
            </a:r>
            <a:r>
              <a:rPr lang="en" sz="1800"/>
              <a:t> are like the verbs in a sentence, they are written above the line.</a:t>
            </a:r>
            <a:r>
              <a:rPr i="1" lang="en" sz="1800"/>
              <a:t> </a:t>
            </a:r>
          </a:p>
        </p:txBody>
      </p:sp>
      <p:sp>
        <p:nvSpPr>
          <p:cNvPr id="171" name="Shape 171"/>
          <p:cNvSpPr/>
          <p:nvPr/>
        </p:nvSpPr>
        <p:spPr>
          <a:xfrm>
            <a:off x="5645917" y="1312117"/>
            <a:ext cx="1124612" cy="220118"/>
          </a:xfrm>
          <a:custGeom>
            <a:pathLst>
              <a:path extrusionOk="0" h="9144" w="33528">
                <a:moveTo>
                  <a:pt x="33528" y="0"/>
                </a:moveTo>
                <a:cubicBezTo>
                  <a:pt x="30480" y="1016"/>
                  <a:pt x="20828" y="4572"/>
                  <a:pt x="15240" y="6096"/>
                </a:cubicBezTo>
                <a:cubicBezTo>
                  <a:pt x="9652" y="7620"/>
                  <a:pt x="2540" y="8636"/>
                  <a:pt x="0" y="9144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72" name="Shape 172"/>
          <p:cNvSpPr/>
          <p:nvPr/>
        </p:nvSpPr>
        <p:spPr>
          <a:xfrm>
            <a:off x="2681326" y="1312117"/>
            <a:ext cx="4089501" cy="1614205"/>
          </a:xfrm>
          <a:custGeom>
            <a:pathLst>
              <a:path extrusionOk="0" h="67056" w="121920">
                <a:moveTo>
                  <a:pt x="121920" y="0"/>
                </a:moveTo>
                <a:cubicBezTo>
                  <a:pt x="115316" y="7620"/>
                  <a:pt x="102616" y="34544"/>
                  <a:pt x="82296" y="45720"/>
                </a:cubicBezTo>
                <a:cubicBezTo>
                  <a:pt x="61976" y="56896"/>
                  <a:pt x="13716" y="63500"/>
                  <a:pt x="0" y="67056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73" name="Shape 173"/>
          <p:cNvSpPr/>
          <p:nvPr/>
        </p:nvSpPr>
        <p:spPr>
          <a:xfrm>
            <a:off x="6565962" y="1306002"/>
            <a:ext cx="195933" cy="1547103"/>
          </a:xfrm>
          <a:custGeom>
            <a:pathLst>
              <a:path extrusionOk="0" h="24384" w="3048">
                <a:moveTo>
                  <a:pt x="3048" y="0"/>
                </a:moveTo>
                <a:cubicBezTo>
                  <a:pt x="2540" y="1524"/>
                  <a:pt x="508" y="5080"/>
                  <a:pt x="0" y="9144"/>
                </a:cubicBezTo>
                <a:cubicBezTo>
                  <a:pt x="-508" y="13208"/>
                  <a:pt x="0" y="21844"/>
                  <a:pt x="0" y="24384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74" name="Shape 174"/>
          <p:cNvSpPr txBox="1"/>
          <p:nvPr/>
        </p:nvSpPr>
        <p:spPr>
          <a:xfrm>
            <a:off x="206975" y="248366"/>
            <a:ext cx="35985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Circles of Evaluation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Notes slide 2/4 - Glossary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56775" y="1600200"/>
            <a:ext cx="90267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apply:</a:t>
            </a:r>
            <a:r>
              <a:rPr lang="en" sz="2000"/>
              <a:t> use a given function on some inputs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arguments:</a:t>
            </a:r>
            <a:r>
              <a:rPr lang="en" sz="2000"/>
              <a:t> the inputs to a function; expressions for arguments follow the name of a function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circle of evaluation:</a:t>
            </a:r>
            <a:r>
              <a:rPr lang="en" sz="2000"/>
              <a:t> a diagram of the structure of an expression (arithmetic or code)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definitions window:</a:t>
            </a:r>
            <a:r>
              <a:rPr lang="en" sz="2000"/>
              <a:t> the text box at the top of the Editor (DrRacket or WeScheme), where definitions for values and functions are written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editor:</a:t>
            </a:r>
            <a:r>
              <a:rPr lang="en" sz="2000"/>
              <a:t> software in which you can write and evaluate code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evaluate:</a:t>
            </a:r>
            <a:r>
              <a:rPr lang="en" sz="2000"/>
              <a:t> perform the computation in an expression, producing an answer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evaluates to: </a:t>
            </a:r>
            <a:r>
              <a:rPr lang="en" sz="2000"/>
              <a:t>the result of computing an expression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Notes slide 3/4 - Glossary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6775" y="1600200"/>
            <a:ext cx="90267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expression:</a:t>
            </a:r>
            <a:r>
              <a:rPr lang="en" sz="2000"/>
              <a:t> a computation written in the rules of some language (such as arithmetic, code, or a Circle of Evaluation)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function:</a:t>
            </a:r>
            <a:r>
              <a:rPr lang="en" sz="2000"/>
              <a:t> a mathematical object that takes in some inputs and produces an output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interactions window:</a:t>
            </a:r>
            <a:r>
              <a:rPr lang="en" sz="2000"/>
              <a:t> the text box at the top of the Editor (DrRacket or WeScheme), where we enter expressions to evaluate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legal expression:</a:t>
            </a:r>
            <a:r>
              <a:rPr lang="en" sz="2000"/>
              <a:t> code that follows the Code Rules for a language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mathematical expression:</a:t>
            </a:r>
            <a:r>
              <a:rPr lang="en" sz="2000"/>
              <a:t> a computation in arithmetic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programming language:</a:t>
            </a:r>
            <a:r>
              <a:rPr lang="en" sz="2000"/>
              <a:t> a set of rules for writing code that a computer can evaluate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Notes slide 4/4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8229600" cy="456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/>
              <a:t>What is a program?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program performs computations on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Try to think of a program that doesn’t fit this definition.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5794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How do compilers and interpreters help develop programs?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3213200"/>
            <a:ext cx="8229600" cy="360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A. They give the programmer access to specific functions designed for a specific purpose.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  <a:highlight>
                  <a:srgbClr val="FFFFFF"/>
                </a:highlight>
              </a:rPr>
              <a:t>B. They make programs run faster.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C. They allow programmers to write programs without using machine code.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216275" y="229200"/>
            <a:ext cx="45159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Fortran Punch Card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3"/>
            <a:ext cx="83991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 vs. Procedural Languages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A. Procedurals languages mirror machine 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B. Functional programs allow you to program what you mean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C. Procedural languages are more common in the software engineering industry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4778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Leibniz</a:t>
            </a:r>
            <a:r>
              <a:rPr lang="en"/>
              <a:t>'s, </a:t>
            </a:r>
            <a:r>
              <a:rPr lang="en" u="sng">
                <a:solidFill>
                  <a:schemeClr val="hlink"/>
                </a:solidFill>
                <a:hlinkClick r:id="rId5"/>
              </a:rPr>
              <a:t>Boole</a:t>
            </a:r>
            <a:r>
              <a:rPr lang="en"/>
              <a:t>'s, </a:t>
            </a:r>
            <a:r>
              <a:rPr lang="en" u="sng">
                <a:solidFill>
                  <a:schemeClr val="hlink"/>
                </a:solidFill>
                <a:hlinkClick r:id="rId6"/>
              </a:rPr>
              <a:t>Turing</a:t>
            </a:r>
            <a:r>
              <a:rPr lang="en"/>
              <a:t>'s, </a:t>
            </a:r>
            <a:r>
              <a:rPr lang="en" u="sng">
                <a:solidFill>
                  <a:schemeClr val="hlink"/>
                </a:solidFill>
                <a:hlinkClick r:id="rId7"/>
              </a:rPr>
              <a:t>Shannon</a:t>
            </a:r>
            <a:r>
              <a:rPr lang="en"/>
              <a:t>'s, &amp; </a:t>
            </a:r>
            <a:r>
              <a:rPr lang="en" u="sng">
                <a:solidFill>
                  <a:schemeClr val="hlink"/>
                </a:solidFill>
                <a:hlinkClick r:id="rId8"/>
              </a:rPr>
              <a:t>Morse</a:t>
            </a:r>
            <a:r>
              <a:rPr lang="en"/>
              <a:t>'s insight: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11775" y="4476800"/>
            <a:ext cx="8229600" cy="238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There are only 2 objects that a computer has to deal with in order to represent "anything."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What are they?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