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03F7135-0B96-4BF6-A339-C4753489B539}">
  <a:tblStyle styleId="{803F7135-0B96-4BF6-A339-C4753489B539}" styleName="Table_0"/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01.02 - Types and Values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Aim: How do we use type and value information to write programs?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Notes 1/5 - Learning Goals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Unit 01 - Programming			Lesson 02 - Types and Values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000">
                <a:solidFill>
                  <a:srgbClr val="000000"/>
                </a:solidFill>
              </a:rPr>
              <a:t>Essential Question:</a:t>
            </a:r>
            <a:r>
              <a:rPr lang="en" sz="2000">
                <a:solidFill>
                  <a:srgbClr val="000000"/>
                </a:solidFill>
              </a:rPr>
              <a:t> How do people develop and test computer programs?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000">
                <a:solidFill>
                  <a:srgbClr val="000000"/>
                </a:solidFill>
              </a:rPr>
              <a:t>Enduring Understanding:</a:t>
            </a:r>
            <a:r>
              <a:rPr lang="en" sz="2000">
                <a:solidFill>
                  <a:srgbClr val="000000"/>
                </a:solidFill>
              </a:rPr>
              <a:t> Programming uses mathematical and logical concepts.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000">
                <a:solidFill>
                  <a:srgbClr val="000000"/>
                </a:solidFill>
              </a:rPr>
              <a:t>Learning Objective:</a:t>
            </a:r>
            <a:r>
              <a:rPr lang="en" sz="2000">
                <a:solidFill>
                  <a:srgbClr val="000000"/>
                </a:solidFill>
              </a:rPr>
              <a:t> Employ appropriate mathematical and logical concepts in programming. [P1]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000">
                <a:solidFill>
                  <a:srgbClr val="000000"/>
                </a:solidFill>
              </a:rPr>
              <a:t>Skills Objective:</a:t>
            </a:r>
            <a:r>
              <a:rPr lang="en" sz="2000">
                <a:solidFill>
                  <a:srgbClr val="000000"/>
                </a:solidFill>
              </a:rPr>
              <a:t> Explain connections between computing concepts.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000">
                <a:solidFill>
                  <a:srgbClr val="000000"/>
                </a:solidFill>
              </a:rPr>
              <a:t>Aim:</a:t>
            </a:r>
            <a:r>
              <a:rPr lang="en" sz="2000">
                <a:solidFill>
                  <a:srgbClr val="000000"/>
                </a:solidFill>
              </a:rPr>
              <a:t> How do we use type and value information to write programs?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Shape 39"/>
          <p:cNvGraphicFramePr/>
          <p:nvPr/>
        </p:nvGraphicFramePr>
        <p:xfrm>
          <a:off x="306075" y="8961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D3D3D3"/>
                </a:solidFill>
                <a:tableStyleId>{803F7135-0B96-4BF6-A339-C4753489B539}</a:tableStyleId>
              </a:tblPr>
              <a:tblGrid>
                <a:gridCol w="4265925"/>
                <a:gridCol w="4265925"/>
              </a:tblGrid>
              <a:tr h="9922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highlight>
                            <a:srgbClr val="D3D3D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 Types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highlight>
                            <a:srgbClr val="D3D3D3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Functions that produce this data type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0398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highlight>
                          <a:srgbClr val="D3D3D3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4682B4"/>
                        </a:solidFill>
                        <a:highlight>
                          <a:srgbClr val="D3D3D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0398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highlight>
                          <a:srgbClr val="D3D3D3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4682B4"/>
                        </a:solidFill>
                        <a:highlight>
                          <a:srgbClr val="D3D3D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0398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highlight>
                          <a:srgbClr val="D3D3D3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4682B4"/>
                        </a:solidFill>
                        <a:highlight>
                          <a:srgbClr val="D3D3D3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0" name="Shape 40"/>
          <p:cNvSpPr txBox="1"/>
          <p:nvPr/>
        </p:nvSpPr>
        <p:spPr>
          <a:xfrm>
            <a:off x="124900" y="90825"/>
            <a:ext cx="8822399" cy="68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Notes 2/5 - Data Types Table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Copy this table into your notes.  We will use it today in our lesson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/>
        </p:nvSpPr>
        <p:spPr>
          <a:xfrm>
            <a:off x="175925" y="748900"/>
            <a:ext cx="8920799" cy="3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Here is the contract for a new function: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; rectangle: Number Number String String -&gt; 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Here is the purpose statement for the function: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A500"/>
                </a:solidFill>
                <a:latin typeface="Consolas"/>
                <a:ea typeface="Consolas"/>
                <a:cs typeface="Consolas"/>
                <a:sym typeface="Consolas"/>
              </a:rPr>
              <a:t>; consumes a width, height, mode, and ; color and produces a rectangle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Here is an example of the function being used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(rectangle 300 400 “solid” “blue”)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" name="Shape 46"/>
          <p:cNvSpPr txBox="1"/>
          <p:nvPr/>
        </p:nvSpPr>
        <p:spPr>
          <a:xfrm>
            <a:off x="181675" y="113550"/>
            <a:ext cx="81411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Notes 3/5 - Today’s New Function</a:t>
            </a:r>
          </a:p>
        </p:txBody>
      </p:sp>
      <p:sp>
        <p:nvSpPr>
          <p:cNvPr id="47" name="Shape 47"/>
          <p:cNvSpPr/>
          <p:nvPr/>
        </p:nvSpPr>
        <p:spPr>
          <a:xfrm>
            <a:off x="1373875" y="4132975"/>
            <a:ext cx="738000" cy="851699"/>
          </a:xfrm>
          <a:prstGeom prst="rect">
            <a:avLst/>
          </a:prstGeom>
          <a:solidFill>
            <a:srgbClr val="0000FF"/>
          </a:solidFill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Notes 4/5 - Arguments vs. Parameters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331125" y="1589600"/>
            <a:ext cx="5350799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Here is the contract for a new function: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; rectangle: Number Number String String -&gt; Image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Here is an example of the function being used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(rectangle 300 400 “solid” “blue”)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6029125" y="804400"/>
            <a:ext cx="3114900" cy="19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When we define a function or discuss its contract we refer to the functions </a:t>
            </a:r>
            <a:r>
              <a:rPr b="1" lang="en" sz="2000"/>
              <a:t>parameters</a:t>
            </a:r>
            <a:r>
              <a:rPr lang="en" sz="2000"/>
              <a:t>.  Parameters are </a:t>
            </a:r>
            <a:r>
              <a:rPr b="1" lang="en" sz="2000"/>
              <a:t>general.</a:t>
            </a:r>
          </a:p>
        </p:txBody>
      </p:sp>
      <p:sp>
        <p:nvSpPr>
          <p:cNvPr id="55" name="Shape 55"/>
          <p:cNvSpPr/>
          <p:nvPr/>
        </p:nvSpPr>
        <p:spPr>
          <a:xfrm>
            <a:off x="1930225" y="2145975"/>
            <a:ext cx="4155663" cy="488225"/>
          </a:xfrm>
          <a:custGeom>
            <a:pathLst>
              <a:path extrusionOk="0" h="19529" w="170769">
                <a:moveTo>
                  <a:pt x="170769" y="0"/>
                </a:moveTo>
                <a:cubicBezTo>
                  <a:pt x="165546" y="3103"/>
                  <a:pt x="158809" y="15366"/>
                  <a:pt x="139431" y="18621"/>
                </a:cubicBezTo>
                <a:cubicBezTo>
                  <a:pt x="120053" y="21875"/>
                  <a:pt x="76679" y="20588"/>
                  <a:pt x="54501" y="19529"/>
                </a:cubicBezTo>
                <a:cubicBezTo>
                  <a:pt x="32322" y="18469"/>
                  <a:pt x="15442" y="14835"/>
                  <a:pt x="6359" y="12262"/>
                </a:cubicBezTo>
                <a:cubicBezTo>
                  <a:pt x="-2724" y="9688"/>
                  <a:pt x="1059" y="5449"/>
                  <a:pt x="0" y="408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56" name="Shape 56"/>
          <p:cNvSpPr/>
          <p:nvPr/>
        </p:nvSpPr>
        <p:spPr>
          <a:xfrm>
            <a:off x="2670741" y="2180025"/>
            <a:ext cx="3381980" cy="340625"/>
          </a:xfrm>
          <a:custGeom>
            <a:pathLst>
              <a:path extrusionOk="0" h="13625" w="138976">
                <a:moveTo>
                  <a:pt x="138976" y="0"/>
                </a:moveTo>
                <a:cubicBezTo>
                  <a:pt x="133147" y="2270"/>
                  <a:pt x="122020" y="11581"/>
                  <a:pt x="104005" y="13625"/>
                </a:cubicBezTo>
                <a:cubicBezTo>
                  <a:pt x="85989" y="15668"/>
                  <a:pt x="47839" y="13247"/>
                  <a:pt x="30884" y="12263"/>
                </a:cubicBezTo>
                <a:cubicBezTo>
                  <a:pt x="13928" y="11279"/>
                  <a:pt x="7418" y="9613"/>
                  <a:pt x="2271" y="7721"/>
                </a:cubicBezTo>
                <a:cubicBezTo>
                  <a:pt x="-2876" y="5828"/>
                  <a:pt x="378" y="2043"/>
                  <a:pt x="0" y="90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57" name="Shape 57"/>
          <p:cNvSpPr/>
          <p:nvPr/>
        </p:nvSpPr>
        <p:spPr>
          <a:xfrm>
            <a:off x="3373124" y="2157325"/>
            <a:ext cx="2712768" cy="319825"/>
          </a:xfrm>
          <a:custGeom>
            <a:pathLst>
              <a:path extrusionOk="0" h="12793" w="111476">
                <a:moveTo>
                  <a:pt x="111476" y="0"/>
                </a:moveTo>
                <a:cubicBezTo>
                  <a:pt x="107464" y="1665"/>
                  <a:pt x="97926" y="7872"/>
                  <a:pt x="87405" y="9992"/>
                </a:cubicBezTo>
                <a:cubicBezTo>
                  <a:pt x="76883" y="12111"/>
                  <a:pt x="62198" y="12868"/>
                  <a:pt x="48346" y="12717"/>
                </a:cubicBezTo>
                <a:cubicBezTo>
                  <a:pt x="34493" y="12565"/>
                  <a:pt x="12087" y="10899"/>
                  <a:pt x="4291" y="9083"/>
                </a:cubicBezTo>
                <a:cubicBezTo>
                  <a:pt x="-3505" y="7266"/>
                  <a:pt x="2020" y="3027"/>
                  <a:pt x="1566" y="181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58" name="Shape 58"/>
          <p:cNvSpPr/>
          <p:nvPr/>
        </p:nvSpPr>
        <p:spPr>
          <a:xfrm>
            <a:off x="4251206" y="2168675"/>
            <a:ext cx="1801520" cy="217850"/>
          </a:xfrm>
          <a:custGeom>
            <a:pathLst>
              <a:path extrusionOk="0" h="8714" w="74030">
                <a:moveTo>
                  <a:pt x="74030" y="0"/>
                </a:moveTo>
                <a:cubicBezTo>
                  <a:pt x="65930" y="1362"/>
                  <a:pt x="37242" y="6963"/>
                  <a:pt x="25434" y="8175"/>
                </a:cubicBezTo>
                <a:cubicBezTo>
                  <a:pt x="13625" y="9386"/>
                  <a:pt x="7419" y="8175"/>
                  <a:pt x="3180" y="7267"/>
                </a:cubicBezTo>
                <a:cubicBezTo>
                  <a:pt x="-1059" y="6358"/>
                  <a:pt x="530" y="3482"/>
                  <a:pt x="0" y="272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59" name="Shape 59"/>
          <p:cNvSpPr txBox="1"/>
          <p:nvPr/>
        </p:nvSpPr>
        <p:spPr>
          <a:xfrm>
            <a:off x="5904250" y="2878175"/>
            <a:ext cx="3224700" cy="19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When we use a function we are applying that function to its </a:t>
            </a:r>
            <a:r>
              <a:rPr b="1" lang="en" sz="2000"/>
              <a:t>arguments.  </a:t>
            </a:r>
            <a:r>
              <a:rPr lang="en" sz="2000"/>
              <a:t>Arguments are </a:t>
            </a:r>
            <a:r>
              <a:rPr b="1" lang="en" sz="2000"/>
              <a:t>specific values.</a:t>
            </a:r>
          </a:p>
        </p:txBody>
      </p:sp>
      <p:sp>
        <p:nvSpPr>
          <p:cNvPr id="60" name="Shape 60"/>
          <p:cNvSpPr/>
          <p:nvPr/>
        </p:nvSpPr>
        <p:spPr>
          <a:xfrm>
            <a:off x="1627424" y="3167850"/>
            <a:ext cx="4222164" cy="842350"/>
          </a:xfrm>
          <a:custGeom>
            <a:pathLst>
              <a:path extrusionOk="0" h="33694" w="176254">
                <a:moveTo>
                  <a:pt x="176254" y="21800"/>
                </a:moveTo>
                <a:cubicBezTo>
                  <a:pt x="158465" y="23768"/>
                  <a:pt x="97984" y="34290"/>
                  <a:pt x="69523" y="33609"/>
                </a:cubicBezTo>
                <a:cubicBezTo>
                  <a:pt x="41061" y="32927"/>
                  <a:pt x="16536" y="23314"/>
                  <a:pt x="5485" y="17713"/>
                </a:cubicBezTo>
                <a:cubicBezTo>
                  <a:pt x="-5566" y="12111"/>
                  <a:pt x="3592" y="2952"/>
                  <a:pt x="3214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61" name="Shape 61"/>
          <p:cNvSpPr/>
          <p:nvPr/>
        </p:nvSpPr>
        <p:spPr>
          <a:xfrm>
            <a:off x="2074366" y="3179200"/>
            <a:ext cx="3753484" cy="749400"/>
          </a:xfrm>
          <a:custGeom>
            <a:pathLst>
              <a:path extrusionOk="0" h="29976" w="156689">
                <a:moveTo>
                  <a:pt x="156689" y="21346"/>
                </a:moveTo>
                <a:cubicBezTo>
                  <a:pt x="141398" y="22784"/>
                  <a:pt x="90456" y="30505"/>
                  <a:pt x="64947" y="29976"/>
                </a:cubicBezTo>
                <a:cubicBezTo>
                  <a:pt x="39437" y="29446"/>
                  <a:pt x="14457" y="23163"/>
                  <a:pt x="3633" y="18167"/>
                </a:cubicBezTo>
                <a:cubicBezTo>
                  <a:pt x="-7191" y="13171"/>
                  <a:pt x="605" y="3027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62" name="Shape 62"/>
          <p:cNvSpPr/>
          <p:nvPr/>
        </p:nvSpPr>
        <p:spPr>
          <a:xfrm>
            <a:off x="2792477" y="3201925"/>
            <a:ext cx="3089835" cy="624475"/>
          </a:xfrm>
          <a:custGeom>
            <a:pathLst>
              <a:path extrusionOk="0" h="24979" w="128985">
                <a:moveTo>
                  <a:pt x="128985" y="20437"/>
                </a:moveTo>
                <a:cubicBezTo>
                  <a:pt x="113316" y="21194"/>
                  <a:pt x="56318" y="25357"/>
                  <a:pt x="34972" y="24979"/>
                </a:cubicBezTo>
                <a:cubicBezTo>
                  <a:pt x="13626" y="24600"/>
                  <a:pt x="6737" y="22329"/>
                  <a:pt x="909" y="18166"/>
                </a:cubicBezTo>
                <a:cubicBezTo>
                  <a:pt x="-4919" y="14002"/>
                  <a:pt x="151" y="3027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63" name="Shape 63"/>
          <p:cNvSpPr/>
          <p:nvPr/>
        </p:nvSpPr>
        <p:spPr>
          <a:xfrm>
            <a:off x="3467082" y="3224625"/>
            <a:ext cx="2437061" cy="510950"/>
          </a:xfrm>
          <a:custGeom>
            <a:pathLst>
              <a:path extrusionOk="0" h="20438" w="101735">
                <a:moveTo>
                  <a:pt x="101735" y="20438"/>
                </a:moveTo>
                <a:cubicBezTo>
                  <a:pt x="86217" y="20362"/>
                  <a:pt x="25584" y="23389"/>
                  <a:pt x="8629" y="19983"/>
                </a:cubicBezTo>
                <a:cubicBezTo>
                  <a:pt x="-8326" y="16576"/>
                  <a:pt x="1438" y="3330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Notes 5/5 - Values vs. Types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31125" y="1589600"/>
            <a:ext cx="54255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Here is the contract for a new function: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; rectangle: Number Number String String -&gt; Image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Here is an example of the function being used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(rectangle 300 400 “solid” “blue”)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6233525" y="1633250"/>
            <a:ext cx="254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Contracts refer to a parameters </a:t>
            </a:r>
            <a:r>
              <a:rPr b="1" lang="en" sz="2000"/>
              <a:t>type. </a:t>
            </a:r>
            <a:r>
              <a:rPr lang="en" sz="2000"/>
              <a:t>Types are </a:t>
            </a:r>
            <a:r>
              <a:rPr b="1" lang="en" sz="2000"/>
              <a:t>general.</a:t>
            </a:r>
          </a:p>
        </p:txBody>
      </p:sp>
      <p:sp>
        <p:nvSpPr>
          <p:cNvPr id="71" name="Shape 71"/>
          <p:cNvSpPr/>
          <p:nvPr/>
        </p:nvSpPr>
        <p:spPr>
          <a:xfrm>
            <a:off x="1930225" y="2145975"/>
            <a:ext cx="4269225" cy="488225"/>
          </a:xfrm>
          <a:custGeom>
            <a:pathLst>
              <a:path extrusionOk="0" h="19529" w="170769">
                <a:moveTo>
                  <a:pt x="170769" y="0"/>
                </a:moveTo>
                <a:cubicBezTo>
                  <a:pt x="165546" y="3103"/>
                  <a:pt x="158809" y="15366"/>
                  <a:pt x="139431" y="18621"/>
                </a:cubicBezTo>
                <a:cubicBezTo>
                  <a:pt x="120053" y="21875"/>
                  <a:pt x="76679" y="20588"/>
                  <a:pt x="54501" y="19529"/>
                </a:cubicBezTo>
                <a:cubicBezTo>
                  <a:pt x="32322" y="18469"/>
                  <a:pt x="15442" y="14835"/>
                  <a:pt x="6359" y="12262"/>
                </a:cubicBezTo>
                <a:cubicBezTo>
                  <a:pt x="-2724" y="9688"/>
                  <a:pt x="1059" y="5449"/>
                  <a:pt x="0" y="408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2" name="Shape 72"/>
          <p:cNvSpPr/>
          <p:nvPr/>
        </p:nvSpPr>
        <p:spPr>
          <a:xfrm>
            <a:off x="2690975" y="2180025"/>
            <a:ext cx="3474400" cy="340625"/>
          </a:xfrm>
          <a:custGeom>
            <a:pathLst>
              <a:path extrusionOk="0" h="13625" w="138976">
                <a:moveTo>
                  <a:pt x="138976" y="0"/>
                </a:moveTo>
                <a:cubicBezTo>
                  <a:pt x="133147" y="2270"/>
                  <a:pt x="122020" y="11581"/>
                  <a:pt x="104005" y="13625"/>
                </a:cubicBezTo>
                <a:cubicBezTo>
                  <a:pt x="85989" y="15668"/>
                  <a:pt x="47839" y="13247"/>
                  <a:pt x="30884" y="12263"/>
                </a:cubicBezTo>
                <a:cubicBezTo>
                  <a:pt x="13928" y="11279"/>
                  <a:pt x="7418" y="9613"/>
                  <a:pt x="2271" y="7721"/>
                </a:cubicBezTo>
                <a:cubicBezTo>
                  <a:pt x="-2876" y="5828"/>
                  <a:pt x="378" y="2043"/>
                  <a:pt x="0" y="90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3" name="Shape 73"/>
          <p:cNvSpPr/>
          <p:nvPr/>
        </p:nvSpPr>
        <p:spPr>
          <a:xfrm>
            <a:off x="3412550" y="2157325"/>
            <a:ext cx="2786900" cy="319825"/>
          </a:xfrm>
          <a:custGeom>
            <a:pathLst>
              <a:path extrusionOk="0" h="12793" w="111476">
                <a:moveTo>
                  <a:pt x="111476" y="0"/>
                </a:moveTo>
                <a:cubicBezTo>
                  <a:pt x="107464" y="1665"/>
                  <a:pt x="97926" y="7872"/>
                  <a:pt x="87405" y="9992"/>
                </a:cubicBezTo>
                <a:cubicBezTo>
                  <a:pt x="76883" y="12111"/>
                  <a:pt x="62198" y="12868"/>
                  <a:pt x="48346" y="12717"/>
                </a:cubicBezTo>
                <a:cubicBezTo>
                  <a:pt x="34493" y="12565"/>
                  <a:pt x="12087" y="10899"/>
                  <a:pt x="4291" y="9083"/>
                </a:cubicBezTo>
                <a:cubicBezTo>
                  <a:pt x="-3505" y="7266"/>
                  <a:pt x="2020" y="3027"/>
                  <a:pt x="1566" y="181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4" name="Shape 74"/>
          <p:cNvSpPr/>
          <p:nvPr/>
        </p:nvSpPr>
        <p:spPr>
          <a:xfrm>
            <a:off x="4314625" y="2168675"/>
            <a:ext cx="1850750" cy="217850"/>
          </a:xfrm>
          <a:custGeom>
            <a:pathLst>
              <a:path extrusionOk="0" h="8714" w="74030">
                <a:moveTo>
                  <a:pt x="74030" y="0"/>
                </a:moveTo>
                <a:cubicBezTo>
                  <a:pt x="65930" y="1362"/>
                  <a:pt x="37242" y="6963"/>
                  <a:pt x="25434" y="8175"/>
                </a:cubicBezTo>
                <a:cubicBezTo>
                  <a:pt x="13625" y="9386"/>
                  <a:pt x="7419" y="8175"/>
                  <a:pt x="3180" y="7267"/>
                </a:cubicBezTo>
                <a:cubicBezTo>
                  <a:pt x="-1059" y="6358"/>
                  <a:pt x="530" y="3482"/>
                  <a:pt x="0" y="272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5" name="Shape 75"/>
          <p:cNvSpPr txBox="1"/>
          <p:nvPr/>
        </p:nvSpPr>
        <p:spPr>
          <a:xfrm>
            <a:off x="6233525" y="3075500"/>
            <a:ext cx="254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Functions are applied an arguments </a:t>
            </a:r>
            <a:r>
              <a:rPr b="1" lang="en" sz="2000"/>
              <a:t>values.  </a:t>
            </a:r>
            <a:r>
              <a:rPr lang="en" sz="2000"/>
              <a:t>Values are </a:t>
            </a:r>
            <a:r>
              <a:rPr b="1" lang="en" sz="2000"/>
              <a:t>specific.</a:t>
            </a:r>
          </a:p>
        </p:txBody>
      </p:sp>
      <p:sp>
        <p:nvSpPr>
          <p:cNvPr id="76" name="Shape 76"/>
          <p:cNvSpPr/>
          <p:nvPr/>
        </p:nvSpPr>
        <p:spPr>
          <a:xfrm>
            <a:off x="1645500" y="3167850"/>
            <a:ext cx="4406350" cy="842350"/>
          </a:xfrm>
          <a:custGeom>
            <a:pathLst>
              <a:path extrusionOk="0" h="33694" w="176254">
                <a:moveTo>
                  <a:pt x="176254" y="21800"/>
                </a:moveTo>
                <a:cubicBezTo>
                  <a:pt x="158465" y="23768"/>
                  <a:pt x="97984" y="34290"/>
                  <a:pt x="69523" y="33609"/>
                </a:cubicBezTo>
                <a:cubicBezTo>
                  <a:pt x="41061" y="32927"/>
                  <a:pt x="16536" y="23314"/>
                  <a:pt x="5485" y="17713"/>
                </a:cubicBezTo>
                <a:cubicBezTo>
                  <a:pt x="-5566" y="12111"/>
                  <a:pt x="3592" y="2952"/>
                  <a:pt x="3214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7" name="Shape 77"/>
          <p:cNvSpPr/>
          <p:nvPr/>
        </p:nvSpPr>
        <p:spPr>
          <a:xfrm>
            <a:off x="2111900" y="3179200"/>
            <a:ext cx="3917225" cy="749400"/>
          </a:xfrm>
          <a:custGeom>
            <a:pathLst>
              <a:path extrusionOk="0" h="29976" w="156689">
                <a:moveTo>
                  <a:pt x="156689" y="21346"/>
                </a:moveTo>
                <a:cubicBezTo>
                  <a:pt x="141398" y="22784"/>
                  <a:pt x="90456" y="30505"/>
                  <a:pt x="64947" y="29976"/>
                </a:cubicBezTo>
                <a:cubicBezTo>
                  <a:pt x="39437" y="29446"/>
                  <a:pt x="14457" y="23163"/>
                  <a:pt x="3633" y="18167"/>
                </a:cubicBezTo>
                <a:cubicBezTo>
                  <a:pt x="-7191" y="13171"/>
                  <a:pt x="605" y="3027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8" name="Shape 78"/>
          <p:cNvSpPr/>
          <p:nvPr/>
        </p:nvSpPr>
        <p:spPr>
          <a:xfrm>
            <a:off x="2861275" y="3201925"/>
            <a:ext cx="3224625" cy="624475"/>
          </a:xfrm>
          <a:custGeom>
            <a:pathLst>
              <a:path extrusionOk="0" h="24979" w="128985">
                <a:moveTo>
                  <a:pt x="128985" y="20437"/>
                </a:moveTo>
                <a:cubicBezTo>
                  <a:pt x="113316" y="21194"/>
                  <a:pt x="56318" y="25357"/>
                  <a:pt x="34972" y="24979"/>
                </a:cubicBezTo>
                <a:cubicBezTo>
                  <a:pt x="13626" y="24600"/>
                  <a:pt x="6737" y="22329"/>
                  <a:pt x="909" y="18166"/>
                </a:cubicBezTo>
                <a:cubicBezTo>
                  <a:pt x="-4919" y="14002"/>
                  <a:pt x="151" y="3027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79" name="Shape 79"/>
          <p:cNvSpPr/>
          <p:nvPr/>
        </p:nvSpPr>
        <p:spPr>
          <a:xfrm>
            <a:off x="3565250" y="3224625"/>
            <a:ext cx="2543375" cy="510950"/>
          </a:xfrm>
          <a:custGeom>
            <a:pathLst>
              <a:path extrusionOk="0" h="20438" w="101735">
                <a:moveTo>
                  <a:pt x="101735" y="20438"/>
                </a:moveTo>
                <a:cubicBezTo>
                  <a:pt x="86217" y="20362"/>
                  <a:pt x="25584" y="23389"/>
                  <a:pt x="8629" y="19983"/>
                </a:cubicBezTo>
                <a:cubicBezTo>
                  <a:pt x="-8326" y="16576"/>
                  <a:pt x="1438" y="3330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821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 are made of smaller problems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169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/>
              <a:t>Assignment 01.00 - Requirement 1:</a:t>
            </a:r>
            <a:r>
              <a:rPr lang="en" sz="2000"/>
              <a:t> Write an expression which displays four copies of a picture in a two-by-two square, each flipped differently: the top-right one should be flipped upside down, the bottom-left one flipped sideways, and the top-left and bottom-right should be right side up.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558850" y="3280675"/>
            <a:ext cx="8072399" cy="1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What are the smaller problems that make up this larger problem?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