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70"/>
  </p:notesMasterIdLst>
  <p:sldIdLst>
    <p:sldId id="258" r:id="rId2"/>
    <p:sldId id="259" r:id="rId3"/>
    <p:sldId id="347" r:id="rId4"/>
    <p:sldId id="260" r:id="rId5"/>
    <p:sldId id="265" r:id="rId6"/>
    <p:sldId id="359" r:id="rId7"/>
    <p:sldId id="261" r:id="rId8"/>
    <p:sldId id="262" r:id="rId9"/>
    <p:sldId id="360" r:id="rId10"/>
    <p:sldId id="361" r:id="rId11"/>
    <p:sldId id="263" r:id="rId12"/>
    <p:sldId id="362" r:id="rId13"/>
    <p:sldId id="363" r:id="rId14"/>
    <p:sldId id="364" r:id="rId15"/>
    <p:sldId id="365" r:id="rId16"/>
    <p:sldId id="366" r:id="rId17"/>
    <p:sldId id="264"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48" r:id="rId31"/>
    <p:sldId id="379" r:id="rId32"/>
    <p:sldId id="380" r:id="rId33"/>
    <p:sldId id="349" r:id="rId34"/>
    <p:sldId id="381" r:id="rId35"/>
    <p:sldId id="382" r:id="rId36"/>
    <p:sldId id="383" r:id="rId37"/>
    <p:sldId id="384" r:id="rId38"/>
    <p:sldId id="385" r:id="rId39"/>
    <p:sldId id="386" r:id="rId40"/>
    <p:sldId id="387" r:id="rId41"/>
    <p:sldId id="350" r:id="rId42"/>
    <p:sldId id="266" r:id="rId43"/>
    <p:sldId id="267" r:id="rId44"/>
    <p:sldId id="351" r:id="rId45"/>
    <p:sldId id="388" r:id="rId46"/>
    <p:sldId id="389" r:id="rId47"/>
    <p:sldId id="352"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405" r:id="rId64"/>
    <p:sldId id="406" r:id="rId65"/>
    <p:sldId id="353" r:id="rId66"/>
    <p:sldId id="407" r:id="rId67"/>
    <p:sldId id="354" r:id="rId68"/>
    <p:sldId id="408" r:id="rId69"/>
    <p:sldId id="355" r:id="rId70"/>
    <p:sldId id="409" r:id="rId71"/>
    <p:sldId id="410" r:id="rId72"/>
    <p:sldId id="411" r:id="rId73"/>
    <p:sldId id="413" r:id="rId74"/>
    <p:sldId id="414" r:id="rId75"/>
    <p:sldId id="415" r:id="rId76"/>
    <p:sldId id="416" r:id="rId77"/>
    <p:sldId id="417" r:id="rId78"/>
    <p:sldId id="418" r:id="rId79"/>
    <p:sldId id="419" r:id="rId80"/>
    <p:sldId id="420" r:id="rId81"/>
    <p:sldId id="421" r:id="rId82"/>
    <p:sldId id="357" r:id="rId83"/>
    <p:sldId id="422" r:id="rId84"/>
    <p:sldId id="423" r:id="rId85"/>
    <p:sldId id="424" r:id="rId86"/>
    <p:sldId id="425" r:id="rId87"/>
    <p:sldId id="426" r:id="rId88"/>
    <p:sldId id="427" r:id="rId89"/>
    <p:sldId id="428" r:id="rId90"/>
    <p:sldId id="429" r:id="rId91"/>
    <p:sldId id="430" r:id="rId92"/>
    <p:sldId id="358" r:id="rId93"/>
    <p:sldId id="268" r:id="rId94"/>
    <p:sldId id="269" r:id="rId95"/>
    <p:sldId id="270" r:id="rId96"/>
    <p:sldId id="271" r:id="rId97"/>
    <p:sldId id="272" r:id="rId98"/>
    <p:sldId id="273" r:id="rId99"/>
    <p:sldId id="274" r:id="rId100"/>
    <p:sldId id="275" r:id="rId101"/>
    <p:sldId id="276" r:id="rId102"/>
    <p:sldId id="277" r:id="rId103"/>
    <p:sldId id="278" r:id="rId104"/>
    <p:sldId id="279" r:id="rId105"/>
    <p:sldId id="280" r:id="rId106"/>
    <p:sldId id="281" r:id="rId107"/>
    <p:sldId id="282" r:id="rId108"/>
    <p:sldId id="283" r:id="rId109"/>
    <p:sldId id="284" r:id="rId110"/>
    <p:sldId id="285" r:id="rId111"/>
    <p:sldId id="286" r:id="rId112"/>
    <p:sldId id="287" r:id="rId113"/>
    <p:sldId id="288" r:id="rId114"/>
    <p:sldId id="289" r:id="rId115"/>
    <p:sldId id="290" r:id="rId116"/>
    <p:sldId id="291" r:id="rId117"/>
    <p:sldId id="292" r:id="rId118"/>
    <p:sldId id="293" r:id="rId119"/>
    <p:sldId id="294" r:id="rId120"/>
    <p:sldId id="295" r:id="rId121"/>
    <p:sldId id="297" r:id="rId122"/>
    <p:sldId id="298" r:id="rId123"/>
    <p:sldId id="299" r:id="rId124"/>
    <p:sldId id="300" r:id="rId125"/>
    <p:sldId id="301" r:id="rId126"/>
    <p:sldId id="302" r:id="rId127"/>
    <p:sldId id="303" r:id="rId128"/>
    <p:sldId id="304" r:id="rId129"/>
    <p:sldId id="305" r:id="rId130"/>
    <p:sldId id="306" r:id="rId131"/>
    <p:sldId id="307" r:id="rId132"/>
    <p:sldId id="308" r:id="rId133"/>
    <p:sldId id="309" r:id="rId134"/>
    <p:sldId id="314" r:id="rId135"/>
    <p:sldId id="310" r:id="rId136"/>
    <p:sldId id="311" r:id="rId137"/>
    <p:sldId id="312" r:id="rId138"/>
    <p:sldId id="315" r:id="rId139"/>
    <p:sldId id="316" r:id="rId140"/>
    <p:sldId id="317" r:id="rId141"/>
    <p:sldId id="318" r:id="rId142"/>
    <p:sldId id="319" r:id="rId143"/>
    <p:sldId id="320" r:id="rId144"/>
    <p:sldId id="321" r:id="rId145"/>
    <p:sldId id="322" r:id="rId146"/>
    <p:sldId id="323" r:id="rId147"/>
    <p:sldId id="324" r:id="rId148"/>
    <p:sldId id="325" r:id="rId149"/>
    <p:sldId id="326" r:id="rId150"/>
    <p:sldId id="327" r:id="rId151"/>
    <p:sldId id="328" r:id="rId152"/>
    <p:sldId id="329" r:id="rId153"/>
    <p:sldId id="330" r:id="rId154"/>
    <p:sldId id="331" r:id="rId155"/>
    <p:sldId id="332" r:id="rId156"/>
    <p:sldId id="333" r:id="rId157"/>
    <p:sldId id="334" r:id="rId158"/>
    <p:sldId id="335" r:id="rId159"/>
    <p:sldId id="336" r:id="rId160"/>
    <p:sldId id="337" r:id="rId161"/>
    <p:sldId id="338" r:id="rId162"/>
    <p:sldId id="339" r:id="rId163"/>
    <p:sldId id="340" r:id="rId164"/>
    <p:sldId id="341" r:id="rId165"/>
    <p:sldId id="342" r:id="rId166"/>
    <p:sldId id="343" r:id="rId167"/>
    <p:sldId id="344" r:id="rId168"/>
    <p:sldId id="345"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ages" id="{0B1D1C1E-B82D-42A1-96E9-ADE7FC6630C6}">
          <p14:sldIdLst>
            <p14:sldId id="258"/>
            <p14:sldId id="259"/>
            <p14:sldId id="347"/>
            <p14:sldId id="260"/>
            <p14:sldId id="265"/>
            <p14:sldId id="359"/>
          </p14:sldIdLst>
        </p14:section>
        <p14:section name="Untitled Section" id="{179EFE16-0887-40FB-AD6C-A022AE86A841}">
          <p14:sldIdLst>
            <p14:sldId id="261"/>
            <p14:sldId id="262"/>
            <p14:sldId id="360"/>
            <p14:sldId id="361"/>
            <p14:sldId id="263"/>
            <p14:sldId id="362"/>
            <p14:sldId id="363"/>
            <p14:sldId id="364"/>
            <p14:sldId id="365"/>
            <p14:sldId id="366"/>
            <p14:sldId id="264"/>
            <p14:sldId id="367"/>
            <p14:sldId id="368"/>
            <p14:sldId id="369"/>
            <p14:sldId id="370"/>
            <p14:sldId id="371"/>
            <p14:sldId id="372"/>
            <p14:sldId id="373"/>
            <p14:sldId id="374"/>
            <p14:sldId id="375"/>
            <p14:sldId id="376"/>
            <p14:sldId id="377"/>
            <p14:sldId id="378"/>
            <p14:sldId id="348"/>
            <p14:sldId id="379"/>
            <p14:sldId id="380"/>
            <p14:sldId id="349"/>
            <p14:sldId id="381"/>
            <p14:sldId id="382"/>
            <p14:sldId id="383"/>
            <p14:sldId id="384"/>
            <p14:sldId id="385"/>
            <p14:sldId id="386"/>
            <p14:sldId id="387"/>
            <p14:sldId id="350"/>
            <p14:sldId id="266"/>
            <p14:sldId id="267"/>
            <p14:sldId id="351"/>
            <p14:sldId id="388"/>
            <p14:sldId id="389"/>
            <p14:sldId id="352"/>
            <p14:sldId id="390"/>
            <p14:sldId id="391"/>
            <p14:sldId id="392"/>
            <p14:sldId id="393"/>
            <p14:sldId id="394"/>
            <p14:sldId id="395"/>
            <p14:sldId id="396"/>
            <p14:sldId id="397"/>
            <p14:sldId id="398"/>
            <p14:sldId id="399"/>
            <p14:sldId id="400"/>
            <p14:sldId id="401"/>
            <p14:sldId id="402"/>
            <p14:sldId id="403"/>
            <p14:sldId id="404"/>
            <p14:sldId id="405"/>
            <p14:sldId id="406"/>
            <p14:sldId id="353"/>
            <p14:sldId id="407"/>
            <p14:sldId id="354"/>
            <p14:sldId id="408"/>
            <p14:sldId id="355"/>
            <p14:sldId id="409"/>
            <p14:sldId id="410"/>
            <p14:sldId id="411"/>
            <p14:sldId id="413"/>
            <p14:sldId id="414"/>
            <p14:sldId id="415"/>
            <p14:sldId id="416"/>
            <p14:sldId id="417"/>
            <p14:sldId id="418"/>
            <p14:sldId id="419"/>
            <p14:sldId id="420"/>
            <p14:sldId id="421"/>
            <p14:sldId id="357"/>
            <p14:sldId id="422"/>
            <p14:sldId id="423"/>
            <p14:sldId id="424"/>
            <p14:sldId id="425"/>
            <p14:sldId id="426"/>
            <p14:sldId id="427"/>
            <p14:sldId id="428"/>
            <p14:sldId id="429"/>
            <p14:sldId id="430"/>
            <p14:sldId id="358"/>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7"/>
            <p14:sldId id="298"/>
            <p14:sldId id="299"/>
            <p14:sldId id="300"/>
            <p14:sldId id="301"/>
            <p14:sldId id="302"/>
            <p14:sldId id="303"/>
            <p14:sldId id="304"/>
            <p14:sldId id="305"/>
            <p14:sldId id="306"/>
            <p14:sldId id="307"/>
            <p14:sldId id="308"/>
            <p14:sldId id="309"/>
            <p14:sldId id="314"/>
            <p14:sldId id="310"/>
            <p14:sldId id="311"/>
            <p14:sldId id="312"/>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6" d="100"/>
          <a:sy n="96" d="100"/>
        </p:scale>
        <p:origin x="465"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ink/ink1.xml><?xml version="1.0" encoding="utf-8"?>
<inkml:ink xmlns:inkml="http://www.w3.org/2003/InkML">
  <inkml:definitions/>
  <inkml:traceGroup>
    <inkml:annotationXML>
      <emma:emma xmlns:emma="http://www.w3.org/2003/04/emma" version="1.0">
        <emma:interpretation id="{2EC86439-5C7D-4396-8F82-D52BA663418A}" emma:medium="tactile" emma:mode="ink">
          <msink:context xmlns:msink="http://schemas.microsoft.com/ink/2010/main" type="writingRegion" rotatedBoundingBox="11421,8091 11649,8091 11649,8190 11421,8190"/>
        </emma:interpretation>
      </emma:emma>
    </inkml:annotationXML>
    <inkml:traceGroup>
      <inkml:annotationXML>
        <emma:emma xmlns:emma="http://www.w3.org/2003/04/emma" version="1.0">
          <emma:interpretation id="{AC182560-CC30-478B-9F57-62F27B663A4F}" emma:medium="tactile" emma:mode="ink">
            <msink:context xmlns:msink="http://schemas.microsoft.com/ink/2010/main" type="paragraph" rotatedBoundingBox="11421,8091 11649,8091 11649,8190 11421,8190" alignmentLevel="1"/>
          </emma:interpretation>
        </emma:emma>
      </inkml:annotationXML>
      <inkml:traceGroup>
        <inkml:annotationXML>
          <emma:emma xmlns:emma="http://www.w3.org/2003/04/emma" version="1.0">
            <emma:interpretation id="{8A38045E-CF73-4E30-9BDD-9C329A9EA88A}" emma:medium="tactile" emma:mode="ink">
              <msink:context xmlns:msink="http://schemas.microsoft.com/ink/2010/main" type="line" rotatedBoundingBox="11421,8091 11649,8091 11649,8190 11421,8190"/>
            </emma:interpretation>
          </emma:emma>
        </inkml:annotationXML>
        <inkml:traceGroup>
          <inkml:annotationXML>
            <emma:emma xmlns:emma="http://www.w3.org/2003/04/emma" version="1.0">
              <emma:interpretation id="{F784237A-5ACC-4984-A86E-CA56CAF74CFD}" emma:medium="tactile" emma:mode="ink">
                <msink:context xmlns:msink="http://schemas.microsoft.com/ink/2010/main" type="inkWord" rotatedBoundingBox="11421,8091 11649,8091 11649,8190 11421,8190"/>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M</emma:literal>
                </emma:interpretation>
                <emma:interpretation id="interp4" emma:lang="" emma:confidence="0">
                  <emma:literal>~</emma:literal>
                </emma:interpretation>
              </emma:one-of>
            </emma:emma>
          </inkml:annotationXML>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5T02:18:24.299"/>
    </inkml:context>
    <inkml:brush xml:id="br0">
      <inkml:brushProperty name="width" value="0.025" units="cm"/>
      <inkml:brushProperty name="height" value="0.025" units="cm"/>
    </inkml:brush>
  </inkml:definitions>
  <inkml:traceGroup>
    <inkml:annotationXML>
      <emma:emma xmlns:emma="http://www.w3.org/2003/04/emma" version="1.0">
        <emma:interpretation id="{F45A5C35-9B50-4B66-9FE7-C89C0DD2FC5F}" emma:medium="tactile" emma:mode="ink">
          <msink:context xmlns:msink="http://schemas.microsoft.com/ink/2010/main" type="writingRegion" rotatedBoundingBox="23198,10102 23233,10102 23233,10109 23198,10109"/>
        </emma:interpretation>
      </emma:emma>
    </inkml:annotationXML>
    <inkml:traceGroup>
      <inkml:annotationXML>
        <emma:emma xmlns:emma="http://www.w3.org/2003/04/emma" version="1.0">
          <emma:interpretation id="{C61F46FD-5F0E-4A4E-994E-DA243FABCCEC}" emma:medium="tactile" emma:mode="ink">
            <msink:context xmlns:msink="http://schemas.microsoft.com/ink/2010/main" type="paragraph" rotatedBoundingBox="23198,10102 23233,10102 23233,10109 23198,10109" alignmentLevel="1"/>
          </emma:interpretation>
        </emma:emma>
      </inkml:annotationXML>
      <inkml:traceGroup>
        <inkml:annotationXML>
          <emma:emma xmlns:emma="http://www.w3.org/2003/04/emma" version="1.0">
            <emma:interpretation id="{28B42D62-6AF2-4A28-8D22-7294D1D45609}" emma:medium="tactile" emma:mode="ink">
              <msink:context xmlns:msink="http://schemas.microsoft.com/ink/2010/main" type="line" rotatedBoundingBox="23198,10102 23233,10102 23233,10109 23198,10109"/>
            </emma:interpretation>
          </emma:emma>
        </inkml:annotationXML>
        <inkml:traceGroup>
          <inkml:annotationXML>
            <emma:emma xmlns:emma="http://www.w3.org/2003/04/emma" version="1.0">
              <emma:interpretation id="{3504787A-E56F-4259-9BB9-38A9E8D83D44}" emma:medium="tactile" emma:mode="ink">
                <msink:context xmlns:msink="http://schemas.microsoft.com/ink/2010/main" type="inkWord" rotatedBoundingBox="23198,10102 23233,10102 23233,10109 23198,10109"/>
              </emma:interpretation>
              <emma:one-of disjunction-type="recognition" id="oneOf0">
                <emma:interpretation id="interp0" emma:lang="en-US" emma:confidence="0">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S</emma:literal>
                </emma:interpretation>
              </emma:one-of>
            </emma:emma>
          </inkml:annotationXML>
          <inkml:trace contextRef="#ctx0" brushRef="#br0">25373 10384 6272,'-28'2'2368,"21"-2"-1280,7-7-3936,7 7-800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10-15T02:32:47.778"/>
    </inkml:context>
    <inkml:brush xml:id="br0">
      <inkml:brushProperty name="width" value="0.025" units="cm"/>
      <inkml:brushProperty name="height" value="0.025" units="cm"/>
      <inkml:brushProperty name="color" value="#ED1C24"/>
    </inkml:brush>
  </inkml:definitions>
  <inkml:traceGroup>
    <inkml:annotationXML>
      <emma:emma xmlns:emma="http://www.w3.org/2003/04/emma" version="1.0">
        <emma:interpretation id="{9364147C-C36B-4D0F-91C0-BE6C739CD9F6}" emma:medium="tactile" emma:mode="ink">
          <msink:context xmlns:msink="http://schemas.microsoft.com/ink/2010/main" type="inkDrawing" rotatedBoundingBox="6256,6275 6834,6632 6553,7086 5975,6729" shapeName="None"/>
        </emma:interpretation>
      </emma:emma>
    </inkml:annotationXML>
    <inkml:trace contextRef="#ctx0" brushRef="#br0">8750 6772 4736,'-16'-8'1760,"11"8"-960,-15-2-672,17 2 480,-9-4-352,1 0-64,-2 2-128,5-3 32,1-2-64,-2 1-96,2-1 32,-2 0 160,2-1 160,0 1-32,-2 0 96,-3 1-128,1-8 32,-1 3-32,1 1 32,-1 3 0,-4-1 64,0 1-96,-4 4-64,-8-1 0,5 4 32,-1 7-32,4 4 0,1 0-96,-1-1 32,1 3 0,-1 5 96,1 4-96,-2-2-64,5 4 0,2 2 32,1 8-32,1 6-32,5-6 32,3 1-32,4-4-96,4-2 64,3-2 32,5 1 0,4-3-96,4 2 64,8-2 32,7-4 0,0 1 0,1-6 0,-6-2 0,2-2 64,3-10-32,6-2 64,1 0-64,-3-10-32,-2 3-64,-2-4 32,-3 1 96,-2-4 96,-2 4 0,-4-4 0,-5 0-32,-3 0 64,-4-1-96,-5 2 0,-2-1-32,-5-11 32,0-3 64,-5 3 64,-2 1-32,-5 4-32,-4-2 32,0 1 32,-11 1-32,-4-2-32,-1 1-32,0 5 64,-3-6 32,0 4 32,-8 5-129,-5-2-31,6 5 32,2 3 0,4 0-224,6 4 0,-2 3-191,4 3 31,5 4-512,2 8-224,10 5-800,3 14-320,8 9-1280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B6B4C-0318-468A-8BC3-B50C01483D3E}" type="datetimeFigureOut">
              <a:rPr lang="en-US" smtClean="0"/>
              <a:t>10/14/2016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BB7D1-A314-492A-8F9A-F58BF8C6BC84}" type="slidenum">
              <a:rPr lang="en-US" smtClean="0"/>
              <a:t>‹#›</a:t>
            </a:fld>
            <a:endParaRPr lang="en-US"/>
          </a:p>
        </p:txBody>
      </p:sp>
    </p:spTree>
    <p:extLst>
      <p:ext uri="{BB962C8B-B14F-4D97-AF65-F5344CB8AC3E}">
        <p14:creationId xmlns:p14="http://schemas.microsoft.com/office/powerpoint/2010/main" val="33661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3" Type="http://schemas.openxmlformats.org/officeDocument/2006/relationships/hyperlink" Target="http://www.bootstrapworld.org/materials/resources/workbook/StudentWorkbook.pdf" TargetMode="External"/><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7816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13926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46143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213208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102492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378921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endParaRPr/>
          </a:p>
        </p:txBody>
      </p:sp>
    </p:spTree>
    <p:extLst>
      <p:ext uri="{BB962C8B-B14F-4D97-AF65-F5344CB8AC3E}">
        <p14:creationId xmlns:p14="http://schemas.microsoft.com/office/powerpoint/2010/main" val="244513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786033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192330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338811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Think back to the first blocks pattern. </a:t>
            </a:r>
          </a:p>
          <a:p>
            <a:pPr lvl="0" rtl="0">
              <a:spcBef>
                <a:spcPts val="0"/>
              </a:spcBef>
              <a:buNone/>
            </a:pPr>
            <a:r>
              <a:rPr lang="en"/>
              <a:t>What was the input of the function?  (stage)</a:t>
            </a:r>
          </a:p>
          <a:p>
            <a:pPr lvl="0" rtl="0">
              <a:spcBef>
                <a:spcPts val="0"/>
              </a:spcBef>
              <a:buNone/>
            </a:pPr>
            <a:r>
              <a:rPr lang="en"/>
              <a:t>What was the output? (# of blocks)</a:t>
            </a:r>
          </a:p>
          <a:p>
            <a:pPr lvl="0" rtl="0">
              <a:spcBef>
                <a:spcPts val="0"/>
              </a:spcBef>
              <a:buNone/>
            </a:pPr>
            <a:endParaRPr/>
          </a:p>
          <a:p>
            <a:pPr lvl="0" rtl="0">
              <a:spcBef>
                <a:spcPts val="0"/>
              </a:spcBef>
              <a:buNone/>
            </a:pPr>
            <a:r>
              <a:rPr lang="en"/>
              <a:t>y = x + 1</a:t>
            </a:r>
          </a:p>
          <a:p>
            <a:pPr lvl="0" rtl="0">
              <a:spcBef>
                <a:spcPts val="0"/>
              </a:spcBef>
              <a:buNone/>
            </a:pPr>
            <a:endParaRPr/>
          </a:p>
          <a:p>
            <a:pPr lvl="0">
              <a:spcBef>
                <a:spcPts val="0"/>
              </a:spcBef>
              <a:buNone/>
            </a:pPr>
            <a:r>
              <a:rPr lang="en"/>
              <a:t>what is the input, what is the output</a:t>
            </a:r>
          </a:p>
        </p:txBody>
      </p:sp>
    </p:spTree>
    <p:extLst>
      <p:ext uri="{BB962C8B-B14F-4D97-AF65-F5344CB8AC3E}">
        <p14:creationId xmlns:p14="http://schemas.microsoft.com/office/powerpoint/2010/main" val="36003434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893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495855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lnSpc>
                <a:spcPct val="115000"/>
              </a:lnSpc>
              <a:spcBef>
                <a:spcPts val="0"/>
              </a:spcBef>
              <a:buFont typeface="Arial"/>
              <a:buChar char="●"/>
            </a:pPr>
            <a:r>
              <a:rPr lang="en">
                <a:latin typeface="Times New Roman"/>
                <a:ea typeface="Times New Roman"/>
                <a:cs typeface="Times New Roman"/>
                <a:sym typeface="Times New Roman"/>
              </a:rPr>
              <a:t>tell me the name of this function?</a:t>
            </a:r>
          </a:p>
          <a:p>
            <a:pPr marL="457200" lvl="0" indent="-298450" rtl="0">
              <a:lnSpc>
                <a:spcPct val="115000"/>
              </a:lnSpc>
              <a:spcBef>
                <a:spcPts val="0"/>
              </a:spcBef>
              <a:buSzPct val="100000"/>
            </a:pPr>
            <a:r>
              <a:rPr lang="en">
                <a:latin typeface="Times New Roman"/>
                <a:ea typeface="Times New Roman"/>
                <a:cs typeface="Times New Roman"/>
                <a:sym typeface="Times New Roman"/>
              </a:rPr>
              <a:t>How many variables does it take? What is the name of that variable?</a:t>
            </a:r>
          </a:p>
          <a:p>
            <a:pPr marL="457200" lvl="0" indent="-298450" rtl="0">
              <a:lnSpc>
                <a:spcPct val="115000"/>
              </a:lnSpc>
              <a:spcBef>
                <a:spcPts val="0"/>
              </a:spcBef>
              <a:buSzPct val="100000"/>
            </a:pPr>
            <a:r>
              <a:rPr lang="en">
                <a:latin typeface="Times New Roman"/>
                <a:ea typeface="Times New Roman"/>
                <a:cs typeface="Times New Roman"/>
                <a:sym typeface="Times New Roman"/>
              </a:rPr>
              <a:t>What does the function do to the variable </a:t>
            </a:r>
            <a:r>
              <a:rPr lang="en">
                <a:solidFill>
                  <a:srgbClr val="262680"/>
                </a:solidFill>
                <a:latin typeface="Verdana"/>
                <a:ea typeface="Verdana"/>
                <a:cs typeface="Verdana"/>
                <a:sym typeface="Verdana"/>
              </a:rPr>
              <a:t>x</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Can you define a function </a:t>
            </a:r>
            <a:r>
              <a:rPr lang="en">
                <a:solidFill>
                  <a:srgbClr val="262680"/>
                </a:solidFill>
                <a:latin typeface="Verdana"/>
                <a:ea typeface="Verdana"/>
                <a:cs typeface="Verdana"/>
                <a:sym typeface="Verdana"/>
              </a:rPr>
              <a:t>g</a:t>
            </a:r>
            <a:r>
              <a:rPr lang="en">
                <a:latin typeface="Times New Roman"/>
                <a:ea typeface="Times New Roman"/>
                <a:cs typeface="Times New Roman"/>
                <a:sym typeface="Times New Roman"/>
              </a:rPr>
              <a:t>, which takes in a variable </a:t>
            </a:r>
            <a:r>
              <a:rPr lang="en">
                <a:solidFill>
                  <a:srgbClr val="262680"/>
                </a:solidFill>
                <a:latin typeface="Verdana"/>
                <a:ea typeface="Verdana"/>
                <a:cs typeface="Verdana"/>
                <a:sym typeface="Verdana"/>
              </a:rPr>
              <a:t>q</a:t>
            </a:r>
            <a:r>
              <a:rPr lang="en">
                <a:latin typeface="Times New Roman"/>
                <a:ea typeface="Times New Roman"/>
                <a:cs typeface="Times New Roman"/>
                <a:sym typeface="Times New Roman"/>
              </a:rPr>
              <a:t> and multiplies it by 20.</a:t>
            </a:r>
          </a:p>
          <a:p>
            <a:pPr lvl="0">
              <a:spcBef>
                <a:spcPts val="0"/>
              </a:spcBef>
              <a:buNone/>
            </a:pPr>
            <a:endParaRPr/>
          </a:p>
        </p:txBody>
      </p:sp>
    </p:spTree>
    <p:extLst>
      <p:ext uri="{BB962C8B-B14F-4D97-AF65-F5344CB8AC3E}">
        <p14:creationId xmlns:p14="http://schemas.microsoft.com/office/powerpoint/2010/main" val="11491948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95884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06098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289646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62770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766979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783518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0325316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7663510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1044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115508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931844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28600" rtl="0">
              <a:spcBef>
                <a:spcPts val="0"/>
              </a:spcBef>
              <a:buFont typeface="Arial"/>
              <a:buChar char="●"/>
            </a:pPr>
            <a:r>
              <a:rPr lang="en"/>
              <a:t>What are the coordinates of the corners?</a:t>
            </a:r>
          </a:p>
          <a:p>
            <a:pPr marL="914400" lvl="1" indent="-228600" rtl="0">
              <a:spcBef>
                <a:spcPts val="0"/>
              </a:spcBef>
              <a:buFont typeface="Courier New"/>
              <a:buChar char="o"/>
            </a:pPr>
            <a:r>
              <a:rPr lang="en"/>
              <a:t>Coordinates appear clockwise from origin on click</a:t>
            </a:r>
          </a:p>
          <a:p>
            <a:pPr marL="457200" lvl="0" indent="-228600" rtl="0">
              <a:spcBef>
                <a:spcPts val="0"/>
              </a:spcBef>
              <a:buFont typeface="Arial"/>
              <a:buChar char="●"/>
            </a:pPr>
            <a:r>
              <a:rPr lang="en"/>
              <a:t>What is the Danger's x-coordinate? Its y-coordinate?</a:t>
            </a:r>
          </a:p>
          <a:p>
            <a:pPr marL="457200" lvl="0" indent="-228600" rtl="0">
              <a:spcBef>
                <a:spcPts val="0"/>
              </a:spcBef>
              <a:buFont typeface="Arial"/>
              <a:buChar char="●"/>
            </a:pPr>
            <a:r>
              <a:rPr lang="en"/>
              <a:t>If it is moving to the left, what is changing: the x or y coordinate? Collect data: one finger for x, two for y.</a:t>
            </a:r>
          </a:p>
          <a:p>
            <a:pPr marL="457200" lvl="0" indent="-228600" rtl="0">
              <a:spcBef>
                <a:spcPts val="0"/>
              </a:spcBef>
              <a:buFont typeface="Arial"/>
              <a:buChar char="●"/>
            </a:pPr>
            <a:r>
              <a:rPr lang="en"/>
              <a:t>Suppose it moved to the right by 50 pixels.  What are the new coordinates? (550,300)</a:t>
            </a:r>
          </a:p>
          <a:p>
            <a:pPr marL="457200" lvl="0" indent="-228600" rtl="0">
              <a:spcBef>
                <a:spcPts val="0"/>
              </a:spcBef>
              <a:buFont typeface="Arial"/>
              <a:buChar char="●"/>
            </a:pPr>
            <a:r>
              <a:rPr lang="en"/>
              <a:t>I want my danger to always move </a:t>
            </a:r>
            <a:r>
              <a:rPr lang="en" i="1"/>
              <a:t>left by 50 pixels,</a:t>
            </a:r>
            <a:r>
              <a:rPr lang="en"/>
              <a:t> each time the screen is redrawn, so that it goes from (550, 300) to (500,300) to (450, 300), etc.</a:t>
            </a:r>
          </a:p>
          <a:p>
            <a:pPr marL="457200" lvl="0" indent="-228600" rtl="0">
              <a:spcBef>
                <a:spcPts val="0"/>
              </a:spcBef>
              <a:buFont typeface="Arial"/>
              <a:buChar char="●"/>
            </a:pPr>
            <a:r>
              <a:rPr lang="en"/>
              <a:t>What if it starts at (100, 100)? Where will go next? What if it’s at (400, 600)? What if it’s off the screen, at (650, 50)? (Answer: (50, 100), (350, 600), (600,50))</a:t>
            </a:r>
          </a:p>
          <a:p>
            <a:pPr marL="0" lvl="0" indent="0" rtl="0">
              <a:spcBef>
                <a:spcPts val="0"/>
              </a:spcBef>
              <a:buNone/>
            </a:pPr>
            <a:endParaRPr/>
          </a:p>
          <a:p>
            <a:pPr marL="0" lvl="0" indent="0" rtl="0">
              <a:spcBef>
                <a:spcPts val="0"/>
              </a:spcBef>
              <a:buNone/>
            </a:pPr>
            <a:endParaRPr/>
          </a:p>
          <a:p>
            <a:pPr lvl="0">
              <a:spcBef>
                <a:spcPts val="0"/>
              </a:spcBef>
              <a:buNone/>
            </a:pPr>
            <a:endParaRPr/>
          </a:p>
        </p:txBody>
      </p:sp>
    </p:spTree>
    <p:extLst>
      <p:ext uri="{BB962C8B-B14F-4D97-AF65-F5344CB8AC3E}">
        <p14:creationId xmlns:p14="http://schemas.microsoft.com/office/powerpoint/2010/main" val="332049995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74206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81703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4975644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625195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744492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4792464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Make wrong options fade out over time, then move on.  At fade out add self-reflection questions not overtly addressed in the lecture.</a:t>
            </a:r>
          </a:p>
        </p:txBody>
      </p:sp>
    </p:spTree>
    <p:extLst>
      <p:ext uri="{BB962C8B-B14F-4D97-AF65-F5344CB8AC3E}">
        <p14:creationId xmlns:p14="http://schemas.microsoft.com/office/powerpoint/2010/main" val="39920863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Animation : Racket Code -&gt; Next x-coordinate</a:t>
            </a:r>
          </a:p>
        </p:txBody>
      </p:sp>
    </p:spTree>
    <p:extLst>
      <p:ext uri="{BB962C8B-B14F-4D97-AF65-F5344CB8AC3E}">
        <p14:creationId xmlns:p14="http://schemas.microsoft.com/office/powerpoint/2010/main" val="314543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5630122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80864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105823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2131954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Animation : Racket Code -&gt; Next x-coordinate</a:t>
            </a:r>
          </a:p>
        </p:txBody>
      </p:sp>
    </p:spTree>
    <p:extLst>
      <p:ext uri="{BB962C8B-B14F-4D97-AF65-F5344CB8AC3E}">
        <p14:creationId xmlns:p14="http://schemas.microsoft.com/office/powerpoint/2010/main" val="201125456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026160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074310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Make wrong options fade out over time, then move on.  At fade out add self-reflection questions not overtly addressed in the lecture.</a:t>
            </a:r>
          </a:p>
        </p:txBody>
      </p:sp>
    </p:spTree>
    <p:extLst>
      <p:ext uri="{BB962C8B-B14F-4D97-AF65-F5344CB8AC3E}">
        <p14:creationId xmlns:p14="http://schemas.microsoft.com/office/powerpoint/2010/main" val="266256941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1695320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31021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Animation : Racket Code -&gt; Next x-coordinate</a:t>
            </a:r>
          </a:p>
        </p:txBody>
      </p:sp>
    </p:spTree>
    <p:extLst>
      <p:ext uri="{BB962C8B-B14F-4D97-AF65-F5344CB8AC3E}">
        <p14:creationId xmlns:p14="http://schemas.microsoft.com/office/powerpoint/2010/main" val="1569521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4238580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70619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162628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963512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26178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310983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970365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906868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6531112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67776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644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51683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201003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What types of data have we worked with so far?  What are some functions that work on those data types?</a:t>
            </a:r>
          </a:p>
        </p:txBody>
      </p:sp>
    </p:spTree>
    <p:extLst>
      <p:ext uri="{BB962C8B-B14F-4D97-AF65-F5344CB8AC3E}">
        <p14:creationId xmlns:p14="http://schemas.microsoft.com/office/powerpoint/2010/main" val="32930129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latin typeface="Times New Roman"/>
                <a:ea typeface="Times New Roman"/>
                <a:cs typeface="Times New Roman"/>
                <a:sym typeface="Times New Roman"/>
              </a:rPr>
              <a:t>So far, our language can only add, subtract, multiply and divide numbers. It can't compare them or decide whether something is true or false! We'll be adding the power of comparison to our language today.</a:t>
            </a:r>
          </a:p>
        </p:txBody>
      </p:sp>
    </p:spTree>
    <p:extLst>
      <p:ext uri="{BB962C8B-B14F-4D97-AF65-F5344CB8AC3E}">
        <p14:creationId xmlns:p14="http://schemas.microsoft.com/office/powerpoint/2010/main" val="402924701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469109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600"/>
              </a:spcBef>
              <a:buNone/>
            </a:pPr>
            <a:r>
              <a:rPr lang="en" sz="1200"/>
              <a:t>what data types do we know so far?</a:t>
            </a:r>
          </a:p>
          <a:p>
            <a:pPr lvl="0" rtl="0">
              <a:spcBef>
                <a:spcPts val="600"/>
              </a:spcBef>
              <a:buNone/>
            </a:pPr>
            <a:r>
              <a:rPr lang="en" sz="1200"/>
              <a:t>what are some functions that we know so far?</a:t>
            </a:r>
          </a:p>
          <a:p>
            <a:pPr lvl="0" rtl="0">
              <a:spcBef>
                <a:spcPts val="600"/>
              </a:spcBef>
              <a:buNone/>
            </a:pPr>
            <a:r>
              <a:rPr lang="en" sz="1200"/>
              <a:t>and we know how to define functions using functions in the computers language.</a:t>
            </a:r>
          </a:p>
          <a:p>
            <a:pPr lvl="0" rtl="0">
              <a:spcBef>
                <a:spcPts val="600"/>
              </a:spcBef>
              <a:buNone/>
            </a:pPr>
            <a:endParaRPr sz="1200"/>
          </a:p>
          <a:p>
            <a:pPr marL="457200" lvl="0" indent="-298450" rtl="0">
              <a:lnSpc>
                <a:spcPct val="115000"/>
              </a:lnSpc>
              <a:spcBef>
                <a:spcPts val="0"/>
              </a:spcBef>
              <a:buSzPct val="100000"/>
            </a:pPr>
            <a:r>
              <a:rPr lang="en">
                <a:latin typeface="Times New Roman"/>
                <a:ea typeface="Times New Roman"/>
                <a:cs typeface="Times New Roman"/>
                <a:sym typeface="Times New Roman"/>
              </a:rPr>
              <a:t>When Run is clicked, a window with a butterfly in it will pop up. You can use the arrow keys to move the butterfly around.</a:t>
            </a:r>
          </a:p>
          <a:p>
            <a:pPr marL="457200" lvl="0" indent="-298450" rtl="0">
              <a:lnSpc>
                <a:spcPct val="115000"/>
              </a:lnSpc>
              <a:spcBef>
                <a:spcPts val="0"/>
              </a:spcBef>
              <a:buSzPct val="100000"/>
            </a:pPr>
            <a:r>
              <a:rPr lang="en">
                <a:latin typeface="Times New Roman"/>
                <a:ea typeface="Times New Roman"/>
                <a:cs typeface="Times New Roman"/>
                <a:sym typeface="Times New Roman"/>
              </a:rPr>
              <a:t>This butterfly is Sam - he’s a happy student like you! He likes to fly around outside and enjoy the fresh air.</a:t>
            </a:r>
          </a:p>
          <a:p>
            <a:pPr marL="457200" lvl="0" indent="-298450" rtl="0">
              <a:lnSpc>
                <a:spcPct val="115000"/>
              </a:lnSpc>
              <a:spcBef>
                <a:spcPts val="0"/>
              </a:spcBef>
              <a:buSzPct val="100000"/>
            </a:pPr>
            <a:r>
              <a:rPr lang="en">
                <a:latin typeface="Times New Roman"/>
                <a:ea typeface="Times New Roman"/>
                <a:cs typeface="Times New Roman"/>
                <a:sym typeface="Times New Roman"/>
              </a:rPr>
              <a:t>His yard is 640 pixels wide and 480 pixels tall. If the bottom-left corner is (0, 0), what are the coordinates of the other corners?</a:t>
            </a:r>
          </a:p>
          <a:p>
            <a:pPr marL="457200" lvl="0" indent="-298450" rtl="0">
              <a:lnSpc>
                <a:spcPct val="115000"/>
              </a:lnSpc>
              <a:spcBef>
                <a:spcPts val="0"/>
              </a:spcBef>
              <a:buSzPct val="100000"/>
            </a:pPr>
            <a:r>
              <a:rPr lang="en">
                <a:latin typeface="Times New Roman"/>
                <a:ea typeface="Times New Roman"/>
                <a:cs typeface="Times New Roman"/>
                <a:sym typeface="Times New Roman"/>
              </a:rPr>
              <a:t>Sam’s mom tells him that he should stay where she can see him - that means he can even step a little outside of the yard...as long as a piece of him is visible, his mom is okay.</a:t>
            </a:r>
          </a:p>
          <a:p>
            <a:pPr marL="457200" lvl="0" indent="-298450" rtl="0">
              <a:lnSpc>
                <a:spcPct val="115000"/>
              </a:lnSpc>
              <a:spcBef>
                <a:spcPts val="0"/>
              </a:spcBef>
              <a:buSzPct val="100000"/>
            </a:pPr>
            <a:r>
              <a:rPr lang="en">
                <a:latin typeface="Times New Roman"/>
                <a:ea typeface="Times New Roman"/>
                <a:cs typeface="Times New Roman"/>
                <a:sym typeface="Times New Roman"/>
              </a:rPr>
              <a:t>Try moving him so he’s a little off the screen, but still safe. How far can he go?</a:t>
            </a:r>
          </a:p>
          <a:p>
            <a:pPr marL="457200" lvl="0" indent="-298450" rtl="0">
              <a:lnSpc>
                <a:spcPct val="115000"/>
              </a:lnSpc>
              <a:spcBef>
                <a:spcPts val="0"/>
              </a:spcBef>
              <a:buSzPct val="100000"/>
            </a:pPr>
            <a:r>
              <a:rPr lang="en">
                <a:latin typeface="Times New Roman"/>
                <a:ea typeface="Times New Roman"/>
                <a:cs typeface="Times New Roman"/>
                <a:sym typeface="Times New Roman"/>
              </a:rPr>
              <a:t>Sometimes, however, Sam sneaks out of the box and just keeps going! He’s free! Free as a bird! (well, as a butterfly!) Look at his smile! He’s so happy to be free! Why shouldn’t he be?</a:t>
            </a:r>
          </a:p>
          <a:p>
            <a:pPr marL="457200" lvl="0" indent="-298450" rtl="0">
              <a:lnSpc>
                <a:spcPct val="115000"/>
              </a:lnSpc>
              <a:spcBef>
                <a:spcPts val="0"/>
              </a:spcBef>
              <a:buSzPct val="100000"/>
            </a:pPr>
            <a:r>
              <a:rPr lang="en">
                <a:latin typeface="Times New Roman"/>
                <a:ea typeface="Times New Roman"/>
                <a:cs typeface="Times New Roman"/>
                <a:sym typeface="Times New Roman"/>
              </a:rPr>
              <a:t>Well...there’s some bad news.</a:t>
            </a:r>
          </a:p>
          <a:p>
            <a:pPr marL="457200" lvl="0" indent="-298450" rtl="0">
              <a:lnSpc>
                <a:spcPct val="115000"/>
              </a:lnSpc>
              <a:spcBef>
                <a:spcPts val="0"/>
              </a:spcBef>
              <a:buSzPct val="100000"/>
            </a:pPr>
            <a:r>
              <a:rPr lang="en">
                <a:latin typeface="Times New Roman"/>
                <a:ea typeface="Times New Roman"/>
                <a:cs typeface="Times New Roman"/>
                <a:sym typeface="Times New Roman"/>
              </a:rPr>
              <a:t>Sam doesn’t realize that there’s a monster outside his yard, waiting to eat him! As long as ANY part of Sam is still in the yard, he is safe...but the moment he disappears completely his mom won’t be able to keep an eye on him!</a:t>
            </a:r>
          </a:p>
          <a:p>
            <a:pPr marL="457200" lvl="0" indent="-298450" rtl="0">
              <a:lnSpc>
                <a:spcPct val="115000"/>
              </a:lnSpc>
              <a:spcBef>
                <a:spcPts val="0"/>
              </a:spcBef>
              <a:buSzPct val="100000"/>
            </a:pPr>
            <a:r>
              <a:rPr lang="en">
                <a:latin typeface="Times New Roman"/>
                <a:ea typeface="Times New Roman"/>
                <a:cs typeface="Times New Roman"/>
                <a:sym typeface="Times New Roman"/>
              </a:rPr>
              <a:t>It’s up to you to keep him safe!</a:t>
            </a:r>
          </a:p>
          <a:p>
            <a:pPr marL="457200" lvl="0" indent="-298450" rtl="0">
              <a:lnSpc>
                <a:spcPct val="115000"/>
              </a:lnSpc>
              <a:spcBef>
                <a:spcPts val="0"/>
              </a:spcBef>
              <a:buSzPct val="100000"/>
            </a:pPr>
            <a:r>
              <a:rPr lang="en" i="1">
                <a:latin typeface="Times New Roman"/>
                <a:ea typeface="Times New Roman"/>
                <a:cs typeface="Times New Roman"/>
                <a:sym typeface="Times New Roman"/>
              </a:rPr>
              <a:t>Draw a 640x480 rectangle on the board to represent the screen, and have students help you identify the coordinates at the corners. Then turn students’ attention to the computers, and have them analyze the last function in the code, called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This file contains three function definitions. Can you find all three? What are the names of these functions?</a:t>
            </a:r>
          </a:p>
          <a:p>
            <a:pPr marL="457200" lvl="0" indent="-298450" rtl="0">
              <a:lnSpc>
                <a:spcPct val="115000"/>
              </a:lnSpc>
              <a:spcBef>
                <a:spcPts val="0"/>
              </a:spcBef>
              <a:buSzPct val="100000"/>
            </a:pPr>
            <a:r>
              <a:rPr lang="en" i="1">
                <a:latin typeface="Times New Roman"/>
                <a:ea typeface="Times New Roman"/>
                <a:cs typeface="Times New Roman"/>
                <a:sym typeface="Times New Roman"/>
              </a:rPr>
              <a:t>(</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a:t>
            </a:r>
            <a:r>
              <a:rPr lang="en" i="1">
                <a:solidFill>
                  <a:srgbClr val="262680"/>
                </a:solidFill>
                <a:latin typeface="Verdana"/>
                <a:ea typeface="Verdana"/>
                <a:cs typeface="Verdana"/>
                <a:sym typeface="Verdana"/>
              </a:rPr>
              <a:t>safe-right?</a:t>
            </a:r>
            <a:r>
              <a:rPr lang="en" i="1">
                <a:latin typeface="Times New Roman"/>
                <a:ea typeface="Times New Roman"/>
                <a:cs typeface="Times New Roman"/>
                <a:sym typeface="Times New Roman"/>
              </a:rPr>
              <a:t> and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Skit:</a:t>
            </a:r>
          </a:p>
          <a:p>
            <a:pPr marL="457200" lvl="0" indent="-298450" rtl="0">
              <a:lnSpc>
                <a:spcPct val="115000"/>
              </a:lnSpc>
              <a:spcBef>
                <a:spcPts val="0"/>
              </a:spcBef>
              <a:buSzPct val="100000"/>
            </a:pPr>
            <a:r>
              <a:rPr lang="en" i="1">
                <a:latin typeface="Times New Roman"/>
                <a:ea typeface="Times New Roman"/>
                <a:cs typeface="Times New Roman"/>
                <a:sym typeface="Times New Roman"/>
              </a:rPr>
              <a:t>Have a volunteer stand up to be </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Ask them about their domain and range, and what they do according to the code (they always return true). Have students practice calling the function with sample values, then have another volunteer repeat the process as </a:t>
            </a:r>
            <a:r>
              <a:rPr lang="en" i="1">
                <a:solidFill>
                  <a:srgbClr val="262680"/>
                </a:solidFill>
                <a:latin typeface="Verdana"/>
                <a:ea typeface="Verdana"/>
                <a:cs typeface="Verdana"/>
                <a:sym typeface="Verdana"/>
              </a:rPr>
              <a:t>safe-right?</a:t>
            </a:r>
            <a:r>
              <a:rPr lang="en" i="1">
                <a:latin typeface="Times New Roman"/>
                <a:ea typeface="Times New Roman"/>
                <a:cs typeface="Times New Roman"/>
                <a:sym typeface="Times New Roman"/>
              </a:rPr>
              <a:t>. Finally, have a third volunteer do the same as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 Note that </a:t>
            </a:r>
            <a:r>
              <a:rPr lang="en" i="1">
                <a:solidFill>
                  <a:srgbClr val="262680"/>
                </a:solidFill>
                <a:latin typeface="Verdana"/>
                <a:ea typeface="Verdana"/>
                <a:cs typeface="Verdana"/>
                <a:sym typeface="Verdana"/>
              </a:rPr>
              <a:t>onscreen?</a:t>
            </a:r>
            <a:r>
              <a:rPr lang="en" i="1">
                <a:latin typeface="Times New Roman"/>
                <a:ea typeface="Times New Roman"/>
                <a:cs typeface="Times New Roman"/>
                <a:sym typeface="Times New Roman"/>
              </a:rPr>
              <a:t> must use </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when evaluate an input!</a:t>
            </a:r>
          </a:p>
          <a:p>
            <a:pPr marL="457200" lvl="0" indent="-298450" rtl="0">
              <a:lnSpc>
                <a:spcPct val="115000"/>
              </a:lnSpc>
              <a:spcBef>
                <a:spcPts val="0"/>
              </a:spcBef>
              <a:buSzPct val="100000"/>
            </a:pPr>
            <a:r>
              <a:rPr lang="en">
                <a:latin typeface="Times New Roman"/>
                <a:ea typeface="Times New Roman"/>
                <a:cs typeface="Times New Roman"/>
                <a:sym typeface="Times New Roman"/>
              </a:rPr>
              <a:t>The computer only talks to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when deciding whether or not to let same keep moving. In turn,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will need to use both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and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to figure out if Sam is safe on both sides.</a:t>
            </a:r>
          </a:p>
          <a:p>
            <a:pPr marL="457200" lvl="0" indent="-298450" rtl="0">
              <a:lnSpc>
                <a:spcPct val="115000"/>
              </a:lnSpc>
              <a:spcBef>
                <a:spcPts val="0"/>
              </a:spcBef>
              <a:buSzPct val="100000"/>
            </a:pPr>
            <a:r>
              <a:rPr lang="en">
                <a:latin typeface="Times New Roman"/>
                <a:ea typeface="Times New Roman"/>
                <a:cs typeface="Times New Roman"/>
                <a:sym typeface="Times New Roman"/>
              </a:rPr>
              <a:t>What are the Domain and Range of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does the function do? What will happen when it’s given a sample input? (Answer: It calls the function ’safe-left?’ on the variable x)</a:t>
            </a:r>
          </a:p>
          <a:p>
            <a:pPr marL="457200" lvl="0" indent="-298450" rtl="0">
              <a:lnSpc>
                <a:spcPct val="115000"/>
              </a:lnSpc>
              <a:spcBef>
                <a:spcPts val="0"/>
              </a:spcBef>
              <a:buSzPct val="100000"/>
            </a:pPr>
            <a:r>
              <a:rPr lang="en">
                <a:latin typeface="Times New Roman"/>
                <a:ea typeface="Times New Roman"/>
                <a:cs typeface="Times New Roman"/>
                <a:sym typeface="Times New Roman"/>
              </a:rPr>
              <a:t>We need to fix this code, to keep Sam safe. He can fly left or right and there is nothing to stop him from moving off the screen... yet!</a:t>
            </a:r>
          </a:p>
          <a:p>
            <a:pPr marL="457200" lvl="0" indent="-298450" rtl="0">
              <a:lnSpc>
                <a:spcPct val="115000"/>
              </a:lnSpc>
              <a:spcBef>
                <a:spcPts val="0"/>
              </a:spcBef>
              <a:buSzPct val="100000"/>
            </a:pPr>
            <a:r>
              <a:rPr lang="en">
                <a:latin typeface="Times New Roman"/>
                <a:ea typeface="Times New Roman"/>
                <a:cs typeface="Times New Roman"/>
                <a:sym typeface="Times New Roman"/>
              </a:rPr>
              <a:t>How far can Sam go to the left before he disappears completely? (Answer: -50.) So he is onscreen as long as </a:t>
            </a:r>
            <a:r>
              <a:rPr lang="en" i="1">
                <a:latin typeface="Times New Roman"/>
                <a:ea typeface="Times New Roman"/>
                <a:cs typeface="Times New Roman"/>
                <a:sym typeface="Times New Roman"/>
              </a:rPr>
              <a:t>x is greater than -50</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Take some ideas from the class, then explain if necessary.</a:t>
            </a:r>
          </a:p>
          <a:p>
            <a:pPr marL="457200" lvl="0" indent="-298450" rtl="0">
              <a:lnSpc>
                <a:spcPct val="115000"/>
              </a:lnSpc>
              <a:spcBef>
                <a:spcPts val="0"/>
              </a:spcBef>
              <a:buSzPct val="100000"/>
            </a:pPr>
            <a:r>
              <a:rPr lang="en">
                <a:latin typeface="Times New Roman"/>
                <a:ea typeface="Times New Roman"/>
                <a:cs typeface="Times New Roman"/>
                <a:sym typeface="Times New Roman"/>
              </a:rPr>
              <a:t>When the butterfly is drawn at some coordinate, it is centered at that coordinate. So if it’s drawn at 0, half of the butterfly is actually off the screen. We add the extra 50 pixels on all sides, because a piece of him is still visible as long as he is within 50 pixels of the screen’s edge.</a:t>
            </a:r>
          </a:p>
          <a:p>
            <a:pPr marL="457200" lvl="0" indent="-29845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17</a:t>
            </a:r>
            <a:r>
              <a:rPr lang="en">
                <a:latin typeface="Times New Roman"/>
                <a:ea typeface="Times New Roman"/>
                <a:cs typeface="Times New Roman"/>
                <a:sym typeface="Times New Roman"/>
              </a:rPr>
              <a:t>. Take thirty seconds to fill out what we’ve discovered.</a:t>
            </a:r>
          </a:p>
          <a:p>
            <a:pPr marL="457200" lvl="0" indent="-29845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18</a:t>
            </a:r>
            <a:r>
              <a:rPr lang="en">
                <a:latin typeface="Times New Roman"/>
                <a:ea typeface="Times New Roman"/>
                <a:cs typeface="Times New Roman"/>
                <a:sym typeface="Times New Roman"/>
              </a:rPr>
              <a:t> and read the word problem for the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function.</a:t>
            </a:r>
          </a:p>
          <a:p>
            <a:pPr marL="457200" lvl="0" indent="-298450" rtl="0">
              <a:lnSpc>
                <a:spcPct val="115000"/>
              </a:lnSpc>
              <a:spcBef>
                <a:spcPts val="0"/>
              </a:spcBef>
              <a:buSzPct val="100000"/>
            </a:pPr>
            <a:r>
              <a:rPr lang="en" i="1">
                <a:latin typeface="Times New Roman"/>
                <a:ea typeface="Times New Roman"/>
                <a:cs typeface="Times New Roman"/>
                <a:sym typeface="Times New Roman"/>
              </a:rPr>
              <a:t>Who would like to act out </a:t>
            </a:r>
            <a:r>
              <a:rPr lang="en" i="1">
                <a:solidFill>
                  <a:srgbClr val="262680"/>
                </a:solidFill>
                <a:latin typeface="Verdana"/>
                <a:ea typeface="Verdana"/>
                <a:cs typeface="Verdana"/>
                <a:sym typeface="Verdana"/>
              </a:rPr>
              <a:t>safe-left</a:t>
            </a:r>
            <a:r>
              <a:rPr lang="en" i="1">
                <a:latin typeface="Times New Roman"/>
                <a:ea typeface="Times New Roman"/>
                <a:cs typeface="Times New Roman"/>
                <a:sym typeface="Times New Roman"/>
              </a:rPr>
              <a:t>? Take a volunteer.</a:t>
            </a:r>
          </a:p>
          <a:p>
            <a:pPr marL="457200" lvl="0" indent="-298450" rtl="0">
              <a:lnSpc>
                <a:spcPct val="115000"/>
              </a:lnSpc>
              <a:spcBef>
                <a:spcPts val="0"/>
              </a:spcBef>
              <a:buSzPct val="100000"/>
            </a:pPr>
            <a:r>
              <a:rPr lang="en" i="1">
                <a:latin typeface="Times New Roman"/>
                <a:ea typeface="Times New Roman"/>
                <a:cs typeface="Times New Roman"/>
                <a:sym typeface="Times New Roman"/>
              </a:rPr>
              <a:t>Exercise:</a:t>
            </a:r>
          </a:p>
          <a:p>
            <a:pPr marL="457200" lvl="0" indent="-298450" rtl="0">
              <a:lnSpc>
                <a:spcPct val="115000"/>
              </a:lnSpc>
              <a:spcBef>
                <a:spcPts val="0"/>
              </a:spcBef>
              <a:buSzPct val="100000"/>
            </a:pPr>
            <a:r>
              <a:rPr lang="en" i="1">
                <a:latin typeface="Times New Roman"/>
                <a:ea typeface="Times New Roman"/>
                <a:cs typeface="Times New Roman"/>
                <a:sym typeface="Times New Roman"/>
              </a:rPr>
              <a:t>According to the word problem, what’s your name? What’s your Domain? Your Range? Given Sam’s x-coordinate, and tell me if any part of him is still on the screen. Let’s try it out. "safe-left forty-five!" "safe-left three!" "safe-left negative sixty-one!" How did you know Sam was not protected at -61? because the number was not greater than -50!.</a:t>
            </a:r>
          </a:p>
          <a:p>
            <a:pPr marL="457200" lvl="0" indent="-298450" rtl="0">
              <a:lnSpc>
                <a:spcPct val="115000"/>
              </a:lnSpc>
              <a:spcBef>
                <a:spcPts val="0"/>
              </a:spcBef>
              <a:buSzPct val="100000"/>
            </a:pPr>
            <a:r>
              <a:rPr lang="en">
                <a:latin typeface="Times New Roman"/>
                <a:ea typeface="Times New Roman"/>
                <a:cs typeface="Times New Roman"/>
                <a:sym typeface="Times New Roman"/>
              </a:rPr>
              <a:t>Complete the design recipe for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Raise your hand after you complete each step.</a:t>
            </a:r>
          </a:p>
          <a:p>
            <a:pPr marL="457200" lvl="0" indent="-298450" rtl="0">
              <a:lnSpc>
                <a:spcPct val="115000"/>
              </a:lnSpc>
              <a:spcBef>
                <a:spcPts val="0"/>
              </a:spcBef>
              <a:buSzPct val="100000"/>
            </a:pPr>
            <a:r>
              <a:rPr lang="en">
                <a:latin typeface="Times New Roman"/>
                <a:ea typeface="Times New Roman"/>
                <a:cs typeface="Times New Roman"/>
                <a:sym typeface="Times New Roman"/>
              </a:rPr>
              <a:t>When a team has completed the Design Recipe for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they must type in the examples and function body onto the computer.</a:t>
            </a:r>
          </a:p>
          <a:p>
            <a:pPr marL="457200" lvl="0" indent="-298450" rtl="0">
              <a:lnSpc>
                <a:spcPct val="115000"/>
              </a:lnSpc>
              <a:spcBef>
                <a:spcPts val="0"/>
              </a:spcBef>
              <a:buSzPct val="100000"/>
            </a:pPr>
            <a:r>
              <a:rPr lang="en">
                <a:latin typeface="Times New Roman"/>
                <a:ea typeface="Times New Roman"/>
                <a:cs typeface="Times New Roman"/>
                <a:sym typeface="Times New Roman"/>
              </a:rPr>
              <a:t>So now we have a function that will tell us whether or not Sam is safe on the left side of the screen.</a:t>
            </a:r>
          </a:p>
          <a:p>
            <a:pPr marL="457200" lvl="0" indent="-298450" rtl="0">
              <a:lnSpc>
                <a:spcPct val="115000"/>
              </a:lnSpc>
              <a:spcBef>
                <a:spcPts val="0"/>
              </a:spcBef>
              <a:buSzPct val="100000"/>
            </a:pPr>
            <a:r>
              <a:rPr lang="en">
                <a:latin typeface="Times New Roman"/>
                <a:ea typeface="Times New Roman"/>
                <a:cs typeface="Times New Roman"/>
                <a:sym typeface="Times New Roman"/>
              </a:rPr>
              <a:t>Click "Run", and try to move Sam off the left edge of the screen. Congrats! You’ve protected Sam on one side!</a:t>
            </a:r>
          </a:p>
          <a:p>
            <a:pPr marL="457200" lvl="0" indent="-298450" rtl="0">
              <a:lnSpc>
                <a:spcPct val="115000"/>
              </a:lnSpc>
              <a:spcBef>
                <a:spcPts val="0"/>
              </a:spcBef>
              <a:buSzPct val="100000"/>
            </a:pPr>
            <a:r>
              <a:rPr lang="en">
                <a:latin typeface="Times New Roman"/>
                <a:ea typeface="Times New Roman"/>
                <a:cs typeface="Times New Roman"/>
                <a:sym typeface="Times New Roman"/>
              </a:rPr>
              <a:t>Unfortunately, Sam can still escape on the right hand side. We need a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(act out with another volunteer, if necessary).</a:t>
            </a:r>
          </a:p>
          <a:p>
            <a:pPr marL="457200" lvl="0" indent="-29845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19</a:t>
            </a:r>
            <a:r>
              <a:rPr lang="en">
                <a:latin typeface="Times New Roman"/>
                <a:ea typeface="Times New Roman"/>
                <a:cs typeface="Times New Roman"/>
                <a:sym typeface="Times New Roman"/>
              </a:rPr>
              <a:t>, and write another function called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i="1">
                <a:latin typeface="Times New Roman"/>
                <a:ea typeface="Times New Roman"/>
                <a:cs typeface="Times New Roman"/>
                <a:sym typeface="Times New Roman"/>
              </a:rPr>
              <a:t>Call me over when you reach a stopping point!</a:t>
            </a:r>
          </a:p>
          <a:p>
            <a:pPr marL="457200" lvl="0" indent="-298450" rtl="0">
              <a:lnSpc>
                <a:spcPct val="115000"/>
              </a:lnSpc>
              <a:spcBef>
                <a:spcPts val="0"/>
              </a:spcBef>
              <a:buSzPct val="100000"/>
            </a:pPr>
            <a:r>
              <a:rPr lang="en">
                <a:latin typeface="Times New Roman"/>
                <a:ea typeface="Times New Roman"/>
                <a:cs typeface="Times New Roman"/>
                <a:sym typeface="Times New Roman"/>
              </a:rPr>
              <a:t>Notice that even though we’ve fixed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won’t know about it until we change the body of</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so it calls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instead of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Please make this change now, so that Same is safe on the right side instead of the left side.</a:t>
            </a:r>
          </a:p>
          <a:p>
            <a:pPr marL="457200" lvl="0" indent="-298450" rtl="0">
              <a:lnSpc>
                <a:spcPct val="115000"/>
              </a:lnSpc>
              <a:spcBef>
                <a:spcPts val="0"/>
              </a:spcBef>
              <a:buSzPct val="100000"/>
            </a:pPr>
            <a:r>
              <a:rPr lang="en">
                <a:latin typeface="Times New Roman"/>
                <a:ea typeface="Times New Roman"/>
                <a:cs typeface="Times New Roman"/>
                <a:sym typeface="Times New Roman"/>
              </a:rPr>
              <a:t>Good job! Now we can keep Sam safe on the left side, or we can keep Sam safe on the right side. However, we don’t have a way to keep him safe on both sides! When we call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with an x-coordinate, what should it do?</a:t>
            </a:r>
          </a:p>
          <a:p>
            <a:pPr lvl="0" rtl="0">
              <a:spcBef>
                <a:spcPts val="600"/>
              </a:spcBef>
              <a:buNone/>
            </a:pPr>
            <a:endParaRPr sz="1200"/>
          </a:p>
        </p:txBody>
      </p:sp>
    </p:spTree>
    <p:extLst>
      <p:ext uri="{BB962C8B-B14F-4D97-AF65-F5344CB8AC3E}">
        <p14:creationId xmlns:p14="http://schemas.microsoft.com/office/powerpoint/2010/main" val="38574917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4693230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a:t>
            </a:r>
          </a:p>
          <a:p>
            <a:pPr marL="457200" lvl="0" indent="-298450" rtl="0">
              <a:lnSpc>
                <a:spcPct val="115000"/>
              </a:lnSpc>
              <a:spcBef>
                <a:spcPts val="0"/>
              </a:spcBef>
              <a:buSzPct val="100000"/>
            </a:pPr>
            <a:r>
              <a:rPr lang="en">
                <a:latin typeface="Times New Roman"/>
                <a:ea typeface="Times New Roman"/>
                <a:cs typeface="Times New Roman"/>
                <a:sym typeface="Times New Roman"/>
              </a:rPr>
              <a:t>Ice is hot.</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and</a:t>
            </a:r>
            <a:r>
              <a:rPr lang="en">
                <a:latin typeface="Times New Roman"/>
                <a:ea typeface="Times New Roman"/>
                <a:cs typeface="Times New Roman"/>
                <a:sym typeface="Times New Roman"/>
              </a:rPr>
              <a:t> Ice is cold.</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and</a:t>
            </a:r>
            <a:r>
              <a:rPr lang="en">
                <a:latin typeface="Times New Roman"/>
                <a:ea typeface="Times New Roman"/>
                <a:cs typeface="Times New Roman"/>
                <a:sym typeface="Times New Roman"/>
              </a:rPr>
              <a:t> Ice is hot. Why is it false? Isn’t sugar still sweet?</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or</a:t>
            </a:r>
            <a:r>
              <a:rPr lang="en">
                <a:latin typeface="Times New Roman"/>
                <a:ea typeface="Times New Roman"/>
                <a:cs typeface="Times New Roman"/>
                <a:sym typeface="Times New Roman"/>
              </a:rPr>
              <a:t> Ice is cold.</a:t>
            </a:r>
          </a:p>
          <a:p>
            <a:pPr marL="457200" lvl="0" indent="-298450" rtl="0">
              <a:lnSpc>
                <a:spcPct val="115000"/>
              </a:lnSpc>
              <a:spcBef>
                <a:spcPts val="0"/>
              </a:spcBef>
              <a:buSzPct val="100000"/>
            </a:pPr>
            <a:r>
              <a:rPr lang="en">
                <a:latin typeface="Times New Roman"/>
                <a:ea typeface="Times New Roman"/>
                <a:cs typeface="Times New Roman"/>
                <a:sym typeface="Times New Roman"/>
              </a:rPr>
              <a:t>Sugar is sweet </a:t>
            </a:r>
            <a:r>
              <a:rPr lang="en" b="1">
                <a:latin typeface="Times New Roman"/>
                <a:ea typeface="Times New Roman"/>
                <a:cs typeface="Times New Roman"/>
                <a:sym typeface="Times New Roman"/>
              </a:rPr>
              <a:t>or</a:t>
            </a:r>
            <a:r>
              <a:rPr lang="en">
                <a:latin typeface="Times New Roman"/>
                <a:ea typeface="Times New Roman"/>
                <a:cs typeface="Times New Roman"/>
                <a:sym typeface="Times New Roman"/>
              </a:rPr>
              <a:t> Ice is hot. Why is it true? Ice isn’t hot!</a:t>
            </a:r>
          </a:p>
          <a:p>
            <a:pPr lvl="0">
              <a:spcBef>
                <a:spcPts val="0"/>
              </a:spcBef>
              <a:buNone/>
            </a:pPr>
            <a:endParaRPr/>
          </a:p>
        </p:txBody>
      </p:sp>
    </p:spTree>
    <p:extLst>
      <p:ext uri="{BB962C8B-B14F-4D97-AF65-F5344CB8AC3E}">
        <p14:creationId xmlns:p14="http://schemas.microsoft.com/office/powerpoint/2010/main" val="383754013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680110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076174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9859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2216743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r>
              <a:rPr lang="en">
                <a:latin typeface="Times New Roman"/>
                <a:ea typeface="Times New Roman"/>
                <a:cs typeface="Times New Roman"/>
                <a:sym typeface="Times New Roman"/>
              </a:rPr>
              <a:t>Does it matter? Both will work just fine when you type them in...so why care?</a:t>
            </a:r>
          </a:p>
          <a:p>
            <a:pPr marL="457200" lvl="0" indent="-298450" rtl="0">
              <a:lnSpc>
                <a:spcPct val="115000"/>
              </a:lnSpc>
              <a:spcBef>
                <a:spcPts val="0"/>
              </a:spcBef>
              <a:buSzPct val="100000"/>
            </a:pPr>
            <a:r>
              <a:rPr lang="en">
                <a:latin typeface="Times New Roman"/>
                <a:ea typeface="Times New Roman"/>
                <a:cs typeface="Times New Roman"/>
                <a:sym typeface="Times New Roman"/>
              </a:rPr>
              <a:t>There’s more to being a writer than putting down grammatically-correct sentences. There’s more to being an architect or an artist than building a bridge or coloring in a canvas. All of these disciples involved an element of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Likewise, there is more to being a Programmer than just writing code. You've gotten decent at writing code, and now you’re able to write sophisticated programs that include multiple functions - congratulations! But that also means you’re ready to consider what it means to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 the code that you write.</a:t>
            </a:r>
          </a:p>
          <a:p>
            <a:pPr marL="457200" lvl="0" indent="-298450" rtl="0">
              <a:lnSpc>
                <a:spcPct val="115000"/>
              </a:lnSpc>
              <a:spcBef>
                <a:spcPts val="0"/>
              </a:spcBef>
              <a:buSzPct val="100000"/>
            </a:pPr>
            <a:r>
              <a:rPr lang="en">
                <a:latin typeface="Times New Roman"/>
                <a:ea typeface="Times New Roman"/>
                <a:cs typeface="Times New Roman"/>
                <a:sym typeface="Times New Roman"/>
              </a:rPr>
              <a:t>The first solution puts all of the logic into one function: the left boundary and the right boundary are both tested by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In the second solution,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uses both helper functions, each of which only tests one boundary at a time. Can you think of a reason why one might be better than another? Is it better to have a single, complex function that does all the work, or to have multiple simple functions that only do one thing apiece?</a:t>
            </a:r>
          </a:p>
          <a:p>
            <a:pPr marL="457200" lvl="0" indent="-298450" rtl="0">
              <a:lnSpc>
                <a:spcPct val="115000"/>
              </a:lnSpc>
              <a:spcBef>
                <a:spcPts val="0"/>
              </a:spcBef>
              <a:buSzPct val="100000"/>
            </a:pPr>
            <a:r>
              <a:rPr lang="en">
                <a:latin typeface="Times New Roman"/>
                <a:ea typeface="Times New Roman"/>
                <a:cs typeface="Times New Roman"/>
                <a:sym typeface="Times New Roman"/>
              </a:rPr>
              <a:t>Suppose you just built a car, but it’s not working right. What would you do? Ideally, you’d like to test each part of the car (the engine, the transmission, etc) </a:t>
            </a:r>
            <a:r>
              <a:rPr lang="en" i="1">
                <a:latin typeface="Times New Roman"/>
                <a:ea typeface="Times New Roman"/>
                <a:cs typeface="Times New Roman"/>
                <a:sym typeface="Times New Roman"/>
              </a:rPr>
              <a:t>one at a time</a:t>
            </a:r>
            <a:r>
              <a:rPr lang="en">
                <a:latin typeface="Times New Roman"/>
                <a:ea typeface="Times New Roman"/>
                <a:cs typeface="Times New Roman"/>
                <a:sym typeface="Times New Roman"/>
              </a:rPr>
              <a:t>, to see which one was broken. The same is true for code! If you have a bug, it’s much easier to find when every function is simple and easy to test, and the only complex functions are just built out of simpler ones.</a:t>
            </a:r>
          </a:p>
          <a:p>
            <a:pPr marL="457200" lvl="0" indent="-298450" rtl="0">
              <a:lnSpc>
                <a:spcPct val="115000"/>
              </a:lnSpc>
              <a:spcBef>
                <a:spcPts val="0"/>
              </a:spcBef>
              <a:buSzPct val="100000"/>
            </a:pPr>
            <a:r>
              <a:rPr lang="en">
                <a:latin typeface="Times New Roman"/>
                <a:ea typeface="Times New Roman"/>
                <a:cs typeface="Times New Roman"/>
                <a:sym typeface="Times New Roman"/>
              </a:rPr>
              <a:t>Another reason to like the second example is the fact that it lets programmers be lazy. Suppose you have a few characters in a videogame, all of which need to be kept on the screen. Some of them might only need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others might only need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and only a few might need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happens if the game suddenly needs to run on computers with differently-sized monitors, where the boundary is 1000 instead of 690? If you have simple and complex functions spread throughout your code, you’ll need to change them all. If your complex functions just use the simpler ones, you’d only need to change them in one place!</a:t>
            </a:r>
          </a:p>
          <a:p>
            <a:pPr marL="457200" lvl="0" indent="-298450" rtl="0">
              <a:lnSpc>
                <a:spcPct val="115000"/>
              </a:lnSpc>
              <a:spcBef>
                <a:spcPts val="0"/>
              </a:spcBef>
              <a:buSzPct val="100000"/>
            </a:pPr>
            <a:r>
              <a:rPr lang="en">
                <a:latin typeface="Times New Roman"/>
                <a:ea typeface="Times New Roman"/>
                <a:cs typeface="Times New Roman"/>
                <a:sym typeface="Times New Roman"/>
              </a:rPr>
              <a:t>Badly designed programs can work just fine, but they are hard to read, hard to test, and easy to screw up if things change. As you grow and develop as a programmer, you’ll need to think beyond just "making code work". It’s not good enough if it just works - as artists, we should care about whether or not code is </a:t>
            </a:r>
            <a:r>
              <a:rPr lang="en" i="1">
                <a:latin typeface="Times New Roman"/>
                <a:ea typeface="Times New Roman"/>
                <a:cs typeface="Times New Roman"/>
                <a:sym typeface="Times New Roman"/>
              </a:rPr>
              <a:t>well designed</a:t>
            </a:r>
            <a:r>
              <a:rPr lang="en">
                <a:latin typeface="Times New Roman"/>
                <a:ea typeface="Times New Roman"/>
                <a:cs typeface="Times New Roman"/>
                <a:sym typeface="Times New Roman"/>
              </a:rPr>
              <a:t>, too.</a:t>
            </a:r>
          </a:p>
          <a:p>
            <a:pPr marL="457200" lvl="0" indent="-298450" rtl="0">
              <a:lnSpc>
                <a:spcPct val="115000"/>
              </a:lnSpc>
              <a:spcBef>
                <a:spcPts val="0"/>
              </a:spcBef>
              <a:buSzPct val="100000"/>
            </a:pPr>
            <a:r>
              <a:rPr lang="en">
                <a:latin typeface="Times New Roman"/>
                <a:ea typeface="Times New Roman"/>
                <a:cs typeface="Times New Roman"/>
                <a:sym typeface="Times New Roman"/>
              </a:rPr>
              <a:t>This is what functions allow us to do! Everyone from programmers to mathematicians uses functions to carve up complex problems into simpler pieces, which make it possible to design elegant solutions to difficult problems.</a:t>
            </a:r>
          </a:p>
          <a:p>
            <a:pPr marL="457200" lvl="0" indent="-298450" rtl="0">
              <a:lnSpc>
                <a:spcPct val="115000"/>
              </a:lnSpc>
              <a:spcBef>
                <a:spcPts val="0"/>
              </a:spcBef>
              <a:buSzPct val="100000"/>
            </a:pPr>
            <a:r>
              <a:rPr lang="en">
                <a:latin typeface="Times New Roman"/>
                <a:ea typeface="Times New Roman"/>
                <a:cs typeface="Times New Roman"/>
                <a:sym typeface="Times New Roman"/>
              </a:rPr>
              <a:t>So the next time you sit down to solve a problem, think about algebraic abstraction, and how you might design a beautiful solution out of simple functions, rather than a huge, complex one.</a:t>
            </a:r>
          </a:p>
          <a:p>
            <a:pPr lvl="0">
              <a:spcBef>
                <a:spcPts val="0"/>
              </a:spcBef>
              <a:buNone/>
            </a:pPr>
            <a:endParaRPr/>
          </a:p>
        </p:txBody>
      </p:sp>
    </p:spTree>
    <p:extLst>
      <p:ext uri="{BB962C8B-B14F-4D97-AF65-F5344CB8AC3E}">
        <p14:creationId xmlns:p14="http://schemas.microsoft.com/office/powerpoint/2010/main" val="409777267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7589809"/>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145698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7385067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667643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747171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298450" rtl="0">
              <a:lnSpc>
                <a:spcPct val="115000"/>
              </a:lnSpc>
              <a:spcBef>
                <a:spcPts val="0"/>
              </a:spcBef>
              <a:buSzPct val="100000"/>
            </a:pPr>
            <a:r>
              <a:rPr lang="en">
                <a:latin typeface="Times New Roman"/>
                <a:ea typeface="Times New Roman"/>
                <a:cs typeface="Times New Roman"/>
                <a:sym typeface="Times New Roman"/>
              </a:rPr>
              <a:t>Does it matter? Both will work just fine when you type them in...so why care?</a:t>
            </a:r>
          </a:p>
          <a:p>
            <a:pPr marL="457200" lvl="0" indent="-298450" rtl="0">
              <a:lnSpc>
                <a:spcPct val="115000"/>
              </a:lnSpc>
              <a:spcBef>
                <a:spcPts val="0"/>
              </a:spcBef>
              <a:buSzPct val="100000"/>
            </a:pPr>
            <a:r>
              <a:rPr lang="en">
                <a:latin typeface="Times New Roman"/>
                <a:ea typeface="Times New Roman"/>
                <a:cs typeface="Times New Roman"/>
                <a:sym typeface="Times New Roman"/>
              </a:rPr>
              <a:t>There’s more to being a writer than putting down grammatically-correct sentences. There’s more to being an architect or an artist than building a bridge or coloring in a canvas. All of these disciples involved an element of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a:t>
            </a:r>
          </a:p>
          <a:p>
            <a:pPr marL="457200" lvl="0" indent="-298450" rtl="0">
              <a:lnSpc>
                <a:spcPct val="115000"/>
              </a:lnSpc>
              <a:spcBef>
                <a:spcPts val="0"/>
              </a:spcBef>
              <a:buSzPct val="100000"/>
            </a:pPr>
            <a:r>
              <a:rPr lang="en">
                <a:latin typeface="Times New Roman"/>
                <a:ea typeface="Times New Roman"/>
                <a:cs typeface="Times New Roman"/>
                <a:sym typeface="Times New Roman"/>
              </a:rPr>
              <a:t>Likewise, there is more to being a Programmer than just writing code. You've gotten decent at writing code, and now you’re able to write sophisticated programs that include multiple functions - congratulations! But that also means you’re ready to consider what it means to </a:t>
            </a:r>
            <a:r>
              <a:rPr lang="en" i="1">
                <a:latin typeface="Times New Roman"/>
                <a:ea typeface="Times New Roman"/>
                <a:cs typeface="Times New Roman"/>
                <a:sym typeface="Times New Roman"/>
              </a:rPr>
              <a:t>design</a:t>
            </a:r>
            <a:r>
              <a:rPr lang="en">
                <a:latin typeface="Times New Roman"/>
                <a:ea typeface="Times New Roman"/>
                <a:cs typeface="Times New Roman"/>
                <a:sym typeface="Times New Roman"/>
              </a:rPr>
              <a:t> the code that you write.</a:t>
            </a:r>
          </a:p>
          <a:p>
            <a:pPr marL="457200" lvl="0" indent="-298450" rtl="0">
              <a:lnSpc>
                <a:spcPct val="115000"/>
              </a:lnSpc>
              <a:spcBef>
                <a:spcPts val="0"/>
              </a:spcBef>
              <a:buSzPct val="100000"/>
            </a:pPr>
            <a:r>
              <a:rPr lang="en">
                <a:latin typeface="Times New Roman"/>
                <a:ea typeface="Times New Roman"/>
                <a:cs typeface="Times New Roman"/>
                <a:sym typeface="Times New Roman"/>
              </a:rPr>
              <a:t>The first solution puts all of the logic into one function: the left boundary and the right boundary are both tested by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In the second solution,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uses both helper functions, each of which only tests one boundary at a time. Can you think of a reason why one might be better than another? Is it better to have a single, complex function that does all the work, or to have multiple simple functions that only do one thing apiece?</a:t>
            </a:r>
          </a:p>
          <a:p>
            <a:pPr marL="457200" lvl="0" indent="-298450" rtl="0">
              <a:lnSpc>
                <a:spcPct val="115000"/>
              </a:lnSpc>
              <a:spcBef>
                <a:spcPts val="0"/>
              </a:spcBef>
              <a:buSzPct val="100000"/>
            </a:pPr>
            <a:r>
              <a:rPr lang="en">
                <a:latin typeface="Times New Roman"/>
                <a:ea typeface="Times New Roman"/>
                <a:cs typeface="Times New Roman"/>
                <a:sym typeface="Times New Roman"/>
              </a:rPr>
              <a:t>Suppose you just built a car, but it’s not working right. What would you do? Ideally, you’d like to test each part of the car (the engine, the transmission, etc) </a:t>
            </a:r>
            <a:r>
              <a:rPr lang="en" i="1">
                <a:latin typeface="Times New Roman"/>
                <a:ea typeface="Times New Roman"/>
                <a:cs typeface="Times New Roman"/>
                <a:sym typeface="Times New Roman"/>
              </a:rPr>
              <a:t>one at a time</a:t>
            </a:r>
            <a:r>
              <a:rPr lang="en">
                <a:latin typeface="Times New Roman"/>
                <a:ea typeface="Times New Roman"/>
                <a:cs typeface="Times New Roman"/>
                <a:sym typeface="Times New Roman"/>
              </a:rPr>
              <a:t>, to see which one was broken. The same is true for code! If you have a bug, it’s much easier to find when every function is simple and easy to test, and the only complex functions are just built out of simpler ones.</a:t>
            </a:r>
          </a:p>
          <a:p>
            <a:pPr marL="457200" lvl="0" indent="-298450" rtl="0">
              <a:lnSpc>
                <a:spcPct val="115000"/>
              </a:lnSpc>
              <a:spcBef>
                <a:spcPts val="0"/>
              </a:spcBef>
              <a:buSzPct val="100000"/>
            </a:pPr>
            <a:r>
              <a:rPr lang="en">
                <a:latin typeface="Times New Roman"/>
                <a:ea typeface="Times New Roman"/>
                <a:cs typeface="Times New Roman"/>
                <a:sym typeface="Times New Roman"/>
              </a:rPr>
              <a:t>Another reason to like the second example is the fact that it lets programmers be lazy. Suppose you have a few characters in a videogame, all of which need to be kept on the screen. Some of them might only need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others might only need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and only a few might need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happens if the game suddenly needs to run on computers with differently-sized monitors, where the boundary is 1000 instead of 690? If you have simple and complex functions spread throughout your code, you’ll need to change them all. If your complex functions just use the simpler ones, you’d only need to change them in one place!</a:t>
            </a:r>
          </a:p>
          <a:p>
            <a:pPr marL="457200" lvl="0" indent="-298450" rtl="0">
              <a:lnSpc>
                <a:spcPct val="115000"/>
              </a:lnSpc>
              <a:spcBef>
                <a:spcPts val="0"/>
              </a:spcBef>
              <a:buSzPct val="100000"/>
            </a:pPr>
            <a:r>
              <a:rPr lang="en">
                <a:latin typeface="Times New Roman"/>
                <a:ea typeface="Times New Roman"/>
                <a:cs typeface="Times New Roman"/>
                <a:sym typeface="Times New Roman"/>
              </a:rPr>
              <a:t>Badly designed programs can work just fine, but they are hard to read, hard to test, and easy to screw up if things change. As you grow and develop as a programmer, you’ll need to think beyond just "making code work". It’s not good enough if it just works - as artists, we should care about whether or not code is </a:t>
            </a:r>
            <a:r>
              <a:rPr lang="en" i="1">
                <a:latin typeface="Times New Roman"/>
                <a:ea typeface="Times New Roman"/>
                <a:cs typeface="Times New Roman"/>
                <a:sym typeface="Times New Roman"/>
              </a:rPr>
              <a:t>well designed</a:t>
            </a:r>
            <a:r>
              <a:rPr lang="en">
                <a:latin typeface="Times New Roman"/>
                <a:ea typeface="Times New Roman"/>
                <a:cs typeface="Times New Roman"/>
                <a:sym typeface="Times New Roman"/>
              </a:rPr>
              <a:t>, too.</a:t>
            </a:r>
          </a:p>
          <a:p>
            <a:pPr marL="457200" lvl="0" indent="-298450" rtl="0">
              <a:lnSpc>
                <a:spcPct val="115000"/>
              </a:lnSpc>
              <a:spcBef>
                <a:spcPts val="0"/>
              </a:spcBef>
              <a:buSzPct val="100000"/>
            </a:pPr>
            <a:r>
              <a:rPr lang="en">
                <a:latin typeface="Times New Roman"/>
                <a:ea typeface="Times New Roman"/>
                <a:cs typeface="Times New Roman"/>
                <a:sym typeface="Times New Roman"/>
              </a:rPr>
              <a:t>This is what functions allow us to do! Everyone from programmers to mathematicians uses functions to carve up complex problems into simpler pieces, which make it possible to design elegant solutions to difficult problems.</a:t>
            </a:r>
          </a:p>
          <a:p>
            <a:pPr marL="457200" lvl="0" indent="-298450" rtl="0">
              <a:lnSpc>
                <a:spcPct val="115000"/>
              </a:lnSpc>
              <a:spcBef>
                <a:spcPts val="0"/>
              </a:spcBef>
              <a:buSzPct val="100000"/>
            </a:pPr>
            <a:r>
              <a:rPr lang="en">
                <a:latin typeface="Times New Roman"/>
                <a:ea typeface="Times New Roman"/>
                <a:cs typeface="Times New Roman"/>
                <a:sym typeface="Times New Roman"/>
              </a:rPr>
              <a:t>So the next time you sit down to solve a problem, think about algebraic abstraction, and how you might design a beautiful solution out of simple functions, rather than a huge, complex one.</a:t>
            </a:r>
          </a:p>
          <a:p>
            <a:pPr lvl="0">
              <a:spcBef>
                <a:spcPts val="0"/>
              </a:spcBef>
              <a:buNone/>
            </a:pPr>
            <a:endParaRPr/>
          </a:p>
        </p:txBody>
      </p:sp>
    </p:spTree>
    <p:extLst>
      <p:ext uri="{BB962C8B-B14F-4D97-AF65-F5344CB8AC3E}">
        <p14:creationId xmlns:p14="http://schemas.microsoft.com/office/powerpoint/2010/main" val="9173862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6667600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71660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675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301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394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3694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1743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5370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9511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583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4872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545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2690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8964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6805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429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2235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2890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8559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57012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67158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3654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7648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1086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3000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9823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959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4542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62981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83420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212678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3882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74722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442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06654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4583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39931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9673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912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397435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60459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95979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5263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551420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627988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74427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8187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93410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079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49282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14468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52433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3766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7833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15597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0675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79880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98862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37195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486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94831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71657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379090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360153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105005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429007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2188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80193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Shape 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Shape 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54473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92187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833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71384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8493552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94300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42523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557914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73723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6244883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906288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54380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7810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344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531496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6226077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9844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415497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92218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238559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0255407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9431145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763164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8632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058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07462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229304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984811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6" name="Shape 16"/>
          <p:cNvSpPr txBox="1">
            <a:spLocks noGrp="1"/>
          </p:cNvSpPr>
          <p:nvPr>
            <p:ph type="title"/>
          </p:nvPr>
        </p:nvSpPr>
        <p:spPr>
          <a:xfrm>
            <a:off x="457200" y="186035"/>
            <a:ext cx="8229600" cy="1143000"/>
          </a:xfrm>
          <a:prstGeom prst="rect">
            <a:avLst/>
          </a:prstGeom>
          <a:noFill/>
          <a:ln>
            <a:noFill/>
          </a:ln>
        </p:spPr>
        <p:txBody>
          <a:bodyPr lIns="91425" tIns="91425" rIns="91425" bIns="91425" anchor="b" anchorCtr="0"/>
          <a:lstStyle>
            <a:lvl1pPr lvl="0" rtl="0">
              <a:spcBef>
                <a:spcPts val="0"/>
              </a:spcBef>
              <a:defRPr>
                <a:solidFill>
                  <a:schemeClr val="dk2"/>
                </a:solidFill>
              </a:defRPr>
            </a:lvl1pPr>
            <a:lvl2pPr lvl="1" rtl="0">
              <a:spcBef>
                <a:spcPts val="0"/>
              </a:spcBef>
              <a:defRPr>
                <a:solidFill>
                  <a:schemeClr val="dk2"/>
                </a:solidFill>
              </a:defRPr>
            </a:lvl2pPr>
            <a:lvl3pPr lvl="2" rtl="0">
              <a:spcBef>
                <a:spcPts val="0"/>
              </a:spcBef>
              <a:defRPr>
                <a:solidFill>
                  <a:schemeClr val="dk2"/>
                </a:solidFill>
              </a:defRPr>
            </a:lvl3pPr>
            <a:lvl4pPr lvl="3" rtl="0">
              <a:spcBef>
                <a:spcPts val="0"/>
              </a:spcBef>
              <a:defRPr>
                <a:solidFill>
                  <a:schemeClr val="dk2"/>
                </a:solidFill>
              </a:defRPr>
            </a:lvl4pPr>
            <a:lvl5pPr lvl="4" rtl="0">
              <a:spcBef>
                <a:spcPts val="0"/>
              </a:spcBef>
              <a:defRPr>
                <a:solidFill>
                  <a:schemeClr val="dk2"/>
                </a:solidFill>
              </a:defRPr>
            </a:lvl5pPr>
            <a:lvl6pPr lvl="5" rtl="0">
              <a:spcBef>
                <a:spcPts val="0"/>
              </a:spcBef>
              <a:defRPr>
                <a:solidFill>
                  <a:schemeClr val="dk2"/>
                </a:solidFill>
              </a:defRPr>
            </a:lvl6pPr>
            <a:lvl7pPr lvl="6" rtl="0">
              <a:spcBef>
                <a:spcPts val="0"/>
              </a:spcBef>
              <a:defRPr>
                <a:solidFill>
                  <a:schemeClr val="dk2"/>
                </a:solidFill>
              </a:defRPr>
            </a:lvl7pPr>
            <a:lvl8pPr lvl="7" rtl="0">
              <a:spcBef>
                <a:spcPts val="0"/>
              </a:spcBef>
              <a:defRPr>
                <a:solidFill>
                  <a:schemeClr val="dk2"/>
                </a:solidFill>
              </a:defRPr>
            </a:lvl8pPr>
            <a:lvl9pPr lvl="8" rtl="0">
              <a:spcBef>
                <a:spcPts val="0"/>
              </a:spcBef>
              <a:defRPr>
                <a:solidFill>
                  <a:schemeClr val="dk2"/>
                </a:solidFill>
              </a:defRPr>
            </a:lvl9pPr>
          </a:lstStyle>
          <a:p>
            <a:endParaRPr/>
          </a:p>
        </p:txBody>
      </p:sp>
      <p:sp>
        <p:nvSpPr>
          <p:cNvPr id="17" name="Shape 17"/>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extLst>
      <p:ext uri="{BB962C8B-B14F-4D97-AF65-F5344CB8AC3E}">
        <p14:creationId xmlns:p14="http://schemas.microsoft.com/office/powerpoint/2010/main" val="68822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8" name="Shape 18"/>
          <p:cNvSpPr txBox="1">
            <a:spLocks noGrp="1"/>
          </p:cNvSpPr>
          <p:nvPr>
            <p:ph type="title"/>
          </p:nvPr>
        </p:nvSpPr>
        <p:spPr>
          <a:xfrm>
            <a:off x="457200" y="274637"/>
            <a:ext cx="8229600" cy="1522199"/>
          </a:xfrm>
          <a:prstGeom prst="rect">
            <a:avLst/>
          </a:prstGeom>
          <a:noFill/>
          <a:ln>
            <a:noFill/>
          </a:ln>
        </p:spPr>
        <p:txBody>
          <a:bodyPr lIns="91425" tIns="91425" rIns="91425" bIns="91425" anchor="b" anchorCtr="0"/>
          <a:lstStyle>
            <a:lvl1pPr lvl="0" algn="l" rtl="0">
              <a:spcBef>
                <a:spcPts val="0"/>
              </a:spcBef>
              <a:buSzPct val="100000"/>
              <a:buFont typeface="Arial"/>
              <a:buNone/>
              <a:defRPr sz="4800" b="1">
                <a:solidFill>
                  <a:schemeClr val="lt1"/>
                </a:solidFill>
                <a:latin typeface="Arial"/>
                <a:ea typeface="Arial"/>
                <a:cs typeface="Arial"/>
                <a:sym typeface="Arial"/>
              </a:defRPr>
            </a:lvl1pPr>
            <a:lvl2pPr lvl="1" algn="l" rtl="0">
              <a:spcBef>
                <a:spcPts val="0"/>
              </a:spcBef>
              <a:buSzPct val="100000"/>
              <a:buFont typeface="Arial"/>
              <a:buNone/>
              <a:defRPr sz="4800" b="1">
                <a:solidFill>
                  <a:schemeClr val="lt1"/>
                </a:solidFill>
                <a:latin typeface="Arial"/>
                <a:ea typeface="Arial"/>
                <a:cs typeface="Arial"/>
                <a:sym typeface="Arial"/>
              </a:defRPr>
            </a:lvl2pPr>
            <a:lvl3pPr lvl="2" algn="l" rtl="0">
              <a:spcBef>
                <a:spcPts val="0"/>
              </a:spcBef>
              <a:buSzPct val="100000"/>
              <a:buFont typeface="Arial"/>
              <a:buNone/>
              <a:defRPr sz="4800" b="1">
                <a:solidFill>
                  <a:schemeClr val="lt1"/>
                </a:solidFill>
                <a:latin typeface="Arial"/>
                <a:ea typeface="Arial"/>
                <a:cs typeface="Arial"/>
                <a:sym typeface="Arial"/>
              </a:defRPr>
            </a:lvl3pPr>
            <a:lvl4pPr lvl="3" algn="l" rtl="0">
              <a:spcBef>
                <a:spcPts val="0"/>
              </a:spcBef>
              <a:buSzPct val="100000"/>
              <a:buFont typeface="Arial"/>
              <a:buNone/>
              <a:defRPr sz="4800" b="1">
                <a:solidFill>
                  <a:schemeClr val="lt1"/>
                </a:solidFill>
                <a:latin typeface="Arial"/>
                <a:ea typeface="Arial"/>
                <a:cs typeface="Arial"/>
                <a:sym typeface="Arial"/>
              </a:defRPr>
            </a:lvl4pPr>
            <a:lvl5pPr lvl="4" algn="l" rtl="0">
              <a:spcBef>
                <a:spcPts val="0"/>
              </a:spcBef>
              <a:buSzPct val="100000"/>
              <a:buFont typeface="Arial"/>
              <a:buNone/>
              <a:defRPr sz="4800" b="1">
                <a:solidFill>
                  <a:schemeClr val="lt1"/>
                </a:solidFill>
                <a:latin typeface="Arial"/>
                <a:ea typeface="Arial"/>
                <a:cs typeface="Arial"/>
                <a:sym typeface="Arial"/>
              </a:defRPr>
            </a:lvl5pPr>
            <a:lvl6pPr lvl="5" algn="l" rtl="0">
              <a:spcBef>
                <a:spcPts val="0"/>
              </a:spcBef>
              <a:buSzPct val="100000"/>
              <a:buFont typeface="Arial"/>
              <a:buNone/>
              <a:defRPr sz="4800" b="1">
                <a:solidFill>
                  <a:schemeClr val="lt1"/>
                </a:solidFill>
                <a:latin typeface="Arial"/>
                <a:ea typeface="Arial"/>
                <a:cs typeface="Arial"/>
                <a:sym typeface="Arial"/>
              </a:defRPr>
            </a:lvl6pPr>
            <a:lvl7pPr lvl="6" algn="l" rtl="0">
              <a:spcBef>
                <a:spcPts val="0"/>
              </a:spcBef>
              <a:buSzPct val="100000"/>
              <a:buFont typeface="Arial"/>
              <a:buNone/>
              <a:defRPr sz="4800" b="1">
                <a:solidFill>
                  <a:schemeClr val="lt1"/>
                </a:solidFill>
                <a:latin typeface="Arial"/>
                <a:ea typeface="Arial"/>
                <a:cs typeface="Arial"/>
                <a:sym typeface="Arial"/>
              </a:defRPr>
            </a:lvl7pPr>
            <a:lvl8pPr lvl="7" algn="l" rtl="0">
              <a:spcBef>
                <a:spcPts val="0"/>
              </a:spcBef>
              <a:buSzPct val="100000"/>
              <a:buFont typeface="Arial"/>
              <a:buNone/>
              <a:defRPr sz="4800" b="1">
                <a:solidFill>
                  <a:schemeClr val="lt1"/>
                </a:solidFill>
                <a:latin typeface="Arial"/>
                <a:ea typeface="Arial"/>
                <a:cs typeface="Arial"/>
                <a:sym typeface="Arial"/>
              </a:defRPr>
            </a:lvl8pPr>
            <a:lvl9pPr lvl="8" algn="l" rtl="0">
              <a:spcBef>
                <a:spcPts val="0"/>
              </a:spcBef>
              <a:buSzPct val="100000"/>
              <a:buFont typeface="Arial"/>
              <a:buNone/>
              <a:defRPr sz="4800" b="1">
                <a:solidFill>
                  <a:schemeClr val="lt1"/>
                </a:solidFill>
                <a:latin typeface="Arial"/>
                <a:ea typeface="Arial"/>
                <a:cs typeface="Arial"/>
                <a:sym typeface="Arial"/>
              </a:defRPr>
            </a:lvl9pPr>
          </a:lstStyle>
          <a:p>
            <a:endParaRPr/>
          </a:p>
        </p:txBody>
      </p:sp>
      <p:sp>
        <p:nvSpPr>
          <p:cNvPr id="19" name="Shape 19"/>
          <p:cNvSpPr txBox="1">
            <a:spLocks noGrp="1"/>
          </p:cNvSpPr>
          <p:nvPr>
            <p:ph type="body" idx="1"/>
          </p:nvPr>
        </p:nvSpPr>
        <p:spPr>
          <a:xfrm>
            <a:off x="457200" y="1947332"/>
            <a:ext cx="4030200" cy="4620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20" name="Shape 20"/>
          <p:cNvSpPr txBox="1">
            <a:spLocks noGrp="1"/>
          </p:cNvSpPr>
          <p:nvPr>
            <p:ph type="body" idx="2"/>
          </p:nvPr>
        </p:nvSpPr>
        <p:spPr>
          <a:xfrm>
            <a:off x="4656667" y="1949211"/>
            <a:ext cx="4030200" cy="46202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extLst>
      <p:ext uri="{BB962C8B-B14F-4D97-AF65-F5344CB8AC3E}">
        <p14:creationId xmlns:p14="http://schemas.microsoft.com/office/powerpoint/2010/main" val="387256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88368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B8FD1-FD58-45DB-9FAF-419B94B0C116}" type="datetimeFigureOut">
              <a:rPr lang="en-US" smtClean="0"/>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82719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CB8FD1-FD58-45DB-9FAF-419B94B0C1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04512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CB8FD1-FD58-45DB-9FAF-419B94B0C116}" type="datetimeFigureOut">
              <a:rPr lang="en-US" smtClean="0"/>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26033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CB8FD1-FD58-45DB-9FAF-419B94B0C116}" type="datetimeFigureOut">
              <a:rPr lang="en-US" smtClean="0"/>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201220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B8FD1-FD58-45DB-9FAF-419B94B0C116}" type="datetimeFigureOut">
              <a:rPr lang="en-US" smtClean="0"/>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311517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CB8FD1-FD58-45DB-9FAF-419B94B0C1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158747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3CB8FD1-FD58-45DB-9FAF-419B94B0C116}" type="datetimeFigureOut">
              <a:rPr lang="en-US" smtClean="0"/>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367C9-34A6-4867-BA24-0A3B8388F101}" type="slidenum">
              <a:rPr lang="en-US" smtClean="0"/>
              <a:t>‹#›</a:t>
            </a:fld>
            <a:endParaRPr lang="en-US"/>
          </a:p>
        </p:txBody>
      </p:sp>
    </p:spTree>
    <p:extLst>
      <p:ext uri="{BB962C8B-B14F-4D97-AF65-F5344CB8AC3E}">
        <p14:creationId xmlns:p14="http://schemas.microsoft.com/office/powerpoint/2010/main" val="411479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CB8FD1-FD58-45DB-9FAF-419B94B0C116}" type="datetimeFigureOut">
              <a:rPr lang="en-US" smtClean="0"/>
              <a:t>10/14/2016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7367C9-34A6-4867-BA24-0A3B8388F101}" type="slidenum">
              <a:rPr lang="en-US" smtClean="0"/>
              <a:t>‹#›</a:t>
            </a:fld>
            <a:endParaRPr lang="en-US"/>
          </a:p>
        </p:txBody>
      </p:sp>
    </p:spTree>
    <p:extLst>
      <p:ext uri="{BB962C8B-B14F-4D97-AF65-F5344CB8AC3E}">
        <p14:creationId xmlns:p14="http://schemas.microsoft.com/office/powerpoint/2010/main" val="352838266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0.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3.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6.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6.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4.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5.xml"/><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a/afsenyc.org/document/d/1SpD6pwRNQRsI4zo0wlLW5yT63BF_o3zZloH1YPyE1jk/edit#heading=h.a7lqf89o0en0"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www.wescheme.org/openEditor?publicId=2XAFfRXfWR"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www.wescheme.org/openEditor?publicId=tCt9uyrglj"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customXml" Target="../ink/ink3.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US"/>
              <a:t>This code is broken.  Can you fix it?</a:t>
            </a:r>
            <a:endParaRPr lang="en-US" dirty="0"/>
          </a:p>
        </p:txBody>
      </p:sp>
      <p:sp>
        <p:nvSpPr>
          <p:cNvPr id="52" name="Shape 52"/>
          <p:cNvSpPr txBox="1">
            <a:spLocks noGrp="1"/>
          </p:cNvSpPr>
          <p:nvPr>
            <p:ph type="body" idx="1"/>
          </p:nvPr>
        </p:nvSpPr>
        <p:spPr/>
        <p:txBody>
          <a:bodyPr/>
          <a:lstStyle/>
          <a:p>
            <a:pPr lvl="0"/>
            <a:endParaRPr lang="en-US"/>
          </a:p>
          <a:p>
            <a:pPr lvl="0"/>
            <a:endParaRPr lang="en-US"/>
          </a:p>
          <a:p>
            <a:pPr lvl="0"/>
            <a:r>
              <a:rPr lang="en-US"/>
              <a:t>(define rtrr (put-image triangle 25 “solid” “red”)</a:t>
            </a:r>
          </a:p>
          <a:p>
            <a:pPr lvl="0"/>
            <a:r>
              <a:rPr lang="en-US"/>
              <a:t>                        50 50</a:t>
            </a:r>
          </a:p>
          <a:p>
            <a:pPr lvl="0"/>
            <a:r>
              <a:rPr lang="en-US"/>
              <a:t>                        (rectangle 100 100 </a:t>
            </a:r>
          </a:p>
          <a:p>
            <a:pPr lvl="0"/>
            <a:r>
              <a:rPr lang="en-US"/>
              <a:t>                                    solid” </a:t>
            </a:r>
          </a:p>
          <a:p>
            <a:pPr lvl="0"/>
            <a:r>
              <a:rPr lang="en-US"/>
              <a:t>                                   “red”)))</a:t>
            </a:r>
          </a:p>
          <a:p>
            <a:pPr lvl="0"/>
            <a:endParaRPr lang="en-US"/>
          </a:p>
          <a:p>
            <a:pPr lvl="0"/>
            <a:r>
              <a:rPr lang="en-US"/>
              <a:t>What should it do?</a:t>
            </a:r>
            <a:endParaRPr lang="en-US" dirty="0"/>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0" y="0"/>
              <a:ext cx="0" cy="0"/>
            </p14:xfrm>
          </p:contentPart>
        </mc:Choice>
        <mc:Fallback>
          <p:pic>
            <p:nvPicPr>
              <p:cNvPr id="7" name="Ink 6"/>
              <p:cNvPicPr/>
              <p:nvPr/>
            </p:nvPicPr>
            <p:blipFill/>
            <p:spPr/>
          </p:pic>
        </mc:Fallback>
      </mc:AlternateContent>
    </p:spTree>
    <p:extLst>
      <p:ext uri="{BB962C8B-B14F-4D97-AF65-F5344CB8AC3E}">
        <p14:creationId xmlns:p14="http://schemas.microsoft.com/office/powerpoint/2010/main" val="104665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p:txBody>
          <a:bodyPr/>
          <a:lstStyle/>
          <a:p>
            <a:pPr lvl="0"/>
            <a:r>
              <a:rPr lang="en"/>
              <a:t>Contracts Day 2</a:t>
            </a:r>
          </a:p>
        </p:txBody>
      </p:sp>
      <p:sp>
        <p:nvSpPr>
          <p:cNvPr id="59" name="Shape 59"/>
          <p:cNvSpPr txBox="1">
            <a:spLocks noGrp="1"/>
          </p:cNvSpPr>
          <p:nvPr>
            <p:ph idx="1"/>
          </p:nvPr>
        </p:nvSpPr>
        <p:spPr/>
        <p:txBody>
          <a:bodyPr/>
          <a:lstStyle/>
          <a:p>
            <a:pPr lvl="0"/>
            <a:r>
              <a:rPr lang="en"/>
              <a:t>How do we create our library of functions?</a:t>
            </a:r>
          </a:p>
        </p:txBody>
      </p:sp>
    </p:spTree>
    <p:extLst>
      <p:ext uri="{BB962C8B-B14F-4D97-AF65-F5344CB8AC3E}">
        <p14:creationId xmlns:p14="http://schemas.microsoft.com/office/powerpoint/2010/main" val="10500133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p:cNvPicPr preferRelativeResize="0"/>
          <p:nvPr/>
        </p:nvPicPr>
        <p:blipFill>
          <a:blip r:embed="rId3">
            <a:alphaModFix/>
          </a:blip>
          <a:stretch>
            <a:fillRect/>
          </a:stretch>
        </p:blipFill>
        <p:spPr>
          <a:xfrm>
            <a:off x="229987" y="270762"/>
            <a:ext cx="8639451" cy="2639593"/>
          </a:xfrm>
          <a:prstGeom prst="rect">
            <a:avLst/>
          </a:prstGeom>
          <a:noFill/>
          <a:ln>
            <a:noFill/>
          </a:ln>
        </p:spPr>
      </p:pic>
    </p:spTree>
    <p:extLst>
      <p:ext uri="{BB962C8B-B14F-4D97-AF65-F5344CB8AC3E}">
        <p14:creationId xmlns:p14="http://schemas.microsoft.com/office/powerpoint/2010/main" val="8997662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p:txBody>
          <a:bodyPr/>
          <a:lstStyle/>
          <a:p>
            <a:pPr lvl="0"/>
            <a:r>
              <a:rPr lang="en"/>
              <a:t>Algebra</a:t>
            </a:r>
          </a:p>
        </p:txBody>
      </p:sp>
      <p:sp>
        <p:nvSpPr>
          <p:cNvPr id="28" name="Shape 28"/>
          <p:cNvSpPr txBox="1">
            <a:spLocks noGrp="1"/>
          </p:cNvSpPr>
          <p:nvPr>
            <p:ph type="subTitle" idx="1"/>
          </p:nvPr>
        </p:nvSpPr>
        <p:spPr/>
        <p:txBody>
          <a:bodyPr/>
          <a:lstStyle/>
          <a:p>
            <a:pPr lvl="0"/>
            <a:r>
              <a:rPr lang="en"/>
              <a:t>just another language</a:t>
            </a:r>
          </a:p>
        </p:txBody>
      </p:sp>
    </p:spTree>
    <p:extLst>
      <p:ext uri="{BB962C8B-B14F-4D97-AF65-F5344CB8AC3E}">
        <p14:creationId xmlns:p14="http://schemas.microsoft.com/office/powerpoint/2010/main" val="24033762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p:txBody>
          <a:bodyPr/>
          <a:lstStyle/>
          <a:p>
            <a:pPr lvl="0"/>
            <a:r>
              <a:rPr lang="en"/>
              <a:t>in Racket we define values this way:</a:t>
            </a:r>
          </a:p>
        </p:txBody>
      </p:sp>
      <p:sp>
        <p:nvSpPr>
          <p:cNvPr id="41" name="Shape 41"/>
          <p:cNvSpPr txBox="1">
            <a:spLocks noGrp="1"/>
          </p:cNvSpPr>
          <p:nvPr>
            <p:ph type="title" idx="4294967295"/>
          </p:nvPr>
        </p:nvSpPr>
        <p:spPr>
          <a:xfrm>
            <a:off x="0" y="2325688"/>
            <a:ext cx="8229600" cy="1143000"/>
          </a:xfrm>
          <a:prstGeom prst="rect">
            <a:avLst/>
          </a:prstGeom>
        </p:spPr>
        <p:txBody>
          <a:bodyPr lIns="91425" tIns="91425" rIns="91425" bIns="91425" anchor="b" anchorCtr="0">
            <a:noAutofit/>
          </a:bodyPr>
          <a:lstStyle/>
          <a:p>
            <a:pPr lvl="0" rtl="0">
              <a:spcBef>
                <a:spcPts val="0"/>
              </a:spcBef>
              <a:buNone/>
            </a:pPr>
            <a:r>
              <a:rPr lang="en" sz="3000"/>
              <a:t>we can even define values in terms of what has come before</a:t>
            </a:r>
          </a:p>
        </p:txBody>
      </p:sp>
      <p:sp>
        <p:nvSpPr>
          <p:cNvPr id="40" name="Shape 40"/>
          <p:cNvSpPr txBox="1"/>
          <p:nvPr/>
        </p:nvSpPr>
        <p:spPr>
          <a:xfrm>
            <a:off x="700875" y="1667975"/>
            <a:ext cx="4392900" cy="6576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latin typeface="Courier New"/>
                <a:ea typeface="Courier New"/>
                <a:cs typeface="Courier New"/>
                <a:sym typeface="Courier New"/>
              </a:rPr>
              <a:t>(define x 4)</a:t>
            </a:r>
          </a:p>
        </p:txBody>
      </p:sp>
      <p:sp>
        <p:nvSpPr>
          <p:cNvPr id="42" name="Shape 42"/>
          <p:cNvSpPr txBox="1"/>
          <p:nvPr/>
        </p:nvSpPr>
        <p:spPr>
          <a:xfrm>
            <a:off x="700875" y="3837225"/>
            <a:ext cx="5012699" cy="6576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(define y (+ x 10))</a:t>
            </a:r>
          </a:p>
        </p:txBody>
      </p:sp>
    </p:spTree>
    <p:extLst>
      <p:ext uri="{BB962C8B-B14F-4D97-AF65-F5344CB8AC3E}">
        <p14:creationId xmlns:p14="http://schemas.microsoft.com/office/powerpoint/2010/main" val="29722805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p:txBody>
          <a:bodyPr/>
          <a:lstStyle/>
          <a:p>
            <a:pPr lvl="0"/>
            <a:r>
              <a:rPr lang="en"/>
              <a:t>on your hand-out: convert the code into algebra</a:t>
            </a:r>
          </a:p>
        </p:txBody>
      </p:sp>
      <p:graphicFrame>
        <p:nvGraphicFramePr>
          <p:cNvPr id="62" name="Shape 62"/>
          <p:cNvGraphicFramePr/>
          <p:nvPr/>
        </p:nvGraphicFramePr>
        <p:xfrm>
          <a:off x="409475" y="1674900"/>
          <a:ext cx="8308475" cy="4674250"/>
        </p:xfrm>
        <a:graphic>
          <a:graphicData uri="http://schemas.openxmlformats.org/drawingml/2006/table">
            <a:tbl>
              <a:tblPr>
                <a:noFill/>
              </a:tblPr>
              <a:tblGrid>
                <a:gridCol w="4147975">
                  <a:extLst>
                    <a:ext uri="{9D8B030D-6E8A-4147-A177-3AD203B41FA5}">
                      <a16:colId xmlns:a16="http://schemas.microsoft.com/office/drawing/2014/main" val="20000"/>
                    </a:ext>
                  </a:extLst>
                </a:gridCol>
                <a:gridCol w="4160500">
                  <a:extLst>
                    <a:ext uri="{9D8B030D-6E8A-4147-A177-3AD203B41FA5}">
                      <a16:colId xmlns:a16="http://schemas.microsoft.com/office/drawing/2014/main" val="20001"/>
                    </a:ext>
                  </a:extLst>
                </a:gridCol>
              </a:tblGrid>
              <a:tr h="712650">
                <a:tc>
                  <a:txBody>
                    <a:bodyPr/>
                    <a:lstStyle/>
                    <a:p>
                      <a:pPr lvl="0" algn="ctr" rtl="0">
                        <a:lnSpc>
                          <a:spcPct val="115000"/>
                        </a:lnSpc>
                        <a:spcBef>
                          <a:spcPts val="0"/>
                        </a:spcBef>
                        <a:buNone/>
                      </a:pPr>
                      <a:r>
                        <a:rPr lang="en" sz="1800" b="1">
                          <a:solidFill>
                            <a:schemeClr val="lt1"/>
                          </a:solidFill>
                          <a:latin typeface="Times New Roman"/>
                          <a:ea typeface="Times New Roman"/>
                          <a:cs typeface="Times New Roman"/>
                          <a:sym typeface="Times New Roman"/>
                        </a:rPr>
                        <a:t>Racket Code</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800" b="1">
                          <a:solidFill>
                            <a:schemeClr val="lt1"/>
                          </a:solidFill>
                          <a:latin typeface="Times New Roman"/>
                          <a:ea typeface="Times New Roman"/>
                          <a:cs typeface="Times New Roman"/>
                          <a:sym typeface="Times New Roman"/>
                        </a:rPr>
                        <a:t>Algebra</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57850">
                <a:tc>
                  <a:txBody>
                    <a:bodyPr/>
                    <a:lstStyle/>
                    <a:p>
                      <a:pPr lvl="0" rtl="0">
                        <a:spcBef>
                          <a:spcPts val="0"/>
                        </a:spcBef>
                        <a:buNone/>
                      </a:pPr>
                      <a:r>
                        <a:rPr lang="en" sz="1800">
                          <a:solidFill>
                            <a:schemeClr val="lt1"/>
                          </a:solidFill>
                          <a:latin typeface="Courier New"/>
                          <a:ea typeface="Courier New"/>
                          <a:cs typeface="Courier New"/>
                          <a:sym typeface="Courier New"/>
                        </a:rPr>
                        <a:t>(define x 10)</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800">
                          <a:solidFill>
                            <a:schemeClr val="lt1"/>
                          </a:solidFill>
                          <a:latin typeface="Verdana"/>
                          <a:ea typeface="Verdana"/>
                          <a:cs typeface="Verdana"/>
                          <a:sym typeface="Verdana"/>
                        </a:rPr>
                        <a:t>x = 10</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57850">
                <a:tc>
                  <a:txBody>
                    <a:bodyPr/>
                    <a:lstStyle/>
                    <a:p>
                      <a:pPr lvl="0" rtl="0">
                        <a:spcBef>
                          <a:spcPts val="0"/>
                        </a:spcBef>
                        <a:buNone/>
                      </a:pPr>
                      <a:r>
                        <a:rPr lang="en" sz="1800">
                          <a:solidFill>
                            <a:schemeClr val="lt1"/>
                          </a:solidFill>
                          <a:latin typeface="Courier New"/>
                          <a:ea typeface="Courier New"/>
                          <a:cs typeface="Courier New"/>
                          <a:sym typeface="Courier New"/>
                        </a:rPr>
                        <a:t>(define y (* x 2))</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algn="ctr" rtl="0">
                        <a:lnSpc>
                          <a:spcPct val="115000"/>
                        </a:lnSpc>
                        <a:spcBef>
                          <a:spcPts val="0"/>
                        </a:spcBef>
                        <a:buNone/>
                      </a:pPr>
                      <a:r>
                        <a:rPr lang="en" sz="1800">
                          <a:solidFill>
                            <a:schemeClr val="lt1"/>
                          </a:solidFill>
                          <a:latin typeface="Verdana"/>
                          <a:ea typeface="Verdana"/>
                          <a:cs typeface="Verdana"/>
                          <a:sym typeface="Verdana"/>
                        </a:rPr>
                        <a:t>y = x*2  or y=2x</a:t>
                      </a:r>
                    </a:p>
                    <a:p>
                      <a:pPr lvl="0" rtl="0">
                        <a:spcBef>
                          <a:spcPts val="0"/>
                        </a:spcBef>
                        <a:buNone/>
                      </a:pPr>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z (+ x y))</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age 14)</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months (* age 12))</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days (* months 30))</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hours (* days 24))</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7650">
                <a:tc>
                  <a:txBody>
                    <a:bodyPr/>
                    <a:lstStyle/>
                    <a:p>
                      <a:pPr lvl="0" rtl="0">
                        <a:spcBef>
                          <a:spcPts val="0"/>
                        </a:spcBef>
                        <a:buNone/>
                      </a:pPr>
                      <a:r>
                        <a:rPr lang="en" sz="1800">
                          <a:solidFill>
                            <a:schemeClr val="lt1"/>
                          </a:solidFill>
                          <a:latin typeface="Courier New"/>
                          <a:ea typeface="Courier New"/>
                          <a:cs typeface="Courier New"/>
                          <a:sym typeface="Courier New"/>
                        </a:rPr>
                        <a:t>(define minutes (* hours 60))</a:t>
                      </a: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tc>
                  <a:txBody>
                    <a:bodyPr/>
                    <a:lstStyle/>
                    <a:p>
                      <a:pPr lvl="0" rtl="0">
                        <a:spcBef>
                          <a:spcPts val="0"/>
                        </a:spcBef>
                        <a:buNone/>
                      </a:pPr>
                      <a:endParaRPr sz="1800">
                        <a:solidFill>
                          <a:schemeClr val="lt1"/>
                        </a:solidFill>
                      </a:endParaRPr>
                    </a:p>
                  </a:txBody>
                  <a:tcPr marL="38500" marR="38500" marT="38500" marB="38500">
                    <a:lnL w="9625" cap="flat" cmpd="sng">
                      <a:solidFill>
                        <a:srgbClr val="000000"/>
                      </a:solidFill>
                      <a:prstDash val="solid"/>
                      <a:round/>
                      <a:headEnd type="none" w="med" len="med"/>
                      <a:tailEnd type="none" w="med" len="med"/>
                    </a:lnL>
                    <a:lnR w="9625" cap="flat" cmpd="sng">
                      <a:solidFill>
                        <a:srgbClr val="000000"/>
                      </a:solidFill>
                      <a:prstDash val="solid"/>
                      <a:round/>
                      <a:headEnd type="none" w="med" len="med"/>
                      <a:tailEnd type="none" w="med" len="med"/>
                    </a:lnR>
                    <a:lnT w="9625" cap="flat" cmpd="sng">
                      <a:solidFill>
                        <a:srgbClr val="000000"/>
                      </a:solidFill>
                      <a:prstDash val="solid"/>
                      <a:round/>
                      <a:headEnd type="none" w="med" len="med"/>
                      <a:tailEnd type="none" w="med" len="med"/>
                    </a:lnT>
                    <a:lnB w="9625" cap="flat" cmpd="sng">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786864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lstStyle/>
          <a:p>
            <a:pPr lvl="0"/>
            <a:r>
              <a:rPr lang="en"/>
              <a:t>can you define a function </a:t>
            </a:r>
            <a:r>
              <a:rPr lang="en">
                <a:sym typeface="Courier New"/>
              </a:rPr>
              <a:t>g</a:t>
            </a:r>
            <a:r>
              <a:rPr lang="en"/>
              <a:t>, which takes in a variable </a:t>
            </a:r>
            <a:r>
              <a:rPr lang="en">
                <a:sym typeface="Courier New"/>
              </a:rPr>
              <a:t>q</a:t>
            </a:r>
            <a:r>
              <a:rPr lang="en"/>
              <a:t> and multiplies it by 20?</a:t>
            </a:r>
          </a:p>
        </p:txBody>
      </p:sp>
      <p:sp>
        <p:nvSpPr>
          <p:cNvPr id="76" name="Shape 76"/>
          <p:cNvSpPr txBox="1">
            <a:spLocks noGrp="1"/>
          </p:cNvSpPr>
          <p:nvPr>
            <p:ph type="title" idx="4294967295"/>
          </p:nvPr>
        </p:nvSpPr>
        <p:spPr>
          <a:xfrm>
            <a:off x="-425450" y="1936750"/>
            <a:ext cx="9569450" cy="1143000"/>
          </a:xfrm>
          <a:prstGeom prst="rect">
            <a:avLst/>
          </a:prstGeom>
        </p:spPr>
        <p:txBody>
          <a:bodyPr lIns="91425" tIns="91425" rIns="91425" bIns="91425" anchor="b" anchorCtr="0">
            <a:noAutofit/>
          </a:bodyPr>
          <a:lstStyle/>
          <a:p>
            <a:pPr lvl="0" rtl="0">
              <a:spcBef>
                <a:spcPts val="0"/>
              </a:spcBef>
              <a:buNone/>
            </a:pPr>
            <a:r>
              <a:rPr lang="en" sz="3300"/>
              <a:t>can you define a function </a:t>
            </a:r>
            <a:r>
              <a:rPr lang="en" sz="3300">
                <a:solidFill>
                  <a:srgbClr val="00FFFF"/>
                </a:solidFill>
                <a:latin typeface="Courier New"/>
                <a:ea typeface="Courier New"/>
                <a:cs typeface="Courier New"/>
                <a:sym typeface="Courier New"/>
              </a:rPr>
              <a:t>h</a:t>
            </a:r>
            <a:r>
              <a:rPr lang="en" sz="3300"/>
              <a:t>, which takes in a variable </a:t>
            </a:r>
            <a:r>
              <a:rPr lang="en" sz="3300">
                <a:solidFill>
                  <a:srgbClr val="00FFFF"/>
                </a:solidFill>
                <a:latin typeface="Courier New"/>
                <a:ea typeface="Courier New"/>
                <a:cs typeface="Courier New"/>
                <a:sym typeface="Courier New"/>
              </a:rPr>
              <a:t>r</a:t>
            </a:r>
            <a:r>
              <a:rPr lang="en" sz="3300"/>
              <a:t> and divides it by 2 then adds 5?</a:t>
            </a:r>
          </a:p>
        </p:txBody>
      </p:sp>
      <p:sp>
        <p:nvSpPr>
          <p:cNvPr id="77" name="Shape 77"/>
          <p:cNvSpPr txBox="1">
            <a:spLocks noGrp="1"/>
          </p:cNvSpPr>
          <p:nvPr>
            <p:ph type="title" idx="4294967295"/>
          </p:nvPr>
        </p:nvSpPr>
        <p:spPr>
          <a:xfrm>
            <a:off x="-425450" y="3656013"/>
            <a:ext cx="9569450" cy="1143000"/>
          </a:xfrm>
          <a:prstGeom prst="rect">
            <a:avLst/>
          </a:prstGeom>
        </p:spPr>
        <p:txBody>
          <a:bodyPr lIns="91425" tIns="91425" rIns="91425" bIns="91425" anchor="b" anchorCtr="0">
            <a:noAutofit/>
          </a:bodyPr>
          <a:lstStyle/>
          <a:p>
            <a:pPr lvl="0" rtl="0">
              <a:spcBef>
                <a:spcPts val="0"/>
              </a:spcBef>
              <a:buNone/>
            </a:pPr>
            <a:r>
              <a:rPr lang="en" sz="3300"/>
              <a:t>can you define a function </a:t>
            </a:r>
            <a:r>
              <a:rPr lang="en" sz="3300">
                <a:solidFill>
                  <a:srgbClr val="00FFFF"/>
                </a:solidFill>
                <a:latin typeface="Courier New"/>
                <a:ea typeface="Courier New"/>
                <a:cs typeface="Courier New"/>
                <a:sym typeface="Courier New"/>
              </a:rPr>
              <a:t>f</a:t>
            </a:r>
            <a:r>
              <a:rPr lang="en" sz="3300"/>
              <a:t>, which takes in a variable </a:t>
            </a:r>
            <a:r>
              <a:rPr lang="en" sz="3300">
                <a:solidFill>
                  <a:srgbClr val="00FFFF"/>
                </a:solidFill>
                <a:latin typeface="Courier New"/>
                <a:ea typeface="Courier New"/>
                <a:cs typeface="Courier New"/>
                <a:sym typeface="Courier New"/>
              </a:rPr>
              <a:t>s</a:t>
            </a:r>
            <a:r>
              <a:rPr lang="en" sz="3300"/>
              <a:t> and multiplies it by 1/3?</a:t>
            </a:r>
          </a:p>
        </p:txBody>
      </p:sp>
      <p:sp>
        <p:nvSpPr>
          <p:cNvPr id="78" name="Shape 78"/>
          <p:cNvSpPr txBox="1">
            <a:spLocks noGrp="1"/>
          </p:cNvSpPr>
          <p:nvPr>
            <p:ph type="title" idx="4294967295"/>
          </p:nvPr>
        </p:nvSpPr>
        <p:spPr>
          <a:xfrm>
            <a:off x="-425450" y="5281613"/>
            <a:ext cx="9569450" cy="1143000"/>
          </a:xfrm>
          <a:prstGeom prst="rect">
            <a:avLst/>
          </a:prstGeom>
        </p:spPr>
        <p:txBody>
          <a:bodyPr lIns="91425" tIns="91425" rIns="91425" bIns="91425" anchor="b" anchorCtr="0">
            <a:noAutofit/>
          </a:bodyPr>
          <a:lstStyle/>
          <a:p>
            <a:pPr lvl="0" rtl="0">
              <a:spcBef>
                <a:spcPts val="0"/>
              </a:spcBef>
              <a:buNone/>
            </a:pPr>
            <a:r>
              <a:rPr lang="en" sz="3300"/>
              <a:t>can you define a function </a:t>
            </a:r>
            <a:r>
              <a:rPr lang="en" sz="3300">
                <a:solidFill>
                  <a:srgbClr val="00FFFF"/>
                </a:solidFill>
                <a:latin typeface="Courier New"/>
                <a:ea typeface="Courier New"/>
                <a:cs typeface="Courier New"/>
                <a:sym typeface="Courier New"/>
              </a:rPr>
              <a:t>g</a:t>
            </a:r>
            <a:r>
              <a:rPr lang="en" sz="3300"/>
              <a:t>, which takes in a variable </a:t>
            </a:r>
            <a:r>
              <a:rPr lang="en" sz="3300">
                <a:solidFill>
                  <a:srgbClr val="00FFFF"/>
                </a:solidFill>
                <a:latin typeface="Courier New"/>
                <a:ea typeface="Courier New"/>
                <a:cs typeface="Courier New"/>
                <a:sym typeface="Courier New"/>
              </a:rPr>
              <a:t>t</a:t>
            </a:r>
            <a:r>
              <a:rPr lang="en" sz="3300"/>
              <a:t> and subtracts 13 from it?</a:t>
            </a:r>
          </a:p>
        </p:txBody>
      </p:sp>
    </p:spTree>
    <p:extLst>
      <p:ext uri="{BB962C8B-B14F-4D97-AF65-F5344CB8AC3E}">
        <p14:creationId xmlns:p14="http://schemas.microsoft.com/office/powerpoint/2010/main" val="10771258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p:txBody>
          <a:bodyPr/>
          <a:lstStyle/>
          <a:p>
            <a:pPr lvl="0"/>
            <a:r>
              <a:rPr lang="en"/>
              <a:t>can you translate this algebra into code?</a:t>
            </a:r>
          </a:p>
        </p:txBody>
      </p:sp>
      <p:pic>
        <p:nvPicPr>
          <p:cNvPr id="89" name="Shape 89"/>
          <p:cNvPicPr preferRelativeResize="0"/>
          <p:nvPr/>
        </p:nvPicPr>
        <p:blipFill>
          <a:blip r:embed="rId3">
            <a:alphaModFix/>
          </a:blip>
          <a:stretch>
            <a:fillRect/>
          </a:stretch>
        </p:blipFill>
        <p:spPr>
          <a:xfrm>
            <a:off x="642350" y="1550450"/>
            <a:ext cx="3200400" cy="628650"/>
          </a:xfrm>
          <a:prstGeom prst="rect">
            <a:avLst/>
          </a:prstGeom>
          <a:noFill/>
          <a:ln>
            <a:noFill/>
          </a:ln>
        </p:spPr>
      </p:pic>
      <p:pic>
        <p:nvPicPr>
          <p:cNvPr id="90" name="Shape 90"/>
          <p:cNvPicPr preferRelativeResize="0"/>
          <p:nvPr/>
        </p:nvPicPr>
        <p:blipFill>
          <a:blip r:embed="rId4">
            <a:alphaModFix/>
          </a:blip>
          <a:stretch>
            <a:fillRect/>
          </a:stretch>
        </p:blipFill>
        <p:spPr>
          <a:xfrm>
            <a:off x="5774175" y="4120475"/>
            <a:ext cx="3200400" cy="1085850"/>
          </a:xfrm>
          <a:prstGeom prst="rect">
            <a:avLst/>
          </a:prstGeom>
          <a:noFill/>
          <a:ln>
            <a:noFill/>
          </a:ln>
        </p:spPr>
      </p:pic>
      <p:pic>
        <p:nvPicPr>
          <p:cNvPr id="91" name="Shape 91"/>
          <p:cNvPicPr preferRelativeResize="0"/>
          <p:nvPr/>
        </p:nvPicPr>
        <p:blipFill>
          <a:blip r:embed="rId5">
            <a:alphaModFix/>
          </a:blip>
          <a:stretch>
            <a:fillRect/>
          </a:stretch>
        </p:blipFill>
        <p:spPr>
          <a:xfrm>
            <a:off x="655325" y="4386860"/>
            <a:ext cx="3257550" cy="628650"/>
          </a:xfrm>
          <a:prstGeom prst="rect">
            <a:avLst/>
          </a:prstGeom>
          <a:noFill/>
          <a:ln>
            <a:noFill/>
          </a:ln>
        </p:spPr>
      </p:pic>
      <p:pic>
        <p:nvPicPr>
          <p:cNvPr id="92" name="Shape 92"/>
          <p:cNvPicPr preferRelativeResize="0"/>
          <p:nvPr/>
        </p:nvPicPr>
        <p:blipFill>
          <a:blip r:embed="rId6">
            <a:alphaModFix/>
          </a:blip>
          <a:stretch>
            <a:fillRect/>
          </a:stretch>
        </p:blipFill>
        <p:spPr>
          <a:xfrm>
            <a:off x="5754425" y="1550450"/>
            <a:ext cx="2400300" cy="628650"/>
          </a:xfrm>
          <a:prstGeom prst="rect">
            <a:avLst/>
          </a:prstGeom>
          <a:noFill/>
          <a:ln>
            <a:noFill/>
          </a:ln>
        </p:spPr>
      </p:pic>
      <p:sp>
        <p:nvSpPr>
          <p:cNvPr id="93" name="Shape 93"/>
          <p:cNvSpPr txBox="1"/>
          <p:nvPr/>
        </p:nvSpPr>
        <p:spPr>
          <a:xfrm>
            <a:off x="-19800" y="1488675"/>
            <a:ext cx="699299" cy="698999"/>
          </a:xfrm>
          <a:prstGeom prst="rect">
            <a:avLst/>
          </a:prstGeom>
          <a:noFill/>
          <a:ln>
            <a:noFill/>
          </a:ln>
        </p:spPr>
        <p:txBody>
          <a:bodyPr lIns="91425" tIns="91425" rIns="91425" bIns="91425" anchor="t" anchorCtr="0">
            <a:noAutofit/>
          </a:bodyPr>
          <a:lstStyle/>
          <a:p>
            <a:pPr lvl="0">
              <a:spcBef>
                <a:spcPts val="0"/>
              </a:spcBef>
              <a:buNone/>
            </a:pPr>
            <a:r>
              <a:rPr lang="en" sz="3600">
                <a:solidFill>
                  <a:schemeClr val="lt1"/>
                </a:solidFill>
              </a:rPr>
              <a:t>1)</a:t>
            </a:r>
          </a:p>
        </p:txBody>
      </p:sp>
      <p:sp>
        <p:nvSpPr>
          <p:cNvPr id="94" name="Shape 94"/>
          <p:cNvSpPr txBox="1"/>
          <p:nvPr/>
        </p:nvSpPr>
        <p:spPr>
          <a:xfrm>
            <a:off x="5099100" y="1515275"/>
            <a:ext cx="699299" cy="698999"/>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2)</a:t>
            </a:r>
          </a:p>
        </p:txBody>
      </p:sp>
      <p:sp>
        <p:nvSpPr>
          <p:cNvPr id="95" name="Shape 95"/>
          <p:cNvSpPr txBox="1"/>
          <p:nvPr/>
        </p:nvSpPr>
        <p:spPr>
          <a:xfrm>
            <a:off x="0" y="4272875"/>
            <a:ext cx="699299" cy="698999"/>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3)</a:t>
            </a:r>
          </a:p>
        </p:txBody>
      </p:sp>
      <p:sp>
        <p:nvSpPr>
          <p:cNvPr id="96" name="Shape 96"/>
          <p:cNvSpPr txBox="1"/>
          <p:nvPr/>
        </p:nvSpPr>
        <p:spPr>
          <a:xfrm>
            <a:off x="5074875" y="4349075"/>
            <a:ext cx="699299" cy="698999"/>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4)</a:t>
            </a:r>
          </a:p>
        </p:txBody>
      </p:sp>
    </p:spTree>
    <p:extLst>
      <p:ext uri="{BB962C8B-B14F-4D97-AF65-F5344CB8AC3E}">
        <p14:creationId xmlns:p14="http://schemas.microsoft.com/office/powerpoint/2010/main" val="18484582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p:txBody>
          <a:bodyPr>
            <a:normAutofit fontScale="90000"/>
          </a:bodyPr>
          <a:lstStyle/>
          <a:p>
            <a:pPr lvl="0"/>
            <a:r>
              <a:rPr lang="en"/>
              <a:t>Review:</a:t>
            </a:r>
          </a:p>
          <a:p>
            <a:pPr lvl="0"/>
            <a:r>
              <a:rPr lang="en"/>
              <a:t>by replacing </a:t>
            </a:r>
            <a:r>
              <a:rPr lang="en">
                <a:sym typeface="Courier New"/>
              </a:rPr>
              <a:t>define </a:t>
            </a:r>
            <a:r>
              <a:rPr lang="en"/>
              <a:t>with an equal sign </a:t>
            </a:r>
          </a:p>
          <a:p>
            <a:pPr lvl="0"/>
            <a:r>
              <a:rPr lang="en"/>
              <a:t>we can write</a:t>
            </a:r>
          </a:p>
        </p:txBody>
      </p:sp>
      <p:pic>
        <p:nvPicPr>
          <p:cNvPr id="118" name="Shape 118"/>
          <p:cNvPicPr preferRelativeResize="0"/>
          <p:nvPr/>
        </p:nvPicPr>
        <p:blipFill>
          <a:blip r:embed="rId3">
            <a:alphaModFix/>
          </a:blip>
          <a:stretch>
            <a:fillRect/>
          </a:stretch>
        </p:blipFill>
        <p:spPr>
          <a:xfrm>
            <a:off x="2382225" y="2281250"/>
            <a:ext cx="4551077" cy="895380"/>
          </a:xfrm>
          <a:prstGeom prst="rect">
            <a:avLst/>
          </a:prstGeom>
          <a:noFill/>
          <a:ln>
            <a:noFill/>
          </a:ln>
        </p:spPr>
      </p:pic>
      <p:sp>
        <p:nvSpPr>
          <p:cNvPr id="119" name="Shape 119"/>
          <p:cNvSpPr txBox="1"/>
          <p:nvPr/>
        </p:nvSpPr>
        <p:spPr>
          <a:xfrm>
            <a:off x="183899" y="3750400"/>
            <a:ext cx="8776200" cy="1544700"/>
          </a:xfrm>
          <a:prstGeom prst="rect">
            <a:avLst/>
          </a:prstGeom>
          <a:noFill/>
          <a:ln>
            <a:noFill/>
          </a:ln>
        </p:spPr>
        <p:txBody>
          <a:bodyPr lIns="91425" tIns="91425" rIns="91425" bIns="91425" anchor="t" anchorCtr="0">
            <a:noAutofit/>
          </a:bodyPr>
          <a:lstStyle/>
          <a:p>
            <a:pPr lvl="0" rtl="0">
              <a:spcBef>
                <a:spcPts val="0"/>
              </a:spcBef>
              <a:buNone/>
            </a:pPr>
            <a:r>
              <a:rPr lang="en" sz="3600">
                <a:solidFill>
                  <a:schemeClr val="lt1"/>
                </a:solidFill>
              </a:rPr>
              <a:t>this is called functions notation.</a:t>
            </a:r>
          </a:p>
          <a:p>
            <a:pPr lvl="0">
              <a:spcBef>
                <a:spcPts val="0"/>
              </a:spcBef>
              <a:buNone/>
            </a:pPr>
            <a:r>
              <a:rPr lang="en" sz="3600">
                <a:solidFill>
                  <a:schemeClr val="lt1"/>
                </a:solidFill>
              </a:rPr>
              <a:t>it says the function "f of x" equals "x + 1" </a:t>
            </a:r>
          </a:p>
        </p:txBody>
      </p:sp>
    </p:spTree>
    <p:extLst>
      <p:ext uri="{BB962C8B-B14F-4D97-AF65-F5344CB8AC3E}">
        <p14:creationId xmlns:p14="http://schemas.microsoft.com/office/powerpoint/2010/main" val="36138895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485775" y="28575"/>
            <a:ext cx="8053101" cy="6801664"/>
          </a:xfrm>
          <a:prstGeom prst="rect">
            <a:avLst/>
          </a:prstGeom>
          <a:noFill/>
          <a:ln>
            <a:noFill/>
          </a:ln>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0240414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p:txBody>
          <a:bodyPr>
            <a:normAutofit fontScale="90000"/>
          </a:bodyPr>
          <a:lstStyle/>
          <a:p>
            <a:pPr lvl="0"/>
            <a:endParaRPr lang="en-US"/>
          </a:p>
          <a:p>
            <a:pPr lvl="0"/>
            <a:r>
              <a:rPr lang="en-US"/>
              <a:t>aim: what is the connection between functions in algebra and functions in Racket</a:t>
            </a:r>
          </a:p>
          <a:p>
            <a:pPr lvl="0"/>
            <a:r>
              <a:rPr lang="en-US"/>
              <a:t>warm up:</a:t>
            </a:r>
          </a:p>
        </p:txBody>
      </p:sp>
      <p:sp>
        <p:nvSpPr>
          <p:cNvPr id="34" name="Shape 34"/>
          <p:cNvSpPr txBox="1"/>
          <p:nvPr/>
        </p:nvSpPr>
        <p:spPr>
          <a:xfrm>
            <a:off x="680575" y="1973600"/>
            <a:ext cx="7224600" cy="38346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3000" dirty="0">
                <a:solidFill>
                  <a:schemeClr val="lt1"/>
                </a:solidFill>
              </a:rPr>
              <a:t>Take a laptop and a worksheet back to your seat</a:t>
            </a:r>
          </a:p>
          <a:p>
            <a:pPr lvl="0" rtl="0">
              <a:spcBef>
                <a:spcPts val="0"/>
              </a:spcBef>
              <a:buNone/>
            </a:pPr>
            <a:endParaRPr sz="3000" dirty="0">
              <a:solidFill>
                <a:schemeClr val="lt1"/>
              </a:solidFill>
            </a:endParaRPr>
          </a:p>
          <a:p>
            <a:pPr lvl="0" rtl="0">
              <a:spcBef>
                <a:spcPts val="0"/>
              </a:spcBef>
              <a:buNone/>
            </a:pPr>
            <a:endParaRPr sz="3000" dirty="0">
              <a:solidFill>
                <a:schemeClr val="lt1"/>
              </a:solidFill>
            </a:endParaRPr>
          </a:p>
        </p:txBody>
      </p:sp>
    </p:spTree>
    <p:extLst>
      <p:ext uri="{BB962C8B-B14F-4D97-AF65-F5344CB8AC3E}">
        <p14:creationId xmlns:p14="http://schemas.microsoft.com/office/powerpoint/2010/main" val="3134021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p:txBody>
          <a:bodyPr/>
          <a:lstStyle/>
          <a:p>
            <a:pPr lvl="0"/>
            <a:r>
              <a:rPr lang="en"/>
              <a:t>in algebra we define values using an equal sign</a:t>
            </a:r>
          </a:p>
        </p:txBody>
      </p:sp>
      <p:sp>
        <p:nvSpPr>
          <p:cNvPr id="50" name="Shape 50"/>
          <p:cNvSpPr txBox="1">
            <a:spLocks noGrp="1"/>
          </p:cNvSpPr>
          <p:nvPr>
            <p:ph type="title" idx="4294967295"/>
          </p:nvPr>
        </p:nvSpPr>
        <p:spPr>
          <a:xfrm>
            <a:off x="0" y="1309688"/>
            <a:ext cx="2058988" cy="714375"/>
          </a:xfrm>
          <a:prstGeom prst="rect">
            <a:avLst/>
          </a:prstGeom>
        </p:spPr>
        <p:txBody>
          <a:bodyPr lIns="91425" tIns="91425" rIns="91425" bIns="91425" anchor="b" anchorCtr="0">
            <a:noAutofit/>
          </a:bodyPr>
          <a:lstStyle/>
          <a:p>
            <a:pPr lvl="0" rtl="0">
              <a:spcBef>
                <a:spcPts val="0"/>
              </a:spcBef>
              <a:buNone/>
            </a:pPr>
            <a:r>
              <a:rPr lang="en"/>
              <a:t>algebra</a:t>
            </a:r>
          </a:p>
        </p:txBody>
      </p:sp>
      <p:sp>
        <p:nvSpPr>
          <p:cNvPr id="51" name="Shape 51"/>
          <p:cNvSpPr txBox="1">
            <a:spLocks noGrp="1"/>
          </p:cNvSpPr>
          <p:nvPr>
            <p:ph type="title" idx="4294967295"/>
          </p:nvPr>
        </p:nvSpPr>
        <p:spPr>
          <a:xfrm>
            <a:off x="7085013" y="1255713"/>
            <a:ext cx="2058987" cy="714375"/>
          </a:xfrm>
          <a:prstGeom prst="rect">
            <a:avLst/>
          </a:prstGeom>
        </p:spPr>
        <p:txBody>
          <a:bodyPr lIns="91425" tIns="91425" rIns="91425" bIns="91425" anchor="b" anchorCtr="0">
            <a:noAutofit/>
          </a:bodyPr>
          <a:lstStyle/>
          <a:p>
            <a:pPr lvl="0" rtl="0">
              <a:spcBef>
                <a:spcPts val="0"/>
              </a:spcBef>
              <a:buNone/>
            </a:pPr>
            <a:r>
              <a:rPr lang="en"/>
              <a:t>racket</a:t>
            </a:r>
          </a:p>
        </p:txBody>
      </p:sp>
      <p:sp>
        <p:nvSpPr>
          <p:cNvPr id="52" name="Shape 52"/>
          <p:cNvSpPr txBox="1">
            <a:spLocks noGrp="1"/>
          </p:cNvSpPr>
          <p:nvPr>
            <p:ph type="title" idx="4294967295"/>
          </p:nvPr>
        </p:nvSpPr>
        <p:spPr>
          <a:xfrm>
            <a:off x="0" y="2857500"/>
            <a:ext cx="6249988" cy="1143000"/>
          </a:xfrm>
          <a:prstGeom prst="rect">
            <a:avLst/>
          </a:prstGeom>
        </p:spPr>
        <p:txBody>
          <a:bodyPr lIns="91425" tIns="91425" rIns="91425" bIns="91425" anchor="b" anchorCtr="0">
            <a:noAutofit/>
          </a:bodyPr>
          <a:lstStyle/>
          <a:p>
            <a:pPr lvl="0" rtl="0">
              <a:spcBef>
                <a:spcPts val="0"/>
              </a:spcBef>
              <a:buNone/>
            </a:pPr>
            <a:r>
              <a:rPr lang="en"/>
              <a:t>and we can define values in terms of other values</a:t>
            </a:r>
          </a:p>
        </p:txBody>
      </p:sp>
      <p:sp>
        <p:nvSpPr>
          <p:cNvPr id="48" name="Shape 48"/>
          <p:cNvSpPr txBox="1"/>
          <p:nvPr/>
        </p:nvSpPr>
        <p:spPr>
          <a:xfrm>
            <a:off x="1180800" y="1970037"/>
            <a:ext cx="1792500" cy="7788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latin typeface="Courier New"/>
                <a:ea typeface="Courier New"/>
                <a:cs typeface="Courier New"/>
                <a:sym typeface="Courier New"/>
              </a:rPr>
              <a:t>x = 4</a:t>
            </a:r>
          </a:p>
        </p:txBody>
      </p:sp>
      <p:sp>
        <p:nvSpPr>
          <p:cNvPr id="49" name="Shape 49"/>
          <p:cNvSpPr txBox="1"/>
          <p:nvPr/>
        </p:nvSpPr>
        <p:spPr>
          <a:xfrm>
            <a:off x="4554300" y="1954437"/>
            <a:ext cx="4392900" cy="6576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(define x 4)</a:t>
            </a:r>
          </a:p>
        </p:txBody>
      </p:sp>
      <p:sp>
        <p:nvSpPr>
          <p:cNvPr id="53" name="Shape 53"/>
          <p:cNvSpPr txBox="1"/>
          <p:nvPr/>
        </p:nvSpPr>
        <p:spPr>
          <a:xfrm>
            <a:off x="1047600" y="4408737"/>
            <a:ext cx="2897700" cy="7788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y = x + 10</a:t>
            </a:r>
          </a:p>
        </p:txBody>
      </p:sp>
      <p:cxnSp>
        <p:nvCxnSpPr>
          <p:cNvPr id="54" name="Shape 54"/>
          <p:cNvCxnSpPr/>
          <p:nvPr/>
        </p:nvCxnSpPr>
        <p:spPr>
          <a:xfrm>
            <a:off x="3840200" y="1465625"/>
            <a:ext cx="13499" cy="1253099"/>
          </a:xfrm>
          <a:prstGeom prst="straightConnector1">
            <a:avLst/>
          </a:prstGeom>
          <a:noFill/>
          <a:ln w="19050" cap="flat" cmpd="sng">
            <a:solidFill>
              <a:schemeClr val="lt1"/>
            </a:solidFill>
            <a:prstDash val="solid"/>
            <a:round/>
            <a:headEnd type="none" w="lg" len="lg"/>
            <a:tailEnd type="none" w="lg" len="lg"/>
          </a:ln>
        </p:spPr>
      </p:cxnSp>
      <p:cxnSp>
        <p:nvCxnSpPr>
          <p:cNvPr id="55" name="Shape 55"/>
          <p:cNvCxnSpPr/>
          <p:nvPr/>
        </p:nvCxnSpPr>
        <p:spPr>
          <a:xfrm>
            <a:off x="3840200" y="4000500"/>
            <a:ext cx="40500" cy="2585099"/>
          </a:xfrm>
          <a:prstGeom prst="straightConnector1">
            <a:avLst/>
          </a:prstGeom>
          <a:noFill/>
          <a:ln w="19050" cap="flat" cmpd="sng">
            <a:solidFill>
              <a:schemeClr val="lt1"/>
            </a:solidFill>
            <a:prstDash val="solid"/>
            <a:round/>
            <a:headEnd type="none" w="lg" len="lg"/>
            <a:tailEnd type="none" w="lg" len="lg"/>
          </a:ln>
        </p:spPr>
      </p:cxnSp>
      <p:sp>
        <p:nvSpPr>
          <p:cNvPr id="56" name="Shape 56"/>
          <p:cNvSpPr txBox="1"/>
          <p:nvPr/>
        </p:nvSpPr>
        <p:spPr>
          <a:xfrm>
            <a:off x="4379389" y="4388496"/>
            <a:ext cx="4567800" cy="6576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latin typeface="Courier New"/>
                <a:ea typeface="Courier New"/>
                <a:cs typeface="Courier New"/>
                <a:sym typeface="Courier New"/>
              </a:rPr>
              <a:t>(define y (+ x 10))</a:t>
            </a:r>
          </a:p>
        </p:txBody>
      </p:sp>
    </p:spTree>
    <p:extLst>
      <p:ext uri="{BB962C8B-B14F-4D97-AF65-F5344CB8AC3E}">
        <p14:creationId xmlns:p14="http://schemas.microsoft.com/office/powerpoint/2010/main" val="259887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p:txBody>
          <a:bodyPr/>
          <a:lstStyle/>
          <a:p>
            <a:pPr lvl="0"/>
            <a:r>
              <a:rPr lang="en"/>
              <a:t>What about this?</a:t>
            </a:r>
          </a:p>
        </p:txBody>
      </p:sp>
      <p:sp>
        <p:nvSpPr>
          <p:cNvPr id="83" name="Shape 83"/>
          <p:cNvSpPr txBox="1">
            <a:spLocks noGrp="1"/>
          </p:cNvSpPr>
          <p:nvPr>
            <p:ph type="body" idx="1"/>
          </p:nvPr>
        </p:nvSpPr>
        <p:spPr/>
        <p:txBody>
          <a:bodyPr/>
          <a:lstStyle/>
          <a:p>
            <a:pPr lvl="0"/>
            <a:r>
              <a:rPr lang="en-US"/>
              <a:t>(put-image </a:t>
            </a:r>
          </a:p>
          <a:p>
            <a:pPr lvl="0"/>
            <a:r>
              <a:rPr lang="en-US"/>
              <a:t>	(put-image (rectangle 500 100 "solid" "red")</a:t>
            </a:r>
          </a:p>
          <a:p>
            <a:pPr lvl="0"/>
            <a:r>
              <a:rPr lang="en-US"/>
              <a:t>			    250 250</a:t>
            </a:r>
          </a:p>
          <a:p>
            <a:pPr lvl="0"/>
            <a:r>
              <a:rPr lang="en-US"/>
              <a:t>			    (rectangle 500 100 "solid" "yellow"))</a:t>
            </a:r>
          </a:p>
          <a:p>
            <a:pPr lvl="0"/>
            <a:r>
              <a:rPr lang="en-US"/>
              <a:t>	150 250</a:t>
            </a:r>
          </a:p>
          <a:p>
            <a:pPr lvl="0"/>
            <a:r>
              <a:rPr lang="en-US"/>
              <a:t>	(rectangle 500 100 "solid" "black"))</a:t>
            </a:r>
          </a:p>
          <a:p>
            <a:pPr lvl="0"/>
            <a:endParaRPr lang="en-US" dirty="0"/>
          </a:p>
        </p:txBody>
      </p:sp>
    </p:spTree>
    <p:extLst>
      <p:ext uri="{BB962C8B-B14F-4D97-AF65-F5344CB8AC3E}">
        <p14:creationId xmlns:p14="http://schemas.microsoft.com/office/powerpoint/2010/main" val="1833286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p:txBody>
          <a:bodyPr/>
          <a:lstStyle/>
          <a:p>
            <a:pPr lvl="0"/>
            <a:r>
              <a:rPr lang="en"/>
              <a:t>you also know how to define functions like this one</a:t>
            </a:r>
          </a:p>
        </p:txBody>
      </p:sp>
      <p:sp>
        <p:nvSpPr>
          <p:cNvPr id="69" name="Shape 69"/>
          <p:cNvSpPr txBox="1">
            <a:spLocks noGrp="1"/>
          </p:cNvSpPr>
          <p:nvPr>
            <p:ph type="title" idx="4294967295"/>
          </p:nvPr>
        </p:nvSpPr>
        <p:spPr>
          <a:xfrm rot="-22432">
            <a:off x="0" y="3416300"/>
            <a:ext cx="8229600" cy="687388"/>
          </a:xfrm>
          <a:prstGeom prst="rect">
            <a:avLst/>
          </a:prstGeom>
        </p:spPr>
        <p:txBody>
          <a:bodyPr lIns="91425" tIns="91425" rIns="91425" bIns="91425" anchor="b" anchorCtr="0">
            <a:noAutofit/>
          </a:bodyPr>
          <a:lstStyle/>
          <a:p>
            <a:pPr lvl="0" rtl="0">
              <a:spcBef>
                <a:spcPts val="0"/>
              </a:spcBef>
              <a:buNone/>
            </a:pPr>
            <a:r>
              <a:rPr lang="en"/>
              <a:t>what is the name of this function?</a:t>
            </a:r>
          </a:p>
        </p:txBody>
      </p:sp>
      <p:sp>
        <p:nvSpPr>
          <p:cNvPr id="68" name="Shape 68"/>
          <p:cNvSpPr txBox="1"/>
          <p:nvPr/>
        </p:nvSpPr>
        <p:spPr>
          <a:xfrm>
            <a:off x="1704300" y="1564830"/>
            <a:ext cx="5735400" cy="1423799"/>
          </a:xfrm>
          <a:prstGeom prst="rect">
            <a:avLst/>
          </a:prstGeom>
          <a:solidFill>
            <a:schemeClr val="lt1"/>
          </a:solidFill>
          <a:ln>
            <a:noFill/>
          </a:ln>
        </p:spPr>
        <p:txBody>
          <a:bodyPr lIns="91425" tIns="91425" rIns="91425" bIns="91425" anchor="ctr" anchorCtr="0">
            <a:noAutofit/>
          </a:bodyPr>
          <a:lstStyle/>
          <a:p>
            <a:pPr lvl="0" rtl="0">
              <a:spcBef>
                <a:spcPts val="0"/>
              </a:spcBef>
              <a:buNone/>
            </a:pPr>
            <a:r>
              <a:rPr lang="en" sz="3600">
                <a:solidFill>
                  <a:srgbClr val="843C24"/>
                </a:solidFill>
                <a:latin typeface="Verdana"/>
                <a:ea typeface="Verdana"/>
                <a:cs typeface="Verdana"/>
                <a:sym typeface="Verdana"/>
              </a:rPr>
              <a:t>(</a:t>
            </a:r>
            <a:r>
              <a:rPr lang="en" sz="3600">
                <a:solidFill>
                  <a:srgbClr val="262680"/>
                </a:solidFill>
                <a:latin typeface="Verdana"/>
                <a:ea typeface="Verdana"/>
                <a:cs typeface="Verdana"/>
                <a:sym typeface="Verdana"/>
              </a:rPr>
              <a:t>define</a:t>
            </a:r>
            <a:r>
              <a:rPr lang="en" sz="3600">
                <a:latin typeface="Verdana"/>
                <a:ea typeface="Verdana"/>
                <a:cs typeface="Verdana"/>
                <a:sym typeface="Verdana"/>
              </a:rPr>
              <a:t> </a:t>
            </a:r>
            <a:r>
              <a:rPr lang="en" sz="3600">
                <a:solidFill>
                  <a:srgbClr val="843C24"/>
                </a:solidFill>
                <a:latin typeface="Verdana"/>
                <a:ea typeface="Verdana"/>
                <a:cs typeface="Verdana"/>
                <a:sym typeface="Verdana"/>
              </a:rPr>
              <a:t>(</a:t>
            </a:r>
            <a:r>
              <a:rPr lang="en" sz="3600">
                <a:solidFill>
                  <a:srgbClr val="262680"/>
                </a:solidFill>
                <a:latin typeface="Verdana"/>
                <a:ea typeface="Verdana"/>
                <a:cs typeface="Verdana"/>
                <a:sym typeface="Verdana"/>
              </a:rPr>
              <a:t>f</a:t>
            </a:r>
            <a:r>
              <a:rPr lang="en" sz="3600">
                <a:latin typeface="Verdana"/>
                <a:ea typeface="Verdana"/>
                <a:cs typeface="Verdana"/>
                <a:sym typeface="Verdana"/>
              </a:rPr>
              <a:t> </a:t>
            </a:r>
            <a:r>
              <a:rPr lang="en" sz="3600">
                <a:solidFill>
                  <a:srgbClr val="262680"/>
                </a:solidFill>
                <a:latin typeface="Verdana"/>
                <a:ea typeface="Verdana"/>
                <a:cs typeface="Verdana"/>
                <a:sym typeface="Verdana"/>
              </a:rPr>
              <a:t>x</a:t>
            </a:r>
            <a:r>
              <a:rPr lang="en" sz="3600">
                <a:solidFill>
                  <a:srgbClr val="843C24"/>
                </a:solidFill>
                <a:latin typeface="Verdana"/>
                <a:ea typeface="Verdana"/>
                <a:cs typeface="Verdana"/>
                <a:sym typeface="Verdana"/>
              </a:rPr>
              <a:t>)</a:t>
            </a:r>
            <a:r>
              <a:rPr lang="en" sz="3600">
                <a:latin typeface="Verdana"/>
                <a:ea typeface="Verdana"/>
                <a:cs typeface="Verdana"/>
                <a:sym typeface="Verdana"/>
              </a:rPr>
              <a:t> </a:t>
            </a:r>
            <a:r>
              <a:rPr lang="en" sz="3600">
                <a:solidFill>
                  <a:srgbClr val="843C24"/>
                </a:solidFill>
                <a:latin typeface="Verdana"/>
                <a:ea typeface="Verdana"/>
                <a:cs typeface="Verdana"/>
                <a:sym typeface="Verdana"/>
              </a:rPr>
              <a:t>(</a:t>
            </a:r>
            <a:r>
              <a:rPr lang="en" sz="3600">
                <a:solidFill>
                  <a:srgbClr val="262680"/>
                </a:solidFill>
                <a:latin typeface="Verdana"/>
                <a:ea typeface="Verdana"/>
                <a:cs typeface="Verdana"/>
                <a:sym typeface="Verdana"/>
              </a:rPr>
              <a:t>+</a:t>
            </a:r>
            <a:r>
              <a:rPr lang="en" sz="3600">
                <a:latin typeface="Verdana"/>
                <a:ea typeface="Verdana"/>
                <a:cs typeface="Verdana"/>
                <a:sym typeface="Verdana"/>
              </a:rPr>
              <a:t> </a:t>
            </a:r>
            <a:r>
              <a:rPr lang="en" sz="3600">
                <a:solidFill>
                  <a:srgbClr val="262680"/>
                </a:solidFill>
                <a:latin typeface="Verdana"/>
                <a:ea typeface="Verdana"/>
                <a:cs typeface="Verdana"/>
                <a:sym typeface="Verdana"/>
              </a:rPr>
              <a:t>x</a:t>
            </a:r>
            <a:r>
              <a:rPr lang="en" sz="3600">
                <a:latin typeface="Verdana"/>
                <a:ea typeface="Verdana"/>
                <a:cs typeface="Verdana"/>
                <a:sym typeface="Verdana"/>
              </a:rPr>
              <a:t> </a:t>
            </a:r>
            <a:r>
              <a:rPr lang="en" sz="3600">
                <a:solidFill>
                  <a:srgbClr val="228B22"/>
                </a:solidFill>
                <a:latin typeface="Verdana"/>
                <a:ea typeface="Verdana"/>
                <a:cs typeface="Verdana"/>
                <a:sym typeface="Verdana"/>
              </a:rPr>
              <a:t>1</a:t>
            </a:r>
            <a:r>
              <a:rPr lang="en" sz="3600">
                <a:solidFill>
                  <a:srgbClr val="843C24"/>
                </a:solidFill>
                <a:latin typeface="Verdana"/>
                <a:ea typeface="Verdana"/>
                <a:cs typeface="Verdana"/>
                <a:sym typeface="Verdana"/>
              </a:rPr>
              <a:t>))</a:t>
            </a:r>
          </a:p>
        </p:txBody>
      </p:sp>
      <p:sp>
        <p:nvSpPr>
          <p:cNvPr id="70" name="Shape 70"/>
          <p:cNvSpPr txBox="1"/>
          <p:nvPr/>
        </p:nvSpPr>
        <p:spPr>
          <a:xfrm>
            <a:off x="152400" y="3886200"/>
            <a:ext cx="8922600" cy="3000000"/>
          </a:xfrm>
          <a:prstGeom prst="rect">
            <a:avLst/>
          </a:prstGeom>
          <a:noFill/>
          <a:ln>
            <a:noFill/>
          </a:ln>
        </p:spPr>
        <p:txBody>
          <a:bodyPr lIns="91425" tIns="91425" rIns="91425" bIns="91425" anchor="ctr" anchorCtr="0">
            <a:noAutofit/>
          </a:bodyPr>
          <a:lstStyle/>
          <a:p>
            <a:pPr marL="457200" lvl="0" indent="-457200" rtl="0">
              <a:lnSpc>
                <a:spcPct val="115000"/>
              </a:lnSpc>
              <a:spcBef>
                <a:spcPts val="0"/>
              </a:spcBef>
              <a:buClr>
                <a:schemeClr val="lt1"/>
              </a:buClr>
              <a:buSzPct val="100000"/>
            </a:pPr>
            <a:r>
              <a:rPr lang="en" sz="3600">
                <a:solidFill>
                  <a:schemeClr val="lt1"/>
                </a:solidFill>
              </a:rPr>
              <a:t>How many variables does it take? </a:t>
            </a:r>
          </a:p>
          <a:p>
            <a:pPr marL="457200" lvl="0" indent="-457200" rtl="0">
              <a:lnSpc>
                <a:spcPct val="115000"/>
              </a:lnSpc>
              <a:spcBef>
                <a:spcPts val="0"/>
              </a:spcBef>
              <a:buClr>
                <a:schemeClr val="lt1"/>
              </a:buClr>
              <a:buSzPct val="100000"/>
            </a:pPr>
            <a:r>
              <a:rPr lang="en" sz="3600">
                <a:solidFill>
                  <a:schemeClr val="lt1"/>
                </a:solidFill>
              </a:rPr>
              <a:t>What is the name of that variable?</a:t>
            </a:r>
          </a:p>
          <a:p>
            <a:pPr marL="457200" lvl="0" indent="-457200" rtl="0">
              <a:lnSpc>
                <a:spcPct val="115000"/>
              </a:lnSpc>
              <a:spcBef>
                <a:spcPts val="0"/>
              </a:spcBef>
              <a:buClr>
                <a:schemeClr val="lt1"/>
              </a:buClr>
              <a:buSzPct val="100000"/>
            </a:pPr>
            <a:r>
              <a:rPr lang="en" sz="3600">
                <a:solidFill>
                  <a:schemeClr val="lt1"/>
                </a:solidFill>
              </a:rPr>
              <a:t>What does the function do to the variable x?</a:t>
            </a:r>
          </a:p>
        </p:txBody>
      </p:sp>
    </p:spTree>
    <p:extLst>
      <p:ext uri="{BB962C8B-B14F-4D97-AF65-F5344CB8AC3E}">
        <p14:creationId xmlns:p14="http://schemas.microsoft.com/office/powerpoint/2010/main" val="28204387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p:txBody>
          <a:bodyPr/>
          <a:lstStyle/>
          <a:p>
            <a:pPr lvl="0"/>
            <a:r>
              <a:rPr lang="en"/>
              <a:t>now translate them into algebra</a:t>
            </a:r>
          </a:p>
        </p:txBody>
      </p:sp>
    </p:spTree>
    <p:extLst>
      <p:ext uri="{BB962C8B-B14F-4D97-AF65-F5344CB8AC3E}">
        <p14:creationId xmlns:p14="http://schemas.microsoft.com/office/powerpoint/2010/main" val="5236927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p:txBody>
          <a:bodyPr/>
          <a:lstStyle/>
          <a:p>
            <a:pPr lvl="0"/>
            <a:r>
              <a:rPr lang="en"/>
              <a:t>Today we are going to look at some word problems that you will see in algebra</a:t>
            </a:r>
          </a:p>
        </p:txBody>
      </p:sp>
    </p:spTree>
    <p:extLst>
      <p:ext uri="{BB962C8B-B14F-4D97-AF65-F5344CB8AC3E}">
        <p14:creationId xmlns:p14="http://schemas.microsoft.com/office/powerpoint/2010/main" val="2482008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p:txBody>
          <a:bodyPr/>
          <a:lstStyle/>
          <a:p>
            <a:pPr lvl="0"/>
            <a:r>
              <a:rPr lang="en"/>
              <a:t>Describe how the function + works.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00572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p:txBody>
          <a:bodyPr/>
          <a:lstStyle/>
          <a:p>
            <a:pPr lvl="0"/>
            <a:r>
              <a:rPr lang="en"/>
              <a:t>Distance</a:t>
            </a:r>
          </a:p>
        </p:txBody>
      </p:sp>
      <p:pic>
        <p:nvPicPr>
          <p:cNvPr id="125" name="Shape 125"/>
          <p:cNvPicPr preferRelativeResize="0"/>
          <p:nvPr/>
        </p:nvPicPr>
        <p:blipFill>
          <a:blip r:embed="rId3">
            <a:alphaModFix/>
          </a:blip>
          <a:stretch>
            <a:fillRect/>
          </a:stretch>
        </p:blipFill>
        <p:spPr>
          <a:xfrm>
            <a:off x="1434098" y="86005"/>
            <a:ext cx="7492671" cy="6700791"/>
          </a:xfrm>
          <a:prstGeom prst="rect">
            <a:avLst/>
          </a:prstGeom>
          <a:noFill/>
          <a:ln>
            <a:noFill/>
          </a:ln>
        </p:spPr>
      </p:pic>
    </p:spTree>
    <p:extLst>
      <p:ext uri="{BB962C8B-B14F-4D97-AF65-F5344CB8AC3E}">
        <p14:creationId xmlns:p14="http://schemas.microsoft.com/office/powerpoint/2010/main" val="916108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p:txBody>
          <a:bodyPr>
            <a:normAutofit fontScale="90000"/>
          </a:bodyPr>
          <a:lstStyle/>
          <a:p>
            <a:pPr lvl="0"/>
            <a:r>
              <a:rPr lang="en">
                <a:sym typeface="Times New Roman"/>
              </a:rPr>
              <a:t>Suppose we had a word problem that wanted to know how far the rocket traveled in 6 seconds: which one would we use? </a:t>
            </a:r>
          </a:p>
          <a:p>
            <a:pPr lvl="0"/>
            <a:r>
              <a:rPr lang="en">
                <a:sym typeface="Times New Roman"/>
              </a:rPr>
              <a:t>What if we wanted to know how long it takes for the rocket to go a thousand miles? </a:t>
            </a:r>
          </a:p>
          <a:p>
            <a:pPr lvl="0"/>
            <a:r>
              <a:rPr lang="en">
                <a:sym typeface="Times New Roman"/>
              </a:rPr>
              <a:t>What if I knew the train left at 1pm, and I wanted to know what time it arrives in Chicago, 800 miles away? </a:t>
            </a:r>
          </a:p>
          <a:p>
            <a:pPr lvl="0"/>
            <a:r>
              <a:rPr lang="en">
                <a:sym typeface="Times New Roman"/>
              </a:rPr>
              <a:t>Would I want my time function, or my distance function?</a:t>
            </a:r>
          </a:p>
        </p:txBody>
      </p:sp>
    </p:spTree>
    <p:extLst>
      <p:ext uri="{BB962C8B-B14F-4D97-AF65-F5344CB8AC3E}">
        <p14:creationId xmlns:p14="http://schemas.microsoft.com/office/powerpoint/2010/main" val="41794591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p:txBody>
          <a:bodyPr/>
          <a:lstStyle/>
          <a:p>
            <a:pPr lvl="0"/>
            <a:r>
              <a:rPr lang="en"/>
              <a:t>Lesson 5</a:t>
            </a:r>
          </a:p>
        </p:txBody>
      </p:sp>
      <p:sp>
        <p:nvSpPr>
          <p:cNvPr id="28" name="Shape 28"/>
          <p:cNvSpPr txBox="1">
            <a:spLocks noGrp="1"/>
          </p:cNvSpPr>
          <p:nvPr>
            <p:ph type="subTitle" idx="1"/>
          </p:nvPr>
        </p:nvSpPr>
        <p:spPr/>
        <p:txBody>
          <a:bodyPr/>
          <a:lstStyle/>
          <a:p>
            <a:pPr lvl="0"/>
            <a:r>
              <a:rPr lang="en"/>
              <a:t>Bug Finding</a:t>
            </a:r>
          </a:p>
        </p:txBody>
      </p:sp>
    </p:spTree>
    <p:extLst>
      <p:ext uri="{BB962C8B-B14F-4D97-AF65-F5344CB8AC3E}">
        <p14:creationId xmlns:p14="http://schemas.microsoft.com/office/powerpoint/2010/main" val="15407376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p:txBody>
          <a:bodyPr/>
          <a:lstStyle/>
          <a:p>
            <a:pPr lvl="0"/>
            <a:r>
              <a:rPr lang="en"/>
              <a:t>Lesson 5</a:t>
            </a:r>
          </a:p>
        </p:txBody>
      </p:sp>
      <p:sp>
        <p:nvSpPr>
          <p:cNvPr id="28" name="Shape 28"/>
          <p:cNvSpPr txBox="1">
            <a:spLocks noGrp="1"/>
          </p:cNvSpPr>
          <p:nvPr>
            <p:ph type="subTitle" idx="1"/>
          </p:nvPr>
        </p:nvSpPr>
        <p:spPr/>
        <p:txBody>
          <a:bodyPr/>
          <a:lstStyle/>
          <a:p>
            <a:pPr lvl="0"/>
            <a:r>
              <a:rPr lang="en"/>
              <a:t>Bug Finding</a:t>
            </a:r>
          </a:p>
        </p:txBody>
      </p:sp>
    </p:spTree>
    <p:extLst>
      <p:ext uri="{BB962C8B-B14F-4D97-AF65-F5344CB8AC3E}">
        <p14:creationId xmlns:p14="http://schemas.microsoft.com/office/powerpoint/2010/main" val="40652122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p:txBody>
          <a:bodyPr/>
          <a:lstStyle/>
          <a:p>
            <a:pPr lvl="0"/>
            <a:r>
              <a:rPr lang="en"/>
              <a:t>computers were once larger arrays of relay tubes--similar to light bulbs</a:t>
            </a:r>
          </a:p>
        </p:txBody>
      </p:sp>
      <p:sp>
        <p:nvSpPr>
          <p:cNvPr id="3" name="Text Placeholder 2"/>
          <p:cNvSpPr>
            <a:spLocks noGrp="1"/>
          </p:cNvSpPr>
          <p:nvPr>
            <p:ph type="body" idx="1"/>
          </p:nvPr>
        </p:nvSpPr>
        <p:spPr/>
        <p:txBody>
          <a:bodyPr/>
          <a:lstStyle/>
          <a:p>
            <a:endParaRPr lang="en-US"/>
          </a:p>
        </p:txBody>
      </p:sp>
      <p:pic>
        <p:nvPicPr>
          <p:cNvPr id="43" name="Shape 43"/>
          <p:cNvPicPr preferRelativeResize="0"/>
          <p:nvPr/>
        </p:nvPicPr>
        <p:blipFill>
          <a:blip r:embed="rId3">
            <a:alphaModFix/>
          </a:blip>
          <a:stretch>
            <a:fillRect/>
          </a:stretch>
        </p:blipFill>
        <p:spPr>
          <a:xfrm>
            <a:off x="2434125" y="1453475"/>
            <a:ext cx="6485228" cy="5159513"/>
          </a:xfrm>
          <a:prstGeom prst="rect">
            <a:avLst/>
          </a:prstGeom>
          <a:noFill/>
          <a:ln>
            <a:noFill/>
          </a:ln>
        </p:spPr>
      </p:pic>
    </p:spTree>
    <p:extLst>
      <p:ext uri="{BB962C8B-B14F-4D97-AF65-F5344CB8AC3E}">
        <p14:creationId xmlns:p14="http://schemas.microsoft.com/office/powerpoint/2010/main" val="29481891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p:txBody>
          <a:bodyPr/>
          <a:lstStyle/>
          <a:p>
            <a:pPr lvl="0"/>
            <a:r>
              <a:rPr lang="en"/>
              <a:t>What is a bug?</a:t>
            </a:r>
          </a:p>
        </p:txBody>
      </p:sp>
      <p:sp>
        <p:nvSpPr>
          <p:cNvPr id="3" name="Text Placeholder 2"/>
          <p:cNvSpPr>
            <a:spLocks noGrp="1"/>
          </p:cNvSpPr>
          <p:nvPr>
            <p:ph type="body" idx="1"/>
          </p:nvPr>
        </p:nvSpPr>
        <p:spPr/>
        <p:txBody>
          <a:bodyPr/>
          <a:lstStyle/>
          <a:p>
            <a:endParaRPr lang="en-US"/>
          </a:p>
        </p:txBody>
      </p:sp>
      <p:pic>
        <p:nvPicPr>
          <p:cNvPr id="57" name="Shape 57"/>
          <p:cNvPicPr preferRelativeResize="0"/>
          <p:nvPr/>
        </p:nvPicPr>
        <p:blipFill>
          <a:blip r:embed="rId3">
            <a:alphaModFix/>
          </a:blip>
          <a:stretch>
            <a:fillRect/>
          </a:stretch>
        </p:blipFill>
        <p:spPr>
          <a:xfrm>
            <a:off x="586250" y="1957875"/>
            <a:ext cx="4886325" cy="4286250"/>
          </a:xfrm>
          <a:prstGeom prst="rect">
            <a:avLst/>
          </a:prstGeom>
          <a:noFill/>
          <a:ln>
            <a:noFill/>
          </a:ln>
        </p:spPr>
      </p:pic>
      <p:sp>
        <p:nvSpPr>
          <p:cNvPr id="58" name="Shape 58"/>
          <p:cNvSpPr txBox="1"/>
          <p:nvPr/>
        </p:nvSpPr>
        <p:spPr>
          <a:xfrm>
            <a:off x="5670325" y="876600"/>
            <a:ext cx="3308099" cy="1689599"/>
          </a:xfrm>
          <a:prstGeom prst="rect">
            <a:avLst/>
          </a:prstGeom>
          <a:solidFill>
            <a:srgbClr val="000000"/>
          </a:solidFill>
          <a:ln>
            <a:noFill/>
          </a:ln>
        </p:spPr>
        <p:txBody>
          <a:bodyPr lIns="91425" tIns="91425" rIns="91425" bIns="91425" anchor="t" anchorCtr="0">
            <a:noAutofit/>
          </a:bodyPr>
          <a:lstStyle/>
          <a:p>
            <a:pPr lvl="0" rtl="0">
              <a:spcBef>
                <a:spcPts val="0"/>
              </a:spcBef>
              <a:buNone/>
            </a:pPr>
            <a:r>
              <a:rPr lang="en" sz="2400">
                <a:solidFill>
                  <a:schemeClr val="lt1"/>
                </a:solidFill>
              </a:rPr>
              <a:t>Admiral Grace Hopper was one of the foremost computer scientists of her day</a:t>
            </a:r>
          </a:p>
          <a:p>
            <a:pPr lvl="0" rtl="0">
              <a:spcBef>
                <a:spcPts val="0"/>
              </a:spcBef>
              <a:buClr>
                <a:srgbClr val="000000"/>
              </a:buClr>
              <a:buFont typeface="Arial"/>
              <a:buNone/>
            </a:pPr>
            <a:endParaRPr sz="1800"/>
          </a:p>
          <a:p>
            <a:pPr lvl="0" rtl="0">
              <a:spcBef>
                <a:spcPts val="0"/>
              </a:spcBef>
              <a:buNone/>
            </a:pPr>
            <a:endParaRPr sz="2400"/>
          </a:p>
        </p:txBody>
      </p:sp>
    </p:spTree>
    <p:extLst>
      <p:ext uri="{BB962C8B-B14F-4D97-AF65-F5344CB8AC3E}">
        <p14:creationId xmlns:p14="http://schemas.microsoft.com/office/powerpoint/2010/main" val="82724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p:txBody>
          <a:bodyPr/>
          <a:lstStyle/>
          <a:p>
            <a:pPr lvl="0"/>
            <a:r>
              <a:rPr lang="en"/>
              <a:t>Review of computer screen coordinates</a:t>
            </a:r>
          </a:p>
        </p:txBody>
      </p:sp>
      <p:sp>
        <p:nvSpPr>
          <p:cNvPr id="71" name="Shape 71"/>
          <p:cNvSpPr txBox="1">
            <a:spLocks noGrp="1"/>
          </p:cNvSpPr>
          <p:nvPr>
            <p:ph type="body" idx="1"/>
          </p:nvPr>
        </p:nvSpPr>
        <p:spPr/>
        <p:txBody>
          <a:bodyPr/>
          <a:lstStyle/>
          <a:p>
            <a:pPr lvl="0"/>
            <a:r>
              <a:rPr lang="en" dirty="0"/>
              <a:t>How are they slightly different from math coordinates?</a:t>
            </a:r>
          </a:p>
        </p:txBody>
      </p:sp>
      <p:sp>
        <p:nvSpPr>
          <p:cNvPr id="72" name="Shape 72"/>
          <p:cNvSpPr/>
          <p:nvPr/>
        </p:nvSpPr>
        <p:spPr>
          <a:xfrm>
            <a:off x="2494722" y="2748170"/>
            <a:ext cx="6112627" cy="4050654"/>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txBox="1"/>
          <p:nvPr/>
        </p:nvSpPr>
        <p:spPr>
          <a:xfrm>
            <a:off x="1257306" y="2044673"/>
            <a:ext cx="1570779" cy="778800"/>
          </a:xfrm>
          <a:prstGeom prst="rect">
            <a:avLst/>
          </a:prstGeom>
          <a:noFill/>
          <a:ln>
            <a:noFill/>
          </a:ln>
        </p:spPr>
        <p:txBody>
          <a:bodyPr lIns="91425" tIns="91425" rIns="91425" bIns="91425" anchor="t" anchorCtr="0">
            <a:noAutofit/>
          </a:bodyPr>
          <a:lstStyle/>
          <a:p>
            <a:pPr lvl="0">
              <a:spcBef>
                <a:spcPts val="0"/>
              </a:spcBef>
              <a:buNone/>
            </a:pPr>
            <a:r>
              <a:rPr lang="en" sz="3600" dirty="0"/>
              <a:t>(0,0)</a:t>
            </a:r>
          </a:p>
        </p:txBody>
      </p:sp>
      <p:cxnSp>
        <p:nvCxnSpPr>
          <p:cNvPr id="74" name="Shape 74"/>
          <p:cNvCxnSpPr>
            <a:stCxn id="73" idx="2"/>
          </p:cNvCxnSpPr>
          <p:nvPr/>
        </p:nvCxnSpPr>
        <p:spPr>
          <a:xfrm flipH="1">
            <a:off x="2042695" y="2823473"/>
            <a:ext cx="1" cy="3805927"/>
          </a:xfrm>
          <a:prstGeom prst="straightConnector1">
            <a:avLst/>
          </a:prstGeom>
          <a:noFill/>
          <a:ln w="38100" cap="flat" cmpd="sng">
            <a:solidFill>
              <a:schemeClr val="dk2"/>
            </a:solidFill>
            <a:prstDash val="solid"/>
            <a:round/>
            <a:headEnd type="none" w="lg" len="lg"/>
            <a:tailEnd type="triangle" w="lg" len="lg"/>
          </a:ln>
        </p:spPr>
      </p:cxnSp>
      <p:cxnSp>
        <p:nvCxnSpPr>
          <p:cNvPr id="75" name="Shape 75"/>
          <p:cNvCxnSpPr>
            <a:stCxn id="73" idx="3"/>
          </p:cNvCxnSpPr>
          <p:nvPr/>
        </p:nvCxnSpPr>
        <p:spPr>
          <a:xfrm>
            <a:off x="2828085" y="2434073"/>
            <a:ext cx="5207701" cy="11602"/>
          </a:xfrm>
          <a:prstGeom prst="straightConnector1">
            <a:avLst/>
          </a:prstGeom>
          <a:noFill/>
          <a:ln w="38100" cap="flat" cmpd="sng">
            <a:solidFill>
              <a:schemeClr val="dk2"/>
            </a:solidFill>
            <a:prstDash val="solid"/>
            <a:round/>
            <a:headEnd type="none" w="lg" len="lg"/>
            <a:tailEnd type="triangle" w="lg" len="lg"/>
          </a:ln>
        </p:spPr>
      </p:cxnSp>
      <p:sp>
        <p:nvSpPr>
          <p:cNvPr id="76" name="Shape 76"/>
          <p:cNvSpPr txBox="1"/>
          <p:nvPr/>
        </p:nvSpPr>
        <p:spPr>
          <a:xfrm rot="5399761">
            <a:off x="288173" y="4049908"/>
            <a:ext cx="3655685" cy="817500"/>
          </a:xfrm>
          <a:prstGeom prst="rect">
            <a:avLst/>
          </a:prstGeom>
          <a:noFill/>
          <a:ln>
            <a:noFill/>
          </a:ln>
        </p:spPr>
        <p:txBody>
          <a:bodyPr lIns="91425" tIns="91425" rIns="91425" bIns="91425" anchor="t" anchorCtr="0">
            <a:noAutofit/>
          </a:bodyPr>
          <a:lstStyle/>
          <a:p>
            <a:pPr lvl="0">
              <a:spcBef>
                <a:spcPts val="0"/>
              </a:spcBef>
              <a:buNone/>
            </a:pPr>
            <a:r>
              <a:rPr lang="en" sz="2000" dirty="0"/>
              <a:t>y increases going down</a:t>
            </a:r>
          </a:p>
        </p:txBody>
      </p:sp>
      <p:sp>
        <p:nvSpPr>
          <p:cNvPr id="77" name="Shape 77"/>
          <p:cNvSpPr txBox="1"/>
          <p:nvPr/>
        </p:nvSpPr>
        <p:spPr>
          <a:xfrm>
            <a:off x="3408168" y="2053404"/>
            <a:ext cx="5545500" cy="280200"/>
          </a:xfrm>
          <a:prstGeom prst="rect">
            <a:avLst/>
          </a:prstGeom>
          <a:noFill/>
          <a:ln>
            <a:noFill/>
          </a:ln>
        </p:spPr>
        <p:txBody>
          <a:bodyPr lIns="91425" tIns="91425" rIns="91425" bIns="91425" anchor="t" anchorCtr="0">
            <a:noAutofit/>
          </a:bodyPr>
          <a:lstStyle/>
          <a:p>
            <a:pPr lvl="0">
              <a:spcBef>
                <a:spcPts val="0"/>
              </a:spcBef>
              <a:buNone/>
            </a:pPr>
            <a:r>
              <a:rPr lang="en" sz="2000" dirty="0"/>
              <a:t>x increases to the right</a:t>
            </a:r>
          </a:p>
        </p:txBody>
      </p:sp>
    </p:spTree>
    <p:extLst>
      <p:ext uri="{BB962C8B-B14F-4D97-AF65-F5344CB8AC3E}">
        <p14:creationId xmlns:p14="http://schemas.microsoft.com/office/powerpoint/2010/main" val="10299824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2276694" y="1192712"/>
            <a:ext cx="6502661" cy="5545101"/>
          </a:xfrm>
          <a:prstGeom prst="rect">
            <a:avLst/>
          </a:prstGeom>
          <a:noFill/>
          <a:ln>
            <a:noFill/>
          </a:ln>
        </p:spPr>
      </p:pic>
      <p:sp>
        <p:nvSpPr>
          <p:cNvPr id="70" name="Shape 70"/>
          <p:cNvSpPr txBox="1"/>
          <p:nvPr/>
        </p:nvSpPr>
        <p:spPr>
          <a:xfrm>
            <a:off x="38816" y="1182325"/>
            <a:ext cx="2370900" cy="11736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lt1"/>
                </a:solidFill>
              </a:rPr>
              <a:t>Computer-scientists gather every year to honor Grace Hopper</a:t>
            </a:r>
          </a:p>
        </p:txBody>
      </p:sp>
      <p:sp>
        <p:nvSpPr>
          <p:cNvPr id="71" name="Shape 71"/>
          <p:cNvSpPr txBox="1">
            <a:spLocks noGrp="1"/>
          </p:cNvSpPr>
          <p:nvPr>
            <p:ph type="title"/>
          </p:nvPr>
        </p:nvSpPr>
        <p:spPr/>
        <p:txBody>
          <a:bodyPr/>
          <a:lstStyle/>
          <a:p>
            <a:pPr lvl="0"/>
            <a:r>
              <a:rPr lang="en"/>
              <a:t>Grace Hopper Celebration of Women in Computing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15739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458400" y="403050"/>
            <a:ext cx="8227199" cy="60518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3000"/>
          </a:p>
        </p:txBody>
      </p:sp>
      <p:sp>
        <p:nvSpPr>
          <p:cNvPr id="98" name="Shape 98"/>
          <p:cNvSpPr txBox="1"/>
          <p:nvPr/>
        </p:nvSpPr>
        <p:spPr>
          <a:xfrm>
            <a:off x="230300" y="86950"/>
            <a:ext cx="742200" cy="2814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99" name="Shape 99"/>
          <p:cNvSpPr txBox="1"/>
          <p:nvPr/>
        </p:nvSpPr>
        <p:spPr>
          <a:xfrm>
            <a:off x="-53578" y="-140196"/>
            <a:ext cx="1394699" cy="557099"/>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rPr>
              <a:t>(0,480)</a:t>
            </a:r>
          </a:p>
        </p:txBody>
      </p:sp>
      <p:sp>
        <p:nvSpPr>
          <p:cNvPr id="100" name="Shape 100"/>
          <p:cNvSpPr/>
          <p:nvPr/>
        </p:nvSpPr>
        <p:spPr>
          <a:xfrm>
            <a:off x="39482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860737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12681"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8597846"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txBox="1"/>
          <p:nvPr/>
        </p:nvSpPr>
        <p:spPr>
          <a:xfrm>
            <a:off x="7850600" y="6376700"/>
            <a:ext cx="1394699"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(640,0)</a:t>
            </a:r>
          </a:p>
        </p:txBody>
      </p:sp>
      <p:sp>
        <p:nvSpPr>
          <p:cNvPr id="105" name="Shape 105"/>
          <p:cNvSpPr txBox="1"/>
          <p:nvPr/>
        </p:nvSpPr>
        <p:spPr>
          <a:xfrm>
            <a:off x="3300" y="6378206"/>
            <a:ext cx="1394699"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(0,0)</a:t>
            </a:r>
          </a:p>
        </p:txBody>
      </p:sp>
      <p:sp>
        <p:nvSpPr>
          <p:cNvPr id="106" name="Shape 106"/>
          <p:cNvSpPr txBox="1"/>
          <p:nvPr/>
        </p:nvSpPr>
        <p:spPr>
          <a:xfrm>
            <a:off x="7375738" y="-121387"/>
            <a:ext cx="20091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(640,480)</a:t>
            </a:r>
          </a:p>
        </p:txBody>
      </p:sp>
      <p:grpSp>
        <p:nvGrpSpPr>
          <p:cNvPr id="107" name="Shape 107"/>
          <p:cNvGrpSpPr/>
          <p:nvPr/>
        </p:nvGrpSpPr>
        <p:grpSpPr>
          <a:xfrm>
            <a:off x="5357075" y="4126725"/>
            <a:ext cx="2073300" cy="1264628"/>
            <a:chOff x="5357075" y="4126725"/>
            <a:chExt cx="2073300" cy="1264628"/>
          </a:xfrm>
        </p:grpSpPr>
        <p:sp>
          <p:nvSpPr>
            <p:cNvPr id="108" name="Shape 108"/>
            <p:cNvSpPr txBox="1"/>
            <p:nvPr/>
          </p:nvSpPr>
          <p:spPr>
            <a:xfrm>
              <a:off x="6001925" y="4126725"/>
              <a:ext cx="714599" cy="839399"/>
            </a:xfrm>
            <a:prstGeom prst="rect">
              <a:avLst/>
            </a:prstGeom>
            <a:noFill/>
            <a:ln>
              <a:noFill/>
            </a:ln>
          </p:spPr>
          <p:txBody>
            <a:bodyPr lIns="91425" tIns="91425" rIns="91425" bIns="91425" anchor="t" anchorCtr="0">
              <a:noAutofit/>
            </a:bodyPr>
            <a:lstStyle/>
            <a:p>
              <a:pPr lvl="0" rtl="0">
                <a:spcBef>
                  <a:spcPts val="0"/>
                </a:spcBef>
                <a:buNone/>
              </a:pPr>
              <a:r>
                <a:rPr lang="en" sz="4800"/>
                <a:t>T</a:t>
              </a:r>
            </a:p>
          </p:txBody>
        </p:sp>
        <p:sp>
          <p:nvSpPr>
            <p:cNvPr id="109" name="Shape 109"/>
            <p:cNvSpPr txBox="1"/>
            <p:nvPr/>
          </p:nvSpPr>
          <p:spPr>
            <a:xfrm>
              <a:off x="5357075" y="4834253"/>
              <a:ext cx="20733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dk2"/>
                  </a:solidFill>
                </a:rPr>
                <a:t>(550,140)</a:t>
              </a:r>
            </a:p>
          </p:txBody>
        </p:sp>
      </p:grpSp>
      <p:grpSp>
        <p:nvGrpSpPr>
          <p:cNvPr id="110" name="Shape 110"/>
          <p:cNvGrpSpPr/>
          <p:nvPr/>
        </p:nvGrpSpPr>
        <p:grpSpPr>
          <a:xfrm>
            <a:off x="1333950" y="3661175"/>
            <a:ext cx="1984200" cy="1304949"/>
            <a:chOff x="1410150" y="3661175"/>
            <a:chExt cx="1984200" cy="1304949"/>
          </a:xfrm>
        </p:grpSpPr>
        <p:sp>
          <p:nvSpPr>
            <p:cNvPr id="111" name="Shape 111"/>
            <p:cNvSpPr txBox="1"/>
            <p:nvPr/>
          </p:nvSpPr>
          <p:spPr>
            <a:xfrm>
              <a:off x="2055000" y="3661175"/>
              <a:ext cx="714599" cy="839399"/>
            </a:xfrm>
            <a:prstGeom prst="rect">
              <a:avLst/>
            </a:prstGeom>
            <a:noFill/>
            <a:ln>
              <a:noFill/>
            </a:ln>
          </p:spPr>
          <p:txBody>
            <a:bodyPr lIns="91425" tIns="91425" rIns="91425" bIns="91425" anchor="t" anchorCtr="0">
              <a:noAutofit/>
            </a:bodyPr>
            <a:lstStyle/>
            <a:p>
              <a:pPr lvl="0">
                <a:spcBef>
                  <a:spcPts val="0"/>
                </a:spcBef>
                <a:buNone/>
              </a:pPr>
              <a:r>
                <a:rPr lang="en" sz="4800"/>
                <a:t>P</a:t>
              </a:r>
            </a:p>
          </p:txBody>
        </p:sp>
        <p:sp>
          <p:nvSpPr>
            <p:cNvPr id="112" name="Shape 112"/>
            <p:cNvSpPr txBox="1"/>
            <p:nvPr/>
          </p:nvSpPr>
          <p:spPr>
            <a:xfrm>
              <a:off x="1410150" y="4409025"/>
              <a:ext cx="19842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dk2"/>
                  </a:solidFill>
                </a:rPr>
                <a:t>(200,240)</a:t>
              </a:r>
            </a:p>
          </p:txBody>
        </p:sp>
      </p:grpSp>
      <p:grpSp>
        <p:nvGrpSpPr>
          <p:cNvPr id="113" name="Shape 113"/>
          <p:cNvGrpSpPr/>
          <p:nvPr/>
        </p:nvGrpSpPr>
        <p:grpSpPr>
          <a:xfrm>
            <a:off x="4058100" y="1487100"/>
            <a:ext cx="2180400" cy="1240474"/>
            <a:chOff x="3829500" y="1563300"/>
            <a:chExt cx="2180400" cy="1240474"/>
          </a:xfrm>
        </p:grpSpPr>
        <p:sp>
          <p:nvSpPr>
            <p:cNvPr id="114" name="Shape 114"/>
            <p:cNvSpPr txBox="1"/>
            <p:nvPr/>
          </p:nvSpPr>
          <p:spPr>
            <a:xfrm>
              <a:off x="4474350" y="1563300"/>
              <a:ext cx="714599" cy="839399"/>
            </a:xfrm>
            <a:prstGeom prst="rect">
              <a:avLst/>
            </a:prstGeom>
            <a:noFill/>
            <a:ln>
              <a:noFill/>
            </a:ln>
          </p:spPr>
          <p:txBody>
            <a:bodyPr lIns="91425" tIns="91425" rIns="91425" bIns="91425" anchor="t" anchorCtr="0">
              <a:noAutofit/>
            </a:bodyPr>
            <a:lstStyle/>
            <a:p>
              <a:pPr lvl="0" rtl="0">
                <a:spcBef>
                  <a:spcPts val="0"/>
                </a:spcBef>
                <a:buNone/>
              </a:pPr>
              <a:r>
                <a:rPr lang="en" sz="4800"/>
                <a:t>D</a:t>
              </a:r>
            </a:p>
          </p:txBody>
        </p:sp>
        <p:sp>
          <p:nvSpPr>
            <p:cNvPr id="115" name="Shape 115"/>
            <p:cNvSpPr txBox="1"/>
            <p:nvPr/>
          </p:nvSpPr>
          <p:spPr>
            <a:xfrm>
              <a:off x="3829500" y="2246675"/>
              <a:ext cx="2180400" cy="557099"/>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dk2"/>
                  </a:solidFill>
                </a:rPr>
                <a:t>(500,300)</a:t>
              </a:r>
            </a:p>
          </p:txBody>
        </p:sp>
      </p:grpSp>
      <p:cxnSp>
        <p:nvCxnSpPr>
          <p:cNvPr id="116" name="Shape 116"/>
          <p:cNvCxnSpPr>
            <a:endCxn id="104" idx="1"/>
          </p:cNvCxnSpPr>
          <p:nvPr/>
        </p:nvCxnSpPr>
        <p:spPr>
          <a:xfrm rot="10800000" flipH="1">
            <a:off x="4697000" y="6655250"/>
            <a:ext cx="3153600" cy="24000"/>
          </a:xfrm>
          <a:prstGeom prst="straightConnector1">
            <a:avLst/>
          </a:prstGeom>
          <a:noFill/>
          <a:ln w="19050" cap="flat" cmpd="sng">
            <a:solidFill>
              <a:schemeClr val="lt1"/>
            </a:solidFill>
            <a:prstDash val="solid"/>
            <a:round/>
            <a:headEnd type="none" w="lg" len="lg"/>
            <a:tailEnd type="triangle" w="lg" len="lg"/>
          </a:ln>
        </p:spPr>
      </p:cxnSp>
      <p:cxnSp>
        <p:nvCxnSpPr>
          <p:cNvPr id="117" name="Shape 117"/>
          <p:cNvCxnSpPr/>
          <p:nvPr/>
        </p:nvCxnSpPr>
        <p:spPr>
          <a:xfrm rot="10800000">
            <a:off x="1035725" y="6661550"/>
            <a:ext cx="2911199" cy="0"/>
          </a:xfrm>
          <a:prstGeom prst="straightConnector1">
            <a:avLst/>
          </a:prstGeom>
          <a:noFill/>
          <a:ln w="19050" cap="flat" cmpd="sng">
            <a:solidFill>
              <a:schemeClr val="lt1"/>
            </a:solidFill>
            <a:prstDash val="solid"/>
            <a:round/>
            <a:headEnd type="none" w="lg" len="lg"/>
            <a:tailEnd type="triangle" w="lg" len="lg"/>
          </a:ln>
        </p:spPr>
      </p:cxnSp>
      <p:sp>
        <p:nvSpPr>
          <p:cNvPr id="118" name="Shape 118"/>
          <p:cNvSpPr txBox="1"/>
          <p:nvPr/>
        </p:nvSpPr>
        <p:spPr>
          <a:xfrm>
            <a:off x="4000496" y="6411521"/>
            <a:ext cx="910800" cy="375000"/>
          </a:xfrm>
          <a:prstGeom prst="rect">
            <a:avLst/>
          </a:prstGeom>
          <a:noFill/>
          <a:ln>
            <a:noFill/>
          </a:ln>
        </p:spPr>
        <p:txBody>
          <a:bodyPr lIns="91425" tIns="91425" rIns="91425" bIns="91425" anchor="t" anchorCtr="0">
            <a:noAutofit/>
          </a:bodyPr>
          <a:lstStyle/>
          <a:p>
            <a:pPr lvl="0">
              <a:spcBef>
                <a:spcPts val="0"/>
              </a:spcBef>
              <a:buNone/>
            </a:pPr>
            <a:r>
              <a:rPr lang="en" sz="2400">
                <a:solidFill>
                  <a:schemeClr val="lt1"/>
                </a:solidFill>
              </a:rPr>
              <a:t>640</a:t>
            </a:r>
          </a:p>
        </p:txBody>
      </p:sp>
      <p:cxnSp>
        <p:nvCxnSpPr>
          <p:cNvPr id="119" name="Shape 119"/>
          <p:cNvCxnSpPr/>
          <p:nvPr/>
        </p:nvCxnSpPr>
        <p:spPr>
          <a:xfrm>
            <a:off x="8911825" y="3607600"/>
            <a:ext cx="17700" cy="2661000"/>
          </a:xfrm>
          <a:prstGeom prst="straightConnector1">
            <a:avLst/>
          </a:prstGeom>
          <a:noFill/>
          <a:ln w="19050" cap="flat" cmpd="sng">
            <a:solidFill>
              <a:schemeClr val="lt1"/>
            </a:solidFill>
            <a:prstDash val="solid"/>
            <a:round/>
            <a:headEnd type="none" w="lg" len="lg"/>
            <a:tailEnd type="triangle" w="lg" len="lg"/>
          </a:ln>
        </p:spPr>
      </p:cxnSp>
      <p:cxnSp>
        <p:nvCxnSpPr>
          <p:cNvPr id="120" name="Shape 120"/>
          <p:cNvCxnSpPr/>
          <p:nvPr/>
        </p:nvCxnSpPr>
        <p:spPr>
          <a:xfrm rot="10800000">
            <a:off x="8889206" y="553624"/>
            <a:ext cx="0" cy="2250300"/>
          </a:xfrm>
          <a:prstGeom prst="straightConnector1">
            <a:avLst/>
          </a:prstGeom>
          <a:noFill/>
          <a:ln w="19050" cap="flat" cmpd="sng">
            <a:solidFill>
              <a:schemeClr val="lt1"/>
            </a:solidFill>
            <a:prstDash val="solid"/>
            <a:round/>
            <a:headEnd type="none" w="lg" len="lg"/>
            <a:tailEnd type="triangle" w="lg" len="lg"/>
          </a:ln>
        </p:spPr>
      </p:cxnSp>
      <p:sp>
        <p:nvSpPr>
          <p:cNvPr id="121" name="Shape 121"/>
          <p:cNvSpPr txBox="1"/>
          <p:nvPr/>
        </p:nvSpPr>
        <p:spPr>
          <a:xfrm rot="5445290">
            <a:off x="8545233" y="3162374"/>
            <a:ext cx="910879" cy="375034"/>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480</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599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10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10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childTnLst>
                                </p:cTn>
                              </p:par>
                              <p:par>
                                <p:cTn id="28" presetID="10" presetClass="entr" presetSubtype="0" fill="hold" nodeType="with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fade">
                                      <p:cBhvr>
                                        <p:cTn id="30" dur="1000"/>
                                        <p:tgtEl>
                                          <p:spTgt spid="113"/>
                                        </p:tgtEl>
                                      </p:cBhvr>
                                    </p:animEffect>
                                  </p:childTnLst>
                                </p:cTn>
                              </p:par>
                              <p:par>
                                <p:cTn id="31" presetID="10" presetClass="entr" presetSubtype="0" fill="hold"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fade">
                                      <p:cBhvr>
                                        <p:cTn id="33"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107150" y="5397000"/>
            <a:ext cx="3045600" cy="482099"/>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what are the inputs? </a:t>
            </a:r>
          </a:p>
        </p:txBody>
      </p:sp>
      <p:sp>
        <p:nvSpPr>
          <p:cNvPr id="138" name="Shape 138"/>
          <p:cNvSpPr txBox="1">
            <a:spLocks noGrp="1"/>
          </p:cNvSpPr>
          <p:nvPr>
            <p:ph type="title"/>
          </p:nvPr>
        </p:nvSpPr>
        <p:spPr/>
        <p:txBody>
          <a:bodyPr/>
          <a:lstStyle/>
          <a:p>
            <a:pPr lvl="0"/>
            <a:r>
              <a:rPr lang="en"/>
              <a:t>update-danger</a:t>
            </a:r>
          </a:p>
        </p:txBody>
      </p:sp>
      <p:pic>
        <p:nvPicPr>
          <p:cNvPr id="139" name="Shape 139"/>
          <p:cNvPicPr preferRelativeResize="0"/>
          <p:nvPr/>
        </p:nvPicPr>
        <p:blipFill>
          <a:blip r:embed="rId3">
            <a:alphaModFix/>
          </a:blip>
          <a:stretch>
            <a:fillRect/>
          </a:stretch>
        </p:blipFill>
        <p:spPr>
          <a:xfrm>
            <a:off x="0" y="794057"/>
            <a:ext cx="9143999" cy="4012634"/>
          </a:xfrm>
          <a:prstGeom prst="rect">
            <a:avLst/>
          </a:prstGeom>
          <a:noFill/>
          <a:ln>
            <a:noFill/>
          </a:ln>
        </p:spPr>
      </p:pic>
      <p:sp>
        <p:nvSpPr>
          <p:cNvPr id="140" name="Shape 140"/>
          <p:cNvSpPr txBox="1"/>
          <p:nvPr/>
        </p:nvSpPr>
        <p:spPr>
          <a:xfrm>
            <a:off x="107150" y="4799400"/>
            <a:ext cx="4840199" cy="392699"/>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what is the name of the function?</a:t>
            </a:r>
          </a:p>
          <a:p>
            <a:pPr lvl="0">
              <a:spcBef>
                <a:spcPts val="0"/>
              </a:spcBef>
              <a:buNone/>
            </a:pPr>
            <a:endParaRPr sz="2400">
              <a:solidFill>
                <a:schemeClr val="lt1"/>
              </a:solidFill>
            </a:endParaRPr>
          </a:p>
        </p:txBody>
      </p:sp>
      <p:sp>
        <p:nvSpPr>
          <p:cNvPr id="141" name="Shape 141"/>
          <p:cNvSpPr txBox="1"/>
          <p:nvPr/>
        </p:nvSpPr>
        <p:spPr>
          <a:xfrm>
            <a:off x="76200" y="6153013"/>
            <a:ext cx="3178799" cy="417900"/>
          </a:xfrm>
          <a:prstGeom prst="rect">
            <a:avLst/>
          </a:prstGeom>
          <a:noFill/>
          <a:ln>
            <a:noFill/>
          </a:ln>
        </p:spPr>
        <p:txBody>
          <a:bodyPr lIns="91425" tIns="91425" rIns="91425" bIns="91425" anchor="ctr" anchorCtr="0">
            <a:noAutofit/>
          </a:bodyPr>
          <a:lstStyle/>
          <a:p>
            <a:pPr lvl="0" rtl="0">
              <a:spcBef>
                <a:spcPts val="0"/>
              </a:spcBef>
              <a:buNone/>
            </a:pPr>
            <a:r>
              <a:rPr lang="en" sz="2400">
                <a:solidFill>
                  <a:schemeClr val="lt1"/>
                </a:solidFill>
              </a:rPr>
              <a:t>what are the outputs?</a:t>
            </a:r>
          </a:p>
          <a:p>
            <a:pPr lvl="0" rtl="0">
              <a:spcBef>
                <a:spcPts val="0"/>
              </a:spcBef>
              <a:buNone/>
            </a:pPr>
            <a:endParaRPr/>
          </a:p>
        </p:txBody>
      </p:sp>
    </p:spTree>
    <p:extLst>
      <p:ext uri="{BB962C8B-B14F-4D97-AF65-F5344CB8AC3E}">
        <p14:creationId xmlns:p14="http://schemas.microsoft.com/office/powerpoint/2010/main" val="120419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fade">
                                      <p:cBhvr>
                                        <p:cTn id="12" dur="10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p:txBody>
          <a:bodyPr/>
          <a:lstStyle/>
          <a:p>
            <a:pPr lvl="0"/>
            <a:r>
              <a:rPr lang="en"/>
              <a:t>Finish the design recipe with two examples and a definition</a:t>
            </a:r>
          </a:p>
        </p:txBody>
      </p:sp>
      <p:sp>
        <p:nvSpPr>
          <p:cNvPr id="160" name="Shape 160"/>
          <p:cNvSpPr txBox="1">
            <a:spLocks noGrp="1"/>
          </p:cNvSpPr>
          <p:nvPr>
            <p:ph type="body" idx="1"/>
          </p:nvPr>
        </p:nvSpPr>
        <p:spPr/>
        <p:txBody>
          <a:bodyPr/>
          <a:lstStyle/>
          <a:p>
            <a:pPr lvl="0"/>
            <a:r>
              <a:rPr lang="en"/>
              <a:t>Don't forget to circle your examples!</a:t>
            </a:r>
          </a:p>
        </p:txBody>
      </p:sp>
      <p:pic>
        <p:nvPicPr>
          <p:cNvPr id="159" name="Shape 159"/>
          <p:cNvPicPr preferRelativeResize="0"/>
          <p:nvPr/>
        </p:nvPicPr>
        <p:blipFill>
          <a:blip r:embed="rId3">
            <a:alphaModFix/>
          </a:blip>
          <a:stretch>
            <a:fillRect/>
          </a:stretch>
        </p:blipFill>
        <p:spPr>
          <a:xfrm>
            <a:off x="0" y="449631"/>
            <a:ext cx="8510567" cy="6348603"/>
          </a:xfrm>
          <a:prstGeom prst="rect">
            <a:avLst/>
          </a:prstGeom>
          <a:noFill/>
          <a:ln>
            <a:noFill/>
          </a:ln>
        </p:spPr>
      </p:pic>
    </p:spTree>
    <p:extLst>
      <p:ext uri="{BB962C8B-B14F-4D97-AF65-F5344CB8AC3E}">
        <p14:creationId xmlns:p14="http://schemas.microsoft.com/office/powerpoint/2010/main" val="2577840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p:txBody>
          <a:bodyPr/>
          <a:lstStyle/>
          <a:p>
            <a:pPr lvl="0"/>
            <a:r>
              <a:rPr lang="en"/>
              <a:t>Now you have a 90, don't just satisfy the requirements.  Impress me.</a:t>
            </a:r>
          </a:p>
        </p:txBody>
      </p:sp>
      <p:sp>
        <p:nvSpPr>
          <p:cNvPr id="172" name="Shape 172"/>
          <p:cNvSpPr txBox="1">
            <a:spLocks noGrp="1"/>
          </p:cNvSpPr>
          <p:nvPr>
            <p:ph type="body" idx="1"/>
          </p:nvPr>
        </p:nvSpPr>
        <p:spPr/>
        <p:txBody>
          <a:bodyPr/>
          <a:lstStyle/>
          <a:p>
            <a:pPr lvl="0"/>
            <a:r>
              <a:rPr lang="en-US"/>
              <a:t>Here are some suggestions:</a:t>
            </a:r>
          </a:p>
          <a:p>
            <a:pPr lvl="0"/>
            <a:r>
              <a:rPr lang="en-US"/>
              <a:t>Can you make your danger move slower? faster?</a:t>
            </a:r>
          </a:p>
          <a:p>
            <a:pPr lvl="0"/>
            <a:r>
              <a:rPr lang="en-US"/>
              <a:t>Can you make your target the move other way? </a:t>
            </a:r>
          </a:p>
          <a:p>
            <a:pPr lvl="0"/>
            <a:r>
              <a:rPr lang="en-US"/>
              <a:t>(just try, you can do it)</a:t>
            </a:r>
          </a:p>
          <a:p>
            <a:pPr lvl="0"/>
            <a:endParaRPr lang="en-US"/>
          </a:p>
          <a:p>
            <a:pPr lvl="0"/>
            <a:endParaRPr lang="en-US"/>
          </a:p>
          <a:p>
            <a:pPr lvl="0"/>
            <a:r>
              <a:rPr lang="en-US"/>
              <a:t>The promotion goes to the person who goes above and beyond.</a:t>
            </a:r>
          </a:p>
        </p:txBody>
      </p:sp>
    </p:spTree>
    <p:extLst>
      <p:ext uri="{BB962C8B-B14F-4D97-AF65-F5344CB8AC3E}">
        <p14:creationId xmlns:p14="http://schemas.microsoft.com/office/powerpoint/2010/main" val="39375303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2480626" y="931400"/>
            <a:ext cx="4182745" cy="5190141"/>
          </a:xfrm>
          <a:prstGeom prst="rect">
            <a:avLst/>
          </a:prstGeom>
          <a:noFill/>
          <a:ln>
            <a:noFill/>
          </a:ln>
        </p:spPr>
      </p:pic>
      <p:sp>
        <p:nvSpPr>
          <p:cNvPr id="49" name="Shape 49"/>
          <p:cNvSpPr txBox="1"/>
          <p:nvPr/>
        </p:nvSpPr>
        <p:spPr>
          <a:xfrm>
            <a:off x="894450" y="6052900"/>
            <a:ext cx="7355099" cy="573600"/>
          </a:xfrm>
          <a:prstGeom prst="rect">
            <a:avLst/>
          </a:prstGeom>
          <a:noFill/>
          <a:ln>
            <a:noFill/>
          </a:ln>
        </p:spPr>
        <p:txBody>
          <a:bodyPr lIns="91425" tIns="91425" rIns="91425" bIns="91425" anchor="t" anchorCtr="0">
            <a:noAutofit/>
          </a:bodyPr>
          <a:lstStyle/>
          <a:p>
            <a:pPr lvl="0" algn="ctr" rtl="0">
              <a:spcBef>
                <a:spcPts val="0"/>
              </a:spcBef>
              <a:buNone/>
            </a:pPr>
            <a:r>
              <a:rPr lang="en" sz="3000">
                <a:solidFill>
                  <a:schemeClr val="lt1"/>
                </a:solidFill>
              </a:rPr>
              <a:t>can man build a superman?</a:t>
            </a:r>
          </a:p>
        </p:txBody>
      </p:sp>
      <p:sp>
        <p:nvSpPr>
          <p:cNvPr id="50" name="Shape 50"/>
          <p:cNvSpPr txBox="1">
            <a:spLocks noGrp="1"/>
          </p:cNvSpPr>
          <p:nvPr>
            <p:ph type="title"/>
          </p:nvPr>
        </p:nvSpPr>
        <p:spPr/>
        <p:txBody>
          <a:bodyPr/>
          <a:lstStyle/>
          <a:p>
            <a:pPr lvl="0"/>
            <a:r>
              <a:rPr lang="en"/>
              <a:t>January, 1950</a:t>
            </a:r>
          </a:p>
        </p:txBody>
      </p:sp>
      <p:sp>
        <p:nvSpPr>
          <p:cNvPr id="51" name="Shape 51"/>
          <p:cNvSpPr txBox="1">
            <a:spLocks noGrp="1"/>
          </p:cNvSpPr>
          <p:nvPr>
            <p:ph type="title" idx="4294967295"/>
          </p:nvPr>
        </p:nvSpPr>
        <p:spPr>
          <a:xfrm>
            <a:off x="6354763" y="2451100"/>
            <a:ext cx="2789237" cy="839788"/>
          </a:xfrm>
          <a:prstGeom prst="rect">
            <a:avLst/>
          </a:prstGeom>
        </p:spPr>
        <p:txBody>
          <a:bodyPr lIns="91425" tIns="91425" rIns="91425" bIns="91425" anchor="b" anchorCtr="0">
            <a:noAutofit/>
          </a:bodyPr>
          <a:lstStyle/>
          <a:p>
            <a:pPr lvl="0" algn="ctr" rtl="0">
              <a:spcBef>
                <a:spcPts val="0"/>
              </a:spcBef>
              <a:buNone/>
            </a:pPr>
            <a:r>
              <a:rPr lang="en" b="0"/>
              <a:t>20¢</a:t>
            </a:r>
          </a:p>
        </p:txBody>
      </p:sp>
    </p:spTree>
    <p:extLst>
      <p:ext uri="{BB962C8B-B14F-4D97-AF65-F5344CB8AC3E}">
        <p14:creationId xmlns:p14="http://schemas.microsoft.com/office/powerpoint/2010/main" val="7328188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Shape 63"/>
          <p:cNvPicPr preferRelativeResize="0"/>
          <p:nvPr/>
        </p:nvPicPr>
        <p:blipFill>
          <a:blip r:embed="rId3">
            <a:alphaModFix/>
          </a:blip>
          <a:stretch>
            <a:fillRect/>
          </a:stretch>
        </p:blipFill>
        <p:spPr>
          <a:xfrm>
            <a:off x="1021175" y="967675"/>
            <a:ext cx="7048500" cy="5553075"/>
          </a:xfrm>
          <a:prstGeom prst="rect">
            <a:avLst/>
          </a:prstGeom>
          <a:noFill/>
          <a:ln>
            <a:noFill/>
          </a:ln>
        </p:spPr>
      </p:pic>
      <p:sp>
        <p:nvSpPr>
          <p:cNvPr id="64" name="Shape 64"/>
          <p:cNvSpPr txBox="1">
            <a:spLocks noGrp="1"/>
          </p:cNvSpPr>
          <p:nvPr>
            <p:ph type="title"/>
          </p:nvPr>
        </p:nvSpPr>
        <p:spPr/>
        <p:txBody>
          <a:bodyPr/>
          <a:lstStyle/>
          <a:p>
            <a:pPr lvl="0"/>
            <a:r>
              <a:rPr lang="en"/>
              <a:t>First actual case of bug being found.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66998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p:txBody>
          <a:bodyPr/>
          <a:lstStyle/>
          <a:p>
            <a:pPr lvl="0"/>
            <a:r>
              <a:rPr lang="en"/>
              <a:t>Bug Finding</a:t>
            </a:r>
            <a:endParaRPr lang="en" dirty="0"/>
          </a:p>
        </p:txBody>
      </p:sp>
      <p:sp>
        <p:nvSpPr>
          <p:cNvPr id="77" name="Shape 77"/>
          <p:cNvSpPr txBox="1">
            <a:spLocks noGrp="1"/>
          </p:cNvSpPr>
          <p:nvPr>
            <p:ph type="body" idx="1"/>
          </p:nvPr>
        </p:nvSpPr>
        <p:spPr/>
        <p:txBody>
          <a:bodyPr/>
          <a:lstStyle/>
          <a:p>
            <a:pPr lvl="0"/>
            <a:r>
              <a:rPr lang="en"/>
              <a:t>Directions</a:t>
            </a:r>
          </a:p>
          <a:p>
            <a:pPr lvl="0"/>
            <a:r>
              <a:rPr lang="en"/>
              <a:t>Open your bug program.</a:t>
            </a:r>
          </a:p>
          <a:p>
            <a:pPr lvl="0"/>
            <a:r>
              <a:rPr lang="en"/>
              <a:t>Click run.</a:t>
            </a:r>
          </a:p>
          <a:p>
            <a:pPr lvl="0"/>
            <a:r>
              <a:rPr lang="en"/>
              <a:t>Read the error message.</a:t>
            </a:r>
          </a:p>
          <a:p>
            <a:pPr lvl="0"/>
            <a:r>
              <a:rPr lang="en"/>
              <a:t>Fix the bug.</a:t>
            </a:r>
          </a:p>
          <a:p>
            <a:pPr lvl="0"/>
            <a:r>
              <a:rPr lang="en"/>
              <a:t>Click run again.</a:t>
            </a:r>
          </a:p>
          <a:p>
            <a:pPr lvl="0"/>
            <a:r>
              <a:rPr lang="en"/>
              <a:t>Repeat until you have found all of the bugs and the program runs without errors.</a:t>
            </a:r>
          </a:p>
          <a:p>
            <a:pPr lvl="0"/>
            <a:r>
              <a:rPr lang="en"/>
              <a:t>Write a sentence explaining each bug on the space provided.</a:t>
            </a:r>
            <a:endParaRPr lang="en" dirty="0"/>
          </a:p>
        </p:txBody>
      </p:sp>
    </p:spTree>
    <p:extLst>
      <p:ext uri="{BB962C8B-B14F-4D97-AF65-F5344CB8AC3E}">
        <p14:creationId xmlns:p14="http://schemas.microsoft.com/office/powerpoint/2010/main" val="25638675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p:txBody>
          <a:bodyPr/>
          <a:lstStyle/>
          <a:p>
            <a:pPr lvl="0"/>
            <a:r>
              <a:rPr lang="en"/>
              <a:t>What is the domain of </a:t>
            </a:r>
            <a:r>
              <a:rPr lang="en">
                <a:sym typeface="Courier New"/>
              </a:rPr>
              <a:t>update-danger</a:t>
            </a:r>
            <a:r>
              <a:rPr lang="en"/>
              <a:t>?</a:t>
            </a:r>
          </a:p>
        </p:txBody>
      </p:sp>
      <p:sp>
        <p:nvSpPr>
          <p:cNvPr id="127" name="Shape 127"/>
          <p:cNvSpPr txBox="1">
            <a:spLocks noGrp="1"/>
          </p:cNvSpPr>
          <p:nvPr>
            <p:ph type="body" idx="1"/>
          </p:nvPr>
        </p:nvSpPr>
        <p:spPr/>
        <p:txBody>
          <a:bodyPr/>
          <a:lstStyle/>
          <a:p>
            <a:pPr lvl="0"/>
            <a:endParaRPr lang="en-US"/>
          </a:p>
          <a:p>
            <a:pPr lvl="0"/>
            <a:endParaRPr lang="en-US"/>
          </a:p>
          <a:p>
            <a:pPr lvl="0"/>
            <a:endParaRPr lang="en-US"/>
          </a:p>
          <a:p>
            <a:pPr lvl="0"/>
            <a:endParaRPr lang="en-US"/>
          </a:p>
          <a:p>
            <a:pPr lvl="0"/>
            <a:endParaRPr lang="en-US"/>
          </a:p>
        </p:txBody>
      </p:sp>
      <p:sp>
        <p:nvSpPr>
          <p:cNvPr id="128" name="Shape 128"/>
          <p:cNvSpPr txBox="1"/>
          <p:nvPr/>
        </p:nvSpPr>
        <p:spPr>
          <a:xfrm>
            <a:off x="870625" y="1692275"/>
            <a:ext cx="2615999" cy="758399"/>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Number</a:t>
            </a:r>
          </a:p>
        </p:txBody>
      </p:sp>
      <p:sp>
        <p:nvSpPr>
          <p:cNvPr id="129" name="Shape 129"/>
          <p:cNvSpPr txBox="1"/>
          <p:nvPr/>
        </p:nvSpPr>
        <p:spPr>
          <a:xfrm>
            <a:off x="961950" y="3480175"/>
            <a:ext cx="3012899" cy="719999"/>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Number Number</a:t>
            </a:r>
          </a:p>
        </p:txBody>
      </p:sp>
      <p:sp>
        <p:nvSpPr>
          <p:cNvPr id="130" name="Shape 130"/>
          <p:cNvSpPr txBox="1"/>
          <p:nvPr/>
        </p:nvSpPr>
        <p:spPr>
          <a:xfrm>
            <a:off x="923507" y="2193210"/>
            <a:ext cx="2769600" cy="668700"/>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String Number</a:t>
            </a:r>
          </a:p>
        </p:txBody>
      </p:sp>
      <p:sp>
        <p:nvSpPr>
          <p:cNvPr id="131" name="Shape 131"/>
          <p:cNvSpPr txBox="1"/>
          <p:nvPr/>
        </p:nvSpPr>
        <p:spPr>
          <a:xfrm>
            <a:off x="915325" y="2711900"/>
            <a:ext cx="2526599" cy="591900"/>
          </a:xfrm>
          <a:prstGeom prst="rect">
            <a:avLst/>
          </a:prstGeom>
          <a:noFill/>
          <a:ln>
            <a:noFill/>
          </a:ln>
        </p:spPr>
        <p:txBody>
          <a:bodyPr lIns="91425" tIns="91425" rIns="91425" bIns="91425" anchor="ctr" anchorCtr="0">
            <a:noAutofit/>
          </a:bodyPr>
          <a:lstStyle/>
          <a:p>
            <a:pPr lvl="0" rtl="0">
              <a:spcBef>
                <a:spcPts val="600"/>
              </a:spcBef>
              <a:buNone/>
            </a:pPr>
            <a:r>
              <a:rPr lang="en" sz="3000">
                <a:solidFill>
                  <a:schemeClr val="lt1"/>
                </a:solidFill>
              </a:rPr>
              <a:t>String</a:t>
            </a:r>
          </a:p>
          <a:p>
            <a:pPr lvl="0" rtl="0">
              <a:spcBef>
                <a:spcPts val="0"/>
              </a:spcBef>
              <a:buNone/>
            </a:pPr>
            <a:endParaRPr/>
          </a:p>
        </p:txBody>
      </p:sp>
      <p:sp>
        <p:nvSpPr>
          <p:cNvPr id="132" name="Shape 132"/>
          <p:cNvSpPr txBox="1"/>
          <p:nvPr/>
        </p:nvSpPr>
        <p:spPr>
          <a:xfrm>
            <a:off x="948820" y="3076200"/>
            <a:ext cx="1976400" cy="630299"/>
          </a:xfrm>
          <a:prstGeom prst="rect">
            <a:avLst/>
          </a:prstGeom>
          <a:noFill/>
          <a:ln>
            <a:noFill/>
          </a:ln>
        </p:spPr>
        <p:txBody>
          <a:bodyPr lIns="91425" tIns="91425" rIns="91425" bIns="91425" anchor="ctr" anchorCtr="0">
            <a:noAutofit/>
          </a:bodyPr>
          <a:lstStyle/>
          <a:p>
            <a:pPr lvl="0" rtl="0">
              <a:spcBef>
                <a:spcPts val="0"/>
              </a:spcBef>
              <a:buNone/>
            </a:pPr>
            <a:r>
              <a:rPr lang="en" sz="3000">
                <a:solidFill>
                  <a:schemeClr val="lt1"/>
                </a:solidFill>
              </a:rPr>
              <a:t>Image</a:t>
            </a:r>
          </a:p>
        </p:txBody>
      </p:sp>
    </p:spTree>
    <p:extLst>
      <p:ext uri="{BB962C8B-B14F-4D97-AF65-F5344CB8AC3E}">
        <p14:creationId xmlns:p14="http://schemas.microsoft.com/office/powerpoint/2010/main" val="160544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32"/>
                                        </p:tgtEl>
                                      </p:cBhvr>
                                    </p:animEffect>
                                    <p:set>
                                      <p:cBhvr>
                                        <p:cTn id="7" dur="1" fill="hold">
                                          <p:stCondLst>
                                            <p:cond delay="1000"/>
                                          </p:stCondLst>
                                        </p:cTn>
                                        <p:tgtEl>
                                          <p:spTgt spid="13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130"/>
                                        </p:tgtEl>
                                        <p:attrNameLst>
                                          <p:attrName>ppt_x</p:attrName>
                                        </p:attrNameLst>
                                      </p:cBhvr>
                                      <p:tavLst>
                                        <p:tav tm="0">
                                          <p:val>
                                            <p:strVal val="#ppt_x"/>
                                          </p:val>
                                        </p:tav>
                                        <p:tav tm="100000">
                                          <p:val>
                                            <p:strVal val="#ppt_x-1"/>
                                          </p:val>
                                        </p:tav>
                                      </p:tavLst>
                                    </p:anim>
                                    <p:set>
                                      <p:cBhvr>
                                        <p:cTn id="12" dur="1" fill="hold">
                                          <p:stCondLst>
                                            <p:cond delay="1000"/>
                                          </p:stCondLst>
                                        </p:cTn>
                                        <p:tgtEl>
                                          <p:spTgt spid="1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31"/>
                                        </p:tgtEl>
                                      </p:cBhvr>
                                    </p:animEffect>
                                    <p:set>
                                      <p:cBhvr>
                                        <p:cTn id="17" dur="1" fill="hold">
                                          <p:stCondLst>
                                            <p:cond delay="1000"/>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Shape 146"/>
          <p:cNvGraphicFramePr/>
          <p:nvPr/>
        </p:nvGraphicFramePr>
        <p:xfrm>
          <a:off x="225025" y="1041825"/>
          <a:ext cx="8828500" cy="4347650"/>
        </p:xfrm>
        <a:graphic>
          <a:graphicData uri="http://schemas.openxmlformats.org/drawingml/2006/table">
            <a:tbl>
              <a:tblPr>
                <a:noFill/>
              </a:tblPr>
              <a:tblGrid>
                <a:gridCol w="3739400">
                  <a:extLst>
                    <a:ext uri="{9D8B030D-6E8A-4147-A177-3AD203B41FA5}">
                      <a16:colId xmlns:a16="http://schemas.microsoft.com/office/drawing/2014/main" val="20000"/>
                    </a:ext>
                  </a:extLst>
                </a:gridCol>
                <a:gridCol w="2146275">
                  <a:extLst>
                    <a:ext uri="{9D8B030D-6E8A-4147-A177-3AD203B41FA5}">
                      <a16:colId xmlns:a16="http://schemas.microsoft.com/office/drawing/2014/main" val="20001"/>
                    </a:ext>
                  </a:extLst>
                </a:gridCol>
                <a:gridCol w="2942825">
                  <a:extLst>
                    <a:ext uri="{9D8B030D-6E8A-4147-A177-3AD203B41FA5}">
                      <a16:colId xmlns:a16="http://schemas.microsoft.com/office/drawing/2014/main" val="20002"/>
                    </a:ext>
                  </a:extLst>
                </a:gridCol>
              </a:tblGrid>
              <a:tr h="1090925">
                <a:tc>
                  <a:txBody>
                    <a:bodyPr/>
                    <a:lstStyle/>
                    <a:p>
                      <a:pPr lvl="0">
                        <a:spcBef>
                          <a:spcPts val="0"/>
                        </a:spcBef>
                        <a:buNone/>
                      </a:pPr>
                      <a:r>
                        <a:rPr lang="en" sz="2400" b="1">
                          <a:solidFill>
                            <a:schemeClr val="lt1"/>
                          </a:solidFill>
                        </a:rPr>
                        <a:t>Current x-coordinate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spcBef>
                          <a:spcPts val="0"/>
                        </a:spcBef>
                        <a:buNone/>
                      </a:pPr>
                      <a:r>
                        <a:rPr lang="en" sz="2400" b="1">
                          <a:solidFill>
                            <a:schemeClr val="lt1"/>
                          </a:solidFill>
                        </a:rPr>
                        <a:t>Racket Code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rtl="0">
                        <a:spcBef>
                          <a:spcPts val="0"/>
                        </a:spcBef>
                        <a:buClr>
                          <a:srgbClr val="000000"/>
                        </a:buClr>
                        <a:buSzPct val="45833"/>
                        <a:buFont typeface="Arial"/>
                        <a:buNone/>
                      </a:pPr>
                      <a:r>
                        <a:rPr lang="en" sz="2400" b="1">
                          <a:solidFill>
                            <a:schemeClr val="lt1"/>
                          </a:solidFill>
                        </a:rPr>
                        <a:t>Next x-coordinate</a:t>
                      </a:r>
                    </a:p>
                    <a:p>
                      <a:pPr lvl="0">
                        <a:spcBef>
                          <a:spcPts val="0"/>
                        </a:spcBef>
                        <a:buNone/>
                      </a:pPr>
                      <a:endParaRPr sz="2400" b="1">
                        <a:solidFill>
                          <a:schemeClr val="lt1"/>
                        </a:solidFill>
                      </a:endParaRP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1085575">
                <a:tc>
                  <a:txBody>
                    <a:bodyPr/>
                    <a:lstStyle/>
                    <a:p>
                      <a:pPr lvl="0" algn="ctr">
                        <a:spcBef>
                          <a:spcPts val="0"/>
                        </a:spcBef>
                        <a:buNone/>
                      </a:pPr>
                      <a:r>
                        <a:rPr lang="en" sz="3000">
                          <a:solidFill>
                            <a:schemeClr val="lt1"/>
                          </a:solidFill>
                        </a:rPr>
                        <a:t>50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1085575">
                <a:tc>
                  <a:txBody>
                    <a:bodyPr/>
                    <a:lstStyle/>
                    <a:p>
                      <a:pPr lvl="0" algn="ctr">
                        <a:spcBef>
                          <a:spcPts val="0"/>
                        </a:spcBef>
                        <a:buNone/>
                      </a:pPr>
                      <a:r>
                        <a:rPr lang="en" sz="3000">
                          <a:solidFill>
                            <a:schemeClr val="lt1"/>
                          </a:solidFill>
                        </a:rPr>
                        <a:t>75</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1085575">
                <a:tc>
                  <a:txBody>
                    <a:bodyPr/>
                    <a:lstStyle/>
                    <a:p>
                      <a:pPr lvl="0" algn="ctr">
                        <a:spcBef>
                          <a:spcPts val="0"/>
                        </a:spcBef>
                        <a:buNone/>
                      </a:pPr>
                      <a:r>
                        <a:rPr lang="en" sz="3000">
                          <a:solidFill>
                            <a:schemeClr val="lt1"/>
                          </a:solidFill>
                        </a:rPr>
                        <a:t>30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7" name="Shape 147"/>
          <p:cNvSpPr txBox="1"/>
          <p:nvPr/>
        </p:nvSpPr>
        <p:spPr>
          <a:xfrm>
            <a:off x="4286250" y="2339575"/>
            <a:ext cx="1625100" cy="7143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rPr>
              <a:t>(- 50 50)</a:t>
            </a:r>
          </a:p>
        </p:txBody>
      </p:sp>
      <p:sp>
        <p:nvSpPr>
          <p:cNvPr id="148" name="Shape 148"/>
          <p:cNvSpPr txBox="1"/>
          <p:nvPr/>
        </p:nvSpPr>
        <p:spPr>
          <a:xfrm>
            <a:off x="4286250" y="4482700"/>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(- 30 50)</a:t>
            </a:r>
          </a:p>
        </p:txBody>
      </p:sp>
      <p:sp>
        <p:nvSpPr>
          <p:cNvPr id="149" name="Shape 149"/>
          <p:cNvSpPr txBox="1"/>
          <p:nvPr/>
        </p:nvSpPr>
        <p:spPr>
          <a:xfrm>
            <a:off x="4286250" y="3411125"/>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(- 75 50)</a:t>
            </a:r>
          </a:p>
        </p:txBody>
      </p:sp>
      <p:sp>
        <p:nvSpPr>
          <p:cNvPr id="150" name="Shape 150"/>
          <p:cNvSpPr txBox="1"/>
          <p:nvPr/>
        </p:nvSpPr>
        <p:spPr>
          <a:xfrm>
            <a:off x="7304500" y="2339575"/>
            <a:ext cx="5178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0</a:t>
            </a:r>
          </a:p>
        </p:txBody>
      </p:sp>
      <p:sp>
        <p:nvSpPr>
          <p:cNvPr id="151" name="Shape 151"/>
          <p:cNvSpPr txBox="1"/>
          <p:nvPr/>
        </p:nvSpPr>
        <p:spPr>
          <a:xfrm>
            <a:off x="7304500" y="3411125"/>
            <a:ext cx="857099"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25</a:t>
            </a:r>
          </a:p>
        </p:txBody>
      </p:sp>
      <p:sp>
        <p:nvSpPr>
          <p:cNvPr id="152" name="Shape 152"/>
          <p:cNvSpPr txBox="1"/>
          <p:nvPr/>
        </p:nvSpPr>
        <p:spPr>
          <a:xfrm>
            <a:off x="7304500" y="4482700"/>
            <a:ext cx="7500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-20</a:t>
            </a:r>
          </a:p>
        </p:txBody>
      </p:sp>
      <p:sp>
        <p:nvSpPr>
          <p:cNvPr id="153" name="Shape 153"/>
          <p:cNvSpPr txBox="1">
            <a:spLocks noGrp="1"/>
          </p:cNvSpPr>
          <p:nvPr>
            <p:ph type="title"/>
          </p:nvPr>
        </p:nvSpPr>
        <p:spPr/>
        <p:txBody>
          <a:bodyPr/>
          <a:lstStyle/>
          <a:p>
            <a:pPr lvl="0"/>
            <a:r>
              <a:rPr lang="en"/>
              <a:t>how to write examples for </a:t>
            </a:r>
            <a:r>
              <a:rPr lang="en">
                <a:sym typeface="Courier New"/>
              </a:rPr>
              <a:t>update-danger</a:t>
            </a:r>
          </a:p>
        </p:txBody>
      </p:sp>
    </p:spTree>
    <p:extLst>
      <p:ext uri="{BB962C8B-B14F-4D97-AF65-F5344CB8AC3E}">
        <p14:creationId xmlns:p14="http://schemas.microsoft.com/office/powerpoint/2010/main" val="361495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gtEl>
                                        <p:attrNameLst>
                                          <p:attrName>style.visibility</p:attrName>
                                        </p:attrNameLst>
                                      </p:cBhvr>
                                      <p:to>
                                        <p:strVal val="visible"/>
                                      </p:to>
                                    </p:set>
                                    <p:animEffect transition="in" filter="fade">
                                      <p:cBhvr>
                                        <p:cTn id="12" dur="1000"/>
                                        <p:tgtEl>
                                          <p:spTgt spid="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10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1000"/>
                                        <p:tgtEl>
                                          <p:spTgt spid="1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p:txBody>
          <a:bodyPr/>
          <a:lstStyle/>
          <a:p>
            <a:pPr lvl="0"/>
            <a:r>
              <a:rPr lang="en"/>
              <a:t>search the documentation for </a:t>
            </a:r>
            <a:r>
              <a:rPr lang="en">
                <a:sym typeface="Courier New"/>
              </a:rPr>
              <a:t>place-image</a:t>
            </a:r>
          </a:p>
        </p:txBody>
      </p:sp>
      <p:sp>
        <p:nvSpPr>
          <p:cNvPr id="83" name="Shape 83"/>
          <p:cNvSpPr txBox="1">
            <a:spLocks noGrp="1"/>
          </p:cNvSpPr>
          <p:nvPr>
            <p:ph type="body" idx="1"/>
          </p:nvPr>
        </p:nvSpPr>
        <p:spPr/>
        <p:txBody>
          <a:bodyPr/>
          <a:lstStyle/>
          <a:p>
            <a:pPr lvl="0"/>
            <a:r>
              <a:rPr lang="en"/>
              <a:t>enter</a:t>
            </a:r>
            <a:r>
              <a:rPr lang="en">
                <a:sym typeface="Courier New"/>
              </a:rPr>
              <a:t> place-image </a:t>
            </a:r>
            <a:r>
              <a:rPr lang="en"/>
              <a:t>into your contract library</a:t>
            </a:r>
          </a:p>
        </p:txBody>
      </p:sp>
      <p:pic>
        <p:nvPicPr>
          <p:cNvPr id="84" name="Shape 84"/>
          <p:cNvPicPr preferRelativeResize="0"/>
          <p:nvPr/>
        </p:nvPicPr>
        <p:blipFill>
          <a:blip r:embed="rId3">
            <a:alphaModFix/>
          </a:blip>
          <a:stretch>
            <a:fillRect/>
          </a:stretch>
        </p:blipFill>
        <p:spPr>
          <a:xfrm>
            <a:off x="118525" y="1600200"/>
            <a:ext cx="8875892" cy="1822541"/>
          </a:xfrm>
          <a:prstGeom prst="rect">
            <a:avLst/>
          </a:prstGeom>
          <a:noFill/>
          <a:ln>
            <a:noFill/>
          </a:ln>
        </p:spPr>
      </p:pic>
    </p:spTree>
    <p:extLst>
      <p:ext uri="{BB962C8B-B14F-4D97-AF65-F5344CB8AC3E}">
        <p14:creationId xmlns:p14="http://schemas.microsoft.com/office/powerpoint/2010/main" val="93317286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p:txBody>
          <a:bodyPr/>
          <a:lstStyle/>
          <a:p>
            <a:pPr lvl="0"/>
            <a:r>
              <a:rPr lang="en"/>
              <a:t>Complete the Design Recipe for </a:t>
            </a:r>
            <a:r>
              <a:rPr lang="en">
                <a:sym typeface="Courier New"/>
              </a:rPr>
              <a:t>update-target</a:t>
            </a:r>
          </a:p>
        </p:txBody>
      </p:sp>
      <p:sp>
        <p:nvSpPr>
          <p:cNvPr id="166" name="Shape 166"/>
          <p:cNvSpPr txBox="1"/>
          <p:nvPr/>
        </p:nvSpPr>
        <p:spPr>
          <a:xfrm>
            <a:off x="2522100" y="3020700"/>
            <a:ext cx="4099800" cy="1994399"/>
          </a:xfrm>
          <a:prstGeom prst="rect">
            <a:avLst/>
          </a:prstGeom>
          <a:noFill/>
          <a:ln>
            <a:noFill/>
          </a:ln>
        </p:spPr>
        <p:txBody>
          <a:bodyPr lIns="91425" tIns="91425" rIns="91425" bIns="91425" anchor="t" anchorCtr="0">
            <a:noAutofit/>
          </a:bodyPr>
          <a:lstStyle/>
          <a:p>
            <a:pPr lvl="0" rtl="0">
              <a:spcBef>
                <a:spcPts val="0"/>
              </a:spcBef>
              <a:buNone/>
            </a:pPr>
            <a:r>
              <a:rPr lang="en" sz="3000" b="1">
                <a:solidFill>
                  <a:schemeClr val="lt1"/>
                </a:solidFill>
              </a:rPr>
              <a:t>paper first then type</a:t>
            </a:r>
          </a:p>
          <a:p>
            <a:pPr lvl="0" rtl="0">
              <a:spcBef>
                <a:spcPts val="0"/>
              </a:spcBef>
              <a:buNone/>
            </a:pPr>
            <a:r>
              <a:rPr lang="en" sz="3000" b="1">
                <a:solidFill>
                  <a:schemeClr val="lt1"/>
                </a:solidFill>
              </a:rPr>
              <a:t>circle examples</a:t>
            </a:r>
          </a:p>
          <a:p>
            <a:pPr lvl="0" rtl="0">
              <a:spcBef>
                <a:spcPts val="0"/>
              </a:spcBef>
              <a:buNone/>
            </a:pPr>
            <a:r>
              <a:rPr lang="en" sz="3000" b="1">
                <a:solidFill>
                  <a:schemeClr val="lt1"/>
                </a:solidFill>
              </a:rPr>
              <a:t>ask questions</a:t>
            </a:r>
          </a:p>
          <a:p>
            <a:pPr lvl="0">
              <a:spcBef>
                <a:spcPts val="0"/>
              </a:spcBef>
              <a:buNone/>
            </a:pPr>
            <a:r>
              <a:rPr lang="en" sz="3000" b="1">
                <a:solidFill>
                  <a:schemeClr val="lt1"/>
                </a:solidFill>
              </a:rPr>
              <a:t>use your time well</a:t>
            </a:r>
          </a:p>
        </p:txBody>
      </p:sp>
    </p:spTree>
    <p:extLst>
      <p:ext uri="{BB962C8B-B14F-4D97-AF65-F5344CB8AC3E}">
        <p14:creationId xmlns:p14="http://schemas.microsoft.com/office/powerpoint/2010/main" val="3583168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p:txBody>
          <a:bodyPr/>
          <a:lstStyle/>
          <a:p>
            <a:pPr lvl="0"/>
            <a:r>
              <a:rPr lang="en"/>
              <a:t>find your player</a:t>
            </a:r>
          </a:p>
        </p:txBody>
      </p:sp>
      <p:sp>
        <p:nvSpPr>
          <p:cNvPr id="205" name="Shape 205"/>
          <p:cNvSpPr txBox="1">
            <a:spLocks noGrp="1"/>
          </p:cNvSpPr>
          <p:nvPr>
            <p:ph type="body" idx="1"/>
          </p:nvPr>
        </p:nvSpPr>
        <p:spPr/>
        <p:txBody>
          <a:bodyPr/>
          <a:lstStyle/>
          <a:p>
            <a:pPr lvl="0"/>
            <a:r>
              <a:rPr lang="en"/>
              <a:t>search images.google.com for animated gif images</a:t>
            </a:r>
          </a:p>
          <a:p>
            <a:pPr lvl="0"/>
            <a:r>
              <a:rPr lang="en"/>
              <a:t>find an image not blocked by the DOE</a:t>
            </a:r>
          </a:p>
          <a:p>
            <a:pPr lvl="0"/>
            <a:r>
              <a:rPr lang="en"/>
              <a:t>click the image, then click full-size image</a:t>
            </a:r>
          </a:p>
          <a:p>
            <a:pPr lvl="0"/>
            <a:r>
              <a:rPr lang="en"/>
              <a:t>copy and paste the URL of the image into your game file</a:t>
            </a:r>
          </a:p>
        </p:txBody>
      </p:sp>
    </p:spTree>
    <p:extLst>
      <p:ext uri="{BB962C8B-B14F-4D97-AF65-F5344CB8AC3E}">
        <p14:creationId xmlns:p14="http://schemas.microsoft.com/office/powerpoint/2010/main" val="7922132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p:txBody>
          <a:bodyPr/>
          <a:lstStyle/>
          <a:p>
            <a:pPr lvl="0"/>
            <a:r>
              <a:rPr lang="en"/>
              <a:t>scale your player</a:t>
            </a:r>
          </a:p>
        </p:txBody>
      </p:sp>
      <p:sp>
        <p:nvSpPr>
          <p:cNvPr id="217" name="Shape 217"/>
          <p:cNvSpPr txBox="1">
            <a:spLocks noGrp="1"/>
          </p:cNvSpPr>
          <p:nvPr>
            <p:ph type="body" idx="1"/>
          </p:nvPr>
        </p:nvSpPr>
        <p:spPr/>
        <p:txBody>
          <a:bodyPr/>
          <a:lstStyle/>
          <a:p>
            <a:pPr lvl="0"/>
            <a:r>
              <a:rPr lang="en"/>
              <a:t>; scale: number image -&gt; image</a:t>
            </a:r>
          </a:p>
          <a:p>
            <a:pPr lvl="0"/>
            <a:r>
              <a:rPr lang="en"/>
              <a:t>; scale/xy: number number image -&gt; image</a:t>
            </a:r>
          </a:p>
          <a:p>
            <a:pPr lvl="0"/>
            <a:r>
              <a:rPr lang="en"/>
              <a:t>how can you use the scale function to scale your player</a:t>
            </a:r>
          </a:p>
        </p:txBody>
      </p:sp>
    </p:spTree>
    <p:extLst>
      <p:ext uri="{BB962C8B-B14F-4D97-AF65-F5344CB8AC3E}">
        <p14:creationId xmlns:p14="http://schemas.microsoft.com/office/powerpoint/2010/main" val="425504218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Shape 111"/>
          <p:cNvGraphicFramePr/>
          <p:nvPr>
            <p:extLst>
              <p:ext uri="{D42A27DB-BD31-4B8C-83A1-F6EECF244321}">
                <p14:modId xmlns:p14="http://schemas.microsoft.com/office/powerpoint/2010/main" val="428881917"/>
              </p:ext>
            </p:extLst>
          </p:nvPr>
        </p:nvGraphicFramePr>
        <p:xfrm>
          <a:off x="225025" y="1041825"/>
          <a:ext cx="8828500" cy="4347650"/>
        </p:xfrm>
        <a:graphic>
          <a:graphicData uri="http://schemas.openxmlformats.org/drawingml/2006/table">
            <a:tbl>
              <a:tblPr>
                <a:noFill/>
              </a:tblPr>
              <a:tblGrid>
                <a:gridCol w="3739400">
                  <a:extLst>
                    <a:ext uri="{9D8B030D-6E8A-4147-A177-3AD203B41FA5}">
                      <a16:colId xmlns:a16="http://schemas.microsoft.com/office/drawing/2014/main" val="20000"/>
                    </a:ext>
                  </a:extLst>
                </a:gridCol>
                <a:gridCol w="2146275">
                  <a:extLst>
                    <a:ext uri="{9D8B030D-6E8A-4147-A177-3AD203B41FA5}">
                      <a16:colId xmlns:a16="http://schemas.microsoft.com/office/drawing/2014/main" val="20001"/>
                    </a:ext>
                  </a:extLst>
                </a:gridCol>
                <a:gridCol w="2942825">
                  <a:extLst>
                    <a:ext uri="{9D8B030D-6E8A-4147-A177-3AD203B41FA5}">
                      <a16:colId xmlns:a16="http://schemas.microsoft.com/office/drawing/2014/main" val="20002"/>
                    </a:ext>
                  </a:extLst>
                </a:gridCol>
              </a:tblGrid>
              <a:tr h="1090925">
                <a:tc>
                  <a:txBody>
                    <a:bodyPr/>
                    <a:lstStyle/>
                    <a:p>
                      <a:pPr lvl="0">
                        <a:spcBef>
                          <a:spcPts val="0"/>
                        </a:spcBef>
                        <a:buNone/>
                      </a:pPr>
                      <a:r>
                        <a:rPr lang="en" sz="2400" b="1">
                          <a:solidFill>
                            <a:schemeClr val="tx1"/>
                          </a:solidFill>
                        </a:rPr>
                        <a:t>Current x-coordinate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spcBef>
                          <a:spcPts val="0"/>
                        </a:spcBef>
                        <a:buNone/>
                      </a:pPr>
                      <a:r>
                        <a:rPr lang="en" sz="2400" b="1">
                          <a:solidFill>
                            <a:schemeClr val="tx1"/>
                          </a:solidFill>
                        </a:rPr>
                        <a:t>Racket Code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rtl="0">
                        <a:spcBef>
                          <a:spcPts val="0"/>
                        </a:spcBef>
                        <a:buClr>
                          <a:srgbClr val="000000"/>
                        </a:buClr>
                        <a:buSzPct val="45833"/>
                        <a:buFont typeface="Arial"/>
                        <a:buNone/>
                      </a:pPr>
                      <a:r>
                        <a:rPr lang="en" sz="2400" b="1">
                          <a:solidFill>
                            <a:schemeClr val="tx1"/>
                          </a:solidFill>
                        </a:rPr>
                        <a:t>Next x-coordinate</a:t>
                      </a:r>
                    </a:p>
                    <a:p>
                      <a:pPr lvl="0">
                        <a:spcBef>
                          <a:spcPts val="0"/>
                        </a:spcBef>
                        <a:buNone/>
                      </a:pPr>
                      <a:endParaRPr sz="2400" b="1">
                        <a:solidFill>
                          <a:schemeClr val="tx1"/>
                        </a:solidFill>
                      </a:endParaRP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1085575">
                <a:tc>
                  <a:txBody>
                    <a:bodyPr/>
                    <a:lstStyle/>
                    <a:p>
                      <a:pPr lvl="0" algn="ctr">
                        <a:spcBef>
                          <a:spcPts val="0"/>
                        </a:spcBef>
                        <a:buNone/>
                      </a:pPr>
                      <a:r>
                        <a:rPr lang="en" sz="3000">
                          <a:solidFill>
                            <a:schemeClr val="tx1"/>
                          </a:solidFill>
                        </a:rPr>
                        <a:t>50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1085575">
                <a:tc>
                  <a:txBody>
                    <a:bodyPr/>
                    <a:lstStyle/>
                    <a:p>
                      <a:pPr lvl="0" algn="ctr">
                        <a:spcBef>
                          <a:spcPts val="0"/>
                        </a:spcBef>
                        <a:buNone/>
                      </a:pPr>
                      <a:r>
                        <a:rPr lang="en" sz="3000" dirty="0">
                          <a:solidFill>
                            <a:schemeClr val="tx1"/>
                          </a:solidFill>
                        </a:rPr>
                        <a:t>75</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1085575">
                <a:tc>
                  <a:txBody>
                    <a:bodyPr/>
                    <a:lstStyle/>
                    <a:p>
                      <a:pPr lvl="0" algn="ctr">
                        <a:spcBef>
                          <a:spcPts val="0"/>
                        </a:spcBef>
                        <a:buNone/>
                      </a:pPr>
                      <a:r>
                        <a:rPr lang="en" sz="3000" dirty="0">
                          <a:solidFill>
                            <a:schemeClr val="tx1"/>
                          </a:solidFill>
                        </a:rPr>
                        <a:t>30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dirty="0">
                        <a:solidFill>
                          <a:schemeClr val="tx1"/>
                        </a:solidFill>
                      </a:endParaRP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2" name="Shape 112"/>
          <p:cNvSpPr txBox="1"/>
          <p:nvPr/>
        </p:nvSpPr>
        <p:spPr>
          <a:xfrm>
            <a:off x="4286250" y="2339575"/>
            <a:ext cx="1625100" cy="714300"/>
          </a:xfrm>
          <a:prstGeom prst="rect">
            <a:avLst/>
          </a:prstGeom>
          <a:noFill/>
          <a:ln>
            <a:noFill/>
          </a:ln>
        </p:spPr>
        <p:txBody>
          <a:bodyPr lIns="91425" tIns="91425" rIns="91425" bIns="91425"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(- 50 50)</a:t>
            </a:r>
          </a:p>
        </p:txBody>
      </p:sp>
      <p:sp>
        <p:nvSpPr>
          <p:cNvPr id="113" name="Shape 113"/>
          <p:cNvSpPr txBox="1"/>
          <p:nvPr/>
        </p:nvSpPr>
        <p:spPr>
          <a:xfrm>
            <a:off x="4286250" y="4482700"/>
            <a:ext cx="16251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(- 30 50)</a:t>
            </a:r>
          </a:p>
        </p:txBody>
      </p:sp>
      <p:sp>
        <p:nvSpPr>
          <p:cNvPr id="114" name="Shape 114"/>
          <p:cNvSpPr txBox="1"/>
          <p:nvPr/>
        </p:nvSpPr>
        <p:spPr>
          <a:xfrm>
            <a:off x="4286250" y="3411125"/>
            <a:ext cx="16251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(- 75 50)</a:t>
            </a:r>
          </a:p>
        </p:txBody>
      </p:sp>
      <p:sp>
        <p:nvSpPr>
          <p:cNvPr id="115" name="Shape 115"/>
          <p:cNvSpPr txBox="1"/>
          <p:nvPr/>
        </p:nvSpPr>
        <p:spPr>
          <a:xfrm>
            <a:off x="7304500" y="2339575"/>
            <a:ext cx="5178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0</a:t>
            </a:r>
          </a:p>
        </p:txBody>
      </p:sp>
      <p:sp>
        <p:nvSpPr>
          <p:cNvPr id="116" name="Shape 116"/>
          <p:cNvSpPr txBox="1"/>
          <p:nvPr/>
        </p:nvSpPr>
        <p:spPr>
          <a:xfrm>
            <a:off x="7304500" y="3411125"/>
            <a:ext cx="857099"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25</a:t>
            </a:r>
          </a:p>
        </p:txBody>
      </p:sp>
      <p:sp>
        <p:nvSpPr>
          <p:cNvPr id="117" name="Shape 117"/>
          <p:cNvSpPr txBox="1"/>
          <p:nvPr/>
        </p:nvSpPr>
        <p:spPr>
          <a:xfrm>
            <a:off x="7304500" y="4482700"/>
            <a:ext cx="750000" cy="714300"/>
          </a:xfrm>
          <a:prstGeom prst="rect">
            <a:avLst/>
          </a:prstGeom>
          <a:noFill/>
          <a:ln>
            <a:noFill/>
          </a:ln>
        </p:spPr>
        <p:txBody>
          <a:bodyPr lIns="91425" tIns="91425" rIns="91425" bIns="91425" anchor="t" anchorCtr="0">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 sz="3000" b="0" i="0" u="none" strike="noStrike" kern="0" cap="none" spc="0" normalizeH="0" baseline="0" noProof="0">
                <a:ln>
                  <a:noFill/>
                </a:ln>
                <a:effectLst/>
                <a:uLnTx/>
                <a:uFillTx/>
              </a:rPr>
              <a:t>-20</a:t>
            </a:r>
          </a:p>
        </p:txBody>
      </p:sp>
      <p:sp>
        <p:nvSpPr>
          <p:cNvPr id="118" name="Shape 118"/>
          <p:cNvSpPr txBox="1">
            <a:spLocks noGrp="1"/>
          </p:cNvSpPr>
          <p:nvPr>
            <p:ph type="title"/>
          </p:nvPr>
        </p:nvSpPr>
        <p:spPr/>
        <p:txBody>
          <a:bodyPr/>
          <a:lstStyle/>
          <a:p>
            <a:pPr lvl="0"/>
            <a:r>
              <a:rPr lang="en"/>
              <a:t>how to write examples for </a:t>
            </a:r>
            <a:r>
              <a:rPr lang="en">
                <a:sym typeface="Courier New"/>
              </a:rPr>
              <a:t>update-danger</a:t>
            </a:r>
          </a:p>
        </p:txBody>
      </p:sp>
    </p:spTree>
    <p:extLst>
      <p:ext uri="{BB962C8B-B14F-4D97-AF65-F5344CB8AC3E}">
        <p14:creationId xmlns:p14="http://schemas.microsoft.com/office/powerpoint/2010/main" val="71582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10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107150" y="5397000"/>
            <a:ext cx="3045600" cy="482099"/>
          </a:xfrm>
          <a:prstGeom prst="rect">
            <a:avLst/>
          </a:prstGeom>
          <a:noFill/>
          <a:ln>
            <a:noFill/>
          </a:ln>
        </p:spPr>
        <p:txBody>
          <a:bodyPr lIns="91425" tIns="91425" rIns="91425" bIns="91425" anchor="t" anchorCtr="0">
            <a:noAutofit/>
          </a:bodyPr>
          <a:lstStyle/>
          <a:p>
            <a:pPr lvl="0" rtl="0">
              <a:spcBef>
                <a:spcPts val="0"/>
              </a:spcBef>
              <a:buNone/>
            </a:pPr>
            <a:r>
              <a:rPr lang="en" sz="2400"/>
              <a:t>what are the inputs? </a:t>
            </a:r>
          </a:p>
        </p:txBody>
      </p:sp>
      <p:sp>
        <p:nvSpPr>
          <p:cNvPr id="103" name="Shape 103"/>
          <p:cNvSpPr txBox="1">
            <a:spLocks noGrp="1"/>
          </p:cNvSpPr>
          <p:nvPr>
            <p:ph type="title"/>
          </p:nvPr>
        </p:nvSpPr>
        <p:spPr/>
        <p:txBody>
          <a:bodyPr/>
          <a:lstStyle/>
          <a:p>
            <a:pPr lvl="0"/>
            <a:r>
              <a:rPr lang="en"/>
              <a:t>update-danger</a:t>
            </a:r>
          </a:p>
        </p:txBody>
      </p:sp>
      <p:pic>
        <p:nvPicPr>
          <p:cNvPr id="104" name="Shape 104"/>
          <p:cNvPicPr preferRelativeResize="0"/>
          <p:nvPr/>
        </p:nvPicPr>
        <p:blipFill>
          <a:blip r:embed="rId3">
            <a:alphaModFix/>
          </a:blip>
          <a:stretch>
            <a:fillRect/>
          </a:stretch>
        </p:blipFill>
        <p:spPr>
          <a:xfrm>
            <a:off x="0" y="794057"/>
            <a:ext cx="9143999" cy="4012634"/>
          </a:xfrm>
          <a:prstGeom prst="rect">
            <a:avLst/>
          </a:prstGeom>
          <a:noFill/>
          <a:ln>
            <a:noFill/>
          </a:ln>
        </p:spPr>
      </p:pic>
      <p:sp>
        <p:nvSpPr>
          <p:cNvPr id="105" name="Shape 105"/>
          <p:cNvSpPr txBox="1"/>
          <p:nvPr/>
        </p:nvSpPr>
        <p:spPr>
          <a:xfrm>
            <a:off x="107150" y="4799400"/>
            <a:ext cx="4840199" cy="392699"/>
          </a:xfrm>
          <a:prstGeom prst="rect">
            <a:avLst/>
          </a:prstGeom>
          <a:noFill/>
          <a:ln>
            <a:noFill/>
          </a:ln>
        </p:spPr>
        <p:txBody>
          <a:bodyPr lIns="91425" tIns="91425" rIns="91425" bIns="91425" anchor="t" anchorCtr="0">
            <a:noAutofit/>
          </a:bodyPr>
          <a:lstStyle/>
          <a:p>
            <a:pPr lvl="0" rtl="0">
              <a:spcBef>
                <a:spcPts val="0"/>
              </a:spcBef>
              <a:buNone/>
            </a:pPr>
            <a:r>
              <a:rPr lang="en" sz="2400"/>
              <a:t>what is the name of the function?</a:t>
            </a:r>
          </a:p>
          <a:p>
            <a:pPr lvl="0">
              <a:spcBef>
                <a:spcPts val="0"/>
              </a:spcBef>
              <a:buNone/>
            </a:pPr>
            <a:endParaRPr sz="2400"/>
          </a:p>
        </p:txBody>
      </p:sp>
      <p:sp>
        <p:nvSpPr>
          <p:cNvPr id="106" name="Shape 106"/>
          <p:cNvSpPr txBox="1"/>
          <p:nvPr/>
        </p:nvSpPr>
        <p:spPr>
          <a:xfrm>
            <a:off x="76200" y="6153013"/>
            <a:ext cx="3178799" cy="417900"/>
          </a:xfrm>
          <a:prstGeom prst="rect">
            <a:avLst/>
          </a:prstGeom>
          <a:noFill/>
          <a:ln>
            <a:noFill/>
          </a:ln>
        </p:spPr>
        <p:txBody>
          <a:bodyPr lIns="91425" tIns="91425" rIns="91425" bIns="91425" anchor="ctr" anchorCtr="0">
            <a:noAutofit/>
          </a:bodyPr>
          <a:lstStyle/>
          <a:p>
            <a:pPr lvl="0" rtl="0">
              <a:spcBef>
                <a:spcPts val="0"/>
              </a:spcBef>
              <a:buNone/>
            </a:pPr>
            <a:r>
              <a:rPr lang="en" sz="2400"/>
              <a:t>what are the outputs?</a:t>
            </a:r>
          </a:p>
          <a:p>
            <a:pPr lvl="0" rtl="0">
              <a:spcBef>
                <a:spcPts val="0"/>
              </a:spcBef>
              <a:buNone/>
            </a:pPr>
            <a:endParaRPr/>
          </a:p>
        </p:txBody>
      </p:sp>
    </p:spTree>
    <p:extLst>
      <p:ext uri="{BB962C8B-B14F-4D97-AF65-F5344CB8AC3E}">
        <p14:creationId xmlns:p14="http://schemas.microsoft.com/office/powerpoint/2010/main" val="45008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p:txBody>
          <a:bodyPr/>
          <a:lstStyle/>
          <a:p>
            <a:pPr lvl="0"/>
            <a:r>
              <a:rPr lang="en"/>
              <a:t>Complete the Design Recipe for </a:t>
            </a:r>
            <a:r>
              <a:rPr lang="en">
                <a:sym typeface="Courier New"/>
              </a:rPr>
              <a:t>update-target</a:t>
            </a:r>
          </a:p>
        </p:txBody>
      </p:sp>
      <p:sp>
        <p:nvSpPr>
          <p:cNvPr id="131" name="Shape 131"/>
          <p:cNvSpPr txBox="1"/>
          <p:nvPr/>
        </p:nvSpPr>
        <p:spPr>
          <a:xfrm>
            <a:off x="2522100" y="3020700"/>
            <a:ext cx="4099800" cy="1994399"/>
          </a:xfrm>
          <a:prstGeom prst="rect">
            <a:avLst/>
          </a:prstGeom>
          <a:noFill/>
          <a:ln>
            <a:noFill/>
          </a:ln>
        </p:spPr>
        <p:txBody>
          <a:bodyPr lIns="91425" tIns="91425" rIns="91425" bIns="91425" anchor="t" anchorCtr="0">
            <a:noAutofit/>
          </a:bodyPr>
          <a:lstStyle/>
          <a:p>
            <a:pPr lvl="0" rtl="0">
              <a:spcBef>
                <a:spcPts val="0"/>
              </a:spcBef>
              <a:buNone/>
            </a:pPr>
            <a:r>
              <a:rPr lang="en" sz="3000" b="1" dirty="0">
                <a:solidFill>
                  <a:srgbClr val="FF0000"/>
                </a:solidFill>
              </a:rPr>
              <a:t>paper first then type</a:t>
            </a:r>
          </a:p>
          <a:p>
            <a:pPr lvl="0" rtl="0">
              <a:spcBef>
                <a:spcPts val="0"/>
              </a:spcBef>
              <a:buNone/>
            </a:pPr>
            <a:r>
              <a:rPr lang="en" sz="3000" b="1" dirty="0">
                <a:solidFill>
                  <a:srgbClr val="FF0000"/>
                </a:solidFill>
              </a:rPr>
              <a:t>circle examples</a:t>
            </a:r>
          </a:p>
          <a:p>
            <a:pPr lvl="0" rtl="0">
              <a:spcBef>
                <a:spcPts val="0"/>
              </a:spcBef>
              <a:buNone/>
            </a:pPr>
            <a:r>
              <a:rPr lang="en" sz="3000" b="1" dirty="0">
                <a:solidFill>
                  <a:srgbClr val="FF0000"/>
                </a:solidFill>
              </a:rPr>
              <a:t>ask questions</a:t>
            </a:r>
          </a:p>
          <a:p>
            <a:pPr lvl="0">
              <a:spcBef>
                <a:spcPts val="0"/>
              </a:spcBef>
              <a:buNone/>
            </a:pPr>
            <a:r>
              <a:rPr lang="en" sz="3000" b="1" dirty="0">
                <a:solidFill>
                  <a:srgbClr val="FF0000"/>
                </a:solidFill>
              </a:rPr>
              <a:t>use your time well</a:t>
            </a:r>
          </a:p>
        </p:txBody>
      </p:sp>
    </p:spTree>
    <p:extLst>
      <p:ext uri="{BB962C8B-B14F-4D97-AF65-F5344CB8AC3E}">
        <p14:creationId xmlns:p14="http://schemas.microsoft.com/office/powerpoint/2010/main" val="181188524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p:txBody>
          <a:bodyPr/>
          <a:lstStyle/>
          <a:p>
            <a:pPr lvl="0"/>
            <a:r>
              <a:rPr lang="en"/>
              <a:t>What is the domain of </a:t>
            </a:r>
            <a:r>
              <a:rPr lang="en">
                <a:sym typeface="Courier New"/>
              </a:rPr>
              <a:t>update-danger</a:t>
            </a:r>
            <a:r>
              <a:rPr lang="en"/>
              <a:t>?</a:t>
            </a:r>
            <a:endParaRPr lang="en" dirty="0"/>
          </a:p>
        </p:txBody>
      </p:sp>
      <p:sp>
        <p:nvSpPr>
          <p:cNvPr id="92" name="Shape 92"/>
          <p:cNvSpPr txBox="1">
            <a:spLocks noGrp="1"/>
          </p:cNvSpPr>
          <p:nvPr>
            <p:ph type="body" idx="1"/>
          </p:nvPr>
        </p:nvSpPr>
        <p:spPr/>
        <p:txBody>
          <a:bodyPr/>
          <a:lstStyle/>
          <a:p>
            <a:pPr lvl="0"/>
            <a:endParaRPr lang="en-US"/>
          </a:p>
          <a:p>
            <a:pPr lvl="0"/>
            <a:endParaRPr lang="en-US"/>
          </a:p>
          <a:p>
            <a:pPr lvl="0"/>
            <a:endParaRPr lang="en-US"/>
          </a:p>
          <a:p>
            <a:pPr lvl="0"/>
            <a:endParaRPr lang="en-US"/>
          </a:p>
          <a:p>
            <a:pPr lvl="0"/>
            <a:endParaRPr lang="en-US"/>
          </a:p>
        </p:txBody>
      </p:sp>
      <p:sp>
        <p:nvSpPr>
          <p:cNvPr id="93" name="Shape 93"/>
          <p:cNvSpPr txBox="1"/>
          <p:nvPr/>
        </p:nvSpPr>
        <p:spPr>
          <a:xfrm>
            <a:off x="870625" y="1692275"/>
            <a:ext cx="2615999" cy="758399"/>
          </a:xfrm>
          <a:prstGeom prst="rect">
            <a:avLst/>
          </a:prstGeom>
          <a:noFill/>
          <a:ln>
            <a:noFill/>
          </a:ln>
        </p:spPr>
        <p:txBody>
          <a:bodyPr lIns="91425" tIns="91425" rIns="91425" bIns="91425" anchor="ctr" anchorCtr="0">
            <a:noAutofit/>
          </a:bodyPr>
          <a:lstStyle/>
          <a:p>
            <a:pPr lvl="0" rtl="0">
              <a:spcBef>
                <a:spcPts val="0"/>
              </a:spcBef>
              <a:buNone/>
            </a:pPr>
            <a:r>
              <a:rPr lang="en" sz="3000"/>
              <a:t>Number</a:t>
            </a:r>
          </a:p>
        </p:txBody>
      </p:sp>
      <p:sp>
        <p:nvSpPr>
          <p:cNvPr id="94" name="Shape 94"/>
          <p:cNvSpPr txBox="1"/>
          <p:nvPr/>
        </p:nvSpPr>
        <p:spPr>
          <a:xfrm>
            <a:off x="961950" y="3480175"/>
            <a:ext cx="3012899" cy="719999"/>
          </a:xfrm>
          <a:prstGeom prst="rect">
            <a:avLst/>
          </a:prstGeom>
          <a:noFill/>
          <a:ln>
            <a:noFill/>
          </a:ln>
        </p:spPr>
        <p:txBody>
          <a:bodyPr lIns="91425" tIns="91425" rIns="91425" bIns="91425" anchor="ctr" anchorCtr="0">
            <a:noAutofit/>
          </a:bodyPr>
          <a:lstStyle/>
          <a:p>
            <a:pPr lvl="0" rtl="0">
              <a:spcBef>
                <a:spcPts val="0"/>
              </a:spcBef>
              <a:buNone/>
            </a:pPr>
            <a:r>
              <a:rPr lang="en" sz="3000"/>
              <a:t>Number Number</a:t>
            </a:r>
          </a:p>
        </p:txBody>
      </p:sp>
      <p:sp>
        <p:nvSpPr>
          <p:cNvPr id="95" name="Shape 95"/>
          <p:cNvSpPr txBox="1"/>
          <p:nvPr/>
        </p:nvSpPr>
        <p:spPr>
          <a:xfrm>
            <a:off x="923507" y="2193210"/>
            <a:ext cx="2769600" cy="668700"/>
          </a:xfrm>
          <a:prstGeom prst="rect">
            <a:avLst/>
          </a:prstGeom>
          <a:noFill/>
          <a:ln>
            <a:noFill/>
          </a:ln>
        </p:spPr>
        <p:txBody>
          <a:bodyPr lIns="91425" tIns="91425" rIns="91425" bIns="91425" anchor="ctr" anchorCtr="0">
            <a:noAutofit/>
          </a:bodyPr>
          <a:lstStyle/>
          <a:p>
            <a:pPr lvl="0" rtl="0">
              <a:spcBef>
                <a:spcPts val="0"/>
              </a:spcBef>
              <a:buNone/>
            </a:pPr>
            <a:r>
              <a:rPr lang="en" sz="3000"/>
              <a:t>String Number</a:t>
            </a:r>
          </a:p>
        </p:txBody>
      </p:sp>
      <p:sp>
        <p:nvSpPr>
          <p:cNvPr id="96" name="Shape 96"/>
          <p:cNvSpPr txBox="1"/>
          <p:nvPr/>
        </p:nvSpPr>
        <p:spPr>
          <a:xfrm>
            <a:off x="915325" y="2711900"/>
            <a:ext cx="2526599" cy="591900"/>
          </a:xfrm>
          <a:prstGeom prst="rect">
            <a:avLst/>
          </a:prstGeom>
          <a:noFill/>
          <a:ln>
            <a:noFill/>
          </a:ln>
        </p:spPr>
        <p:txBody>
          <a:bodyPr lIns="91425" tIns="91425" rIns="91425" bIns="91425" anchor="ctr" anchorCtr="0">
            <a:noAutofit/>
          </a:bodyPr>
          <a:lstStyle/>
          <a:p>
            <a:pPr lvl="0" rtl="0">
              <a:spcBef>
                <a:spcPts val="600"/>
              </a:spcBef>
              <a:buNone/>
            </a:pPr>
            <a:r>
              <a:rPr lang="en" sz="3000"/>
              <a:t>String</a:t>
            </a:r>
          </a:p>
          <a:p>
            <a:pPr lvl="0" rtl="0">
              <a:spcBef>
                <a:spcPts val="0"/>
              </a:spcBef>
              <a:buNone/>
            </a:pPr>
            <a:endParaRPr/>
          </a:p>
        </p:txBody>
      </p:sp>
      <p:sp>
        <p:nvSpPr>
          <p:cNvPr id="97" name="Shape 97"/>
          <p:cNvSpPr txBox="1"/>
          <p:nvPr/>
        </p:nvSpPr>
        <p:spPr>
          <a:xfrm>
            <a:off x="948820" y="3076200"/>
            <a:ext cx="1976400" cy="630299"/>
          </a:xfrm>
          <a:prstGeom prst="rect">
            <a:avLst/>
          </a:prstGeom>
          <a:noFill/>
          <a:ln>
            <a:noFill/>
          </a:ln>
        </p:spPr>
        <p:txBody>
          <a:bodyPr lIns="91425" tIns="91425" rIns="91425" bIns="91425" anchor="ctr" anchorCtr="0">
            <a:noAutofit/>
          </a:bodyPr>
          <a:lstStyle/>
          <a:p>
            <a:pPr lvl="0" rtl="0">
              <a:spcBef>
                <a:spcPts val="0"/>
              </a:spcBef>
              <a:buNone/>
            </a:pPr>
            <a:r>
              <a:rPr lang="en" sz="3000"/>
              <a:t>Image</a:t>
            </a:r>
          </a:p>
        </p:txBody>
      </p:sp>
    </p:spTree>
    <p:extLst>
      <p:ext uri="{BB962C8B-B14F-4D97-AF65-F5344CB8AC3E}">
        <p14:creationId xmlns:p14="http://schemas.microsoft.com/office/powerpoint/2010/main" val="17291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97"/>
                                        </p:tgtEl>
                                      </p:cBhvr>
                                    </p:animEffect>
                                    <p:set>
                                      <p:cBhvr>
                                        <p:cTn id="7" dur="1" fill="hold">
                                          <p:stCondLst>
                                            <p:cond delay="1000"/>
                                          </p:stCondLst>
                                        </p:cTn>
                                        <p:tgtEl>
                                          <p:spTgt spid="9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1000"/>
                                        <p:tgtEl>
                                          <p:spTgt spid="95"/>
                                        </p:tgtEl>
                                        <p:attrNameLst>
                                          <p:attrName>ppt_x</p:attrName>
                                        </p:attrNameLst>
                                      </p:cBhvr>
                                      <p:tavLst>
                                        <p:tav tm="0">
                                          <p:val>
                                            <p:strVal val="#ppt_x"/>
                                          </p:val>
                                        </p:tav>
                                        <p:tav tm="100000">
                                          <p:val>
                                            <p:strVal val="#ppt_x-1"/>
                                          </p:val>
                                        </p:tav>
                                      </p:tavLst>
                                    </p:anim>
                                    <p:set>
                                      <p:cBhvr>
                                        <p:cTn id="12" dur="1" fill="hold">
                                          <p:stCondLst>
                                            <p:cond delay="1000"/>
                                          </p:stCondLst>
                                        </p:cTn>
                                        <p:tgtEl>
                                          <p:spTgt spid="9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96"/>
                                        </p:tgtEl>
                                      </p:cBhvr>
                                    </p:animEffect>
                                    <p:set>
                                      <p:cBhvr>
                                        <p:cTn id="17" dur="1" fill="hold">
                                          <p:stCondLst>
                                            <p:cond delay="1000"/>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p:txBody>
          <a:bodyPr/>
          <a:lstStyle/>
          <a:p>
            <a:pPr lvl="0"/>
            <a:r>
              <a:rPr lang="en"/>
              <a:t>Homework due Monday, November 25</a:t>
            </a:r>
          </a:p>
        </p:txBody>
      </p:sp>
      <p:sp>
        <p:nvSpPr>
          <p:cNvPr id="57" name="Shape 57"/>
          <p:cNvSpPr txBox="1">
            <a:spLocks noGrp="1"/>
          </p:cNvSpPr>
          <p:nvPr>
            <p:ph type="body" idx="1"/>
          </p:nvPr>
        </p:nvSpPr>
        <p:spPr/>
        <p:txBody>
          <a:bodyPr/>
          <a:lstStyle/>
          <a:p>
            <a:pPr lvl="0"/>
            <a:r>
              <a:rPr lang="en"/>
              <a:t>Find game images for your game and put them into your game file.</a:t>
            </a:r>
          </a:p>
        </p:txBody>
      </p:sp>
    </p:spTree>
    <p:extLst>
      <p:ext uri="{BB962C8B-B14F-4D97-AF65-F5344CB8AC3E}">
        <p14:creationId xmlns:p14="http://schemas.microsoft.com/office/powerpoint/2010/main" val="13340691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p:txBody>
          <a:bodyPr/>
          <a:lstStyle/>
          <a:p>
            <a:pPr lvl="0"/>
            <a:r>
              <a:rPr lang="en"/>
              <a:t>Complete the Design Recipe for </a:t>
            </a:r>
            <a:r>
              <a:rPr lang="en">
                <a:sym typeface="Courier New"/>
              </a:rPr>
              <a:t>update-target</a:t>
            </a:r>
          </a:p>
        </p:txBody>
      </p:sp>
      <p:sp>
        <p:nvSpPr>
          <p:cNvPr id="131" name="Shape 131"/>
          <p:cNvSpPr txBox="1"/>
          <p:nvPr/>
        </p:nvSpPr>
        <p:spPr>
          <a:xfrm>
            <a:off x="2522100" y="3020700"/>
            <a:ext cx="4099800" cy="1994399"/>
          </a:xfrm>
          <a:prstGeom prst="rect">
            <a:avLst/>
          </a:prstGeom>
          <a:noFill/>
          <a:ln>
            <a:noFill/>
          </a:ln>
        </p:spPr>
        <p:txBody>
          <a:bodyPr lIns="91425" tIns="91425" rIns="91425" bIns="91425" anchor="t" anchorCtr="0">
            <a:noAutofit/>
          </a:bodyPr>
          <a:lstStyle/>
          <a:p>
            <a:pPr lvl="0" rtl="0">
              <a:spcBef>
                <a:spcPts val="0"/>
              </a:spcBef>
              <a:buNone/>
            </a:pPr>
            <a:r>
              <a:rPr lang="en" sz="3000" b="1">
                <a:solidFill>
                  <a:schemeClr val="lt1"/>
                </a:solidFill>
              </a:rPr>
              <a:t>paper first then type</a:t>
            </a:r>
          </a:p>
          <a:p>
            <a:pPr lvl="0" rtl="0">
              <a:spcBef>
                <a:spcPts val="0"/>
              </a:spcBef>
              <a:buNone/>
            </a:pPr>
            <a:r>
              <a:rPr lang="en" sz="3000" b="1">
                <a:solidFill>
                  <a:schemeClr val="lt1"/>
                </a:solidFill>
              </a:rPr>
              <a:t>circle examples</a:t>
            </a:r>
          </a:p>
          <a:p>
            <a:pPr lvl="0" rtl="0">
              <a:spcBef>
                <a:spcPts val="0"/>
              </a:spcBef>
              <a:buNone/>
            </a:pPr>
            <a:r>
              <a:rPr lang="en" sz="3000" b="1">
                <a:solidFill>
                  <a:schemeClr val="lt1"/>
                </a:solidFill>
              </a:rPr>
              <a:t>ask questions</a:t>
            </a:r>
          </a:p>
          <a:p>
            <a:pPr lvl="0">
              <a:spcBef>
                <a:spcPts val="0"/>
              </a:spcBef>
              <a:buNone/>
            </a:pPr>
            <a:r>
              <a:rPr lang="en" sz="3000" b="1">
                <a:solidFill>
                  <a:schemeClr val="lt1"/>
                </a:solidFill>
              </a:rPr>
              <a:t>use your time well</a:t>
            </a:r>
          </a:p>
        </p:txBody>
      </p:sp>
    </p:spTree>
    <p:extLst>
      <p:ext uri="{BB962C8B-B14F-4D97-AF65-F5344CB8AC3E}">
        <p14:creationId xmlns:p14="http://schemas.microsoft.com/office/powerpoint/2010/main" val="5128763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Shape 111"/>
          <p:cNvGraphicFramePr/>
          <p:nvPr>
            <p:extLst>
              <p:ext uri="{D42A27DB-BD31-4B8C-83A1-F6EECF244321}">
                <p14:modId xmlns:p14="http://schemas.microsoft.com/office/powerpoint/2010/main" val="1356550259"/>
              </p:ext>
            </p:extLst>
          </p:nvPr>
        </p:nvGraphicFramePr>
        <p:xfrm>
          <a:off x="225025" y="1041825"/>
          <a:ext cx="8828500" cy="4347650"/>
        </p:xfrm>
        <a:graphic>
          <a:graphicData uri="http://schemas.openxmlformats.org/drawingml/2006/table">
            <a:tbl>
              <a:tblPr>
                <a:noFill/>
              </a:tblPr>
              <a:tblGrid>
                <a:gridCol w="2381015">
                  <a:extLst>
                    <a:ext uri="{9D8B030D-6E8A-4147-A177-3AD203B41FA5}">
                      <a16:colId xmlns:a16="http://schemas.microsoft.com/office/drawing/2014/main" val="20000"/>
                    </a:ext>
                  </a:extLst>
                </a:gridCol>
                <a:gridCol w="3504660">
                  <a:extLst>
                    <a:ext uri="{9D8B030D-6E8A-4147-A177-3AD203B41FA5}">
                      <a16:colId xmlns:a16="http://schemas.microsoft.com/office/drawing/2014/main" val="20001"/>
                    </a:ext>
                  </a:extLst>
                </a:gridCol>
                <a:gridCol w="2942825">
                  <a:extLst>
                    <a:ext uri="{9D8B030D-6E8A-4147-A177-3AD203B41FA5}">
                      <a16:colId xmlns:a16="http://schemas.microsoft.com/office/drawing/2014/main" val="20002"/>
                    </a:ext>
                  </a:extLst>
                </a:gridCol>
              </a:tblGrid>
              <a:tr h="1090925">
                <a:tc>
                  <a:txBody>
                    <a:bodyPr/>
                    <a:lstStyle/>
                    <a:p>
                      <a:pPr lvl="0">
                        <a:spcBef>
                          <a:spcPts val="0"/>
                        </a:spcBef>
                        <a:buNone/>
                      </a:pPr>
                      <a:r>
                        <a:rPr lang="en" sz="2400" b="1">
                          <a:solidFill>
                            <a:schemeClr val="lt1"/>
                          </a:solidFill>
                        </a:rPr>
                        <a:t>Current x-coordinate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spcBef>
                          <a:spcPts val="0"/>
                        </a:spcBef>
                        <a:buNone/>
                      </a:pPr>
                      <a:r>
                        <a:rPr lang="en" sz="2400" b="1">
                          <a:solidFill>
                            <a:schemeClr val="lt1"/>
                          </a:solidFill>
                        </a:rPr>
                        <a:t>Racket Code</a:t>
                      </a: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rtl="0">
                        <a:spcBef>
                          <a:spcPts val="0"/>
                        </a:spcBef>
                        <a:buClr>
                          <a:srgbClr val="000000"/>
                        </a:buClr>
                        <a:buSzPct val="45833"/>
                        <a:buFont typeface="Arial"/>
                        <a:buNone/>
                      </a:pPr>
                      <a:r>
                        <a:rPr lang="en" sz="2400" b="1">
                          <a:solidFill>
                            <a:schemeClr val="lt1"/>
                          </a:solidFill>
                        </a:rPr>
                        <a:t>Next x-coordinate</a:t>
                      </a:r>
                    </a:p>
                    <a:p>
                      <a:pPr lvl="0">
                        <a:spcBef>
                          <a:spcPts val="0"/>
                        </a:spcBef>
                        <a:buNone/>
                      </a:pPr>
                      <a:endParaRPr sz="2400" b="1">
                        <a:solidFill>
                          <a:schemeClr val="lt1"/>
                        </a:solidFill>
                      </a:endParaRPr>
                    </a:p>
                  </a:txBody>
                  <a:tcPr marL="91425" marR="91425" marT="91425" marB="91425">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0"/>
                  </a:ext>
                </a:extLst>
              </a:tr>
              <a:tr h="1085575">
                <a:tc>
                  <a:txBody>
                    <a:bodyPr/>
                    <a:lstStyle/>
                    <a:p>
                      <a:pPr lvl="0" algn="ctr">
                        <a:spcBef>
                          <a:spcPts val="0"/>
                        </a:spcBef>
                        <a:buNone/>
                      </a:pPr>
                      <a:r>
                        <a:rPr lang="en" sz="3000">
                          <a:solidFill>
                            <a:schemeClr val="lt1"/>
                          </a:solidFill>
                        </a:rPr>
                        <a:t>50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dirty="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1"/>
                  </a:ext>
                </a:extLst>
              </a:tr>
              <a:tr h="1085575">
                <a:tc>
                  <a:txBody>
                    <a:bodyPr/>
                    <a:lstStyle/>
                    <a:p>
                      <a:pPr lvl="0" algn="ctr">
                        <a:spcBef>
                          <a:spcPts val="0"/>
                        </a:spcBef>
                        <a:buNone/>
                      </a:pPr>
                      <a:r>
                        <a:rPr lang="en" sz="3000">
                          <a:solidFill>
                            <a:schemeClr val="lt1"/>
                          </a:solidFill>
                        </a:rPr>
                        <a:t>75</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2"/>
                  </a:ext>
                </a:extLst>
              </a:tr>
              <a:tr h="1085575">
                <a:tc>
                  <a:txBody>
                    <a:bodyPr/>
                    <a:lstStyle/>
                    <a:p>
                      <a:pPr lvl="0" algn="ctr">
                        <a:spcBef>
                          <a:spcPts val="0"/>
                        </a:spcBef>
                        <a:buNone/>
                      </a:pPr>
                      <a:r>
                        <a:rPr lang="en" sz="3000">
                          <a:solidFill>
                            <a:schemeClr val="lt1"/>
                          </a:solidFill>
                        </a:rPr>
                        <a:t>30</a:t>
                      </a:r>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tc>
                  <a:txBody>
                    <a:bodyPr/>
                    <a:lstStyle/>
                    <a:p>
                      <a:pPr lvl="0" algn="ctr">
                        <a:spcBef>
                          <a:spcPts val="0"/>
                        </a:spcBef>
                        <a:buNone/>
                      </a:pPr>
                      <a:endParaRPr sz="1400" dirty="0"/>
                    </a:p>
                  </a:txBody>
                  <a:tcPr marL="91425" marR="91425" marT="91425" marB="91425" anchor="ctr">
                    <a:lnL w="9525" cap="flat" cmpd="sng">
                      <a:solidFill>
                        <a:schemeClr val="lt1"/>
                      </a:solidFill>
                      <a:prstDash val="solid"/>
                      <a:round/>
                      <a:headEnd type="none" w="med" len="med"/>
                      <a:tailEnd type="none" w="med" len="med"/>
                    </a:lnL>
                    <a:lnR w="9525" cap="flat" cmpd="sng">
                      <a:solidFill>
                        <a:schemeClr val="lt1"/>
                      </a:solidFill>
                      <a:prstDash val="solid"/>
                      <a:round/>
                      <a:headEnd type="none" w="med" len="med"/>
                      <a:tailEnd type="none" w="med" len="med"/>
                    </a:lnR>
                    <a:lnT w="9525" cap="flat" cmpd="sng">
                      <a:solidFill>
                        <a:schemeClr val="lt1"/>
                      </a:solidFill>
                      <a:prstDash val="solid"/>
                      <a:round/>
                      <a:headEnd type="none" w="med" len="med"/>
                      <a:tailEnd type="none" w="med" len="med"/>
                    </a:lnT>
                    <a:lnB w="9525" cap="flat" cmpd="sng">
                      <a:solidFill>
                        <a:schemeClr val="lt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2" name="Shape 112"/>
          <p:cNvSpPr txBox="1"/>
          <p:nvPr/>
        </p:nvSpPr>
        <p:spPr>
          <a:xfrm>
            <a:off x="4286250" y="2339575"/>
            <a:ext cx="1625100" cy="714300"/>
          </a:xfrm>
          <a:prstGeom prst="rect">
            <a:avLst/>
          </a:prstGeom>
          <a:noFill/>
          <a:ln>
            <a:noFill/>
          </a:ln>
        </p:spPr>
        <p:txBody>
          <a:bodyPr lIns="91425" tIns="91425" rIns="91425" bIns="91425" anchor="t" anchorCtr="0">
            <a:noAutofit/>
          </a:bodyPr>
          <a:lstStyle/>
          <a:p>
            <a:pPr lvl="0">
              <a:spcBef>
                <a:spcPts val="0"/>
              </a:spcBef>
              <a:buNone/>
            </a:pPr>
            <a:r>
              <a:rPr lang="en" sz="3000">
                <a:solidFill>
                  <a:schemeClr val="lt1"/>
                </a:solidFill>
              </a:rPr>
              <a:t>(- 50 50)</a:t>
            </a:r>
          </a:p>
        </p:txBody>
      </p:sp>
      <p:sp>
        <p:nvSpPr>
          <p:cNvPr id="113" name="Shape 113"/>
          <p:cNvSpPr txBox="1"/>
          <p:nvPr/>
        </p:nvSpPr>
        <p:spPr>
          <a:xfrm>
            <a:off x="4286250" y="4482700"/>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(- 30 50)</a:t>
            </a:r>
          </a:p>
        </p:txBody>
      </p:sp>
      <p:sp>
        <p:nvSpPr>
          <p:cNvPr id="114" name="Shape 114"/>
          <p:cNvSpPr txBox="1"/>
          <p:nvPr/>
        </p:nvSpPr>
        <p:spPr>
          <a:xfrm>
            <a:off x="4286250" y="3411125"/>
            <a:ext cx="16251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(- 75 50)</a:t>
            </a:r>
          </a:p>
        </p:txBody>
      </p:sp>
      <p:sp>
        <p:nvSpPr>
          <p:cNvPr id="115" name="Shape 115"/>
          <p:cNvSpPr txBox="1"/>
          <p:nvPr/>
        </p:nvSpPr>
        <p:spPr>
          <a:xfrm>
            <a:off x="7304500" y="2339575"/>
            <a:ext cx="5178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0</a:t>
            </a:r>
          </a:p>
        </p:txBody>
      </p:sp>
      <p:sp>
        <p:nvSpPr>
          <p:cNvPr id="116" name="Shape 116"/>
          <p:cNvSpPr txBox="1"/>
          <p:nvPr/>
        </p:nvSpPr>
        <p:spPr>
          <a:xfrm>
            <a:off x="7304500" y="3411125"/>
            <a:ext cx="857099"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25</a:t>
            </a:r>
          </a:p>
        </p:txBody>
      </p:sp>
      <p:sp>
        <p:nvSpPr>
          <p:cNvPr id="117" name="Shape 117"/>
          <p:cNvSpPr txBox="1"/>
          <p:nvPr/>
        </p:nvSpPr>
        <p:spPr>
          <a:xfrm>
            <a:off x="7304500" y="4482700"/>
            <a:ext cx="750000" cy="714300"/>
          </a:xfrm>
          <a:prstGeom prst="rect">
            <a:avLst/>
          </a:prstGeom>
          <a:noFill/>
          <a:ln>
            <a:noFill/>
          </a:ln>
        </p:spPr>
        <p:txBody>
          <a:bodyPr lIns="91425" tIns="91425" rIns="91425" bIns="91425" anchor="t" anchorCtr="0">
            <a:noAutofit/>
          </a:bodyPr>
          <a:lstStyle/>
          <a:p>
            <a:pPr lvl="0" rtl="0">
              <a:spcBef>
                <a:spcPts val="0"/>
              </a:spcBef>
              <a:buNone/>
            </a:pPr>
            <a:r>
              <a:rPr lang="en" sz="3000">
                <a:solidFill>
                  <a:schemeClr val="lt1"/>
                </a:solidFill>
              </a:rPr>
              <a:t>-20</a:t>
            </a:r>
          </a:p>
        </p:txBody>
      </p:sp>
      <p:sp>
        <p:nvSpPr>
          <p:cNvPr id="118" name="Shape 118"/>
          <p:cNvSpPr txBox="1">
            <a:spLocks noGrp="1"/>
          </p:cNvSpPr>
          <p:nvPr>
            <p:ph type="title"/>
          </p:nvPr>
        </p:nvSpPr>
        <p:spPr/>
        <p:txBody>
          <a:bodyPr/>
          <a:lstStyle/>
          <a:p>
            <a:pPr lvl="0"/>
            <a:r>
              <a:rPr lang="en"/>
              <a:t>how to write examples for </a:t>
            </a:r>
            <a:r>
              <a:rPr lang="en">
                <a:sym typeface="Courier New"/>
              </a:rPr>
              <a:t>update-danger</a:t>
            </a:r>
          </a:p>
        </p:txBody>
      </p:sp>
    </p:spTree>
    <p:extLst>
      <p:ext uri="{BB962C8B-B14F-4D97-AF65-F5344CB8AC3E}">
        <p14:creationId xmlns:p14="http://schemas.microsoft.com/office/powerpoint/2010/main" val="140393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10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fade">
                                      <p:cBhvr>
                                        <p:cTn id="3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p:txBody>
          <a:bodyPr/>
          <a:lstStyle/>
          <a:p>
            <a:pPr lvl="0"/>
            <a:r>
              <a:rPr lang="en"/>
              <a:t>what is a scene?</a:t>
            </a:r>
          </a:p>
        </p:txBody>
      </p:sp>
      <p:sp>
        <p:nvSpPr>
          <p:cNvPr id="90" name="Shape 90"/>
          <p:cNvSpPr txBox="1">
            <a:spLocks noGrp="1"/>
          </p:cNvSpPr>
          <p:nvPr>
            <p:ph type="body" idx="1"/>
          </p:nvPr>
        </p:nvSpPr>
        <p:spPr/>
        <p:txBody>
          <a:bodyPr/>
          <a:lstStyle/>
          <a:p>
            <a:pPr lvl="0"/>
            <a:r>
              <a:rPr lang="en"/>
              <a:t>Enter the following code in wescheme:</a:t>
            </a:r>
          </a:p>
          <a:p>
            <a:pPr lvl="0"/>
            <a:endParaRPr lang="en"/>
          </a:p>
          <a:p>
            <a:pPr lvl="0"/>
            <a:r>
              <a:rPr lang="en"/>
              <a:t>(place-image</a:t>
            </a:r>
          </a:p>
          <a:p>
            <a:pPr lvl="0"/>
            <a:r>
              <a:rPr lang="en"/>
              <a:t>(circle 50 "solid" "red") 25 25 </a:t>
            </a:r>
          </a:p>
          <a:p>
            <a:pPr lvl="0"/>
            <a:r>
              <a:rPr lang="en"/>
              <a:t>(rectangle 100 100 "solid" "blue"))</a:t>
            </a:r>
            <a:endParaRPr lang="en" dirty="0"/>
          </a:p>
        </p:txBody>
      </p:sp>
    </p:spTree>
    <p:extLst>
      <p:ext uri="{BB962C8B-B14F-4D97-AF65-F5344CB8AC3E}">
        <p14:creationId xmlns:p14="http://schemas.microsoft.com/office/powerpoint/2010/main" val="291646003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p:txBody>
          <a:bodyPr/>
          <a:lstStyle/>
          <a:p>
            <a:pPr lvl="0"/>
            <a:r>
              <a:rPr lang="en"/>
              <a:t>getting your game just right</a:t>
            </a:r>
          </a:p>
        </p:txBody>
      </p:sp>
      <p:sp>
        <p:nvSpPr>
          <p:cNvPr id="70" name="Shape 70"/>
          <p:cNvSpPr txBox="1">
            <a:spLocks noGrp="1"/>
          </p:cNvSpPr>
          <p:nvPr>
            <p:ph type="body" idx="1"/>
          </p:nvPr>
        </p:nvSpPr>
        <p:spPr/>
        <p:txBody>
          <a:bodyPr/>
          <a:lstStyle/>
          <a:p>
            <a:pPr lvl="0"/>
            <a:r>
              <a:rPr lang="en-US"/>
              <a:t>what is the contract for bitmap/url?</a:t>
            </a:r>
          </a:p>
          <a:p>
            <a:pPr lvl="0"/>
            <a:endParaRPr lang="en-US"/>
          </a:p>
          <a:p>
            <a:pPr lvl="0"/>
            <a:r>
              <a:rPr lang="en-US"/>
              <a:t>how do we scale an image?</a:t>
            </a:r>
          </a:p>
          <a:p>
            <a:pPr lvl="0"/>
            <a:endParaRPr lang="en-US"/>
          </a:p>
          <a:p>
            <a:pPr lvl="0"/>
            <a:r>
              <a:rPr lang="en-US"/>
              <a:t>can you do anything else to your images?</a:t>
            </a:r>
          </a:p>
        </p:txBody>
      </p:sp>
    </p:spTree>
    <p:extLst>
      <p:ext uri="{BB962C8B-B14F-4D97-AF65-F5344CB8AC3E}">
        <p14:creationId xmlns:p14="http://schemas.microsoft.com/office/powerpoint/2010/main" val="5986519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
              <a:t>find your player</a:t>
            </a:r>
          </a:p>
        </p:txBody>
      </p:sp>
      <p:sp>
        <p:nvSpPr>
          <p:cNvPr id="64" name="Shape 64"/>
          <p:cNvSpPr txBox="1">
            <a:spLocks noGrp="1"/>
          </p:cNvSpPr>
          <p:nvPr>
            <p:ph type="body" idx="1"/>
          </p:nvPr>
        </p:nvSpPr>
        <p:spPr/>
        <p:txBody>
          <a:bodyPr/>
          <a:lstStyle/>
          <a:p>
            <a:pPr lvl="0"/>
            <a:r>
              <a:rPr lang="en"/>
              <a:t>search images.google.com for animated gif images</a:t>
            </a:r>
          </a:p>
          <a:p>
            <a:pPr lvl="0"/>
            <a:r>
              <a:rPr lang="en"/>
              <a:t>find an image not blocked by the DOE</a:t>
            </a:r>
          </a:p>
          <a:p>
            <a:pPr lvl="0"/>
            <a:r>
              <a:rPr lang="en"/>
              <a:t>click the image, then click full-size image</a:t>
            </a:r>
          </a:p>
          <a:p>
            <a:pPr lvl="0"/>
            <a:r>
              <a:rPr lang="en"/>
              <a:t>copy and paste the URL of the image into your game file</a:t>
            </a:r>
          </a:p>
        </p:txBody>
      </p:sp>
    </p:spTree>
    <p:extLst>
      <p:ext uri="{BB962C8B-B14F-4D97-AF65-F5344CB8AC3E}">
        <p14:creationId xmlns:p14="http://schemas.microsoft.com/office/powerpoint/2010/main" val="13587870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lstStyle/>
          <a:p>
            <a:pPr lvl="0"/>
            <a:r>
              <a:rPr lang="en"/>
              <a:t>scale your player</a:t>
            </a:r>
          </a:p>
        </p:txBody>
      </p:sp>
      <p:sp>
        <p:nvSpPr>
          <p:cNvPr id="76" name="Shape 76"/>
          <p:cNvSpPr txBox="1">
            <a:spLocks noGrp="1"/>
          </p:cNvSpPr>
          <p:nvPr>
            <p:ph type="body" idx="1"/>
          </p:nvPr>
        </p:nvSpPr>
        <p:spPr/>
        <p:txBody>
          <a:bodyPr/>
          <a:lstStyle/>
          <a:p>
            <a:pPr lvl="0"/>
            <a:r>
              <a:rPr lang="en"/>
              <a:t>; scale: number image -&gt; image</a:t>
            </a:r>
          </a:p>
          <a:p>
            <a:pPr lvl="0"/>
            <a:r>
              <a:rPr lang="en"/>
              <a:t>; scale/xy: number number image -&gt; image</a:t>
            </a:r>
          </a:p>
          <a:p>
            <a:pPr lvl="0"/>
            <a:r>
              <a:rPr lang="en"/>
              <a:t>how can you use the scale function to scale your player?</a:t>
            </a:r>
          </a:p>
        </p:txBody>
      </p:sp>
    </p:spTree>
    <p:extLst>
      <p:ext uri="{BB962C8B-B14F-4D97-AF65-F5344CB8AC3E}">
        <p14:creationId xmlns:p14="http://schemas.microsoft.com/office/powerpoint/2010/main" val="72372276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p:txBody>
          <a:bodyPr/>
          <a:lstStyle/>
          <a:p>
            <a:pPr lvl="0"/>
            <a:r>
              <a:rPr lang="en"/>
              <a:t>Lesson 6 Booleans</a:t>
            </a:r>
          </a:p>
        </p:txBody>
      </p:sp>
      <p:sp>
        <p:nvSpPr>
          <p:cNvPr id="51" name="Shape 51"/>
          <p:cNvSpPr txBox="1">
            <a:spLocks noGrp="1"/>
          </p:cNvSpPr>
          <p:nvPr>
            <p:ph type="subTitle" idx="1"/>
          </p:nvPr>
        </p:nvSpPr>
        <p:spPr/>
        <p:txBody>
          <a:bodyPr/>
          <a:lstStyle/>
          <a:p>
            <a:pPr lvl="0"/>
            <a:r>
              <a:rPr lang="en"/>
              <a:t>teaching functions to compare</a:t>
            </a:r>
          </a:p>
        </p:txBody>
      </p:sp>
    </p:spTree>
    <p:extLst>
      <p:ext uri="{BB962C8B-B14F-4D97-AF65-F5344CB8AC3E}">
        <p14:creationId xmlns:p14="http://schemas.microsoft.com/office/powerpoint/2010/main" val="42365596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
              <a:t>warm up</a:t>
            </a:r>
          </a:p>
        </p:txBody>
      </p:sp>
      <p:sp>
        <p:nvSpPr>
          <p:cNvPr id="64" name="Shape 64"/>
          <p:cNvSpPr txBox="1">
            <a:spLocks noGrp="1"/>
          </p:cNvSpPr>
          <p:nvPr>
            <p:ph type="body" idx="1"/>
          </p:nvPr>
        </p:nvSpPr>
        <p:spPr/>
        <p:txBody>
          <a:bodyPr/>
          <a:lstStyle/>
          <a:p>
            <a:pPr lvl="0"/>
            <a:r>
              <a:rPr lang="en-US">
                <a:sym typeface="Verdana"/>
              </a:rPr>
              <a:t>What would Racket say to the following lines of code?</a:t>
            </a:r>
          </a:p>
          <a:p>
            <a:pPr lvl="0"/>
            <a:endParaRPr lang="en-US"/>
          </a:p>
        </p:txBody>
      </p:sp>
      <p:sp>
        <p:nvSpPr>
          <p:cNvPr id="65" name="Shape 65"/>
          <p:cNvSpPr txBox="1">
            <a:spLocks noGrp="1"/>
          </p:cNvSpPr>
          <p:nvPr>
            <p:ph type="body" idx="4294967295"/>
          </p:nvPr>
        </p:nvSpPr>
        <p:spPr>
          <a:xfrm>
            <a:off x="0" y="3351213"/>
            <a:ext cx="2565400" cy="1976437"/>
          </a:xfrm>
          <a:prstGeom prst="rect">
            <a:avLst/>
          </a:prstGeom>
        </p:spPr>
        <p:txBody>
          <a:bodyPr lIns="91425" tIns="91425" rIns="91425" bIns="91425" anchor="t" anchorCtr="0">
            <a:noAutofit/>
          </a:bodyPr>
          <a:lstStyle/>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1</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solidFill>
                <a:srgbClr val="000000"/>
              </a:solidFill>
              <a:latin typeface="Verdana"/>
              <a:ea typeface="Verdana"/>
              <a:cs typeface="Verdana"/>
              <a:sym typeface="Verdana"/>
            </a:endParaRPr>
          </a:p>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solidFill>
                <a:srgbClr val="262680"/>
              </a:solidFill>
              <a:latin typeface="Verdana"/>
              <a:ea typeface="Verdana"/>
              <a:cs typeface="Verdana"/>
              <a:sym typeface="Verdana"/>
            </a:endParaRPr>
          </a:p>
          <a:p>
            <a:pPr lvl="0" rtl="0">
              <a:spcBef>
                <a:spcPts val="0"/>
              </a:spcBef>
              <a:buNone/>
            </a:pPr>
            <a:endParaRPr/>
          </a:p>
        </p:txBody>
      </p:sp>
      <p:sp>
        <p:nvSpPr>
          <p:cNvPr id="66" name="Shape 66"/>
          <p:cNvSpPr txBox="1">
            <a:spLocks noGrp="1"/>
          </p:cNvSpPr>
          <p:nvPr>
            <p:ph type="body" idx="4294967295"/>
          </p:nvPr>
        </p:nvSpPr>
        <p:spPr>
          <a:xfrm>
            <a:off x="6578600" y="3351213"/>
            <a:ext cx="2565400" cy="2397125"/>
          </a:xfrm>
          <a:prstGeom prst="rect">
            <a:avLst/>
          </a:prstGeom>
        </p:spPr>
        <p:txBody>
          <a:bodyPr lIns="91425" tIns="91425" rIns="91425" bIns="91425" anchor="t" anchorCtr="0">
            <a:noAutofit/>
          </a:bodyPr>
          <a:lstStyle/>
          <a:p>
            <a:pPr lvl="0" rtl="0">
              <a:spcBef>
                <a:spcPts val="0"/>
              </a:spcBef>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0</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solidFill>
                <a:srgbClr val="262680"/>
              </a:solidFill>
              <a:latin typeface="Verdana"/>
              <a:ea typeface="Verdana"/>
              <a:cs typeface="Verdana"/>
              <a:sym typeface="Verdana"/>
            </a:endParaRPr>
          </a:p>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3</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endParaRPr/>
          </a:p>
          <a:p>
            <a:pPr lvl="0" rtl="0">
              <a:spcBef>
                <a:spcPts val="0"/>
              </a:spcBef>
              <a:buNone/>
            </a:pPr>
            <a:endParaRPr>
              <a:solidFill>
                <a:srgbClr val="262680"/>
              </a:solidFill>
              <a:latin typeface="Verdana"/>
              <a:ea typeface="Verdana"/>
              <a:cs typeface="Verdana"/>
              <a:sym typeface="Verdana"/>
            </a:endParaRPr>
          </a:p>
          <a:p>
            <a:pPr lvl="0" rtl="0">
              <a:spcBef>
                <a:spcPts val="0"/>
              </a:spcBef>
              <a:buNone/>
            </a:pPr>
            <a:endParaRPr/>
          </a:p>
        </p:txBody>
      </p:sp>
    </p:spTree>
    <p:extLst>
      <p:ext uri="{BB962C8B-B14F-4D97-AF65-F5344CB8AC3E}">
        <p14:creationId xmlns:p14="http://schemas.microsoft.com/office/powerpoint/2010/main" val="2852372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p:txBody>
          <a:bodyPr/>
          <a:lstStyle/>
          <a:p>
            <a:pPr lvl="0"/>
            <a:r>
              <a:rPr lang="en"/>
              <a:t>more booleans</a:t>
            </a:r>
          </a:p>
        </p:txBody>
      </p:sp>
      <p:sp>
        <p:nvSpPr>
          <p:cNvPr id="92" name="Shape 92"/>
          <p:cNvSpPr txBox="1">
            <a:spLocks noGrp="1"/>
          </p:cNvSpPr>
          <p:nvPr>
            <p:ph type="body" idx="1"/>
          </p:nvPr>
        </p:nvSpPr>
        <p:spPr/>
        <p:txBody>
          <a:bodyPr/>
          <a:lstStyle/>
          <a:p>
            <a:pPr lvl="0"/>
            <a:r>
              <a:rPr lang="en">
                <a:sym typeface="Verdana"/>
              </a:rPr>
              <a:t>how about these?</a:t>
            </a:r>
          </a:p>
          <a:p>
            <a:pPr lvl="0"/>
            <a:r>
              <a:rPr lang="en">
                <a:sym typeface="Verdana"/>
              </a:rPr>
              <a:t>(&gt; 0 5)</a:t>
            </a:r>
          </a:p>
          <a:p>
            <a:pPr lvl="0"/>
            <a:r>
              <a:rPr lang="en">
                <a:sym typeface="Verdana"/>
              </a:rPr>
              <a:t>(= 1 9)</a:t>
            </a:r>
          </a:p>
          <a:p>
            <a:pPr lvl="0"/>
            <a:r>
              <a:rPr lang="en">
                <a:sym typeface="Verdana"/>
              </a:rPr>
              <a:t>(&lt;= 2 2)</a:t>
            </a:r>
          </a:p>
          <a:p>
            <a:pPr lvl="0"/>
            <a:r>
              <a:rPr lang="en">
                <a:sym typeface="Verdana"/>
              </a:rPr>
              <a:t>(string=? "dog" "cat")</a:t>
            </a:r>
          </a:p>
        </p:txBody>
      </p:sp>
    </p:spTree>
    <p:extLst>
      <p:ext uri="{BB962C8B-B14F-4D97-AF65-F5344CB8AC3E}">
        <p14:creationId xmlns:p14="http://schemas.microsoft.com/office/powerpoint/2010/main" val="16293742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p:txBody>
          <a:bodyPr/>
          <a:lstStyle/>
          <a:p>
            <a:pPr lvl="0"/>
            <a:r>
              <a:rPr lang="en"/>
              <a:t>fix safe-left? and safe-right?</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pic>
        <p:nvPicPr>
          <p:cNvPr id="182" name="Shape 182"/>
          <p:cNvPicPr preferRelativeResize="0"/>
          <p:nvPr/>
        </p:nvPicPr>
        <p:blipFill>
          <a:blip r:embed="rId3">
            <a:alphaModFix/>
          </a:blip>
          <a:stretch>
            <a:fillRect/>
          </a:stretch>
        </p:blipFill>
        <p:spPr>
          <a:xfrm>
            <a:off x="138962" y="1796837"/>
            <a:ext cx="7591425" cy="5029200"/>
          </a:xfrm>
          <a:prstGeom prst="rect">
            <a:avLst/>
          </a:prstGeom>
          <a:noFill/>
          <a:ln>
            <a:noFill/>
          </a:ln>
        </p:spPr>
      </p:pic>
      <p:sp>
        <p:nvSpPr>
          <p:cNvPr id="183" name="Shape 183"/>
          <p:cNvSpPr/>
          <p:nvPr/>
        </p:nvSpPr>
        <p:spPr>
          <a:xfrm>
            <a:off x="3823850" y="3477500"/>
            <a:ext cx="1911900" cy="692700"/>
          </a:xfrm>
          <a:prstGeom prst="leftArrow">
            <a:avLst>
              <a:gd name="adj1" fmla="val 50000"/>
              <a:gd name="adj2" fmla="val 5000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4" name="Shape 184"/>
          <p:cNvSpPr txBox="1"/>
          <p:nvPr/>
        </p:nvSpPr>
        <p:spPr>
          <a:xfrm>
            <a:off x="6017350" y="3195481"/>
            <a:ext cx="2168099" cy="1828800"/>
          </a:xfrm>
          <a:prstGeom prst="rect">
            <a:avLst/>
          </a:prstGeom>
          <a:noFill/>
          <a:ln>
            <a:noFill/>
          </a:ln>
        </p:spPr>
        <p:txBody>
          <a:bodyPr lIns="91425" tIns="91425" rIns="91425" bIns="91425" anchor="t" anchorCtr="0">
            <a:noAutofit/>
          </a:bodyPr>
          <a:lstStyle/>
          <a:p>
            <a:pPr lvl="0" rtl="0">
              <a:spcBef>
                <a:spcPts val="0"/>
              </a:spcBef>
              <a:buNone/>
            </a:pPr>
            <a:r>
              <a:rPr lang="en" sz="3000" b="1">
                <a:solidFill>
                  <a:srgbClr val="FF0000"/>
                </a:solidFill>
              </a:rPr>
              <a:t>enter your examples</a:t>
            </a:r>
          </a:p>
          <a:p>
            <a:pPr lvl="0" rtl="0">
              <a:spcBef>
                <a:spcPts val="0"/>
              </a:spcBef>
              <a:buNone/>
            </a:pPr>
            <a:r>
              <a:rPr lang="en" sz="3000" b="1">
                <a:solidFill>
                  <a:srgbClr val="FF0000"/>
                </a:solidFill>
              </a:rPr>
              <a:t>fix your definitions</a:t>
            </a:r>
          </a:p>
        </p:txBody>
      </p:sp>
      <p:sp>
        <p:nvSpPr>
          <p:cNvPr id="185" name="Shape 185"/>
          <p:cNvSpPr/>
          <p:nvPr/>
        </p:nvSpPr>
        <p:spPr>
          <a:xfrm rot="10767324">
            <a:off x="3990624" y="5084615"/>
            <a:ext cx="3093139" cy="1156850"/>
          </a:xfrm>
          <a:prstGeom prst="bentArrow">
            <a:avLst>
              <a:gd name="adj1" fmla="val 33300"/>
              <a:gd name="adj2" fmla="val 32159"/>
              <a:gd name="adj3" fmla="val 36920"/>
              <a:gd name="adj4" fmla="val 43750"/>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3342325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p:txBody>
          <a:bodyPr/>
          <a:lstStyle/>
          <a:p>
            <a:pPr lvl="0"/>
            <a:r>
              <a:rPr lang="en"/>
              <a:t>3.</a:t>
            </a:r>
          </a:p>
        </p:txBody>
      </p:sp>
      <p:sp>
        <p:nvSpPr>
          <p:cNvPr id="210" name="Shape 210"/>
          <p:cNvSpPr txBox="1">
            <a:spLocks noGrp="1"/>
          </p:cNvSpPr>
          <p:nvPr>
            <p:ph type="body" idx="1"/>
          </p:nvPr>
        </p:nvSpPr>
        <p:spPr/>
        <p:txBody>
          <a:bodyPr/>
          <a:lstStyle/>
          <a:p>
            <a:pPr lvl="0"/>
            <a:r>
              <a:rPr lang="en">
                <a:sym typeface="Times New Roman"/>
              </a:rPr>
              <a:t>Sugar is sweet and Ice is cold.</a:t>
            </a:r>
          </a:p>
        </p:txBody>
      </p:sp>
    </p:spTree>
    <p:extLst>
      <p:ext uri="{BB962C8B-B14F-4D97-AF65-F5344CB8AC3E}">
        <p14:creationId xmlns:p14="http://schemas.microsoft.com/office/powerpoint/2010/main" val="25968713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p:txBody>
          <a:bodyPr/>
          <a:lstStyle/>
          <a:p>
            <a:pPr lvl="0"/>
            <a:r>
              <a:rPr lang="en"/>
              <a:t>AND OR EXAMPLES</a:t>
            </a:r>
          </a:p>
          <a:p>
            <a:pPr lvl="0"/>
            <a:r>
              <a:rPr lang="en"/>
              <a:t>1.</a:t>
            </a:r>
          </a:p>
        </p:txBody>
      </p:sp>
      <p:sp>
        <p:nvSpPr>
          <p:cNvPr id="198" name="Shape 198"/>
          <p:cNvSpPr txBox="1">
            <a:spLocks noGrp="1"/>
          </p:cNvSpPr>
          <p:nvPr>
            <p:ph type="body" idx="1"/>
          </p:nvPr>
        </p:nvSpPr>
        <p:spPr/>
        <p:txBody>
          <a:bodyPr/>
          <a:lstStyle/>
          <a:p>
            <a:pPr lvl="0"/>
            <a:r>
              <a:rPr lang="en">
                <a:sym typeface="Times New Roman"/>
              </a:rPr>
              <a:t>Sugar is sweet.</a:t>
            </a:r>
          </a:p>
        </p:txBody>
      </p:sp>
    </p:spTree>
    <p:extLst>
      <p:ext uri="{BB962C8B-B14F-4D97-AF65-F5344CB8AC3E}">
        <p14:creationId xmlns:p14="http://schemas.microsoft.com/office/powerpoint/2010/main" val="13385202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p:txBody>
          <a:bodyPr/>
          <a:lstStyle/>
          <a:p>
            <a:pPr lvl="0"/>
            <a:r>
              <a:rPr lang="en"/>
              <a:t>5.</a:t>
            </a:r>
          </a:p>
        </p:txBody>
      </p:sp>
      <p:sp>
        <p:nvSpPr>
          <p:cNvPr id="222" name="Shape 222"/>
          <p:cNvSpPr txBox="1">
            <a:spLocks noGrp="1"/>
          </p:cNvSpPr>
          <p:nvPr>
            <p:ph type="body" idx="1"/>
          </p:nvPr>
        </p:nvSpPr>
        <p:spPr/>
        <p:txBody>
          <a:bodyPr/>
          <a:lstStyle/>
          <a:p>
            <a:pPr lvl="0"/>
            <a:r>
              <a:rPr lang="en-US">
                <a:sym typeface="Times New Roman"/>
              </a:rPr>
              <a:t>Sugar is sweet and Ice is hot. </a:t>
            </a:r>
          </a:p>
          <a:p>
            <a:pPr lvl="0"/>
            <a:endParaRPr lang="en-US"/>
          </a:p>
        </p:txBody>
      </p:sp>
    </p:spTree>
    <p:extLst>
      <p:ext uri="{BB962C8B-B14F-4D97-AF65-F5344CB8AC3E}">
        <p14:creationId xmlns:p14="http://schemas.microsoft.com/office/powerpoint/2010/main" val="357738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p:txBody>
          <a:bodyPr/>
          <a:lstStyle/>
          <a:p>
            <a:pPr lvl="0"/>
            <a:r>
              <a:rPr lang="en"/>
              <a:t>nested place-image functions</a:t>
            </a:r>
          </a:p>
        </p:txBody>
      </p:sp>
      <p:sp>
        <p:nvSpPr>
          <p:cNvPr id="96" name="Shape 96"/>
          <p:cNvSpPr txBox="1">
            <a:spLocks noGrp="1"/>
          </p:cNvSpPr>
          <p:nvPr>
            <p:ph type="body" idx="1"/>
          </p:nvPr>
        </p:nvSpPr>
        <p:spPr/>
        <p:txBody>
          <a:bodyPr/>
          <a:lstStyle/>
          <a:p>
            <a:pPr lvl="0"/>
            <a:r>
              <a:rPr lang="en"/>
              <a:t>What is the domain of place image?</a:t>
            </a:r>
          </a:p>
        </p:txBody>
      </p:sp>
    </p:spTree>
    <p:extLst>
      <p:ext uri="{BB962C8B-B14F-4D97-AF65-F5344CB8AC3E}">
        <p14:creationId xmlns:p14="http://schemas.microsoft.com/office/powerpoint/2010/main" val="18303703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p:txBody>
          <a:bodyPr/>
          <a:lstStyle/>
          <a:p>
            <a:pPr lvl="0"/>
            <a:r>
              <a:rPr lang="en"/>
              <a:t>7.</a:t>
            </a:r>
          </a:p>
        </p:txBody>
      </p:sp>
      <p:sp>
        <p:nvSpPr>
          <p:cNvPr id="234" name="Shape 234"/>
          <p:cNvSpPr txBox="1">
            <a:spLocks noGrp="1"/>
          </p:cNvSpPr>
          <p:nvPr>
            <p:ph type="body" idx="1"/>
          </p:nvPr>
        </p:nvSpPr>
        <p:spPr/>
        <p:txBody>
          <a:bodyPr/>
          <a:lstStyle/>
          <a:p>
            <a:pPr lvl="0"/>
            <a:r>
              <a:rPr lang="en">
                <a:sym typeface="Times New Roman"/>
              </a:rPr>
              <a:t>Sugar is sweet or Ice is hot. </a:t>
            </a:r>
          </a:p>
        </p:txBody>
      </p:sp>
    </p:spTree>
    <p:extLst>
      <p:ext uri="{BB962C8B-B14F-4D97-AF65-F5344CB8AC3E}">
        <p14:creationId xmlns:p14="http://schemas.microsoft.com/office/powerpoint/2010/main" val="9456497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p:txBody>
          <a:bodyPr/>
          <a:lstStyle/>
          <a:p>
            <a:pPr lvl="0"/>
            <a:r>
              <a:rPr lang="en"/>
              <a:t>language table</a:t>
            </a:r>
          </a:p>
        </p:txBody>
      </p:sp>
      <p:sp>
        <p:nvSpPr>
          <p:cNvPr id="3" name="Text Placeholder 2"/>
          <p:cNvSpPr>
            <a:spLocks noGrp="1"/>
          </p:cNvSpPr>
          <p:nvPr>
            <p:ph type="body" idx="1"/>
          </p:nvPr>
        </p:nvSpPr>
        <p:spPr/>
        <p:txBody>
          <a:bodyPr/>
          <a:lstStyle/>
          <a:p>
            <a:endParaRPr lang="en-US"/>
          </a:p>
        </p:txBody>
      </p:sp>
      <p:graphicFrame>
        <p:nvGraphicFramePr>
          <p:cNvPr id="72" name="Shape 72"/>
          <p:cNvGraphicFramePr/>
          <p:nvPr/>
        </p:nvGraphicFramePr>
        <p:xfrm>
          <a:off x="349000" y="2013200"/>
          <a:ext cx="8354600" cy="4348990"/>
        </p:xfrm>
        <a:graphic>
          <a:graphicData uri="http://schemas.openxmlformats.org/drawingml/2006/table">
            <a:tbl>
              <a:tblPr>
                <a:noFill/>
              </a:tblPr>
              <a:tblGrid>
                <a:gridCol w="4177300">
                  <a:extLst>
                    <a:ext uri="{9D8B030D-6E8A-4147-A177-3AD203B41FA5}">
                      <a16:colId xmlns:a16="http://schemas.microsoft.com/office/drawing/2014/main" val="20000"/>
                    </a:ext>
                  </a:extLst>
                </a:gridCol>
                <a:gridCol w="4177300">
                  <a:extLst>
                    <a:ext uri="{9D8B030D-6E8A-4147-A177-3AD203B41FA5}">
                      <a16:colId xmlns:a16="http://schemas.microsoft.com/office/drawing/2014/main" val="20001"/>
                    </a:ext>
                  </a:extLst>
                </a:gridCol>
              </a:tblGrid>
              <a:tr h="575175">
                <a:tc>
                  <a:txBody>
                    <a:bodyPr/>
                    <a:lstStyle/>
                    <a:p>
                      <a:pPr lvl="0">
                        <a:spcBef>
                          <a:spcPts val="0"/>
                        </a:spcBef>
                        <a:buNone/>
                      </a:pPr>
                      <a:r>
                        <a:rPr lang="en" sz="3600"/>
                        <a:t>Data Types</a:t>
                      </a:r>
                    </a:p>
                  </a:txBody>
                  <a:tcPr marL="91425" marR="91425" marT="91425" marB="91425"/>
                </a:tc>
                <a:tc>
                  <a:txBody>
                    <a:bodyPr/>
                    <a:lstStyle/>
                    <a:p>
                      <a:pPr lvl="0" algn="r">
                        <a:spcBef>
                          <a:spcPts val="0"/>
                        </a:spcBef>
                        <a:buNone/>
                      </a:pPr>
                      <a:r>
                        <a:rPr lang="en" sz="3600"/>
                        <a:t>Functions</a:t>
                      </a:r>
                    </a:p>
                  </a:txBody>
                  <a:tcPr marL="91425" marR="91425" marT="91425" marB="91425"/>
                </a:tc>
                <a:extLst>
                  <a:ext uri="{0D108BD9-81ED-4DB2-BD59-A6C34878D82A}">
                    <a16:rowId xmlns:a16="http://schemas.microsoft.com/office/drawing/2014/main" val="10000"/>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1"/>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2"/>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3"/>
                  </a:ext>
                </a:extLst>
              </a:tr>
              <a:tr h="904375">
                <a:tc>
                  <a:txBody>
                    <a:bodyPr/>
                    <a:lstStyle/>
                    <a:p>
                      <a:pPr lvl="0">
                        <a:spcBef>
                          <a:spcPts val="0"/>
                        </a:spcBef>
                        <a:buNone/>
                      </a:pPr>
                      <a:endParaRPr/>
                    </a:p>
                  </a:txBody>
                  <a:tcPr marL="91425" marR="91425" marT="91425" marB="91425"/>
                </a:tc>
                <a:tc>
                  <a:txBody>
                    <a:bodyPr/>
                    <a:lstStyle/>
                    <a:p>
                      <a:pPr lvl="0">
                        <a:spcBef>
                          <a:spcPts val="0"/>
                        </a:spcBef>
                        <a:buNone/>
                      </a:pPr>
                      <a:endParaRPr/>
                    </a:p>
                  </a:txBody>
                  <a:tcPr marL="91425" marR="91425" marT="91425" marB="914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7796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p:txBody>
          <a:bodyPr/>
          <a:lstStyle/>
          <a:p>
            <a:pPr lvl="0"/>
            <a:r>
              <a:rPr lang="en"/>
              <a:t>true or false</a:t>
            </a:r>
          </a:p>
        </p:txBody>
      </p:sp>
      <p:sp>
        <p:nvSpPr>
          <p:cNvPr id="84" name="Shape 84"/>
          <p:cNvSpPr txBox="1">
            <a:spLocks noGrp="1"/>
          </p:cNvSpPr>
          <p:nvPr>
            <p:ph type="body" idx="1"/>
          </p:nvPr>
        </p:nvSpPr>
        <p:spPr/>
        <p:txBody>
          <a:bodyPr/>
          <a:lstStyle/>
          <a:p>
            <a:pPr lvl="0"/>
            <a:r>
              <a:rPr lang="en-US"/>
              <a:t>True or False</a:t>
            </a:r>
          </a:p>
          <a:p>
            <a:pPr lvl="0"/>
            <a:endParaRPr lang="en-US"/>
          </a:p>
          <a:p>
            <a:pPr lvl="0"/>
            <a:endParaRPr lang="en-US"/>
          </a:p>
        </p:txBody>
      </p:sp>
      <p:sp>
        <p:nvSpPr>
          <p:cNvPr id="85" name="Shape 85"/>
          <p:cNvSpPr txBox="1">
            <a:spLocks noGrp="1"/>
          </p:cNvSpPr>
          <p:nvPr>
            <p:ph type="body" idx="4294967295"/>
          </p:nvPr>
        </p:nvSpPr>
        <p:spPr>
          <a:xfrm>
            <a:off x="0" y="2557463"/>
            <a:ext cx="5140325" cy="3729037"/>
          </a:xfrm>
          <a:prstGeom prst="rect">
            <a:avLst/>
          </a:prstGeom>
        </p:spPr>
        <p:txBody>
          <a:bodyPr lIns="91425" tIns="91425" rIns="91425" bIns="91425" anchor="t" anchorCtr="0">
            <a:noAutofit/>
          </a:bodyPr>
          <a:lstStyle/>
          <a:p>
            <a:pPr lvl="0" rtl="0">
              <a:lnSpc>
                <a:spcPct val="150000"/>
              </a:lnSpc>
              <a:spcBef>
                <a:spcPts val="0"/>
              </a:spcBef>
              <a:buNone/>
            </a:pPr>
            <a:r>
              <a:rPr lang="en"/>
              <a:t>Mr. Allatta is wearing a tie.</a:t>
            </a:r>
          </a:p>
          <a:p>
            <a:pPr lvl="0" rtl="0">
              <a:lnSpc>
                <a:spcPct val="150000"/>
              </a:lnSpc>
              <a:spcBef>
                <a:spcPts val="0"/>
              </a:spcBef>
              <a:buNone/>
            </a:pPr>
            <a:r>
              <a:rPr lang="en"/>
              <a:t>Ice is hot.</a:t>
            </a:r>
          </a:p>
          <a:p>
            <a:pPr lvl="0" rtl="0">
              <a:spcBef>
                <a:spcPts val="0"/>
              </a:spcBef>
              <a:buNone/>
            </a:pPr>
            <a:r>
              <a:rPr lang="en"/>
              <a:t>Our classroom is on the 4th floor of the Washington Irving campus.</a:t>
            </a:r>
          </a:p>
          <a:p>
            <a:pPr lvl="0" rtl="0">
              <a:spcBef>
                <a:spcPts val="0"/>
              </a:spcBef>
              <a:buNone/>
            </a:pPr>
            <a:endParaRPr/>
          </a:p>
          <a:p>
            <a:pPr lvl="0" rtl="0">
              <a:spcBef>
                <a:spcPts val="0"/>
              </a:spcBef>
              <a:buNone/>
            </a:pPr>
            <a:endParaRPr/>
          </a:p>
        </p:txBody>
      </p:sp>
      <p:cxnSp>
        <p:nvCxnSpPr>
          <p:cNvPr id="86" name="Shape 86"/>
          <p:cNvCxnSpPr/>
          <p:nvPr/>
        </p:nvCxnSpPr>
        <p:spPr>
          <a:xfrm>
            <a:off x="5664275" y="2598075"/>
            <a:ext cx="46799" cy="3932399"/>
          </a:xfrm>
          <a:prstGeom prst="straightConnector1">
            <a:avLst/>
          </a:prstGeom>
          <a:noFill/>
          <a:ln w="19050" cap="flat" cmpd="sng">
            <a:solidFill>
              <a:schemeClr val="dk2"/>
            </a:solidFill>
            <a:prstDash val="solid"/>
            <a:round/>
            <a:headEnd type="none" w="lg" len="lg"/>
            <a:tailEnd type="none" w="lg" len="lg"/>
          </a:ln>
        </p:spPr>
      </p:cxnSp>
    </p:spTree>
    <p:extLst>
      <p:ext uri="{BB962C8B-B14F-4D97-AF65-F5344CB8AC3E}">
        <p14:creationId xmlns:p14="http://schemas.microsoft.com/office/powerpoint/2010/main" val="11069906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p:txBody>
          <a:bodyPr/>
          <a:lstStyle/>
          <a:p>
            <a:pPr lvl="0"/>
            <a:r>
              <a:rPr lang="en"/>
              <a:t>boolean contracts</a:t>
            </a:r>
          </a:p>
        </p:txBody>
      </p:sp>
      <p:sp>
        <p:nvSpPr>
          <p:cNvPr id="3" name="Text Placeholder 2"/>
          <p:cNvSpPr>
            <a:spLocks noGrp="1"/>
          </p:cNvSpPr>
          <p:nvPr>
            <p:ph type="body" idx="1"/>
          </p:nvPr>
        </p:nvSpPr>
        <p:spPr/>
        <p:txBody>
          <a:bodyPr/>
          <a:lstStyle/>
          <a:p>
            <a:endParaRPr lang="en-US"/>
          </a:p>
        </p:txBody>
      </p:sp>
      <p:graphicFrame>
        <p:nvGraphicFramePr>
          <p:cNvPr id="98" name="Shape 98"/>
          <p:cNvGraphicFramePr/>
          <p:nvPr/>
        </p:nvGraphicFramePr>
        <p:xfrm>
          <a:off x="215875" y="2256550"/>
          <a:ext cx="8656200" cy="2577426"/>
        </p:xfrm>
        <a:graphic>
          <a:graphicData uri="http://schemas.openxmlformats.org/drawingml/2006/table">
            <a:tbl>
              <a:tblPr>
                <a:noFill/>
              </a:tblPr>
              <a:tblGrid>
                <a:gridCol w="2520075">
                  <a:extLst>
                    <a:ext uri="{9D8B030D-6E8A-4147-A177-3AD203B41FA5}">
                      <a16:colId xmlns:a16="http://schemas.microsoft.com/office/drawing/2014/main" val="20000"/>
                    </a:ext>
                  </a:extLst>
                </a:gridCol>
                <a:gridCol w="878525">
                  <a:extLst>
                    <a:ext uri="{9D8B030D-6E8A-4147-A177-3AD203B41FA5}">
                      <a16:colId xmlns:a16="http://schemas.microsoft.com/office/drawing/2014/main" val="20001"/>
                    </a:ext>
                  </a:extLst>
                </a:gridCol>
                <a:gridCol w="3233175">
                  <a:extLst>
                    <a:ext uri="{9D8B030D-6E8A-4147-A177-3AD203B41FA5}">
                      <a16:colId xmlns:a16="http://schemas.microsoft.com/office/drawing/2014/main" val="20002"/>
                    </a:ext>
                  </a:extLst>
                </a:gridCol>
                <a:gridCol w="2024425">
                  <a:extLst>
                    <a:ext uri="{9D8B030D-6E8A-4147-A177-3AD203B41FA5}">
                      <a16:colId xmlns:a16="http://schemas.microsoft.com/office/drawing/2014/main" val="20003"/>
                    </a:ext>
                  </a:extLst>
                </a:gridCol>
              </a:tblGrid>
              <a:tr h="487700">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r>
                        <a:rPr lang="en" sz="1200"/>
                        <a:t>Function Name</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1200"/>
                        <a:t>Domain</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algn="ctr" rtl="0">
                        <a:spcBef>
                          <a:spcPts val="0"/>
                        </a:spcBef>
                        <a:buNone/>
                      </a:pPr>
                      <a:r>
                        <a:rPr lang="en" sz="1200"/>
                        <a:t>Range</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0875">
                <a:tc>
                  <a:txBody>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&gt;</a:t>
                      </a:r>
                      <a:r>
                        <a:rPr lang="en">
                          <a:latin typeface="Verdana"/>
                          <a:ea typeface="Verdana"/>
                          <a:cs typeface="Verdana"/>
                          <a:sym typeface="Verdana"/>
                        </a:rPr>
                        <a:t> </a:t>
                      </a:r>
                      <a:r>
                        <a:rPr lang="en">
                          <a:solidFill>
                            <a:srgbClr val="228B22"/>
                          </a:solidFill>
                          <a:latin typeface="Verdana"/>
                          <a:ea typeface="Verdana"/>
                          <a:cs typeface="Verdana"/>
                          <a:sym typeface="Verdana"/>
                        </a:rPr>
                        <a:t>0</a:t>
                      </a:r>
                      <a:r>
                        <a:rPr lang="en">
                          <a:latin typeface="Verdana"/>
                          <a:ea typeface="Verdana"/>
                          <a:cs typeface="Verdana"/>
                          <a:sym typeface="Verdana"/>
                        </a:rPr>
                        <a:t> </a:t>
                      </a:r>
                      <a:r>
                        <a:rPr lang="en">
                          <a:solidFill>
                            <a:srgbClr val="228B22"/>
                          </a:solidFill>
                          <a:latin typeface="Verdana"/>
                          <a:ea typeface="Verdana"/>
                          <a:cs typeface="Verdana"/>
                          <a:sym typeface="Verdana"/>
                        </a:rPr>
                        <a:t>5</a:t>
                      </a:r>
                      <a:r>
                        <a:rPr lang="en">
                          <a:solidFill>
                            <a:srgbClr val="843C24"/>
                          </a:solidFill>
                          <a:latin typeface="Verdana"/>
                          <a:ea typeface="Verdana"/>
                          <a:cs typeface="Verdana"/>
                          <a:sym typeface="Verdana"/>
                        </a:rPr>
                        <a: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0875">
                <a:tc>
                  <a:txBody>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latin typeface="Verdana"/>
                          <a:ea typeface="Verdana"/>
                          <a:cs typeface="Verdana"/>
                          <a:sym typeface="Verdana"/>
                        </a:rPr>
                        <a:t> </a:t>
                      </a:r>
                      <a:r>
                        <a:rPr lang="en">
                          <a:solidFill>
                            <a:srgbClr val="228B22"/>
                          </a:solidFill>
                          <a:latin typeface="Verdana"/>
                          <a:ea typeface="Verdana"/>
                          <a:cs typeface="Verdana"/>
                          <a:sym typeface="Verdana"/>
                        </a:rPr>
                        <a:t>1</a:t>
                      </a:r>
                      <a:r>
                        <a:rPr lang="en">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0875">
                <a:tc>
                  <a:txBody>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&lt;=</a:t>
                      </a:r>
                      <a:r>
                        <a:rPr lang="en">
                          <a:latin typeface="Verdana"/>
                          <a:ea typeface="Verdana"/>
                          <a:cs typeface="Verdana"/>
                          <a:sym typeface="Verdana"/>
                        </a:rPr>
                        <a:t> </a:t>
                      </a:r>
                      <a:r>
                        <a:rPr lang="en">
                          <a:solidFill>
                            <a:srgbClr val="228B22"/>
                          </a:solidFill>
                          <a:latin typeface="Verdana"/>
                          <a:ea typeface="Verdana"/>
                          <a:cs typeface="Verdana"/>
                          <a:sym typeface="Verdana"/>
                        </a:rPr>
                        <a:t>2</a:t>
                      </a:r>
                      <a:r>
                        <a:rPr lang="en">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2025">
                <a:tc>
                  <a:txBody>
                    <a:bodyPr/>
                    <a:lstStyle/>
                    <a:p>
                      <a:pPr lvl="0" rtl="0">
                        <a:lnSpc>
                          <a:spcPct val="115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string=?</a:t>
                      </a:r>
                      <a:r>
                        <a:rPr lang="en">
                          <a:latin typeface="Verdana"/>
                          <a:ea typeface="Verdana"/>
                          <a:cs typeface="Verdana"/>
                          <a:sym typeface="Verdana"/>
                        </a:rPr>
                        <a:t> </a:t>
                      </a:r>
                      <a:r>
                        <a:rPr lang="en">
                          <a:solidFill>
                            <a:srgbClr val="228B22"/>
                          </a:solidFill>
                          <a:latin typeface="Verdana"/>
                          <a:ea typeface="Verdana"/>
                          <a:cs typeface="Verdana"/>
                          <a:sym typeface="Verdana"/>
                        </a:rPr>
                        <a:t>"dog"</a:t>
                      </a:r>
                      <a:r>
                        <a:rPr lang="en">
                          <a:latin typeface="Verdana"/>
                          <a:ea typeface="Verdana"/>
                          <a:cs typeface="Verdana"/>
                          <a:sym typeface="Verdana"/>
                        </a:rPr>
                        <a:t> </a:t>
                      </a:r>
                      <a:r>
                        <a:rPr lang="en">
                          <a:solidFill>
                            <a:srgbClr val="228B22"/>
                          </a:solidFill>
                          <a:latin typeface="Verdana"/>
                          <a:ea typeface="Verdana"/>
                          <a:cs typeface="Verdana"/>
                          <a:sym typeface="Verdana"/>
                        </a:rPr>
                        <a:t>"cat"</a:t>
                      </a:r>
                      <a:r>
                        <a:rPr lang="en">
                          <a:solidFill>
                            <a:srgbClr val="843C24"/>
                          </a:solidFill>
                          <a:latin typeface="Verdana"/>
                          <a:ea typeface="Verdana"/>
                          <a:cs typeface="Verdana"/>
                          <a:sym typeface="Verdana"/>
                        </a:rPr>
                        <a:t>)</a:t>
                      </a:r>
                    </a:p>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66675" marR="66675" marT="66675" marB="6667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52238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p:txBody>
          <a:bodyPr/>
          <a:lstStyle/>
          <a:p>
            <a:pPr lvl="0"/>
            <a:r>
              <a:rPr lang="en"/>
              <a:t>lesson 6</a:t>
            </a:r>
          </a:p>
        </p:txBody>
      </p:sp>
      <p:sp>
        <p:nvSpPr>
          <p:cNvPr id="110" name="Shape 110"/>
          <p:cNvSpPr txBox="1">
            <a:spLocks noGrp="1"/>
          </p:cNvSpPr>
          <p:nvPr>
            <p:ph type="body" idx="1"/>
          </p:nvPr>
        </p:nvSpPr>
        <p:spPr/>
        <p:txBody>
          <a:bodyPr/>
          <a:lstStyle/>
          <a:p>
            <a:pPr lvl="0"/>
            <a:r>
              <a:rPr lang="en-US">
                <a:sym typeface="Trebuchet MS"/>
              </a:rPr>
              <a:t>Sam is in a 640 x 480 yard.   How far he can go to the left and right before he's out of sight?</a:t>
            </a:r>
          </a:p>
          <a:p>
            <a:pPr lvl="0"/>
            <a:endParaRPr lang="en-US"/>
          </a:p>
        </p:txBody>
      </p:sp>
      <p:pic>
        <p:nvPicPr>
          <p:cNvPr id="111" name="Shape 111"/>
          <p:cNvPicPr preferRelativeResize="0"/>
          <p:nvPr/>
        </p:nvPicPr>
        <p:blipFill>
          <a:blip r:embed="rId3">
            <a:alphaModFix/>
          </a:blip>
          <a:stretch>
            <a:fillRect/>
          </a:stretch>
        </p:blipFill>
        <p:spPr>
          <a:xfrm>
            <a:off x="569900" y="3033519"/>
            <a:ext cx="3687674" cy="3491609"/>
          </a:xfrm>
          <a:prstGeom prst="rect">
            <a:avLst/>
          </a:prstGeom>
          <a:noFill/>
          <a:ln>
            <a:noFill/>
          </a:ln>
        </p:spPr>
      </p:pic>
    </p:spTree>
    <p:extLst>
      <p:ext uri="{BB962C8B-B14F-4D97-AF65-F5344CB8AC3E}">
        <p14:creationId xmlns:p14="http://schemas.microsoft.com/office/powerpoint/2010/main" val="11812133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458400" y="323941"/>
            <a:ext cx="8227199" cy="6051899"/>
          </a:xfrm>
          <a:prstGeom prst="rect">
            <a:avLst/>
          </a:prstGeom>
          <a:solidFill>
            <a:schemeClr val="lt2"/>
          </a:solidFill>
          <a:ln w="19050" cap="flat" cmpd="sng">
            <a:solidFill>
              <a:schemeClr val="dk2"/>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3000"/>
          </a:p>
        </p:txBody>
      </p:sp>
      <p:sp>
        <p:nvSpPr>
          <p:cNvPr id="124" name="Shape 124"/>
          <p:cNvSpPr txBox="1"/>
          <p:nvPr/>
        </p:nvSpPr>
        <p:spPr>
          <a:xfrm>
            <a:off x="230300" y="86950"/>
            <a:ext cx="742200" cy="2814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25" name="Shape 125"/>
          <p:cNvSpPr/>
          <p:nvPr/>
        </p:nvSpPr>
        <p:spPr>
          <a:xfrm>
            <a:off x="39482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8607371" y="36835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412681"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8597846" y="6375500"/>
            <a:ext cx="153599" cy="127799"/>
          </a:xfrm>
          <a:prstGeom prst="flowChartConnector">
            <a:avLst/>
          </a:prstGeom>
          <a:solidFill>
            <a:srgbClr val="FF0000"/>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9" name="Shape 129"/>
          <p:cNvCxnSpPr>
            <a:stCxn id="130" idx="0"/>
          </p:cNvCxnSpPr>
          <p:nvPr/>
        </p:nvCxnSpPr>
        <p:spPr>
          <a:xfrm>
            <a:off x="4697000" y="6679250"/>
            <a:ext cx="3957600" cy="7200"/>
          </a:xfrm>
          <a:prstGeom prst="straightConnector1">
            <a:avLst/>
          </a:prstGeom>
          <a:noFill/>
          <a:ln w="19050" cap="flat" cmpd="sng">
            <a:solidFill>
              <a:schemeClr val="lt1"/>
            </a:solidFill>
            <a:prstDash val="solid"/>
            <a:round/>
            <a:headEnd type="none" w="lg" len="lg"/>
            <a:tailEnd type="triangle" w="lg" len="lg"/>
          </a:ln>
        </p:spPr>
      </p:cxnSp>
      <p:cxnSp>
        <p:nvCxnSpPr>
          <p:cNvPr id="131" name="Shape 131"/>
          <p:cNvCxnSpPr>
            <a:stCxn id="130" idx="0"/>
          </p:cNvCxnSpPr>
          <p:nvPr/>
        </p:nvCxnSpPr>
        <p:spPr>
          <a:xfrm rot="10800000">
            <a:off x="535925" y="6636050"/>
            <a:ext cx="3411000" cy="25500"/>
          </a:xfrm>
          <a:prstGeom prst="straightConnector1">
            <a:avLst/>
          </a:prstGeom>
          <a:noFill/>
          <a:ln w="19050" cap="flat" cmpd="sng">
            <a:solidFill>
              <a:schemeClr val="lt1"/>
            </a:solidFill>
            <a:prstDash val="solid"/>
            <a:round/>
            <a:headEnd type="none" w="lg" len="lg"/>
            <a:tailEnd type="triangle" w="lg" len="lg"/>
          </a:ln>
        </p:spPr>
      </p:cxnSp>
      <p:sp>
        <p:nvSpPr>
          <p:cNvPr id="132" name="Shape 132"/>
          <p:cNvSpPr txBox="1"/>
          <p:nvPr/>
        </p:nvSpPr>
        <p:spPr>
          <a:xfrm>
            <a:off x="4000496" y="6411521"/>
            <a:ext cx="910800" cy="375000"/>
          </a:xfrm>
          <a:prstGeom prst="rect">
            <a:avLst/>
          </a:prstGeom>
          <a:noFill/>
          <a:ln>
            <a:noFill/>
          </a:ln>
        </p:spPr>
        <p:txBody>
          <a:bodyPr lIns="91425" tIns="91425" rIns="91425" bIns="91425" anchor="t" anchorCtr="0">
            <a:noAutofit/>
          </a:bodyPr>
          <a:lstStyle/>
          <a:p>
            <a:pPr lvl="0">
              <a:spcBef>
                <a:spcPts val="0"/>
              </a:spcBef>
              <a:buNone/>
            </a:pPr>
            <a:r>
              <a:rPr lang="en" sz="2400">
                <a:solidFill>
                  <a:schemeClr val="lt1"/>
                </a:solidFill>
              </a:rPr>
              <a:t>640</a:t>
            </a:r>
          </a:p>
        </p:txBody>
      </p:sp>
      <p:cxnSp>
        <p:nvCxnSpPr>
          <p:cNvPr id="133" name="Shape 133"/>
          <p:cNvCxnSpPr>
            <a:stCxn id="130" idx="0"/>
          </p:cNvCxnSpPr>
          <p:nvPr/>
        </p:nvCxnSpPr>
        <p:spPr>
          <a:xfrm>
            <a:off x="8911825" y="3607600"/>
            <a:ext cx="28500" cy="2826900"/>
          </a:xfrm>
          <a:prstGeom prst="straightConnector1">
            <a:avLst/>
          </a:prstGeom>
          <a:noFill/>
          <a:ln w="19050" cap="flat" cmpd="sng">
            <a:solidFill>
              <a:schemeClr val="lt1"/>
            </a:solidFill>
            <a:prstDash val="solid"/>
            <a:round/>
            <a:headEnd type="none" w="lg" len="lg"/>
            <a:tailEnd type="triangle" w="lg" len="lg"/>
          </a:ln>
        </p:spPr>
      </p:cxnSp>
      <p:cxnSp>
        <p:nvCxnSpPr>
          <p:cNvPr id="134" name="Shape 134"/>
          <p:cNvCxnSpPr>
            <a:stCxn id="130" idx="0"/>
          </p:cNvCxnSpPr>
          <p:nvPr/>
        </p:nvCxnSpPr>
        <p:spPr>
          <a:xfrm rot="10800000" flipH="1">
            <a:off x="8889206" y="484025"/>
            <a:ext cx="900" cy="2319900"/>
          </a:xfrm>
          <a:prstGeom prst="straightConnector1">
            <a:avLst/>
          </a:prstGeom>
          <a:noFill/>
          <a:ln w="19050" cap="flat" cmpd="sng">
            <a:solidFill>
              <a:schemeClr val="lt1"/>
            </a:solidFill>
            <a:prstDash val="solid"/>
            <a:round/>
            <a:headEnd type="none" w="lg" len="lg"/>
            <a:tailEnd type="triangle" w="lg" len="lg"/>
          </a:ln>
        </p:spPr>
      </p:cxnSp>
      <p:sp>
        <p:nvSpPr>
          <p:cNvPr id="135" name="Shape 135"/>
          <p:cNvSpPr txBox="1"/>
          <p:nvPr/>
        </p:nvSpPr>
        <p:spPr>
          <a:xfrm rot="5445290">
            <a:off x="8545233" y="3162374"/>
            <a:ext cx="910879" cy="375034"/>
          </a:xfrm>
          <a:prstGeom prst="rect">
            <a:avLst/>
          </a:prstGeom>
          <a:noFill/>
          <a:ln>
            <a:noFill/>
          </a:ln>
        </p:spPr>
        <p:txBody>
          <a:bodyPr lIns="91425" tIns="91425" rIns="91425" bIns="91425" anchor="t" anchorCtr="0">
            <a:noAutofit/>
          </a:bodyPr>
          <a:lstStyle/>
          <a:p>
            <a:pPr lvl="0" rtl="0">
              <a:spcBef>
                <a:spcPts val="0"/>
              </a:spcBef>
              <a:buNone/>
            </a:pPr>
            <a:r>
              <a:rPr lang="en" sz="2400">
                <a:solidFill>
                  <a:schemeClr val="lt1"/>
                </a:solidFill>
              </a:rPr>
              <a:t>480</a:t>
            </a:r>
          </a:p>
        </p:txBody>
      </p:sp>
      <p:grpSp>
        <p:nvGrpSpPr>
          <p:cNvPr id="136" name="Shape 136"/>
          <p:cNvGrpSpPr/>
          <p:nvPr/>
        </p:nvGrpSpPr>
        <p:grpSpPr>
          <a:xfrm>
            <a:off x="3267060" y="2433995"/>
            <a:ext cx="2029775" cy="2294808"/>
            <a:chOff x="3218875" y="2655616"/>
            <a:chExt cx="2029775" cy="2294808"/>
          </a:xfrm>
        </p:grpSpPr>
        <p:pic>
          <p:nvPicPr>
            <p:cNvPr id="137" name="Shape 137"/>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38" name="Shape 138"/>
            <p:cNvGrpSpPr/>
            <p:nvPr/>
          </p:nvGrpSpPr>
          <p:grpSpPr>
            <a:xfrm>
              <a:off x="3218875" y="2655616"/>
              <a:ext cx="2029775" cy="2294808"/>
              <a:chOff x="3142675" y="2655616"/>
              <a:chExt cx="2029775" cy="2294808"/>
            </a:xfrm>
          </p:grpSpPr>
          <p:cxnSp>
            <p:nvCxnSpPr>
              <p:cNvPr id="139" name="Shape 139"/>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40" name="Shape 140"/>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41" name="Shape 141"/>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42" name="Shape 142"/>
              <p:cNvSpPr txBox="1"/>
              <p:nvPr/>
            </p:nvSpPr>
            <p:spPr>
              <a:xfrm>
                <a:off x="3275875" y="2655616"/>
                <a:ext cx="692400" cy="532799"/>
              </a:xfrm>
              <a:prstGeom prst="rect">
                <a:avLst/>
              </a:prstGeom>
              <a:noFill/>
              <a:ln>
                <a:noFill/>
              </a:ln>
            </p:spPr>
            <p:txBody>
              <a:bodyPr lIns="91425" tIns="91425" rIns="91425" bIns="91425" anchor="t" anchorCtr="0">
                <a:noAutofit/>
              </a:bodyPr>
              <a:lstStyle/>
              <a:p>
                <a:pPr lvl="0">
                  <a:spcBef>
                    <a:spcPts val="0"/>
                  </a:spcBef>
                  <a:buNone/>
                </a:pPr>
                <a:r>
                  <a:rPr lang="en" sz="2400">
                    <a:solidFill>
                      <a:srgbClr val="FF0000"/>
                    </a:solidFill>
                  </a:rPr>
                  <a:t>50</a:t>
                </a:r>
              </a:p>
            </p:txBody>
          </p:sp>
          <p:sp>
            <p:nvSpPr>
              <p:cNvPr id="143" name="Shape 143"/>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44" name="Shape 144"/>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45" name="Shape 145"/>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sp>
        <p:nvSpPr>
          <p:cNvPr id="146" name="Shape 146"/>
          <p:cNvSpPr txBox="1"/>
          <p:nvPr/>
        </p:nvSpPr>
        <p:spPr>
          <a:xfrm>
            <a:off x="775850" y="554175"/>
            <a:ext cx="7578299" cy="1302300"/>
          </a:xfrm>
          <a:prstGeom prst="rect">
            <a:avLst/>
          </a:prstGeom>
          <a:noFill/>
          <a:ln>
            <a:noFill/>
          </a:ln>
        </p:spPr>
        <p:txBody>
          <a:bodyPr lIns="91425" tIns="91425" rIns="91425" bIns="91425" anchor="t" anchorCtr="0">
            <a:noAutofit/>
          </a:bodyPr>
          <a:lstStyle/>
          <a:p>
            <a:pPr lvl="0">
              <a:spcBef>
                <a:spcPts val="0"/>
              </a:spcBef>
              <a:buNone/>
            </a:pPr>
            <a:r>
              <a:rPr lang="en" sz="3000" b="1"/>
              <a:t>estimate Sam's x coordinate</a:t>
            </a:r>
          </a:p>
        </p:txBody>
      </p:sp>
      <p:grpSp>
        <p:nvGrpSpPr>
          <p:cNvPr id="147" name="Shape 147"/>
          <p:cNvGrpSpPr/>
          <p:nvPr/>
        </p:nvGrpSpPr>
        <p:grpSpPr>
          <a:xfrm>
            <a:off x="5296835" y="2433995"/>
            <a:ext cx="2029775" cy="2294808"/>
            <a:chOff x="3218875" y="2655616"/>
            <a:chExt cx="2029775" cy="2294808"/>
          </a:xfrm>
        </p:grpSpPr>
        <p:pic>
          <p:nvPicPr>
            <p:cNvPr id="148" name="Shape 14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49" name="Shape 149"/>
            <p:cNvGrpSpPr/>
            <p:nvPr/>
          </p:nvGrpSpPr>
          <p:grpSpPr>
            <a:xfrm>
              <a:off x="3218875" y="2655616"/>
              <a:ext cx="2029775" cy="2294808"/>
              <a:chOff x="3142675" y="2655616"/>
              <a:chExt cx="2029775" cy="2294808"/>
            </a:xfrm>
          </p:grpSpPr>
          <p:cxnSp>
            <p:nvCxnSpPr>
              <p:cNvPr id="150" name="Shape 150"/>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51" name="Shape 151"/>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52" name="Shape 152"/>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53" name="Shape 153"/>
              <p:cNvSpPr txBox="1"/>
              <p:nvPr/>
            </p:nvSpPr>
            <p:spPr>
              <a:xfrm>
                <a:off x="3275875"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sp>
            <p:nvSpPr>
              <p:cNvPr id="154" name="Shape 154"/>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55" name="Shape 155"/>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56" name="Shape 156"/>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grpSp>
        <p:nvGrpSpPr>
          <p:cNvPr id="157" name="Shape 157"/>
          <p:cNvGrpSpPr/>
          <p:nvPr/>
        </p:nvGrpSpPr>
        <p:grpSpPr>
          <a:xfrm>
            <a:off x="8454971" y="2414494"/>
            <a:ext cx="2029775" cy="2294808"/>
            <a:chOff x="3218875" y="2655616"/>
            <a:chExt cx="2029775" cy="2294808"/>
          </a:xfrm>
        </p:grpSpPr>
        <p:pic>
          <p:nvPicPr>
            <p:cNvPr id="158" name="Shape 15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59" name="Shape 159"/>
            <p:cNvGrpSpPr/>
            <p:nvPr/>
          </p:nvGrpSpPr>
          <p:grpSpPr>
            <a:xfrm>
              <a:off x="3218875" y="2655616"/>
              <a:ext cx="2029775" cy="2294808"/>
              <a:chOff x="3142675" y="2655616"/>
              <a:chExt cx="2029775" cy="2294808"/>
            </a:xfrm>
          </p:grpSpPr>
          <p:cxnSp>
            <p:nvCxnSpPr>
              <p:cNvPr id="160" name="Shape 160"/>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61" name="Shape 161"/>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62" name="Shape 162"/>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63" name="Shape 163"/>
              <p:cNvSpPr txBox="1"/>
              <p:nvPr/>
            </p:nvSpPr>
            <p:spPr>
              <a:xfrm>
                <a:off x="3275875"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sp>
            <p:nvSpPr>
              <p:cNvPr id="164" name="Shape 164"/>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65" name="Shape 165"/>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66" name="Shape 166"/>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grpSp>
        <p:nvGrpSpPr>
          <p:cNvPr id="167" name="Shape 167"/>
          <p:cNvGrpSpPr/>
          <p:nvPr/>
        </p:nvGrpSpPr>
        <p:grpSpPr>
          <a:xfrm>
            <a:off x="7326610" y="2414494"/>
            <a:ext cx="2029775" cy="2294808"/>
            <a:chOff x="3218875" y="2655616"/>
            <a:chExt cx="2029775" cy="2294808"/>
          </a:xfrm>
        </p:grpSpPr>
        <p:pic>
          <p:nvPicPr>
            <p:cNvPr id="168" name="Shape 16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69" name="Shape 169"/>
            <p:cNvGrpSpPr/>
            <p:nvPr/>
          </p:nvGrpSpPr>
          <p:grpSpPr>
            <a:xfrm>
              <a:off x="3218875" y="2655616"/>
              <a:ext cx="2029775" cy="2294808"/>
              <a:chOff x="3142675" y="2655616"/>
              <a:chExt cx="2029775" cy="2294808"/>
            </a:xfrm>
          </p:grpSpPr>
          <p:cxnSp>
            <p:nvCxnSpPr>
              <p:cNvPr id="170" name="Shape 170"/>
              <p:cNvCxnSpPr/>
              <p:nvPr/>
            </p:nvCxnSpPr>
            <p:spPr>
              <a:xfrm>
                <a:off x="4101475" y="2876375"/>
                <a:ext cx="0" cy="1917599"/>
              </a:xfrm>
              <a:prstGeom prst="straightConnector1">
                <a:avLst/>
              </a:prstGeom>
              <a:noFill/>
              <a:ln w="19050" cap="flat" cmpd="sng">
                <a:solidFill>
                  <a:schemeClr val="dk2"/>
                </a:solidFill>
                <a:prstDash val="solid"/>
                <a:round/>
                <a:headEnd type="none" w="lg" len="lg"/>
                <a:tailEnd type="none" w="lg" len="lg"/>
              </a:ln>
            </p:spPr>
          </p:cxnSp>
          <p:cxnSp>
            <p:nvCxnSpPr>
              <p:cNvPr id="171" name="Shape 171"/>
              <p:cNvCxnSpPr/>
              <p:nvPr/>
            </p:nvCxnSpPr>
            <p:spPr>
              <a:xfrm>
                <a:off x="4190250" y="3781875"/>
                <a:ext cx="941099" cy="0"/>
              </a:xfrm>
              <a:prstGeom prst="straightConnector1">
                <a:avLst/>
              </a:prstGeom>
              <a:noFill/>
              <a:ln w="19050" cap="flat" cmpd="sng">
                <a:solidFill>
                  <a:schemeClr val="dk2"/>
                </a:solidFill>
                <a:prstDash val="solid"/>
                <a:round/>
                <a:headEnd type="none" w="lg" len="lg"/>
                <a:tailEnd type="triangle" w="lg" len="lg"/>
              </a:ln>
            </p:spPr>
          </p:cxnSp>
          <p:cxnSp>
            <p:nvCxnSpPr>
              <p:cNvPr id="172" name="Shape 172"/>
              <p:cNvCxnSpPr/>
              <p:nvPr/>
            </p:nvCxnSpPr>
            <p:spPr>
              <a:xfrm flipH="1">
                <a:off x="3142675" y="3781875"/>
                <a:ext cx="958799" cy="17700"/>
              </a:xfrm>
              <a:prstGeom prst="straightConnector1">
                <a:avLst/>
              </a:prstGeom>
              <a:noFill/>
              <a:ln w="19050" cap="flat" cmpd="sng">
                <a:solidFill>
                  <a:schemeClr val="dk2"/>
                </a:solidFill>
                <a:prstDash val="solid"/>
                <a:round/>
                <a:headEnd type="none" w="lg" len="lg"/>
                <a:tailEnd type="triangle" w="lg" len="lg"/>
              </a:ln>
            </p:spPr>
          </p:cxnSp>
          <p:sp>
            <p:nvSpPr>
              <p:cNvPr id="173" name="Shape 173"/>
              <p:cNvSpPr txBox="1"/>
              <p:nvPr/>
            </p:nvSpPr>
            <p:spPr>
              <a:xfrm>
                <a:off x="3275875"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sp>
            <p:nvSpPr>
              <p:cNvPr id="174" name="Shape 174"/>
              <p:cNvSpPr txBox="1"/>
              <p:nvPr/>
            </p:nvSpPr>
            <p:spPr>
              <a:xfrm>
                <a:off x="4314600" y="2655616"/>
                <a:ext cx="692400" cy="532799"/>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FF0000"/>
                    </a:solidFill>
                  </a:rPr>
                  <a:t>50</a:t>
                </a:r>
              </a:p>
            </p:txBody>
          </p:sp>
          <p:cxnSp>
            <p:nvCxnSpPr>
              <p:cNvPr id="175" name="Shape 175"/>
              <p:cNvCxnSpPr/>
              <p:nvPr/>
            </p:nvCxnSpPr>
            <p:spPr>
              <a:xfrm>
                <a:off x="5131350" y="2803925"/>
                <a:ext cx="41100" cy="2146499"/>
              </a:xfrm>
              <a:prstGeom prst="straightConnector1">
                <a:avLst/>
              </a:prstGeom>
              <a:noFill/>
              <a:ln w="19050" cap="flat" cmpd="sng">
                <a:solidFill>
                  <a:schemeClr val="dk2"/>
                </a:solidFill>
                <a:prstDash val="dash"/>
                <a:round/>
                <a:headEnd type="none" w="lg" len="lg"/>
                <a:tailEnd type="none" w="lg" len="lg"/>
              </a:ln>
            </p:spPr>
          </p:cxnSp>
          <p:cxnSp>
            <p:nvCxnSpPr>
              <p:cNvPr id="176" name="Shape 176"/>
              <p:cNvCxnSpPr/>
              <p:nvPr/>
            </p:nvCxnSpPr>
            <p:spPr>
              <a:xfrm>
                <a:off x="3142675" y="2803925"/>
                <a:ext cx="41100" cy="2146499"/>
              </a:xfrm>
              <a:prstGeom prst="straightConnector1">
                <a:avLst/>
              </a:prstGeom>
              <a:noFill/>
              <a:ln w="19050" cap="flat" cmpd="sng">
                <a:solidFill>
                  <a:schemeClr val="dk2"/>
                </a:solidFill>
                <a:prstDash val="dash"/>
                <a:round/>
                <a:headEnd type="none" w="lg" len="lg"/>
                <a:tailEnd type="none" w="lg" len="lg"/>
              </a:ln>
            </p:spPr>
          </p:cxnSp>
        </p:grpSp>
      </p:gr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870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36"/>
                                        </p:tgtEl>
                                      </p:cBhvr>
                                    </p:animEffect>
                                    <p:set>
                                      <p:cBhvr>
                                        <p:cTn id="7" dur="1" fill="hold">
                                          <p:stCondLst>
                                            <p:cond delay="1000"/>
                                          </p:stCondLst>
                                        </p:cTn>
                                        <p:tgtEl>
                                          <p:spTgt spid="136"/>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fade">
                                      <p:cBhvr>
                                        <p:cTn id="11" dur="1000"/>
                                        <p:tgtEl>
                                          <p:spTgt spid="1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1000"/>
                                        <p:tgtEl>
                                          <p:spTgt spid="147"/>
                                        </p:tgtEl>
                                      </p:cBhvr>
                                    </p:animEffect>
                                    <p:set>
                                      <p:cBhvr>
                                        <p:cTn id="16" dur="1" fill="hold">
                                          <p:stCondLst>
                                            <p:cond delay="1000"/>
                                          </p:stCondLst>
                                        </p:cTn>
                                        <p:tgtEl>
                                          <p:spTgt spid="147"/>
                                        </p:tgtEl>
                                        <p:attrNameLst>
                                          <p:attrName>style.visibility</p:attrName>
                                        </p:attrNameLst>
                                      </p:cBhvr>
                                      <p:to>
                                        <p:strVal val="hidden"/>
                                      </p:to>
                                    </p:se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1000"/>
                                        <p:tgtEl>
                                          <p:spTgt spid="1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67"/>
                                        </p:tgtEl>
                                      </p:cBhvr>
                                    </p:animEffect>
                                    <p:set>
                                      <p:cBhvr>
                                        <p:cTn id="25" dur="1" fill="hold">
                                          <p:stCondLst>
                                            <p:cond delay="1000"/>
                                          </p:stCondLst>
                                        </p:cTn>
                                        <p:tgtEl>
                                          <p:spTgt spid="167"/>
                                        </p:tgtEl>
                                        <p:attrNameLst>
                                          <p:attrName>style.visibility</p:attrName>
                                        </p:attrNameLst>
                                      </p:cBhvr>
                                      <p:to>
                                        <p:strVal val="hidden"/>
                                      </p:to>
                                    </p:se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57"/>
                                        </p:tgtEl>
                                        <p:attrNameLst>
                                          <p:attrName>style.visibility</p:attrName>
                                        </p:attrNameLst>
                                      </p:cBhvr>
                                      <p:to>
                                        <p:strVal val="visible"/>
                                      </p:to>
                                    </p:set>
                                    <p:animEffect transition="in" filter="fade">
                                      <p:cBhvr>
                                        <p:cTn id="29"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p:txBody>
          <a:bodyPr/>
          <a:lstStyle/>
          <a:p>
            <a:pPr lvl="0"/>
            <a:r>
              <a:rPr lang="en"/>
              <a:t>and</a:t>
            </a:r>
          </a:p>
        </p:txBody>
      </p:sp>
      <p:sp>
        <p:nvSpPr>
          <p:cNvPr id="191" name="Shape 191"/>
          <p:cNvSpPr txBox="1">
            <a:spLocks noGrp="1"/>
          </p:cNvSpPr>
          <p:nvPr>
            <p:ph type="body" idx="1"/>
          </p:nvPr>
        </p:nvSpPr>
        <p:spPr/>
        <p:txBody>
          <a:bodyPr/>
          <a:lstStyle/>
          <a:p>
            <a:pPr lvl="0"/>
            <a:r>
              <a:rPr lang="en-US">
                <a:sym typeface="Verdana"/>
              </a:rPr>
              <a:t>; and: Boolean Boolean -&gt; Boolean</a:t>
            </a:r>
          </a:p>
          <a:p>
            <a:pPr lvl="0"/>
            <a:r>
              <a:rPr lang="en-US">
                <a:sym typeface="Verdana"/>
              </a:rPr>
              <a:t>; Returns true if BOTH inputs are true</a:t>
            </a:r>
          </a:p>
          <a:p>
            <a:pPr lvl="0"/>
            <a:endParaRPr lang="en-US">
              <a:sym typeface="Verdana"/>
            </a:endParaRPr>
          </a:p>
          <a:p>
            <a:pPr lvl="0"/>
            <a:r>
              <a:rPr lang="en-US">
                <a:sym typeface="Verdana"/>
              </a:rPr>
              <a:t>; or: Boolean Boolean -&gt; Boolean</a:t>
            </a:r>
          </a:p>
          <a:p>
            <a:pPr lvl="0"/>
            <a:r>
              <a:rPr lang="en-US">
                <a:sym typeface="Verdana"/>
              </a:rPr>
              <a:t>; Returns true if EITHER of the inputs are true.</a:t>
            </a:r>
          </a:p>
        </p:txBody>
      </p:sp>
      <p:sp>
        <p:nvSpPr>
          <p:cNvPr id="192" name="Shape 192"/>
          <p:cNvSpPr txBox="1">
            <a:spLocks noGrp="1"/>
          </p:cNvSpPr>
          <p:nvPr>
            <p:ph type="title" idx="4294967295"/>
          </p:nvPr>
        </p:nvSpPr>
        <p:spPr>
          <a:xfrm>
            <a:off x="6500813" y="293688"/>
            <a:ext cx="2643187" cy="1522412"/>
          </a:xfrm>
          <a:prstGeom prst="rect">
            <a:avLst/>
          </a:prstGeom>
        </p:spPr>
        <p:txBody>
          <a:bodyPr lIns="91425" tIns="91425" rIns="91425" bIns="91425" anchor="b" anchorCtr="0">
            <a:noAutofit/>
          </a:bodyPr>
          <a:lstStyle/>
          <a:p>
            <a:pPr lvl="0" algn="r" rtl="0">
              <a:spcBef>
                <a:spcPts val="0"/>
              </a:spcBef>
              <a:buNone/>
            </a:pPr>
            <a:r>
              <a:rPr lang="en"/>
              <a:t>or</a:t>
            </a:r>
          </a:p>
        </p:txBody>
      </p:sp>
    </p:spTree>
    <p:extLst>
      <p:ext uri="{BB962C8B-B14F-4D97-AF65-F5344CB8AC3E}">
        <p14:creationId xmlns:p14="http://schemas.microsoft.com/office/powerpoint/2010/main" val="4015633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p:txBody>
          <a:bodyPr/>
          <a:lstStyle/>
          <a:p>
            <a:pPr lvl="0"/>
            <a:r>
              <a:rPr lang="en"/>
              <a:t>2.</a:t>
            </a:r>
          </a:p>
        </p:txBody>
      </p:sp>
      <p:sp>
        <p:nvSpPr>
          <p:cNvPr id="204" name="Shape 204"/>
          <p:cNvSpPr txBox="1">
            <a:spLocks noGrp="1"/>
          </p:cNvSpPr>
          <p:nvPr>
            <p:ph type="body" idx="1"/>
          </p:nvPr>
        </p:nvSpPr>
        <p:spPr/>
        <p:txBody>
          <a:bodyPr/>
          <a:lstStyle/>
          <a:p>
            <a:pPr lvl="0"/>
            <a:r>
              <a:rPr lang="en">
                <a:sym typeface="Times New Roman"/>
              </a:rPr>
              <a:t>Ice is hot.</a:t>
            </a:r>
          </a:p>
        </p:txBody>
      </p:sp>
    </p:spTree>
    <p:extLst>
      <p:ext uri="{BB962C8B-B14F-4D97-AF65-F5344CB8AC3E}">
        <p14:creationId xmlns:p14="http://schemas.microsoft.com/office/powerpoint/2010/main" val="20497154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p:txBody>
          <a:bodyPr/>
          <a:lstStyle/>
          <a:p>
            <a:pPr lvl="0"/>
            <a:r>
              <a:rPr lang="en"/>
              <a:t>4.</a:t>
            </a:r>
          </a:p>
        </p:txBody>
      </p:sp>
      <p:sp>
        <p:nvSpPr>
          <p:cNvPr id="216" name="Shape 216"/>
          <p:cNvSpPr txBox="1">
            <a:spLocks noGrp="1"/>
          </p:cNvSpPr>
          <p:nvPr>
            <p:ph type="body" idx="1"/>
          </p:nvPr>
        </p:nvSpPr>
        <p:spPr/>
        <p:txBody>
          <a:bodyPr/>
          <a:lstStyle/>
          <a:p>
            <a:pPr lvl="0"/>
            <a:r>
              <a:rPr lang="en-US">
                <a:sym typeface="Times New Roman"/>
              </a:rPr>
              <a:t>Sugar is sweet and Ice is hot. </a:t>
            </a:r>
          </a:p>
          <a:p>
            <a:pPr lvl="0"/>
            <a:endParaRPr lang="en-US"/>
          </a:p>
        </p:txBody>
      </p:sp>
    </p:spTree>
    <p:extLst>
      <p:ext uri="{BB962C8B-B14F-4D97-AF65-F5344CB8AC3E}">
        <p14:creationId xmlns:p14="http://schemas.microsoft.com/office/powerpoint/2010/main" val="36959273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p:txBody>
          <a:bodyPr/>
          <a:lstStyle/>
          <a:p>
            <a:pPr lvl="0"/>
            <a:r>
              <a:rPr lang="en"/>
              <a:t>6.</a:t>
            </a:r>
          </a:p>
        </p:txBody>
      </p:sp>
      <p:sp>
        <p:nvSpPr>
          <p:cNvPr id="228" name="Shape 228"/>
          <p:cNvSpPr txBox="1">
            <a:spLocks noGrp="1"/>
          </p:cNvSpPr>
          <p:nvPr>
            <p:ph type="body" idx="1"/>
          </p:nvPr>
        </p:nvSpPr>
        <p:spPr/>
        <p:txBody>
          <a:bodyPr/>
          <a:lstStyle/>
          <a:p>
            <a:pPr lvl="0"/>
            <a:r>
              <a:rPr lang="en">
                <a:sym typeface="Times New Roman"/>
              </a:rPr>
              <a:t>Sugar is sweet or Ice is cold.</a:t>
            </a:r>
          </a:p>
        </p:txBody>
      </p:sp>
    </p:spTree>
    <p:extLst>
      <p:ext uri="{BB962C8B-B14F-4D97-AF65-F5344CB8AC3E}">
        <p14:creationId xmlns:p14="http://schemas.microsoft.com/office/powerpoint/2010/main" val="238843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p:txBody>
          <a:bodyPr/>
          <a:lstStyle/>
          <a:p>
            <a:pPr lvl="0"/>
            <a:r>
              <a:rPr lang="en"/>
              <a:t>additional functions	</a:t>
            </a:r>
          </a:p>
        </p:txBody>
      </p:sp>
      <p:sp>
        <p:nvSpPr>
          <p:cNvPr id="102" name="Shape 102"/>
          <p:cNvSpPr txBox="1">
            <a:spLocks noGrp="1"/>
          </p:cNvSpPr>
          <p:nvPr>
            <p:ph type="body" idx="1"/>
          </p:nvPr>
        </p:nvSpPr>
        <p:spPr/>
        <p:txBody>
          <a:bodyPr/>
          <a:lstStyle/>
          <a:p>
            <a:pPr lvl="0"/>
            <a:r>
              <a:rPr lang="en"/>
              <a:t>you are required to learn these additional functions and enter them into your contract library</a:t>
            </a:r>
          </a:p>
          <a:p>
            <a:pPr lvl="1"/>
            <a:r>
              <a:rPr lang="en"/>
              <a:t>string-length</a:t>
            </a:r>
          </a:p>
          <a:p>
            <a:pPr lvl="1"/>
            <a:r>
              <a:rPr lang="en"/>
              <a:t>image-width</a:t>
            </a:r>
          </a:p>
          <a:p>
            <a:pPr lvl="1"/>
            <a:r>
              <a:rPr lang="en"/>
              <a:t>image-height</a:t>
            </a:r>
          </a:p>
          <a:p>
            <a:pPr lvl="1"/>
            <a:r>
              <a:rPr lang="en"/>
              <a:t>bitmap/url</a:t>
            </a:r>
          </a:p>
          <a:p>
            <a:pPr lvl="1"/>
            <a:r>
              <a:rPr lang="en"/>
              <a:t>rotate</a:t>
            </a:r>
          </a:p>
          <a:p>
            <a:pPr lvl="1"/>
            <a:r>
              <a:rPr lang="en"/>
              <a:t>scale</a:t>
            </a:r>
          </a:p>
          <a:p>
            <a:pPr lvl="1"/>
            <a:r>
              <a:rPr lang="en"/>
              <a:t>scale/xy</a:t>
            </a:r>
          </a:p>
          <a:p>
            <a:pPr lvl="1"/>
            <a:r>
              <a:rPr lang="en"/>
              <a:t>flip-vertical</a:t>
            </a:r>
          </a:p>
          <a:p>
            <a:pPr lvl="1"/>
            <a:r>
              <a:rPr lang="en"/>
              <a:t>flip-horizontal</a:t>
            </a:r>
          </a:p>
        </p:txBody>
      </p:sp>
    </p:spTree>
    <p:extLst>
      <p:ext uri="{BB962C8B-B14F-4D97-AF65-F5344CB8AC3E}">
        <p14:creationId xmlns:p14="http://schemas.microsoft.com/office/powerpoint/2010/main" val="35856942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p:txBody>
          <a:bodyPr/>
          <a:lstStyle/>
          <a:p>
            <a:pPr lvl="0"/>
            <a:r>
              <a:rPr lang="en"/>
              <a:t>how to design programs?</a:t>
            </a:r>
          </a:p>
        </p:txBody>
      </p:sp>
      <p:sp>
        <p:nvSpPr>
          <p:cNvPr id="240" name="Shape 240"/>
          <p:cNvSpPr txBox="1">
            <a:spLocks noGrp="1"/>
          </p:cNvSpPr>
          <p:nvPr>
            <p:ph type="body" idx="1"/>
          </p:nvPr>
        </p:nvSpPr>
        <p:spPr/>
        <p:txBody>
          <a:bodyPr/>
          <a:lstStyle/>
          <a:p>
            <a:pPr lvl="0"/>
            <a:r>
              <a:rPr lang="en-US">
                <a:sym typeface="Times New Roman"/>
              </a:rPr>
              <a:t>There are two ways to go about solving this word problem:</a:t>
            </a:r>
          </a:p>
          <a:p>
            <a:pPr lvl="0"/>
            <a:endParaRPr lang="en-US">
              <a:sym typeface="Times New Roman"/>
            </a:endParaRPr>
          </a:p>
          <a:p>
            <a:pPr lvl="0"/>
            <a:r>
              <a:rPr lang="en-US">
                <a:sym typeface="Times New Roman"/>
              </a:rPr>
              <a:t>(define (onscreen? x)</a:t>
            </a:r>
          </a:p>
          <a:p>
            <a:pPr lvl="0"/>
            <a:r>
              <a:rPr lang="en-US">
                <a:sym typeface="Times New Roman"/>
              </a:rPr>
              <a:t>(and (&gt; x -50) (&lt; x 690)))</a:t>
            </a:r>
          </a:p>
          <a:p>
            <a:pPr lvl="0"/>
            <a:endParaRPr lang="en-US">
              <a:sym typeface="Times New Roman"/>
            </a:endParaRPr>
          </a:p>
          <a:p>
            <a:pPr lvl="0"/>
            <a:r>
              <a:rPr lang="en-US">
                <a:sym typeface="Times New Roman"/>
              </a:rPr>
              <a:t>and...</a:t>
            </a:r>
          </a:p>
          <a:p>
            <a:pPr lvl="0"/>
            <a:endParaRPr lang="en-US">
              <a:sym typeface="Times New Roman"/>
            </a:endParaRPr>
          </a:p>
          <a:p>
            <a:pPr lvl="0"/>
            <a:r>
              <a:rPr lang="en-US">
                <a:sym typeface="Times New Roman"/>
              </a:rPr>
              <a:t>(define (onscreen? x)</a:t>
            </a:r>
          </a:p>
          <a:p>
            <a:pPr lvl="0"/>
            <a:r>
              <a:rPr lang="en-US">
                <a:sym typeface="Times New Roman"/>
              </a:rPr>
              <a:t>(and (safeleft? x) (saferight? x)))</a:t>
            </a:r>
          </a:p>
          <a:p>
            <a:pPr lvl="0"/>
            <a:endParaRPr lang="en-US"/>
          </a:p>
        </p:txBody>
      </p:sp>
    </p:spTree>
    <p:extLst>
      <p:ext uri="{BB962C8B-B14F-4D97-AF65-F5344CB8AC3E}">
        <p14:creationId xmlns:p14="http://schemas.microsoft.com/office/powerpoint/2010/main" val="20659158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p:txBody>
          <a:bodyPr/>
          <a:lstStyle/>
          <a:p>
            <a:pPr lvl="0"/>
            <a:r>
              <a:rPr lang="en"/>
              <a:t>7 - Conditional Branching</a:t>
            </a:r>
          </a:p>
        </p:txBody>
      </p:sp>
      <p:sp>
        <p:nvSpPr>
          <p:cNvPr id="109" name="Shape 109"/>
          <p:cNvSpPr txBox="1">
            <a:spLocks noGrp="1"/>
          </p:cNvSpPr>
          <p:nvPr>
            <p:ph type="subTitle" idx="1"/>
          </p:nvPr>
        </p:nvSpPr>
        <p:spPr/>
        <p:txBody>
          <a:bodyPr/>
          <a:lstStyle/>
          <a:p>
            <a:pPr lvl="0"/>
            <a:r>
              <a:rPr lang="en"/>
              <a:t>partial functions</a:t>
            </a:r>
          </a:p>
        </p:txBody>
      </p:sp>
    </p:spTree>
    <p:extLst>
      <p:ext uri="{BB962C8B-B14F-4D97-AF65-F5344CB8AC3E}">
        <p14:creationId xmlns:p14="http://schemas.microsoft.com/office/powerpoint/2010/main" val="4612081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89041" y="391203"/>
            <a:ext cx="8860199" cy="3760199"/>
          </a:xfrm>
          <a:prstGeom prst="rect">
            <a:avLst/>
          </a:prstGeom>
          <a:noFill/>
          <a:ln>
            <a:noFill/>
          </a:ln>
        </p:spPr>
        <p:txBody>
          <a:bodyPr lIns="91425" tIns="91425" rIns="91425" bIns="91425" anchor="ctr" anchorCtr="0">
            <a:noAutofit/>
          </a:bodyPr>
          <a:lstStyle/>
          <a:p>
            <a:pPr lvl="0" rtl="0">
              <a:lnSpc>
                <a:spcPct val="115000"/>
              </a:lnSpc>
              <a:spcBef>
                <a:spcPts val="1800"/>
              </a:spcBef>
              <a:spcAft>
                <a:spcPts val="400"/>
              </a:spcAft>
              <a:buNone/>
            </a:pPr>
            <a:r>
              <a:rPr lang="en" sz="1800" b="1"/>
              <a:t>Design Recipe: cost</a:t>
            </a:r>
          </a:p>
          <a:p>
            <a:pPr lvl="0" rtl="0">
              <a:lnSpc>
                <a:spcPct val="115000"/>
              </a:lnSpc>
              <a:spcBef>
                <a:spcPts val="0"/>
              </a:spcBef>
              <a:buNone/>
            </a:pPr>
            <a:r>
              <a:rPr lang="en" sz="1800" i="1"/>
              <a:t>Luigi’s Pizza has hired you as a programmer. They offer Pepperoni ($10.50), Cheese ($9.00), Chicken ($11.25) and Broccoli ($10.25). Write a function called cost which takes in the name of a topping and outputs the cost of a pizza with that topping.</a:t>
            </a:r>
          </a:p>
          <a:p>
            <a:pPr lvl="0" rtl="0">
              <a:lnSpc>
                <a:spcPct val="115000"/>
              </a:lnSpc>
              <a:spcBef>
                <a:spcPts val="1400"/>
              </a:spcBef>
              <a:spcAft>
                <a:spcPts val="400"/>
              </a:spcAft>
              <a:buNone/>
            </a:pPr>
            <a:r>
              <a:rPr lang="en" sz="1800" b="1">
                <a:solidFill>
                  <a:srgbClr val="666666"/>
                </a:solidFill>
              </a:rPr>
              <a:t>Contract+Purpose Statement</a:t>
            </a:r>
          </a:p>
          <a:p>
            <a:pPr lvl="0" rtl="0">
              <a:lnSpc>
                <a:spcPct val="115000"/>
              </a:lnSpc>
              <a:spcBef>
                <a:spcPts val="0"/>
              </a:spcBef>
              <a:buNone/>
            </a:pPr>
            <a:r>
              <a:rPr lang="en" sz="1800"/>
              <a:t>Every contract has three parts:</a:t>
            </a:r>
          </a:p>
          <a:p>
            <a:pPr lvl="0" rtl="0">
              <a:spcBef>
                <a:spcPts val="0"/>
              </a:spcBef>
              <a:buNone/>
            </a:pPr>
            <a:r>
              <a:rPr lang="en" sz="1800"/>
              <a:t>; __________________ : _______________________________ -&gt; ______________</a:t>
            </a:r>
          </a:p>
          <a:p>
            <a:pPr lvl="0" rtl="0">
              <a:spcBef>
                <a:spcPts val="0"/>
              </a:spcBef>
              <a:buNone/>
            </a:pPr>
            <a:r>
              <a:rPr lang="en" sz="1800"/>
              <a:t>	name						Domain				   			 Range</a:t>
            </a:r>
          </a:p>
          <a:p>
            <a:pPr lvl="0" rtl="0">
              <a:spcBef>
                <a:spcPts val="0"/>
              </a:spcBef>
              <a:buNone/>
            </a:pPr>
            <a:r>
              <a:rPr lang="en" sz="1800"/>
              <a:t>;____________________________________________________________________</a:t>
            </a:r>
          </a:p>
        </p:txBody>
      </p:sp>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Tree>
    <p:extLst>
      <p:ext uri="{BB962C8B-B14F-4D97-AF65-F5344CB8AC3E}">
        <p14:creationId xmlns:p14="http://schemas.microsoft.com/office/powerpoint/2010/main" val="6024117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p:nvPr/>
        </p:nvSpPr>
        <p:spPr>
          <a:xfrm>
            <a:off x="316200" y="399829"/>
            <a:ext cx="8511599" cy="5977499"/>
          </a:xfrm>
          <a:prstGeom prst="rect">
            <a:avLst/>
          </a:prstGeom>
          <a:noFill/>
          <a:ln>
            <a:noFill/>
          </a:ln>
        </p:spPr>
        <p:txBody>
          <a:bodyPr lIns="91425" tIns="91425" rIns="91425" bIns="91425" anchor="ctr" anchorCtr="0">
            <a:noAutofit/>
          </a:bodyPr>
          <a:lstStyle/>
          <a:p>
            <a:pPr lvl="0" rtl="0">
              <a:lnSpc>
                <a:spcPct val="115000"/>
              </a:lnSpc>
              <a:spcBef>
                <a:spcPts val="1400"/>
              </a:spcBef>
              <a:spcAft>
                <a:spcPts val="400"/>
              </a:spcAft>
              <a:buNone/>
            </a:pPr>
            <a:r>
              <a:rPr lang="en" sz="1800" b="1">
                <a:solidFill>
                  <a:srgbClr val="666666"/>
                </a:solidFill>
              </a:rPr>
              <a:t>Function Header</a:t>
            </a:r>
          </a:p>
          <a:p>
            <a:pPr lvl="0" rtl="0">
              <a:lnSpc>
                <a:spcPct val="115000"/>
              </a:lnSpc>
              <a:spcBef>
                <a:spcPts val="0"/>
              </a:spcBef>
              <a:buNone/>
            </a:pPr>
            <a:r>
              <a:rPr lang="en" sz="1800"/>
              <a:t>Write the Function Header, giving variable names to all your input values.</a:t>
            </a:r>
          </a:p>
          <a:p>
            <a:pPr lvl="0" rtl="0">
              <a:spcBef>
                <a:spcPts val="0"/>
              </a:spcBef>
              <a:buNone/>
            </a:pPr>
            <a:endParaRPr sz="1800"/>
          </a:p>
          <a:p>
            <a:pPr lvl="0" rtl="0">
              <a:spcBef>
                <a:spcPts val="0"/>
              </a:spcBef>
              <a:buNone/>
            </a:pPr>
            <a:r>
              <a:rPr lang="en" sz="1800"/>
              <a:t>(define (____________            ___________________)</a:t>
            </a:r>
          </a:p>
          <a:p>
            <a:pPr lvl="0" rtl="0">
              <a:spcBef>
                <a:spcPts val="0"/>
              </a:spcBef>
              <a:buNone/>
            </a:pPr>
            <a:r>
              <a:rPr lang="en" sz="1800"/>
              <a:t>		     function name			     variable names</a:t>
            </a:r>
          </a:p>
          <a:p>
            <a:pPr lvl="0" rtl="0">
              <a:spcBef>
                <a:spcPts val="0"/>
              </a:spcBef>
              <a:buNone/>
            </a:pPr>
            <a:r>
              <a:rPr lang="en" sz="1800"/>
              <a:t>	(</a:t>
            </a:r>
            <a:r>
              <a:rPr lang="en" sz="1800" u="sng"/>
              <a:t>cond</a:t>
            </a:r>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endParaRPr sz="1800" u="sng"/>
          </a:p>
          <a:p>
            <a:pPr lvl="0" rtl="0">
              <a:spcBef>
                <a:spcPts val="0"/>
              </a:spcBef>
              <a:buNone/>
            </a:pPr>
            <a:r>
              <a:rPr lang="en" sz="1800"/>
              <a:t>))</a:t>
            </a:r>
          </a:p>
        </p:txBody>
      </p:sp>
      <p:graphicFrame>
        <p:nvGraphicFramePr>
          <p:cNvPr id="132" name="Shape 132"/>
          <p:cNvGraphicFramePr/>
          <p:nvPr/>
        </p:nvGraphicFramePr>
        <p:xfrm>
          <a:off x="1076662" y="2881150"/>
          <a:ext cx="6515550" cy="2699283"/>
        </p:xfrm>
        <a:graphic>
          <a:graphicData uri="http://schemas.openxmlformats.org/drawingml/2006/table">
            <a:tbl>
              <a:tblPr>
                <a:noFill/>
              </a:tblPr>
              <a:tblGrid>
                <a:gridCol w="3483800">
                  <a:extLst>
                    <a:ext uri="{9D8B030D-6E8A-4147-A177-3AD203B41FA5}">
                      <a16:colId xmlns:a16="http://schemas.microsoft.com/office/drawing/2014/main" val="20000"/>
                    </a:ext>
                  </a:extLst>
                </a:gridCol>
                <a:gridCol w="3031750">
                  <a:extLst>
                    <a:ext uri="{9D8B030D-6E8A-4147-A177-3AD203B41FA5}">
                      <a16:colId xmlns:a16="http://schemas.microsoft.com/office/drawing/2014/main" val="20001"/>
                    </a:ext>
                  </a:extLst>
                </a:gridCol>
              </a:tblGrid>
              <a:tr h="481150">
                <a:tc>
                  <a:txBody>
                    <a:bodyPr/>
                    <a:lstStyle/>
                    <a:p>
                      <a:pPr lvl="0" algn="ctr" rtl="0">
                        <a:lnSpc>
                          <a:spcPct val="115000"/>
                        </a:lnSpc>
                        <a:spcBef>
                          <a:spcPts val="0"/>
                        </a:spcBef>
                        <a:buNone/>
                      </a:pPr>
                      <a:r>
                        <a:rPr lang="en" sz="1800"/>
                        <a:t>(string=? toppings “pepperoni”)</a:t>
                      </a:r>
                    </a:p>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0375">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tc>
                  <a:txBody>
                    <a:bodyPr/>
                    <a:lstStyle/>
                    <a:p>
                      <a:pPr lvl="0" rtl="0">
                        <a:spcBef>
                          <a:spcPts val="0"/>
                        </a:spcBef>
                        <a:buNone/>
                      </a:pPr>
                      <a:endParaRPr/>
                    </a:p>
                  </a:txBody>
                  <a:tcPr marL="38100" marR="38100" marT="38100" marB="381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52941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p:nvPr/>
        </p:nvSpPr>
        <p:spPr>
          <a:xfrm>
            <a:off x="133018" y="93243"/>
            <a:ext cx="8835599" cy="6719700"/>
          </a:xfrm>
          <a:prstGeom prst="rect">
            <a:avLst/>
          </a:prstGeom>
          <a:noFill/>
          <a:ln>
            <a:noFill/>
          </a:ln>
        </p:spPr>
        <p:txBody>
          <a:bodyPr lIns="91425" tIns="91425" rIns="91425" bIns="91425" anchor="ctr" anchorCtr="0">
            <a:noAutofit/>
          </a:bodyPr>
          <a:lstStyle/>
          <a:p>
            <a:pPr lvl="0" rtl="0">
              <a:lnSpc>
                <a:spcPct val="115000"/>
              </a:lnSpc>
              <a:spcBef>
                <a:spcPts val="1800"/>
              </a:spcBef>
              <a:spcAft>
                <a:spcPts val="400"/>
              </a:spcAft>
              <a:buNone/>
            </a:pPr>
            <a:r>
              <a:rPr lang="en" sz="1800" b="1"/>
              <a:t>Design Recipe: update-player</a:t>
            </a:r>
          </a:p>
          <a:p>
            <a:pPr lvl="0" rtl="0">
              <a:lnSpc>
                <a:spcPct val="115000"/>
              </a:lnSpc>
              <a:spcBef>
                <a:spcPts val="0"/>
              </a:spcBef>
              <a:buNone/>
            </a:pPr>
            <a:r>
              <a:rPr lang="en" sz="1800" i="1"/>
              <a:t>Write a function called</a:t>
            </a:r>
            <a:r>
              <a:rPr lang="en" sz="1800" i="1" u="sng"/>
              <a:t> update-player</a:t>
            </a:r>
            <a:r>
              <a:rPr lang="en" sz="1800" i="1"/>
              <a:t>, which takes in the player’s y-coordinate and the name of the key pressed, and returns the new y-coordinate.</a:t>
            </a:r>
          </a:p>
          <a:p>
            <a:pPr lvl="0" rtl="0">
              <a:lnSpc>
                <a:spcPct val="115000"/>
              </a:lnSpc>
              <a:spcBef>
                <a:spcPts val="1400"/>
              </a:spcBef>
              <a:spcAft>
                <a:spcPts val="400"/>
              </a:spcAft>
              <a:buNone/>
            </a:pPr>
            <a:r>
              <a:rPr lang="en" sz="1800" b="1">
                <a:solidFill>
                  <a:srgbClr val="666666"/>
                </a:solidFill>
              </a:rPr>
              <a:t>Contract+Purpose Statement</a:t>
            </a:r>
          </a:p>
          <a:p>
            <a:pPr lvl="0" rtl="0">
              <a:lnSpc>
                <a:spcPct val="115000"/>
              </a:lnSpc>
              <a:spcBef>
                <a:spcPts val="0"/>
              </a:spcBef>
              <a:buNone/>
            </a:pPr>
            <a:r>
              <a:rPr lang="en" sz="1800"/>
              <a:t>Every contract has three parts:</a:t>
            </a:r>
          </a:p>
          <a:p>
            <a:pPr lvl="0" rtl="0">
              <a:spcBef>
                <a:spcPts val="0"/>
              </a:spcBef>
              <a:buNone/>
            </a:pPr>
            <a:r>
              <a:rPr lang="en" sz="1800"/>
              <a:t>; __________________ : _________________________ -&gt; ____________________</a:t>
            </a:r>
          </a:p>
          <a:p>
            <a:pPr lvl="0" rtl="0">
              <a:spcBef>
                <a:spcPts val="0"/>
              </a:spcBef>
              <a:buNone/>
            </a:pPr>
            <a:r>
              <a:rPr lang="en" sz="1800"/>
              <a:t>	name			       	Domain				                       Range</a:t>
            </a:r>
          </a:p>
          <a:p>
            <a:pPr lvl="0" rtl="0">
              <a:lnSpc>
                <a:spcPct val="115000"/>
              </a:lnSpc>
              <a:spcBef>
                <a:spcPts val="1400"/>
              </a:spcBef>
              <a:spcAft>
                <a:spcPts val="400"/>
              </a:spcAft>
              <a:buNone/>
            </a:pPr>
            <a:r>
              <a:rPr lang="en" sz="1800" b="1">
                <a:solidFill>
                  <a:srgbClr val="666666"/>
                </a:solidFill>
              </a:rPr>
              <a:t>Give Examples</a:t>
            </a:r>
          </a:p>
          <a:p>
            <a:pPr lvl="0" rtl="0">
              <a:lnSpc>
                <a:spcPct val="115000"/>
              </a:lnSpc>
              <a:spcBef>
                <a:spcPts val="0"/>
              </a:spcBef>
              <a:buNone/>
            </a:pPr>
            <a:r>
              <a:rPr lang="en" sz="1800"/>
              <a:t>On the computer, write an example of your function for</a:t>
            </a:r>
            <a:r>
              <a:rPr lang="en" sz="1800" u="sng"/>
              <a:t> each key</a:t>
            </a:r>
            <a:r>
              <a:rPr lang="en" sz="1800"/>
              <a:t>, using EXAMPLE.</a:t>
            </a:r>
          </a:p>
          <a:p>
            <a:pPr lvl="0" rtl="0">
              <a:spcBef>
                <a:spcPts val="0"/>
              </a:spcBef>
              <a:buNone/>
            </a:pPr>
            <a:endParaRPr sz="1800"/>
          </a:p>
          <a:p>
            <a:pPr lvl="0" rtl="0">
              <a:spcBef>
                <a:spcPts val="0"/>
              </a:spcBef>
              <a:buNone/>
            </a:pPr>
            <a:r>
              <a:rPr lang="en" sz="1800"/>
              <a:t>(EXAMPLE	(____________________________)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a:p>
        </p:txBody>
      </p:sp>
    </p:spTree>
    <p:extLst>
      <p:ext uri="{BB962C8B-B14F-4D97-AF65-F5344CB8AC3E}">
        <p14:creationId xmlns:p14="http://schemas.microsoft.com/office/powerpoint/2010/main" val="1298214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p:nvPr/>
        </p:nvSpPr>
        <p:spPr>
          <a:xfrm>
            <a:off x="152400" y="152400"/>
            <a:ext cx="8765100" cy="6500400"/>
          </a:xfrm>
          <a:prstGeom prst="rect">
            <a:avLst/>
          </a:prstGeom>
          <a:noFill/>
          <a:ln>
            <a:noFill/>
          </a:ln>
        </p:spPr>
        <p:txBody>
          <a:bodyPr lIns="91425" tIns="91425" rIns="91425" bIns="91425" anchor="ctr" anchorCtr="0">
            <a:noAutofit/>
          </a:bodyPr>
          <a:lstStyle/>
          <a:p>
            <a:pPr lvl="0" rtl="0">
              <a:lnSpc>
                <a:spcPct val="115000"/>
              </a:lnSpc>
              <a:spcBef>
                <a:spcPts val="1400"/>
              </a:spcBef>
              <a:spcAft>
                <a:spcPts val="400"/>
              </a:spcAft>
              <a:buNone/>
            </a:pPr>
            <a:r>
              <a:rPr lang="en" sz="1800" b="1">
                <a:solidFill>
                  <a:srgbClr val="666666"/>
                </a:solidFill>
              </a:rPr>
              <a:t>Give Examples</a:t>
            </a:r>
          </a:p>
          <a:p>
            <a:pPr lvl="0" rtl="0">
              <a:lnSpc>
                <a:spcPct val="115000"/>
              </a:lnSpc>
              <a:spcBef>
                <a:spcPts val="0"/>
              </a:spcBef>
              <a:buNone/>
            </a:pPr>
            <a:r>
              <a:rPr lang="en" sz="1800"/>
              <a:t>On the computer, write an example of your function for</a:t>
            </a:r>
            <a:r>
              <a:rPr lang="en" sz="1800" u="sng"/>
              <a:t> each topping</a:t>
            </a:r>
            <a:r>
              <a:rPr lang="en" sz="1800"/>
              <a:t>, using EXAMPLE.</a:t>
            </a:r>
          </a:p>
          <a:p>
            <a:pPr lvl="0" rtl="0">
              <a:spcBef>
                <a:spcPts val="0"/>
              </a:spcBef>
              <a:buNone/>
            </a:pPr>
            <a:endParaRPr sz="1800"/>
          </a:p>
          <a:p>
            <a:pPr lvl="0" rtl="0">
              <a:spcBef>
                <a:spcPts val="0"/>
              </a:spcBef>
              <a:buNone/>
            </a:pPr>
            <a:r>
              <a:rPr lang="en" sz="1800"/>
              <a:t>(EXAMPLE	(________________________)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(__________________________)  ___________________________)</a:t>
            </a:r>
          </a:p>
          <a:p>
            <a:pPr lvl="0" rtl="0">
              <a:spcBef>
                <a:spcPts val="0"/>
              </a:spcBef>
              <a:buNone/>
            </a:pPr>
            <a:r>
              <a:rPr lang="en" sz="1800"/>
              <a:t>			Use the function here				What should the function produce?</a:t>
            </a:r>
          </a:p>
          <a:p>
            <a:pPr lvl="0" rtl="0">
              <a:spcBef>
                <a:spcPts val="0"/>
              </a:spcBef>
              <a:buNone/>
            </a:pPr>
            <a:endParaRPr sz="1800"/>
          </a:p>
          <a:p>
            <a:pPr lvl="0" rtl="0">
              <a:spcBef>
                <a:spcPts val="0"/>
              </a:spcBef>
              <a:buNone/>
            </a:pPr>
            <a:r>
              <a:rPr lang="en" sz="1800"/>
              <a:t>(EXAMPLE	(_________________________)  ___________________________)</a:t>
            </a:r>
          </a:p>
          <a:p>
            <a:pPr lvl="0" rtl="0">
              <a:spcBef>
                <a:spcPts val="0"/>
              </a:spcBef>
              <a:buNone/>
            </a:pPr>
            <a:r>
              <a:rPr lang="en" sz="1800"/>
              <a:t>			Use the function here				What should the function produce?</a:t>
            </a:r>
          </a:p>
        </p:txBody>
      </p:sp>
    </p:spTree>
    <p:extLst>
      <p:ext uri="{BB962C8B-B14F-4D97-AF65-F5344CB8AC3E}">
        <p14:creationId xmlns:p14="http://schemas.microsoft.com/office/powerpoint/2010/main" val="11594069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p:txBody>
          <a:bodyPr/>
          <a:lstStyle/>
          <a:p>
            <a:pPr lvl="0"/>
            <a:r>
              <a:rPr lang="en"/>
              <a:t>how to design programs?</a:t>
            </a:r>
          </a:p>
        </p:txBody>
      </p:sp>
      <p:sp>
        <p:nvSpPr>
          <p:cNvPr id="150" name="Shape 150"/>
          <p:cNvSpPr txBox="1">
            <a:spLocks noGrp="1"/>
          </p:cNvSpPr>
          <p:nvPr>
            <p:ph type="body" idx="1"/>
          </p:nvPr>
        </p:nvSpPr>
        <p:spPr/>
        <p:txBody>
          <a:bodyPr/>
          <a:lstStyle/>
          <a:p>
            <a:pPr lvl="0"/>
            <a:r>
              <a:rPr lang="en-US">
                <a:sym typeface="Times New Roman"/>
              </a:rPr>
              <a:t>There are two ways to go about solving this word problem:</a:t>
            </a:r>
          </a:p>
          <a:p>
            <a:pPr lvl="0"/>
            <a:endParaRPr lang="en-US">
              <a:sym typeface="Times New Roman"/>
            </a:endParaRPr>
          </a:p>
          <a:p>
            <a:pPr lvl="0"/>
            <a:r>
              <a:rPr lang="en-US">
                <a:sym typeface="Times New Roman"/>
              </a:rPr>
              <a:t>(define (onscreen? x)</a:t>
            </a:r>
          </a:p>
          <a:p>
            <a:pPr lvl="0"/>
            <a:r>
              <a:rPr lang="en-US">
                <a:sym typeface="Times New Roman"/>
              </a:rPr>
              <a:t>(and (&gt; x -50) (&lt; x 690)))</a:t>
            </a:r>
          </a:p>
          <a:p>
            <a:pPr lvl="0"/>
            <a:endParaRPr lang="en-US">
              <a:sym typeface="Times New Roman"/>
            </a:endParaRPr>
          </a:p>
          <a:p>
            <a:pPr lvl="0"/>
            <a:r>
              <a:rPr lang="en-US">
                <a:sym typeface="Times New Roman"/>
              </a:rPr>
              <a:t>and...</a:t>
            </a:r>
          </a:p>
          <a:p>
            <a:pPr lvl="0"/>
            <a:endParaRPr lang="en-US">
              <a:sym typeface="Times New Roman"/>
            </a:endParaRPr>
          </a:p>
          <a:p>
            <a:pPr lvl="0"/>
            <a:r>
              <a:rPr lang="en-US">
                <a:sym typeface="Times New Roman"/>
              </a:rPr>
              <a:t>(define (onscreen? x)</a:t>
            </a:r>
          </a:p>
          <a:p>
            <a:pPr lvl="0"/>
            <a:r>
              <a:rPr lang="en-US">
                <a:sym typeface="Times New Roman"/>
              </a:rPr>
              <a:t>(and (safe-left? x) (safe-right? x)))</a:t>
            </a:r>
          </a:p>
          <a:p>
            <a:pPr lvl="0"/>
            <a:endParaRPr lang="en-US"/>
          </a:p>
        </p:txBody>
      </p:sp>
    </p:spTree>
    <p:extLst>
      <p:ext uri="{BB962C8B-B14F-4D97-AF65-F5344CB8AC3E}">
        <p14:creationId xmlns:p14="http://schemas.microsoft.com/office/powerpoint/2010/main" val="3259768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p:nvPr>
        </p:nvSpPr>
        <p:spPr/>
        <p:txBody>
          <a:bodyPr/>
          <a:lstStyle/>
          <a:p>
            <a:pPr lvl="0"/>
            <a:r>
              <a:rPr lang="en"/>
              <a:t>Collision Detection</a:t>
            </a:r>
          </a:p>
        </p:txBody>
      </p:sp>
      <p:sp>
        <p:nvSpPr>
          <p:cNvPr id="28" name="Shape 28"/>
          <p:cNvSpPr txBox="1">
            <a:spLocks noGrp="1"/>
          </p:cNvSpPr>
          <p:nvPr>
            <p:ph type="subTitle" idx="1"/>
          </p:nvPr>
        </p:nvSpPr>
        <p:spPr/>
        <p:txBody>
          <a:bodyPr/>
          <a:lstStyle/>
          <a:p>
            <a:pPr lvl="0"/>
            <a:r>
              <a:rPr lang="en"/>
              <a:t>line-length, distance, collide?</a:t>
            </a:r>
          </a:p>
        </p:txBody>
      </p:sp>
    </p:spTree>
    <p:extLst>
      <p:ext uri="{BB962C8B-B14F-4D97-AF65-F5344CB8AC3E}">
        <p14:creationId xmlns:p14="http://schemas.microsoft.com/office/powerpoint/2010/main" val="220196015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p:txBody>
          <a:bodyPr/>
          <a:lstStyle/>
          <a:p>
            <a:pPr lvl="0"/>
            <a:r>
              <a:rPr lang="en"/>
              <a:t>Convert the expression to circles of evaluation</a:t>
            </a:r>
          </a:p>
        </p:txBody>
      </p:sp>
      <p:sp>
        <p:nvSpPr>
          <p:cNvPr id="46" name="Shape 46"/>
          <p:cNvSpPr txBox="1"/>
          <p:nvPr/>
        </p:nvSpPr>
        <p:spPr>
          <a:xfrm>
            <a:off x="937096" y="369897"/>
            <a:ext cx="6844199" cy="729300"/>
          </a:xfrm>
          <a:prstGeom prst="rect">
            <a:avLst/>
          </a:prstGeom>
          <a:noFill/>
          <a:ln>
            <a:noFill/>
          </a:ln>
        </p:spPr>
        <p:txBody>
          <a:bodyPr lIns="91425" tIns="91425" rIns="91425" bIns="91425" anchor="ctr" anchorCtr="0">
            <a:noAutofit/>
          </a:bodyPr>
          <a:lstStyle/>
          <a:p>
            <a:pPr lvl="0" rtl="0">
              <a:spcBef>
                <a:spcPts val="0"/>
              </a:spcBef>
              <a:buNone/>
            </a:pPr>
            <a:r>
              <a:rPr lang="en" sz="1800">
                <a:latin typeface="Trebuchet MS"/>
                <a:ea typeface="Trebuchet MS"/>
                <a:cs typeface="Trebuchet MS"/>
                <a:sym typeface="Trebuchet MS"/>
              </a:rPr>
              <a:t>The distance between the points (4, 2) and (1, 3) is given by:</a:t>
            </a:r>
          </a:p>
        </p:txBody>
      </p:sp>
      <p:cxnSp>
        <p:nvCxnSpPr>
          <p:cNvPr id="47" name="Shape 47"/>
          <p:cNvCxnSpPr>
            <a:stCxn id="48" idx="1"/>
            <a:endCxn id="48" idx="7"/>
          </p:cNvCxnSpPr>
          <p:nvPr/>
        </p:nvCxnSpPr>
        <p:spPr>
          <a:xfrm>
            <a:off x="1546253" y="3636579"/>
            <a:ext cx="2121900" cy="0"/>
          </a:xfrm>
          <a:prstGeom prst="straightConnector1">
            <a:avLst/>
          </a:prstGeom>
          <a:noFill/>
          <a:ln w="19050" cap="flat" cmpd="sng">
            <a:solidFill>
              <a:srgbClr val="000000"/>
            </a:solidFill>
            <a:prstDash val="solid"/>
            <a:round/>
            <a:headEnd type="none" w="lg" len="lg"/>
            <a:tailEnd type="none" w="lg" len="lg"/>
          </a:ln>
        </p:spPr>
      </p:cxnSp>
      <p:cxnSp>
        <p:nvCxnSpPr>
          <p:cNvPr id="49" name="Shape 49"/>
          <p:cNvCxnSpPr>
            <a:stCxn id="50" idx="1"/>
            <a:endCxn id="50" idx="7"/>
          </p:cNvCxnSpPr>
          <p:nvPr/>
        </p:nvCxnSpPr>
        <p:spPr>
          <a:xfrm>
            <a:off x="1835518" y="4173729"/>
            <a:ext cx="1542899" cy="0"/>
          </a:xfrm>
          <a:prstGeom prst="straightConnector1">
            <a:avLst/>
          </a:prstGeom>
          <a:noFill/>
          <a:ln w="19050" cap="flat" cmpd="sng">
            <a:solidFill>
              <a:srgbClr val="000000"/>
            </a:solidFill>
            <a:prstDash val="solid"/>
            <a:round/>
            <a:headEnd type="none" w="lg" len="lg"/>
            <a:tailEnd type="none" w="lg" len="lg"/>
          </a:ln>
        </p:spPr>
      </p:cxnSp>
      <p:sp>
        <p:nvSpPr>
          <p:cNvPr id="51" name="Shape 51"/>
          <p:cNvSpPr/>
          <p:nvPr/>
        </p:nvSpPr>
        <p:spPr>
          <a:xfrm>
            <a:off x="152072" y="1560452"/>
            <a:ext cx="8865300" cy="52134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548700" y="2472813"/>
            <a:ext cx="8046599" cy="4040399"/>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3" name="Shape 53"/>
          <p:cNvCxnSpPr>
            <a:stCxn id="51" idx="1"/>
            <a:endCxn id="51" idx="7"/>
          </p:cNvCxnSpPr>
          <p:nvPr/>
        </p:nvCxnSpPr>
        <p:spPr>
          <a:xfrm>
            <a:off x="1450365" y="2323937"/>
            <a:ext cx="6268800" cy="0"/>
          </a:xfrm>
          <a:prstGeom prst="straightConnector1">
            <a:avLst/>
          </a:prstGeom>
          <a:noFill/>
          <a:ln w="19050" cap="flat" cmpd="sng">
            <a:solidFill>
              <a:srgbClr val="000000"/>
            </a:solidFill>
            <a:prstDash val="solid"/>
            <a:round/>
            <a:headEnd type="none" w="lg" len="lg"/>
            <a:tailEnd type="none" w="lg" len="lg"/>
          </a:ln>
        </p:spPr>
      </p:cxnSp>
      <p:cxnSp>
        <p:nvCxnSpPr>
          <p:cNvPr id="54" name="Shape 54"/>
          <p:cNvCxnSpPr>
            <a:stCxn id="52" idx="1"/>
            <a:endCxn id="52" idx="7"/>
          </p:cNvCxnSpPr>
          <p:nvPr/>
        </p:nvCxnSpPr>
        <p:spPr>
          <a:xfrm>
            <a:off x="1727097" y="3064516"/>
            <a:ext cx="5689800" cy="0"/>
          </a:xfrm>
          <a:prstGeom prst="straightConnector1">
            <a:avLst/>
          </a:prstGeom>
          <a:noFill/>
          <a:ln w="19050" cap="flat" cmpd="sng">
            <a:solidFill>
              <a:srgbClr val="000000"/>
            </a:solidFill>
            <a:prstDash val="solid"/>
            <a:round/>
            <a:headEnd type="none" w="lg" len="lg"/>
            <a:tailEnd type="none" w="lg" len="lg"/>
          </a:ln>
        </p:spPr>
      </p:cxnSp>
      <p:sp>
        <p:nvSpPr>
          <p:cNvPr id="48" name="Shape 48"/>
          <p:cNvSpPr/>
          <p:nvPr/>
        </p:nvSpPr>
        <p:spPr>
          <a:xfrm>
            <a:off x="1106781" y="3254837"/>
            <a:ext cx="3000900" cy="26067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4789233" y="3254837"/>
            <a:ext cx="3000900" cy="26067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6" name="Shape 56"/>
          <p:cNvCxnSpPr>
            <a:stCxn id="55" idx="1"/>
            <a:endCxn id="55" idx="7"/>
          </p:cNvCxnSpPr>
          <p:nvPr/>
        </p:nvCxnSpPr>
        <p:spPr>
          <a:xfrm>
            <a:off x="5228705" y="3636579"/>
            <a:ext cx="2121900" cy="0"/>
          </a:xfrm>
          <a:prstGeom prst="straightConnector1">
            <a:avLst/>
          </a:prstGeom>
          <a:noFill/>
          <a:ln w="19050" cap="flat" cmpd="sng">
            <a:solidFill>
              <a:srgbClr val="000000"/>
            </a:solidFill>
            <a:prstDash val="solid"/>
            <a:round/>
            <a:headEnd type="none" w="lg" len="lg"/>
            <a:tailEnd type="none" w="lg" len="lg"/>
          </a:ln>
        </p:spPr>
      </p:cxnSp>
      <p:sp>
        <p:nvSpPr>
          <p:cNvPr id="50" name="Shape 50"/>
          <p:cNvSpPr/>
          <p:nvPr/>
        </p:nvSpPr>
        <p:spPr>
          <a:xfrm>
            <a:off x="1515943" y="3906523"/>
            <a:ext cx="2182200" cy="18246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5198394" y="3906523"/>
            <a:ext cx="2182200" cy="1824600"/>
          </a:xfrm>
          <a:prstGeom prst="ellipse">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8" name="Shape 58"/>
          <p:cNvCxnSpPr>
            <a:stCxn id="57" idx="1"/>
            <a:endCxn id="57" idx="7"/>
          </p:cNvCxnSpPr>
          <p:nvPr/>
        </p:nvCxnSpPr>
        <p:spPr>
          <a:xfrm>
            <a:off x="5517970" y="4173729"/>
            <a:ext cx="1542900" cy="0"/>
          </a:xfrm>
          <a:prstGeom prst="straightConnector1">
            <a:avLst/>
          </a:prstGeom>
          <a:noFill/>
          <a:ln w="19050" cap="flat" cmpd="sng">
            <a:solidFill>
              <a:srgbClr val="000000"/>
            </a:solidFill>
            <a:prstDash val="solid"/>
            <a:round/>
            <a:headEnd type="none" w="lg" len="lg"/>
            <a:tailEnd type="none" w="lg" len="lg"/>
          </a:ln>
        </p:spPr>
      </p:cxnSp>
      <p:sp>
        <p:nvSpPr>
          <p:cNvPr id="59" name="Shape 59"/>
          <p:cNvSpPr txBox="1"/>
          <p:nvPr/>
        </p:nvSpPr>
        <p:spPr>
          <a:xfrm>
            <a:off x="1351476" y="3051378"/>
            <a:ext cx="2455200" cy="782400"/>
          </a:xfrm>
          <a:prstGeom prst="rect">
            <a:avLst/>
          </a:prstGeom>
          <a:noFill/>
          <a:ln>
            <a:noFill/>
          </a:ln>
        </p:spPr>
        <p:txBody>
          <a:bodyPr lIns="91425" tIns="91425" rIns="91425" bIns="91425" anchor="ctr" anchorCtr="0">
            <a:noAutofit/>
          </a:bodyPr>
          <a:lstStyle/>
          <a:p>
            <a:pPr lvl="0" algn="ctr">
              <a:spcBef>
                <a:spcPts val="0"/>
              </a:spcBef>
              <a:buNone/>
            </a:pPr>
            <a:r>
              <a:rPr lang="en" sz="1800"/>
              <a:t>sq</a:t>
            </a:r>
          </a:p>
        </p:txBody>
      </p:sp>
      <p:sp>
        <p:nvSpPr>
          <p:cNvPr id="60" name="Shape 60"/>
          <p:cNvSpPr txBox="1"/>
          <p:nvPr/>
        </p:nvSpPr>
        <p:spPr>
          <a:xfrm>
            <a:off x="1778607" y="3866400"/>
            <a:ext cx="1698899" cy="323399"/>
          </a:xfrm>
          <a:prstGeom prst="rect">
            <a:avLst/>
          </a:prstGeom>
          <a:noFill/>
          <a:ln>
            <a:noFill/>
          </a:ln>
        </p:spPr>
        <p:txBody>
          <a:bodyPr lIns="91425" tIns="91425" rIns="91425" bIns="91425" anchor="ctr" anchorCtr="0">
            <a:noAutofit/>
          </a:bodyPr>
          <a:lstStyle/>
          <a:p>
            <a:pPr lvl="0" algn="ctr">
              <a:spcBef>
                <a:spcPts val="0"/>
              </a:spcBef>
              <a:buNone/>
            </a:pPr>
            <a:r>
              <a:rPr lang="en" sz="3600"/>
              <a:t>-</a:t>
            </a:r>
          </a:p>
        </p:txBody>
      </p:sp>
      <p:sp>
        <p:nvSpPr>
          <p:cNvPr id="61" name="Shape 61"/>
          <p:cNvSpPr txBox="1"/>
          <p:nvPr/>
        </p:nvSpPr>
        <p:spPr>
          <a:xfrm>
            <a:off x="1629599" y="4593755"/>
            <a:ext cx="1899599" cy="568800"/>
          </a:xfrm>
          <a:prstGeom prst="rect">
            <a:avLst/>
          </a:prstGeom>
          <a:noFill/>
          <a:ln>
            <a:noFill/>
          </a:ln>
        </p:spPr>
        <p:txBody>
          <a:bodyPr lIns="91425" tIns="91425" rIns="91425" bIns="91425" anchor="ctr" anchorCtr="0">
            <a:noAutofit/>
          </a:bodyPr>
          <a:lstStyle/>
          <a:p>
            <a:pPr lvl="0" algn="ctr">
              <a:spcBef>
                <a:spcPts val="0"/>
              </a:spcBef>
              <a:buNone/>
            </a:pPr>
            <a:r>
              <a:rPr lang="en" sz="2400"/>
              <a:t>1         4</a:t>
            </a:r>
          </a:p>
        </p:txBody>
      </p:sp>
      <p:pic>
        <p:nvPicPr>
          <p:cNvPr id="62" name="Shape 62"/>
          <p:cNvPicPr preferRelativeResize="0"/>
          <p:nvPr/>
        </p:nvPicPr>
        <p:blipFill>
          <a:blip r:embed="rId3">
            <a:alphaModFix/>
          </a:blip>
          <a:stretch>
            <a:fillRect/>
          </a:stretch>
        </p:blipFill>
        <p:spPr>
          <a:xfrm>
            <a:off x="2282746" y="916100"/>
            <a:ext cx="4378020" cy="605233"/>
          </a:xfrm>
          <a:prstGeom prst="rect">
            <a:avLst/>
          </a:prstGeom>
          <a:noFill/>
          <a:ln>
            <a:noFill/>
          </a:ln>
        </p:spPr>
      </p:pic>
    </p:spTree>
    <p:extLst>
      <p:ext uri="{BB962C8B-B14F-4D97-AF65-F5344CB8AC3E}">
        <p14:creationId xmlns:p14="http://schemas.microsoft.com/office/powerpoint/2010/main" val="313120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p:txBody>
          <a:bodyPr/>
          <a:lstStyle/>
          <a:p>
            <a:pPr lvl="0"/>
            <a:r>
              <a:rPr lang="en"/>
              <a:t>Green Triangle</a:t>
            </a:r>
          </a:p>
        </p:txBody>
      </p:sp>
      <p:sp>
        <p:nvSpPr>
          <p:cNvPr id="4" name="Content Placeholder 3"/>
          <p:cNvSpPr>
            <a:spLocks noGrp="1"/>
          </p:cNvSpPr>
          <p:nvPr>
            <p:ph idx="1"/>
          </p:nvPr>
        </p:nvSpPr>
        <p:spPr/>
        <p:txBody>
          <a:bodyPr/>
          <a:lstStyle/>
          <a:p>
            <a:r>
              <a:rPr lang="en" sz="2000" dirty="0"/>
              <a:t>Write a function that takes a number and gives a green triangle.</a:t>
            </a:r>
          </a:p>
          <a:p>
            <a:endParaRPr lang="en-US" dirty="0"/>
          </a:p>
        </p:txBody>
      </p:sp>
    </p:spTree>
    <p:extLst>
      <p:ext uri="{BB962C8B-B14F-4D97-AF65-F5344CB8AC3E}">
        <p14:creationId xmlns:p14="http://schemas.microsoft.com/office/powerpoint/2010/main" val="126840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p:nvPr>
        </p:nvSpPr>
        <p:spPr/>
        <p:txBody>
          <a:bodyPr/>
          <a:lstStyle/>
          <a:p>
            <a:pPr lvl="0"/>
            <a:r>
              <a:rPr lang="en" dirty="0"/>
              <a:t>Composition of Functions</a:t>
            </a:r>
          </a:p>
        </p:txBody>
      </p:sp>
      <p:sp>
        <p:nvSpPr>
          <p:cNvPr id="28" name="Shape 28"/>
          <p:cNvSpPr txBox="1">
            <a:spLocks noGrp="1"/>
          </p:cNvSpPr>
          <p:nvPr>
            <p:ph idx="1"/>
          </p:nvPr>
        </p:nvSpPr>
        <p:spPr/>
        <p:txBody>
          <a:bodyPr/>
          <a:lstStyle/>
          <a:p>
            <a:pPr lvl="0"/>
            <a:r>
              <a:rPr lang="en" dirty="0"/>
              <a:t>How can one expression be the argument of another?</a:t>
            </a:r>
          </a:p>
          <a:p>
            <a:pPr lvl="0"/>
            <a:endParaRPr lang="en" dirty="0"/>
          </a:p>
          <a:p>
            <a:pPr marL="0" lvl="0" indent="0">
              <a:buNone/>
            </a:pPr>
            <a:r>
              <a:rPr lang="en" dirty="0"/>
              <a:t>(+ 3 (* 5 7))</a:t>
            </a:r>
          </a:p>
          <a:p>
            <a:pPr marL="0" lvl="0" indent="0">
              <a:buNone/>
            </a:pPr>
            <a:r>
              <a:rPr lang="en" dirty="0"/>
              <a:t>(rotate 45 (square 50 “solid” “red”))</a:t>
            </a:r>
          </a:p>
        </p:txBody>
      </p:sp>
    </p:spTree>
    <p:extLst>
      <p:ext uri="{BB962C8B-B14F-4D97-AF65-F5344CB8AC3E}">
        <p14:creationId xmlns:p14="http://schemas.microsoft.com/office/powerpoint/2010/main" val="419176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p:txBody>
          <a:bodyPr/>
          <a:lstStyle/>
          <a:p>
            <a:pPr lvl="0"/>
            <a:r>
              <a:rPr lang="en"/>
              <a:t>error messages</a:t>
            </a:r>
          </a:p>
        </p:txBody>
      </p:sp>
      <p:sp>
        <p:nvSpPr>
          <p:cNvPr id="40" name="Shape 40"/>
          <p:cNvSpPr txBox="1">
            <a:spLocks noGrp="1"/>
          </p:cNvSpPr>
          <p:nvPr>
            <p:ph type="body" idx="1"/>
          </p:nvPr>
        </p:nvSpPr>
        <p:spPr/>
        <p:txBody>
          <a:bodyPr/>
          <a:lstStyle/>
          <a:p>
            <a:pPr lvl="0"/>
            <a:r>
              <a:rPr lang="en-US"/>
              <a:t>enter the following code exactly how it is written</a:t>
            </a:r>
          </a:p>
          <a:p>
            <a:pPr lvl="0"/>
            <a:endParaRPr lang="en-US"/>
          </a:p>
          <a:p>
            <a:pPr lvl="0"/>
            <a:r>
              <a:rPr lang="en-US">
                <a:sym typeface="Courier New"/>
              </a:rPr>
              <a:t>(circle 50 "solid" "red"</a:t>
            </a:r>
          </a:p>
          <a:p>
            <a:pPr lvl="0"/>
            <a:endParaRPr lang="en-US">
              <a:sym typeface="Courier New"/>
            </a:endParaRPr>
          </a:p>
          <a:p>
            <a:pPr lvl="0"/>
            <a:r>
              <a:rPr lang="en-US"/>
              <a:t>What does the message say?</a:t>
            </a:r>
          </a:p>
          <a:p>
            <a:pPr lvl="0"/>
            <a:endParaRPr lang="en-US">
              <a:sym typeface="Courier New"/>
            </a:endParaRPr>
          </a:p>
          <a:p>
            <a:pPr lvl="0"/>
            <a:endParaRPr lang="en-US">
              <a:sym typeface="Courier New"/>
            </a:endParaRPr>
          </a:p>
        </p:txBody>
      </p:sp>
    </p:spTree>
    <p:extLst>
      <p:ext uri="{BB962C8B-B14F-4D97-AF65-F5344CB8AC3E}">
        <p14:creationId xmlns:p14="http://schemas.microsoft.com/office/powerpoint/2010/main" val="375874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p:txBody>
          <a:bodyPr/>
          <a:lstStyle/>
          <a:p>
            <a:pPr lvl="0"/>
            <a:r>
              <a:rPr lang="en"/>
              <a:t>Finish this design recipe.</a:t>
            </a:r>
          </a:p>
        </p:txBody>
      </p:sp>
      <p:sp>
        <p:nvSpPr>
          <p:cNvPr id="58" name="Shape 58"/>
          <p:cNvSpPr txBox="1">
            <a:spLocks noGrp="1"/>
          </p:cNvSpPr>
          <p:nvPr>
            <p:ph type="body" idx="1"/>
          </p:nvPr>
        </p:nvSpPr>
        <p:spPr/>
        <p:txBody>
          <a:bodyPr/>
          <a:lstStyle/>
          <a:p>
            <a:pPr lvl="0"/>
            <a:r>
              <a:rPr lang="en-US"/>
              <a:t>; double: Number → Number</a:t>
            </a:r>
          </a:p>
          <a:p>
            <a:pPr lvl="0"/>
            <a:r>
              <a:rPr lang="en-US"/>
              <a:t>(EXAMPLE (                        	)(* 20 2))</a:t>
            </a:r>
          </a:p>
          <a:p>
            <a:pPr lvl="0"/>
            <a:r>
              <a:rPr lang="en-US"/>
              <a:t>(EXAMPLE) (double 36)(                           	))</a:t>
            </a:r>
          </a:p>
          <a:p>
            <a:pPr lvl="0"/>
            <a:r>
              <a:rPr lang="en-US"/>
              <a:t>(define                                                           )</a:t>
            </a:r>
          </a:p>
          <a:p>
            <a:pPr lvl="0"/>
            <a:endParaRPr lang="en-US"/>
          </a:p>
        </p:txBody>
      </p:sp>
    </p:spTree>
    <p:extLst>
      <p:ext uri="{BB962C8B-B14F-4D97-AF65-F5344CB8AC3E}">
        <p14:creationId xmlns:p14="http://schemas.microsoft.com/office/powerpoint/2010/main" val="2404007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p:txBody>
          <a:bodyPr/>
          <a:lstStyle/>
          <a:p>
            <a:pPr lvl="0"/>
            <a:r>
              <a:rPr lang="en"/>
              <a:t>how about this one?</a:t>
            </a:r>
          </a:p>
        </p:txBody>
      </p:sp>
      <p:sp>
        <p:nvSpPr>
          <p:cNvPr id="46" name="Shape 46"/>
          <p:cNvSpPr txBox="1">
            <a:spLocks noGrp="1"/>
          </p:cNvSpPr>
          <p:nvPr>
            <p:ph type="body" idx="1"/>
          </p:nvPr>
        </p:nvSpPr>
        <p:spPr/>
        <p:txBody>
          <a:bodyPr/>
          <a:lstStyle/>
          <a:p>
            <a:pPr lvl="0"/>
            <a:r>
              <a:rPr lang="en-US">
                <a:sym typeface="Courier New"/>
              </a:rPr>
              <a:t>(circle "solid" 50 "red")</a:t>
            </a:r>
          </a:p>
          <a:p>
            <a:pPr lvl="0"/>
            <a:endParaRPr lang="en-US">
              <a:sym typeface="Courier New"/>
            </a:endParaRPr>
          </a:p>
          <a:p>
            <a:pPr lvl="0"/>
            <a:r>
              <a:rPr lang="en-US"/>
              <a:t>What is the message telling us?</a:t>
            </a:r>
          </a:p>
        </p:txBody>
      </p:sp>
    </p:spTree>
    <p:extLst>
      <p:ext uri="{BB962C8B-B14F-4D97-AF65-F5344CB8AC3E}">
        <p14:creationId xmlns:p14="http://schemas.microsoft.com/office/powerpoint/2010/main" val="853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
              <a:t>what is the difference between a type and a value?</a:t>
            </a:r>
          </a:p>
        </p:txBody>
      </p:sp>
      <p:sp>
        <p:nvSpPr>
          <p:cNvPr id="3" name="Text Placeholder 2"/>
          <p:cNvSpPr>
            <a:spLocks noGrp="1"/>
          </p:cNvSpPr>
          <p:nvPr>
            <p:ph type="body" idx="1"/>
          </p:nvPr>
        </p:nvSpPr>
        <p:spPr/>
        <p:txBody>
          <a:bodyPr/>
          <a:lstStyle/>
          <a:p>
            <a:r>
              <a:rPr lang="en-US" dirty="0"/>
              <a:t>Units in science, sets/intervals in math, datatypes in computer science.</a:t>
            </a:r>
          </a:p>
          <a:p>
            <a:r>
              <a:rPr lang="en-US" dirty="0"/>
              <a:t>We need to be able to talk about ideas in general terms</a:t>
            </a:r>
          </a:p>
          <a:p>
            <a:r>
              <a:rPr lang="en-US" dirty="0"/>
              <a:t>Types are general</a:t>
            </a:r>
          </a:p>
          <a:p>
            <a:r>
              <a:rPr lang="en-US" dirty="0"/>
              <a:t>Values are specific</a:t>
            </a:r>
          </a:p>
          <a:p>
            <a:endParaRPr lang="en-US" dirty="0"/>
          </a:p>
        </p:txBody>
      </p:sp>
    </p:spTree>
    <p:extLst>
      <p:ext uri="{BB962C8B-B14F-4D97-AF65-F5344CB8AC3E}">
        <p14:creationId xmlns:p14="http://schemas.microsoft.com/office/powerpoint/2010/main" val="415171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7" name="Shape 57"/>
          <p:cNvSpPr txBox="1">
            <a:spLocks noGrp="1"/>
          </p:cNvSpPr>
          <p:nvPr>
            <p:ph type="title"/>
          </p:nvPr>
        </p:nvSpPr>
        <p:spPr/>
        <p:txBody>
          <a:bodyPr/>
          <a:lstStyle/>
          <a:p>
            <a:pPr lvl="0"/>
            <a:r>
              <a:rPr lang="en"/>
              <a:t>enter the following code and be prepared to discuss</a:t>
            </a:r>
          </a:p>
        </p:txBody>
      </p:sp>
      <p:sp>
        <p:nvSpPr>
          <p:cNvPr id="56" name="Shape 56"/>
          <p:cNvSpPr txBox="1">
            <a:spLocks noGrp="1"/>
          </p:cNvSpPr>
          <p:nvPr>
            <p:ph type="body" idx="1"/>
          </p:nvPr>
        </p:nvSpPr>
        <p:spPr/>
        <p:txBody>
          <a:bodyPr/>
          <a:lstStyle/>
          <a:p>
            <a:pPr marL="0" lvl="0" indent="0">
              <a:buNone/>
            </a:pPr>
            <a:r>
              <a:rPr lang="en-US" dirty="0"/>
              <a:t>(define width 100)</a:t>
            </a:r>
          </a:p>
          <a:p>
            <a:pPr lvl="0"/>
            <a:endParaRPr lang="en-US" dirty="0"/>
          </a:p>
          <a:p>
            <a:pPr marL="0" lvl="0" indent="0">
              <a:buNone/>
            </a:pPr>
            <a:r>
              <a:rPr lang="en-US" dirty="0"/>
              <a:t>(define radius</a:t>
            </a:r>
          </a:p>
          <a:p>
            <a:pPr marL="0" lvl="0" indent="0">
              <a:buNone/>
            </a:pPr>
            <a:r>
              <a:rPr lang="en-US" dirty="0"/>
              <a:t>  (* width 1/2))</a:t>
            </a:r>
          </a:p>
          <a:p>
            <a:pPr lvl="0"/>
            <a:endParaRPr lang="en-US" dirty="0"/>
          </a:p>
          <a:p>
            <a:pPr marL="0" lvl="0" indent="0">
              <a:buNone/>
            </a:pPr>
            <a:r>
              <a:rPr lang="en-US" dirty="0"/>
              <a:t>(define </a:t>
            </a:r>
            <a:r>
              <a:rPr lang="en-US" dirty="0" err="1"/>
              <a:t>rc</a:t>
            </a:r>
            <a:endParaRPr lang="en-US" dirty="0"/>
          </a:p>
          <a:p>
            <a:pPr marL="0" lvl="0" indent="0">
              <a:buNone/>
            </a:pPr>
            <a:r>
              <a:rPr lang="en-US" dirty="0"/>
              <a:t>  (circle radius "solid" "red"))</a:t>
            </a:r>
          </a:p>
          <a:p>
            <a:pPr lvl="0"/>
            <a:endParaRPr lang="en-US" dirty="0"/>
          </a:p>
          <a:p>
            <a:pPr lvl="0"/>
            <a:endParaRPr lang="en-US" dirty="0"/>
          </a:p>
        </p:txBody>
      </p:sp>
      <p:cxnSp>
        <p:nvCxnSpPr>
          <p:cNvPr id="60" name="Shape 60"/>
          <p:cNvCxnSpPr/>
          <p:nvPr/>
        </p:nvCxnSpPr>
        <p:spPr>
          <a:xfrm flipH="1">
            <a:off x="442099" y="1715125"/>
            <a:ext cx="16200" cy="4124699"/>
          </a:xfrm>
          <a:prstGeom prst="straightConnector1">
            <a:avLst/>
          </a:prstGeom>
          <a:noFill/>
          <a:ln w="19050" cap="flat" cmpd="sng">
            <a:solidFill>
              <a:schemeClr val="dk2"/>
            </a:solidFill>
            <a:prstDash val="solid"/>
            <a:round/>
            <a:headEnd type="none" w="lg" len="lg"/>
            <a:tailEnd type="none" w="lg" len="lg"/>
          </a:ln>
        </p:spPr>
      </p:cxnSp>
      <p:sp>
        <p:nvSpPr>
          <p:cNvPr id="61" name="Shape 61"/>
          <p:cNvSpPr txBox="1"/>
          <p:nvPr/>
        </p:nvSpPr>
        <p:spPr>
          <a:xfrm>
            <a:off x="65475" y="1156767"/>
            <a:ext cx="359999" cy="556499"/>
          </a:xfrm>
          <a:prstGeom prst="rect">
            <a:avLst/>
          </a:prstGeom>
          <a:noFill/>
          <a:ln>
            <a:noFill/>
          </a:ln>
        </p:spPr>
        <p:txBody>
          <a:bodyPr lIns="91425" tIns="91425" rIns="91425" bIns="91425" anchor="t" anchorCtr="0">
            <a:noAutofit/>
          </a:bodyPr>
          <a:lstStyle/>
          <a:p>
            <a:pPr lvl="0">
              <a:spcBef>
                <a:spcPts val="0"/>
              </a:spcBef>
              <a:buNone/>
            </a:pPr>
            <a:r>
              <a:rPr lang="en" sz="2400"/>
              <a:t>1</a:t>
            </a:r>
          </a:p>
        </p:txBody>
      </p:sp>
      <p:sp>
        <p:nvSpPr>
          <p:cNvPr id="62" name="Shape 62"/>
          <p:cNvSpPr txBox="1"/>
          <p:nvPr/>
        </p:nvSpPr>
        <p:spPr>
          <a:xfrm>
            <a:off x="65475" y="1156767"/>
            <a:ext cx="359999" cy="547800"/>
          </a:xfrm>
          <a:prstGeom prst="rect">
            <a:avLst/>
          </a:prstGeom>
          <a:noFill/>
          <a:ln>
            <a:noFill/>
          </a:ln>
        </p:spPr>
        <p:txBody>
          <a:bodyPr lIns="91425" tIns="91425" rIns="91425" bIns="91425" anchor="t" anchorCtr="0">
            <a:noAutofit/>
          </a:bodyPr>
          <a:lstStyle/>
          <a:p>
            <a:pPr lvl="0" rtl="0">
              <a:spcBef>
                <a:spcPts val="0"/>
              </a:spcBef>
              <a:buNone/>
            </a:pPr>
            <a:r>
              <a:rPr lang="en" sz="2400"/>
              <a:t>1</a:t>
            </a:r>
          </a:p>
        </p:txBody>
      </p:sp>
      <p:sp>
        <p:nvSpPr>
          <p:cNvPr id="63" name="Shape 63"/>
          <p:cNvSpPr txBox="1"/>
          <p:nvPr/>
        </p:nvSpPr>
        <p:spPr>
          <a:xfrm>
            <a:off x="65475" y="2063942"/>
            <a:ext cx="359999" cy="547800"/>
          </a:xfrm>
          <a:prstGeom prst="rect">
            <a:avLst/>
          </a:prstGeom>
          <a:noFill/>
          <a:ln>
            <a:noFill/>
          </a:ln>
        </p:spPr>
        <p:txBody>
          <a:bodyPr lIns="91425" tIns="91425" rIns="91425" bIns="91425" anchor="t" anchorCtr="0">
            <a:noAutofit/>
          </a:bodyPr>
          <a:lstStyle/>
          <a:p>
            <a:pPr lvl="0" rtl="0">
              <a:spcBef>
                <a:spcPts val="0"/>
              </a:spcBef>
              <a:buNone/>
            </a:pPr>
            <a:r>
              <a:rPr lang="en" sz="2400" dirty="0"/>
              <a:t>3</a:t>
            </a:r>
          </a:p>
        </p:txBody>
      </p:sp>
      <p:sp>
        <p:nvSpPr>
          <p:cNvPr id="64" name="Shape 64"/>
          <p:cNvSpPr txBox="1"/>
          <p:nvPr/>
        </p:nvSpPr>
        <p:spPr>
          <a:xfrm>
            <a:off x="65475" y="2675317"/>
            <a:ext cx="359999" cy="547800"/>
          </a:xfrm>
          <a:prstGeom prst="rect">
            <a:avLst/>
          </a:prstGeom>
          <a:noFill/>
          <a:ln>
            <a:noFill/>
          </a:ln>
        </p:spPr>
        <p:txBody>
          <a:bodyPr lIns="91425" tIns="91425" rIns="91425" bIns="91425" anchor="t" anchorCtr="0">
            <a:noAutofit/>
          </a:bodyPr>
          <a:lstStyle/>
          <a:p>
            <a:pPr lvl="0" rtl="0">
              <a:spcBef>
                <a:spcPts val="0"/>
              </a:spcBef>
              <a:buNone/>
            </a:pPr>
            <a:r>
              <a:rPr lang="en" sz="2400"/>
              <a:t>4</a:t>
            </a:r>
          </a:p>
        </p:txBody>
      </p:sp>
      <p:sp>
        <p:nvSpPr>
          <p:cNvPr id="65" name="Shape 65"/>
          <p:cNvSpPr txBox="1"/>
          <p:nvPr/>
        </p:nvSpPr>
        <p:spPr>
          <a:xfrm>
            <a:off x="65475" y="4272117"/>
            <a:ext cx="359999" cy="591900"/>
          </a:xfrm>
          <a:prstGeom prst="rect">
            <a:avLst/>
          </a:prstGeom>
          <a:noFill/>
          <a:ln>
            <a:noFill/>
          </a:ln>
        </p:spPr>
        <p:txBody>
          <a:bodyPr lIns="91425" tIns="91425" rIns="91425" bIns="91425" anchor="t" anchorCtr="0">
            <a:noAutofit/>
          </a:bodyPr>
          <a:lstStyle/>
          <a:p>
            <a:pPr lvl="0" rtl="0">
              <a:spcBef>
                <a:spcPts val="0"/>
              </a:spcBef>
              <a:buNone/>
            </a:pPr>
            <a:r>
              <a:rPr lang="en" sz="2400"/>
              <a:t>7</a:t>
            </a:r>
          </a:p>
        </p:txBody>
      </p:sp>
      <p:sp>
        <p:nvSpPr>
          <p:cNvPr id="66" name="Shape 66"/>
          <p:cNvSpPr txBox="1"/>
          <p:nvPr/>
        </p:nvSpPr>
        <p:spPr>
          <a:xfrm>
            <a:off x="65475" y="3680217"/>
            <a:ext cx="359999" cy="591900"/>
          </a:xfrm>
          <a:prstGeom prst="rect">
            <a:avLst/>
          </a:prstGeom>
          <a:noFill/>
          <a:ln>
            <a:noFill/>
          </a:ln>
        </p:spPr>
        <p:txBody>
          <a:bodyPr lIns="91425" tIns="91425" rIns="91425" bIns="91425" anchor="t" anchorCtr="0">
            <a:noAutofit/>
          </a:bodyPr>
          <a:lstStyle/>
          <a:p>
            <a:pPr lvl="0" rtl="0">
              <a:spcBef>
                <a:spcPts val="0"/>
              </a:spcBef>
              <a:buNone/>
            </a:pPr>
            <a:r>
              <a:rPr lang="en" sz="2400"/>
              <a:t>6</a:t>
            </a:r>
          </a:p>
        </p:txBody>
      </p:sp>
    </p:spTree>
    <p:extLst>
      <p:ext uri="{BB962C8B-B14F-4D97-AF65-F5344CB8AC3E}">
        <p14:creationId xmlns:p14="http://schemas.microsoft.com/office/powerpoint/2010/main" val="63067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p:txBody>
          <a:bodyPr/>
          <a:lstStyle/>
          <a:p>
            <a:pPr lvl="0"/>
            <a:r>
              <a:rPr lang="en"/>
              <a:t>composition of functions: putting one function inside of another</a:t>
            </a:r>
          </a:p>
        </p:txBody>
      </p:sp>
      <p:sp>
        <p:nvSpPr>
          <p:cNvPr id="74" name="Shape 74"/>
          <p:cNvSpPr txBox="1">
            <a:spLocks noGrp="1"/>
          </p:cNvSpPr>
          <p:nvPr>
            <p:ph type="body" idx="1"/>
          </p:nvPr>
        </p:nvSpPr>
        <p:spPr/>
        <p:txBody>
          <a:bodyPr/>
          <a:lstStyle/>
          <a:p>
            <a:pPr lvl="0"/>
            <a:r>
              <a:rPr lang="en-US"/>
              <a:t>Interpret the following line of code. </a:t>
            </a:r>
          </a:p>
          <a:p>
            <a:pPr lvl="0"/>
            <a:r>
              <a:rPr lang="en-US"/>
              <a:t>(* 5 (+ 3 2))</a:t>
            </a:r>
          </a:p>
          <a:p>
            <a:pPr lvl="0"/>
            <a:endParaRPr lang="en-US"/>
          </a:p>
          <a:p>
            <a:pPr lvl="0"/>
            <a:r>
              <a:rPr lang="en-US"/>
              <a:t>...and this one?</a:t>
            </a:r>
          </a:p>
          <a:p>
            <a:pPr lvl="0"/>
            <a:r>
              <a:rPr lang="en-US"/>
              <a:t>(rotate 45</a:t>
            </a:r>
          </a:p>
          <a:p>
            <a:pPr lvl="0"/>
            <a:r>
              <a:rPr lang="en-US"/>
              <a:t>(triangle 50 "solid" "green"))</a:t>
            </a:r>
          </a:p>
        </p:txBody>
      </p:sp>
      <p:sp>
        <p:nvSpPr>
          <p:cNvPr id="75" name="Shape 75"/>
          <p:cNvSpPr txBox="1"/>
          <p:nvPr/>
        </p:nvSpPr>
        <p:spPr>
          <a:xfrm>
            <a:off x="503600" y="5732275"/>
            <a:ext cx="8117099" cy="755400"/>
          </a:xfrm>
          <a:prstGeom prst="rect">
            <a:avLst/>
          </a:prstGeom>
          <a:noFill/>
          <a:ln>
            <a:noFill/>
          </a:ln>
        </p:spPr>
        <p:txBody>
          <a:bodyPr lIns="91425" tIns="91425" rIns="91425" bIns="91425" anchor="t" anchorCtr="0">
            <a:noAutofit/>
          </a:bodyPr>
          <a:lstStyle/>
          <a:p>
            <a:pPr lvl="0">
              <a:spcBef>
                <a:spcPts val="0"/>
              </a:spcBef>
              <a:buNone/>
            </a:pPr>
            <a:r>
              <a:rPr lang="en"/>
              <a:t>How many parameters does rotate have?  How do we answer this question?  </a:t>
            </a:r>
          </a:p>
        </p:txBody>
      </p:sp>
    </p:spTree>
    <p:extLst>
      <p:ext uri="{BB962C8B-B14F-4D97-AF65-F5344CB8AC3E}">
        <p14:creationId xmlns:p14="http://schemas.microsoft.com/office/powerpoint/2010/main" val="339244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p:txBody>
          <a:bodyPr/>
          <a:lstStyle/>
          <a:p>
            <a:pPr lvl="0"/>
            <a:r>
              <a:rPr lang="en"/>
              <a:t>locating images relative to each other</a:t>
            </a:r>
          </a:p>
        </p:txBody>
      </p:sp>
      <p:sp>
        <p:nvSpPr>
          <p:cNvPr id="81" name="Shape 81"/>
          <p:cNvSpPr txBox="1">
            <a:spLocks noGrp="1"/>
          </p:cNvSpPr>
          <p:nvPr>
            <p:ph type="body" idx="1"/>
          </p:nvPr>
        </p:nvSpPr>
        <p:spPr/>
        <p:txBody>
          <a:bodyPr/>
          <a:lstStyle/>
          <a:p>
            <a:pPr lvl="0"/>
            <a:r>
              <a:rPr lang="en"/>
              <a:t>Go to the </a:t>
            </a:r>
            <a:r>
              <a:rPr lang="en">
                <a:hlinkClick r:id="rId3"/>
              </a:rPr>
              <a:t>Designing Structure Worksheet</a:t>
            </a:r>
          </a:p>
        </p:txBody>
      </p:sp>
    </p:spTree>
    <p:extLst>
      <p:ext uri="{BB962C8B-B14F-4D97-AF65-F5344CB8AC3E}">
        <p14:creationId xmlns:p14="http://schemas.microsoft.com/office/powerpoint/2010/main" val="146904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p:txBody>
          <a:bodyPr/>
          <a:lstStyle/>
          <a:p>
            <a:pPr lvl="0"/>
            <a:r>
              <a:rPr lang="en"/>
              <a:t>flag of japan</a:t>
            </a:r>
          </a:p>
        </p:txBody>
      </p:sp>
      <p:sp>
        <p:nvSpPr>
          <p:cNvPr id="3" name="Text Placeholder 2"/>
          <p:cNvSpPr>
            <a:spLocks noGrp="1"/>
          </p:cNvSpPr>
          <p:nvPr>
            <p:ph type="body" idx="1"/>
          </p:nvPr>
        </p:nvSpPr>
        <p:spPr/>
        <p:txBody>
          <a:bodyPr/>
          <a:lstStyle/>
          <a:p>
            <a:endParaRPr lang="en-US"/>
          </a:p>
        </p:txBody>
      </p:sp>
      <p:sp>
        <p:nvSpPr>
          <p:cNvPr id="87" name="Shape 87"/>
          <p:cNvSpPr txBox="1"/>
          <p:nvPr/>
        </p:nvSpPr>
        <p:spPr>
          <a:xfrm>
            <a:off x="1618800" y="1928050"/>
            <a:ext cx="76199" cy="76199"/>
          </a:xfrm>
          <a:prstGeom prst="rect">
            <a:avLst/>
          </a:prstGeom>
          <a:noFill/>
          <a:ln>
            <a:noFill/>
          </a:ln>
        </p:spPr>
        <p:txBody>
          <a:bodyPr lIns="91425" tIns="91425" rIns="91425" bIns="91425" anchor="ctr" anchorCtr="0">
            <a:noAutofit/>
          </a:bodyPr>
          <a:lstStyle/>
          <a:p>
            <a:pPr lvl="0">
              <a:spcBef>
                <a:spcPts val="0"/>
              </a:spcBef>
              <a:buNone/>
            </a:pPr>
            <a:endParaRPr/>
          </a:p>
        </p:txBody>
      </p:sp>
      <p:grpSp>
        <p:nvGrpSpPr>
          <p:cNvPr id="88" name="Shape 88"/>
          <p:cNvGrpSpPr/>
          <p:nvPr/>
        </p:nvGrpSpPr>
        <p:grpSpPr>
          <a:xfrm>
            <a:off x="388588" y="1318393"/>
            <a:ext cx="8327587" cy="5108173"/>
            <a:chOff x="1462477" y="1318450"/>
            <a:chExt cx="6861322" cy="4419600"/>
          </a:xfrm>
        </p:grpSpPr>
        <p:pic>
          <p:nvPicPr>
            <p:cNvPr id="89" name="Shape 89"/>
            <p:cNvPicPr preferRelativeResize="0"/>
            <p:nvPr/>
          </p:nvPicPr>
          <p:blipFill>
            <a:blip r:embed="rId3">
              <a:alphaModFix/>
            </a:blip>
            <a:stretch>
              <a:fillRect/>
            </a:stretch>
          </p:blipFill>
          <p:spPr>
            <a:xfrm>
              <a:off x="2514150" y="1885187"/>
              <a:ext cx="4762500" cy="2943225"/>
            </a:xfrm>
            <a:prstGeom prst="rect">
              <a:avLst/>
            </a:prstGeom>
            <a:noFill/>
            <a:ln>
              <a:noFill/>
            </a:ln>
          </p:spPr>
        </p:pic>
        <p:cxnSp>
          <p:nvCxnSpPr>
            <p:cNvPr id="90" name="Shape 90"/>
            <p:cNvCxnSpPr/>
            <p:nvPr/>
          </p:nvCxnSpPr>
          <p:spPr>
            <a:xfrm flipH="1">
              <a:off x="4895400" y="1623250"/>
              <a:ext cx="1371599" cy="304799"/>
            </a:xfrm>
            <a:prstGeom prst="straightConnector1">
              <a:avLst/>
            </a:prstGeom>
            <a:noFill/>
            <a:ln w="19050" cap="flat" cmpd="sng">
              <a:solidFill>
                <a:srgbClr val="000000"/>
              </a:solidFill>
              <a:prstDash val="solid"/>
              <a:round/>
              <a:headEnd type="none" w="lg" len="lg"/>
              <a:tailEnd type="triangle" w="lg" len="lg"/>
            </a:ln>
          </p:spPr>
        </p:cxnSp>
        <p:sp>
          <p:nvSpPr>
            <p:cNvPr id="91" name="Shape 91"/>
            <p:cNvSpPr txBox="1"/>
            <p:nvPr/>
          </p:nvSpPr>
          <p:spPr>
            <a:xfrm>
              <a:off x="5962200" y="1318450"/>
              <a:ext cx="1752600" cy="533399"/>
            </a:xfrm>
            <a:prstGeom prst="rect">
              <a:avLst/>
            </a:prstGeom>
            <a:noFill/>
            <a:ln>
              <a:noFill/>
            </a:ln>
          </p:spPr>
          <p:txBody>
            <a:bodyPr lIns="91425" tIns="91425" rIns="91425" bIns="91425" anchor="ctr" anchorCtr="0">
              <a:noAutofit/>
            </a:bodyPr>
            <a:lstStyle/>
            <a:p>
              <a:pPr lvl="0" algn="ctr">
                <a:spcBef>
                  <a:spcPts val="0"/>
                </a:spcBef>
                <a:buNone/>
              </a:pPr>
              <a:r>
                <a:rPr lang="en"/>
                <a:t>The width is 3 or a multiple of 3.</a:t>
              </a:r>
            </a:p>
          </p:txBody>
        </p:sp>
        <p:cxnSp>
          <p:nvCxnSpPr>
            <p:cNvPr id="92" name="Shape 92"/>
            <p:cNvCxnSpPr/>
            <p:nvPr/>
          </p:nvCxnSpPr>
          <p:spPr>
            <a:xfrm>
              <a:off x="2152200" y="2461450"/>
              <a:ext cx="381000" cy="914400"/>
            </a:xfrm>
            <a:prstGeom prst="straightConnector1">
              <a:avLst/>
            </a:prstGeom>
            <a:noFill/>
            <a:ln w="19050" cap="flat" cmpd="sng">
              <a:solidFill>
                <a:srgbClr val="000000"/>
              </a:solidFill>
              <a:prstDash val="solid"/>
              <a:round/>
              <a:headEnd type="none" w="lg" len="lg"/>
              <a:tailEnd type="triangle" w="lg" len="lg"/>
            </a:ln>
          </p:spPr>
        </p:cxnSp>
        <p:sp>
          <p:nvSpPr>
            <p:cNvPr id="93" name="Shape 93"/>
            <p:cNvSpPr txBox="1"/>
            <p:nvPr/>
          </p:nvSpPr>
          <p:spPr>
            <a:xfrm>
              <a:off x="1462477" y="1851850"/>
              <a:ext cx="1225800" cy="609599"/>
            </a:xfrm>
            <a:prstGeom prst="rect">
              <a:avLst/>
            </a:prstGeom>
            <a:noFill/>
            <a:ln>
              <a:noFill/>
            </a:ln>
          </p:spPr>
          <p:txBody>
            <a:bodyPr lIns="91425" tIns="91425" rIns="91425" bIns="91425" anchor="ctr" anchorCtr="0">
              <a:noAutofit/>
            </a:bodyPr>
            <a:lstStyle/>
            <a:p>
              <a:pPr lvl="0" algn="ctr">
                <a:spcBef>
                  <a:spcPts val="0"/>
                </a:spcBef>
                <a:buNone/>
              </a:pPr>
              <a:r>
                <a:rPr lang="en"/>
                <a:t>The height is 2 or a multiple of 2.</a:t>
              </a:r>
            </a:p>
          </p:txBody>
        </p:sp>
        <p:cxnSp>
          <p:nvCxnSpPr>
            <p:cNvPr id="94" name="Shape 94"/>
            <p:cNvCxnSpPr/>
            <p:nvPr/>
          </p:nvCxnSpPr>
          <p:spPr>
            <a:xfrm rot="10800000">
              <a:off x="7181399" y="3833049"/>
              <a:ext cx="381000" cy="1143000"/>
            </a:xfrm>
            <a:prstGeom prst="straightConnector1">
              <a:avLst/>
            </a:prstGeom>
            <a:noFill/>
            <a:ln w="19050" cap="flat" cmpd="sng">
              <a:solidFill>
                <a:srgbClr val="000000"/>
              </a:solidFill>
              <a:prstDash val="solid"/>
              <a:round/>
              <a:headEnd type="none" w="lg" len="lg"/>
              <a:tailEnd type="triangle" w="lg" len="lg"/>
            </a:ln>
          </p:spPr>
        </p:cxnSp>
        <p:sp>
          <p:nvSpPr>
            <p:cNvPr id="95" name="Shape 95"/>
            <p:cNvSpPr txBox="1"/>
            <p:nvPr/>
          </p:nvSpPr>
          <p:spPr>
            <a:xfrm>
              <a:off x="6648000" y="4823650"/>
              <a:ext cx="1675800" cy="914400"/>
            </a:xfrm>
            <a:prstGeom prst="rect">
              <a:avLst/>
            </a:prstGeom>
            <a:noFill/>
            <a:ln>
              <a:noFill/>
            </a:ln>
          </p:spPr>
          <p:txBody>
            <a:bodyPr lIns="91425" tIns="91425" rIns="91425" bIns="91425" anchor="ctr" anchorCtr="0">
              <a:noAutofit/>
            </a:bodyPr>
            <a:lstStyle/>
            <a:p>
              <a:pPr lvl="0" algn="ctr">
                <a:spcBef>
                  <a:spcPts val="0"/>
                </a:spcBef>
                <a:buNone/>
              </a:pPr>
              <a:r>
                <a:rPr lang="en"/>
                <a:t>The diameter of the circle is three fifths of the height.</a:t>
              </a:r>
            </a:p>
          </p:txBody>
        </p:sp>
      </p:grpSp>
    </p:spTree>
    <p:extLst>
      <p:ext uri="{BB962C8B-B14F-4D97-AF65-F5344CB8AC3E}">
        <p14:creationId xmlns:p14="http://schemas.microsoft.com/office/powerpoint/2010/main" val="417509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p:txBody>
          <a:bodyPr/>
          <a:lstStyle/>
          <a:p>
            <a:pPr lvl="0"/>
            <a:r>
              <a:rPr lang="en"/>
              <a:t>This makes an image...</a:t>
            </a:r>
          </a:p>
        </p:txBody>
      </p:sp>
      <p:sp>
        <p:nvSpPr>
          <p:cNvPr id="101" name="Shape 101"/>
          <p:cNvSpPr txBox="1">
            <a:spLocks noGrp="1"/>
          </p:cNvSpPr>
          <p:nvPr>
            <p:ph type="body" idx="1"/>
          </p:nvPr>
        </p:nvSpPr>
        <p:spPr/>
        <p:txBody>
          <a:bodyPr/>
          <a:lstStyle/>
          <a:p>
            <a:pPr lvl="0"/>
            <a:r>
              <a:rPr lang="en-US"/>
              <a:t>(place-image</a:t>
            </a:r>
          </a:p>
          <a:p>
            <a:pPr lvl="0"/>
            <a:r>
              <a:rPr lang="en-US"/>
              <a:t> (circle 60 "solid" "red")</a:t>
            </a:r>
          </a:p>
          <a:p>
            <a:pPr lvl="0"/>
            <a:r>
              <a:rPr lang="en-US"/>
              <a:t> 150 100</a:t>
            </a:r>
          </a:p>
          <a:p>
            <a:pPr lvl="0"/>
            <a:r>
              <a:rPr lang="en-US"/>
              <a:t> (rectangle 300 200 "outline" "black"))</a:t>
            </a:r>
          </a:p>
          <a:p>
            <a:pPr lvl="0"/>
            <a:endParaRPr lang="en-US"/>
          </a:p>
          <a:p>
            <a:pPr lvl="0"/>
            <a:endParaRPr lang="en-US"/>
          </a:p>
          <a:p>
            <a:pPr lvl="0"/>
            <a:endParaRPr lang="en-US"/>
          </a:p>
        </p:txBody>
      </p:sp>
    </p:spTree>
    <p:extLst>
      <p:ext uri="{BB962C8B-B14F-4D97-AF65-F5344CB8AC3E}">
        <p14:creationId xmlns:p14="http://schemas.microsoft.com/office/powerpoint/2010/main" val="2435179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p:txBody>
          <a:bodyPr/>
          <a:lstStyle/>
          <a:p>
            <a:pPr lvl="0"/>
            <a:r>
              <a:rPr lang="en"/>
              <a:t>but this is a program.</a:t>
            </a:r>
          </a:p>
        </p:txBody>
      </p:sp>
      <p:sp>
        <p:nvSpPr>
          <p:cNvPr id="107" name="Shape 107"/>
          <p:cNvSpPr txBox="1">
            <a:spLocks noGrp="1"/>
          </p:cNvSpPr>
          <p:nvPr>
            <p:ph type="body" idx="1"/>
          </p:nvPr>
        </p:nvSpPr>
        <p:spPr/>
        <p:txBody>
          <a:bodyPr/>
          <a:lstStyle/>
          <a:p>
            <a:pPr lvl="0"/>
            <a:r>
              <a:rPr lang="en"/>
              <a:t>Go to </a:t>
            </a:r>
            <a:r>
              <a:rPr lang="en">
                <a:hlinkClick r:id="rId3"/>
              </a:rPr>
              <a:t>Japan Flag Good</a:t>
            </a:r>
            <a:r>
              <a:rPr lang="en"/>
              <a:t> to see an example of program.</a:t>
            </a:r>
          </a:p>
        </p:txBody>
      </p:sp>
    </p:spTree>
    <p:extLst>
      <p:ext uri="{BB962C8B-B14F-4D97-AF65-F5344CB8AC3E}">
        <p14:creationId xmlns:p14="http://schemas.microsoft.com/office/powerpoint/2010/main" val="3488400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p:txBody>
          <a:bodyPr/>
          <a:lstStyle/>
          <a:p>
            <a:pPr lvl="0"/>
            <a:r>
              <a:rPr lang="en"/>
              <a:t>Mr. Allatta's U.S. Flag Program	</a:t>
            </a:r>
          </a:p>
        </p:txBody>
      </p:sp>
      <p:sp>
        <p:nvSpPr>
          <p:cNvPr id="113" name="Shape 113"/>
          <p:cNvSpPr txBox="1">
            <a:spLocks noGrp="1"/>
          </p:cNvSpPr>
          <p:nvPr>
            <p:ph type="body" idx="1"/>
          </p:nvPr>
        </p:nvSpPr>
        <p:spPr/>
        <p:txBody>
          <a:bodyPr/>
          <a:lstStyle/>
          <a:p>
            <a:pPr lvl="0"/>
            <a:r>
              <a:rPr lang="en-US"/>
              <a:t>Go to </a:t>
            </a:r>
            <a:r>
              <a:rPr lang="en-US">
                <a:hlinkClick r:id="rId3"/>
              </a:rPr>
              <a:t>http://www.wescheme.org/openEditor?publicId=tCt9uyrglj</a:t>
            </a:r>
            <a:r>
              <a:rPr lang="en-US"/>
              <a:t> </a:t>
            </a:r>
          </a:p>
          <a:p>
            <a:pPr lvl="0"/>
            <a:endParaRPr lang="en-US"/>
          </a:p>
          <a:p>
            <a:pPr lvl="0"/>
            <a:r>
              <a:rPr lang="en-US"/>
              <a:t>Extension:  Look for a better way to create the stars.</a:t>
            </a:r>
          </a:p>
        </p:txBody>
      </p:sp>
    </p:spTree>
    <p:extLst>
      <p:ext uri="{BB962C8B-B14F-4D97-AF65-F5344CB8AC3E}">
        <p14:creationId xmlns:p14="http://schemas.microsoft.com/office/powerpoint/2010/main" val="306398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normAutofit/>
          </a:bodyPr>
          <a:lstStyle/>
          <a:p>
            <a:pPr lvl="0"/>
            <a:r>
              <a:rPr lang="en" dirty="0"/>
              <a:t>Style</a:t>
            </a:r>
          </a:p>
        </p:txBody>
      </p:sp>
      <p:sp>
        <p:nvSpPr>
          <p:cNvPr id="3" name="Text Placeholder 2"/>
          <p:cNvSpPr>
            <a:spLocks noGrp="1"/>
          </p:cNvSpPr>
          <p:nvPr>
            <p:ph type="body" idx="1"/>
          </p:nvPr>
        </p:nvSpPr>
        <p:spPr/>
        <p:txBody>
          <a:bodyPr/>
          <a:lstStyle/>
          <a:p>
            <a:r>
              <a:rPr lang="en" dirty="0"/>
              <a:t>"You know you are done when your code is as beautiful as the flag it creates," Emmanuel Schanzer, creator of WeScheme</a:t>
            </a:r>
            <a:endParaRPr lang="en-US" dirty="0"/>
          </a:p>
        </p:txBody>
      </p:sp>
    </p:spTree>
    <p:extLst>
      <p:ext uri="{BB962C8B-B14F-4D97-AF65-F5344CB8AC3E}">
        <p14:creationId xmlns:p14="http://schemas.microsoft.com/office/powerpoint/2010/main" val="90042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
              <a:t>What is research?</a:t>
            </a:r>
          </a:p>
        </p:txBody>
      </p:sp>
      <p:sp>
        <p:nvSpPr>
          <p:cNvPr id="3" name="Text Placeholder 2"/>
          <p:cNvSpPr>
            <a:spLocks noGrp="1"/>
          </p:cNvSpPr>
          <p:nvPr>
            <p:ph type="body" idx="1"/>
          </p:nvPr>
        </p:nvSpPr>
        <p:spPr/>
        <p:txBody>
          <a:bodyPr/>
          <a:lstStyle/>
          <a:p>
            <a:r>
              <a:rPr lang="en" dirty="0"/>
              <a:t>Can we learn math from computer programming?</a:t>
            </a:r>
          </a:p>
          <a:p>
            <a:r>
              <a:rPr lang="en" dirty="0"/>
              <a:t>What is a phD?</a:t>
            </a:r>
          </a:p>
          <a:p>
            <a:endParaRPr lang="en-US" dirty="0"/>
          </a:p>
        </p:txBody>
      </p:sp>
    </p:spTree>
    <p:extLst>
      <p:ext uri="{BB962C8B-B14F-4D97-AF65-F5344CB8AC3E}">
        <p14:creationId xmlns:p14="http://schemas.microsoft.com/office/powerpoint/2010/main" val="102121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p:txBody>
          <a:bodyPr/>
          <a:lstStyle/>
          <a:p>
            <a:pPr lvl="0"/>
            <a:r>
              <a:rPr lang="en"/>
              <a:t>many names</a:t>
            </a:r>
          </a:p>
        </p:txBody>
      </p:sp>
      <p:sp>
        <p:nvSpPr>
          <p:cNvPr id="58" name="Shape 58"/>
          <p:cNvSpPr txBox="1">
            <a:spLocks noGrp="1"/>
          </p:cNvSpPr>
          <p:nvPr>
            <p:ph type="body" idx="1"/>
          </p:nvPr>
        </p:nvSpPr>
        <p:spPr>
          <a:xfrm>
            <a:off x="457200" y="1600200"/>
            <a:ext cx="7474226" cy="4967700"/>
          </a:xfrm>
        </p:spPr>
        <p:txBody>
          <a:bodyPr/>
          <a:lstStyle/>
          <a:p>
            <a:pPr lvl="0"/>
            <a:r>
              <a:rPr lang="en" b="1" dirty="0"/>
              <a:t>Racket</a:t>
            </a:r>
            <a:r>
              <a:rPr lang="en" dirty="0"/>
              <a:t> - the actual language we will be using</a:t>
            </a:r>
          </a:p>
          <a:p>
            <a:pPr lvl="0"/>
            <a:r>
              <a:rPr lang="en-US" b="1" dirty="0" err="1"/>
              <a:t>WeScheme</a:t>
            </a:r>
            <a:r>
              <a:rPr lang="en-US" dirty="0"/>
              <a:t> - a cloud-based programming environment for Racket</a:t>
            </a:r>
          </a:p>
          <a:p>
            <a:pPr lvl="0"/>
            <a:r>
              <a:rPr lang="en" b="1" dirty="0"/>
              <a:t>Bootstrap </a:t>
            </a:r>
            <a:r>
              <a:rPr lang="en" dirty="0"/>
              <a:t>- a curriculum for teaching mathematics with Racket</a:t>
            </a:r>
          </a:p>
          <a:p>
            <a:pPr lvl="0"/>
            <a:r>
              <a:rPr lang="en-US" b="1" dirty="0"/>
              <a:t>Scheme</a:t>
            </a:r>
            <a:r>
              <a:rPr lang="en-US" dirty="0"/>
              <a:t> - the parent of Racket</a:t>
            </a:r>
          </a:p>
          <a:p>
            <a:pPr lvl="0">
              <a:buNone/>
            </a:pPr>
            <a:endParaRPr lang="en-US" dirty="0"/>
          </a:p>
          <a:p>
            <a:pPr lvl="0"/>
            <a:endParaRPr lang="en" dirty="0"/>
          </a:p>
        </p:txBody>
      </p:sp>
      <p:pic>
        <p:nvPicPr>
          <p:cNvPr id="59" name="Shape 59"/>
          <p:cNvPicPr preferRelativeResize="0"/>
          <p:nvPr/>
        </p:nvPicPr>
        <p:blipFill>
          <a:blip r:embed="rId3">
            <a:alphaModFix/>
          </a:blip>
          <a:stretch>
            <a:fillRect/>
          </a:stretch>
        </p:blipFill>
        <p:spPr>
          <a:xfrm>
            <a:off x="192750" y="4704339"/>
            <a:ext cx="6238767" cy="1271861"/>
          </a:xfrm>
          <a:prstGeom prst="rect">
            <a:avLst/>
          </a:prstGeom>
          <a:noFill/>
          <a:ln>
            <a:noFill/>
          </a:ln>
        </p:spPr>
      </p:pic>
      <p:pic>
        <p:nvPicPr>
          <p:cNvPr id="63" name="Shape 63"/>
          <p:cNvPicPr preferRelativeResize="0"/>
          <p:nvPr/>
        </p:nvPicPr>
        <p:blipFill>
          <a:blip r:embed="rId4">
            <a:alphaModFix/>
          </a:blip>
          <a:stretch>
            <a:fillRect/>
          </a:stretch>
        </p:blipFill>
        <p:spPr>
          <a:xfrm>
            <a:off x="3089896" y="99734"/>
            <a:ext cx="2964208" cy="561868"/>
          </a:xfrm>
          <a:prstGeom prst="rect">
            <a:avLst/>
          </a:prstGeom>
          <a:noFill/>
          <a:ln>
            <a:noFill/>
          </a:ln>
        </p:spPr>
      </p:pic>
      <p:pic>
        <p:nvPicPr>
          <p:cNvPr id="64" name="Shape 64"/>
          <p:cNvPicPr preferRelativeResize="0"/>
          <p:nvPr/>
        </p:nvPicPr>
        <p:blipFill>
          <a:blip r:embed="rId5">
            <a:alphaModFix/>
          </a:blip>
          <a:stretch>
            <a:fillRect/>
          </a:stretch>
        </p:blipFill>
        <p:spPr>
          <a:xfrm>
            <a:off x="7398237" y="55800"/>
            <a:ext cx="1662726" cy="2010675"/>
          </a:xfrm>
          <a:prstGeom prst="rect">
            <a:avLst/>
          </a:prstGeom>
          <a:noFill/>
          <a:ln>
            <a:noFill/>
          </a:ln>
        </p:spPr>
      </p:pic>
      <p:pic>
        <p:nvPicPr>
          <p:cNvPr id="65" name="Shape 65"/>
          <p:cNvPicPr preferRelativeResize="0"/>
          <p:nvPr/>
        </p:nvPicPr>
        <p:blipFill>
          <a:blip r:embed="rId6">
            <a:alphaModFix/>
          </a:blip>
          <a:stretch>
            <a:fillRect/>
          </a:stretch>
        </p:blipFill>
        <p:spPr>
          <a:xfrm>
            <a:off x="6888717" y="5469471"/>
            <a:ext cx="841999" cy="1013458"/>
          </a:xfrm>
          <a:prstGeom prst="rect">
            <a:avLst/>
          </a:prstGeom>
          <a:noFill/>
          <a:ln>
            <a:noFill/>
          </a:ln>
        </p:spPr>
      </p:pic>
    </p:spTree>
    <p:extLst>
      <p:ext uri="{BB962C8B-B14F-4D97-AF65-F5344CB8AC3E}">
        <p14:creationId xmlns:p14="http://schemas.microsoft.com/office/powerpoint/2010/main" val="133589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p:txBody>
          <a:bodyPr/>
          <a:lstStyle/>
          <a:p>
            <a:pPr lvl="0"/>
            <a:r>
              <a:rPr lang="en"/>
              <a:t>we want to create the following image</a:t>
            </a:r>
          </a:p>
        </p:txBody>
      </p:sp>
      <p:sp>
        <p:nvSpPr>
          <p:cNvPr id="3" name="Text Placeholder 2"/>
          <p:cNvSpPr>
            <a:spLocks noGrp="1"/>
          </p:cNvSpPr>
          <p:nvPr>
            <p:ph type="body" idx="1"/>
          </p:nvPr>
        </p:nvSpPr>
        <p:spPr/>
        <p:txBody>
          <a:bodyPr/>
          <a:lstStyle/>
          <a:p>
            <a:endParaRPr lang="en-US"/>
          </a:p>
        </p:txBody>
      </p:sp>
      <p:pic>
        <p:nvPicPr>
          <p:cNvPr id="130" name="Shape 130"/>
          <p:cNvPicPr preferRelativeResize="0"/>
          <p:nvPr/>
        </p:nvPicPr>
        <p:blipFill>
          <a:blip r:embed="rId3">
            <a:alphaModFix/>
          </a:blip>
          <a:stretch>
            <a:fillRect/>
          </a:stretch>
        </p:blipFill>
        <p:spPr>
          <a:xfrm>
            <a:off x="2292725" y="1417637"/>
            <a:ext cx="3876374" cy="2594035"/>
          </a:xfrm>
          <a:prstGeom prst="rect">
            <a:avLst/>
          </a:prstGeom>
          <a:noFill/>
          <a:ln>
            <a:noFill/>
          </a:ln>
        </p:spPr>
      </p:pic>
      <p:sp>
        <p:nvSpPr>
          <p:cNvPr id="131" name="Shape 131"/>
          <p:cNvSpPr txBox="1"/>
          <p:nvPr/>
        </p:nvSpPr>
        <p:spPr>
          <a:xfrm>
            <a:off x="918350" y="4502875"/>
            <a:ext cx="7628100" cy="1022100"/>
          </a:xfrm>
          <a:prstGeom prst="rect">
            <a:avLst/>
          </a:prstGeom>
          <a:noFill/>
          <a:ln>
            <a:noFill/>
          </a:ln>
        </p:spPr>
        <p:txBody>
          <a:bodyPr lIns="91425" tIns="91425" rIns="91425" bIns="91425" anchor="t" anchorCtr="0">
            <a:noAutofit/>
          </a:bodyPr>
          <a:lstStyle/>
          <a:p>
            <a:pPr lvl="0" rtl="0">
              <a:spcBef>
                <a:spcPts val="0"/>
              </a:spcBef>
              <a:buNone/>
            </a:pPr>
            <a:r>
              <a:rPr lang="en"/>
              <a:t>What do we need to know about it?</a:t>
            </a:r>
          </a:p>
          <a:p>
            <a:pPr lvl="0">
              <a:spcBef>
                <a:spcPts val="0"/>
              </a:spcBef>
              <a:buNone/>
            </a:pPr>
            <a:r>
              <a:rPr lang="en"/>
              <a:t>height, width, size, components</a:t>
            </a:r>
          </a:p>
        </p:txBody>
      </p:sp>
    </p:spTree>
    <p:extLst>
      <p:ext uri="{BB962C8B-B14F-4D97-AF65-F5344CB8AC3E}">
        <p14:creationId xmlns:p14="http://schemas.microsoft.com/office/powerpoint/2010/main" val="3242115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p:txBody>
          <a:bodyPr/>
          <a:lstStyle/>
          <a:p>
            <a:pPr lvl="0"/>
            <a:r>
              <a:rPr lang="en"/>
              <a:t>first we need to think about the pieces</a:t>
            </a:r>
          </a:p>
        </p:txBody>
      </p:sp>
      <p:pic>
        <p:nvPicPr>
          <p:cNvPr id="137" name="Shape 137"/>
          <p:cNvPicPr preferRelativeResize="0"/>
          <p:nvPr/>
        </p:nvPicPr>
        <p:blipFill>
          <a:blip r:embed="rId3">
            <a:alphaModFix/>
          </a:blip>
          <a:stretch>
            <a:fillRect/>
          </a:stretch>
        </p:blipFill>
        <p:spPr>
          <a:xfrm>
            <a:off x="3267750" y="1415112"/>
            <a:ext cx="4762500" cy="2943225"/>
          </a:xfrm>
          <a:prstGeom prst="rect">
            <a:avLst/>
          </a:prstGeom>
          <a:noFill/>
          <a:ln>
            <a:noFill/>
          </a:ln>
        </p:spPr>
      </p:pic>
      <p:cxnSp>
        <p:nvCxnSpPr>
          <p:cNvPr id="138" name="Shape 138"/>
          <p:cNvCxnSpPr/>
          <p:nvPr/>
        </p:nvCxnSpPr>
        <p:spPr>
          <a:xfrm flipH="1">
            <a:off x="5649000" y="1134125"/>
            <a:ext cx="1371599" cy="304799"/>
          </a:xfrm>
          <a:prstGeom prst="straightConnector1">
            <a:avLst/>
          </a:prstGeom>
          <a:noFill/>
          <a:ln w="19050" cap="flat" cmpd="sng">
            <a:solidFill>
              <a:srgbClr val="000000"/>
            </a:solidFill>
            <a:prstDash val="solid"/>
            <a:round/>
            <a:headEnd type="none" w="lg" len="lg"/>
            <a:tailEnd type="triangle" w="lg" len="lg"/>
          </a:ln>
        </p:spPr>
      </p:cxnSp>
      <p:sp>
        <p:nvSpPr>
          <p:cNvPr id="139" name="Shape 139"/>
          <p:cNvSpPr txBox="1"/>
          <p:nvPr/>
        </p:nvSpPr>
        <p:spPr>
          <a:xfrm>
            <a:off x="6715800" y="186035"/>
            <a:ext cx="2294022" cy="1176689"/>
          </a:xfrm>
          <a:prstGeom prst="rect">
            <a:avLst/>
          </a:prstGeom>
          <a:noFill/>
          <a:ln>
            <a:noFill/>
          </a:ln>
        </p:spPr>
        <p:txBody>
          <a:bodyPr lIns="91425" tIns="91425" rIns="91425" bIns="91425" anchor="ctr" anchorCtr="0">
            <a:noAutofit/>
          </a:bodyPr>
          <a:lstStyle/>
          <a:p>
            <a:pPr lvl="0" algn="ctr">
              <a:spcBef>
                <a:spcPts val="0"/>
              </a:spcBef>
              <a:buNone/>
            </a:pPr>
            <a:r>
              <a:rPr lang="en" dirty="0"/>
              <a:t>The width is 3 or a multiple of 3.</a:t>
            </a:r>
          </a:p>
        </p:txBody>
      </p:sp>
      <p:cxnSp>
        <p:nvCxnSpPr>
          <p:cNvPr id="140" name="Shape 140"/>
          <p:cNvCxnSpPr/>
          <p:nvPr/>
        </p:nvCxnSpPr>
        <p:spPr>
          <a:xfrm>
            <a:off x="2905800" y="1972325"/>
            <a:ext cx="381000" cy="914400"/>
          </a:xfrm>
          <a:prstGeom prst="straightConnector1">
            <a:avLst/>
          </a:prstGeom>
          <a:noFill/>
          <a:ln w="19050" cap="flat" cmpd="sng">
            <a:solidFill>
              <a:srgbClr val="000000"/>
            </a:solidFill>
            <a:prstDash val="solid"/>
            <a:round/>
            <a:headEnd type="none" w="lg" len="lg"/>
            <a:tailEnd type="triangle" w="lg" len="lg"/>
          </a:ln>
        </p:spPr>
      </p:cxnSp>
      <p:sp>
        <p:nvSpPr>
          <p:cNvPr id="141" name="Shape 141"/>
          <p:cNvSpPr txBox="1"/>
          <p:nvPr/>
        </p:nvSpPr>
        <p:spPr>
          <a:xfrm>
            <a:off x="2372400" y="1438925"/>
            <a:ext cx="76199" cy="76199"/>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txBox="1"/>
          <p:nvPr/>
        </p:nvSpPr>
        <p:spPr>
          <a:xfrm>
            <a:off x="273327" y="1248425"/>
            <a:ext cx="3163581" cy="1028107"/>
          </a:xfrm>
          <a:prstGeom prst="rect">
            <a:avLst/>
          </a:prstGeom>
          <a:noFill/>
          <a:ln>
            <a:noFill/>
          </a:ln>
        </p:spPr>
        <p:txBody>
          <a:bodyPr lIns="91425" tIns="91425" rIns="91425" bIns="91425" anchor="ctr" anchorCtr="0">
            <a:noAutofit/>
          </a:bodyPr>
          <a:lstStyle/>
          <a:p>
            <a:pPr lvl="0" algn="ctr">
              <a:spcBef>
                <a:spcPts val="0"/>
              </a:spcBef>
              <a:buNone/>
            </a:pPr>
            <a:r>
              <a:rPr lang="en" dirty="0"/>
              <a:t>The height is 2 or a multiple of 2.</a:t>
            </a:r>
          </a:p>
        </p:txBody>
      </p:sp>
      <p:cxnSp>
        <p:nvCxnSpPr>
          <p:cNvPr id="143" name="Shape 143"/>
          <p:cNvCxnSpPr/>
          <p:nvPr/>
        </p:nvCxnSpPr>
        <p:spPr>
          <a:xfrm rot="10800000">
            <a:off x="7934999" y="3343924"/>
            <a:ext cx="381000" cy="1143000"/>
          </a:xfrm>
          <a:prstGeom prst="straightConnector1">
            <a:avLst/>
          </a:prstGeom>
          <a:noFill/>
          <a:ln w="19050" cap="flat" cmpd="sng">
            <a:solidFill>
              <a:srgbClr val="000000"/>
            </a:solidFill>
            <a:prstDash val="solid"/>
            <a:round/>
            <a:headEnd type="none" w="lg" len="lg"/>
            <a:tailEnd type="triangle" w="lg" len="lg"/>
          </a:ln>
        </p:spPr>
      </p:cxnSp>
      <p:sp>
        <p:nvSpPr>
          <p:cNvPr id="144" name="Shape 144"/>
          <p:cNvSpPr txBox="1"/>
          <p:nvPr/>
        </p:nvSpPr>
        <p:spPr>
          <a:xfrm>
            <a:off x="5466521" y="4654975"/>
            <a:ext cx="3377309" cy="914400"/>
          </a:xfrm>
          <a:prstGeom prst="rect">
            <a:avLst/>
          </a:prstGeom>
          <a:noFill/>
          <a:ln>
            <a:noFill/>
          </a:ln>
        </p:spPr>
        <p:txBody>
          <a:bodyPr lIns="91425" tIns="91425" rIns="91425" bIns="91425" anchor="ctr" anchorCtr="0">
            <a:noAutofit/>
          </a:bodyPr>
          <a:lstStyle/>
          <a:p>
            <a:pPr lvl="0" algn="ctr">
              <a:spcBef>
                <a:spcPts val="0"/>
              </a:spcBef>
              <a:buNone/>
            </a:pPr>
            <a:r>
              <a:rPr lang="en" dirty="0"/>
              <a:t>The diameter of the circle is three fifths of the height.</a:t>
            </a:r>
          </a:p>
        </p:txBody>
      </p:sp>
      <p:sp>
        <p:nvSpPr>
          <p:cNvPr id="145" name="Shape 145"/>
          <p:cNvSpPr txBox="1"/>
          <p:nvPr/>
        </p:nvSpPr>
        <p:spPr>
          <a:xfrm>
            <a:off x="859100" y="4858375"/>
            <a:ext cx="4517700" cy="14220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dirty="0"/>
              <a:t>A black outline</a:t>
            </a:r>
            <a:endParaRPr dirty="0"/>
          </a:p>
          <a:p>
            <a:pPr lvl="0" rtl="0">
              <a:spcBef>
                <a:spcPts val="0"/>
              </a:spcBef>
              <a:buNone/>
            </a:pPr>
            <a:r>
              <a:rPr lang="en" dirty="0"/>
              <a:t>A white rectangle</a:t>
            </a:r>
            <a:endParaRPr dirty="0"/>
          </a:p>
          <a:p>
            <a:pPr lvl="0">
              <a:spcBef>
                <a:spcPts val="0"/>
              </a:spcBef>
              <a:buNone/>
            </a:pPr>
            <a:r>
              <a:rPr lang="en" dirty="0"/>
              <a:t>A red circle</a:t>
            </a:r>
          </a:p>
        </p:txBody>
      </p:sp>
    </p:spTree>
    <p:extLst>
      <p:ext uri="{BB962C8B-B14F-4D97-AF65-F5344CB8AC3E}">
        <p14:creationId xmlns:p14="http://schemas.microsoft.com/office/powerpoint/2010/main" val="310926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lstStyle/>
          <a:p>
            <a:pPr lvl="0"/>
            <a:r>
              <a:rPr lang="en"/>
              <a:t>expression			</a:t>
            </a:r>
          </a:p>
        </p:txBody>
      </p:sp>
      <p:sp>
        <p:nvSpPr>
          <p:cNvPr id="76" name="Shape 76"/>
          <p:cNvSpPr txBox="1">
            <a:spLocks noGrp="1"/>
          </p:cNvSpPr>
          <p:nvPr>
            <p:ph type="body" idx="1"/>
          </p:nvPr>
        </p:nvSpPr>
        <p:spPr/>
        <p:txBody>
          <a:bodyPr/>
          <a:lstStyle/>
          <a:p>
            <a:pPr lvl="0"/>
            <a:r>
              <a:rPr lang="en"/>
              <a:t>anything that can be evaluated</a:t>
            </a:r>
          </a:p>
        </p:txBody>
      </p:sp>
    </p:spTree>
    <p:extLst>
      <p:ext uri="{BB962C8B-B14F-4D97-AF65-F5344CB8AC3E}">
        <p14:creationId xmlns:p14="http://schemas.microsoft.com/office/powerpoint/2010/main" val="3314945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p:txBody>
          <a:bodyPr/>
          <a:lstStyle/>
          <a:p>
            <a:pPr lvl="0"/>
            <a:r>
              <a:rPr lang="en"/>
              <a:t>lets write some code for each piece</a:t>
            </a:r>
          </a:p>
        </p:txBody>
      </p:sp>
      <p:sp>
        <p:nvSpPr>
          <p:cNvPr id="151" name="Shape 151"/>
          <p:cNvSpPr txBox="1">
            <a:spLocks noGrp="1"/>
          </p:cNvSpPr>
          <p:nvPr>
            <p:ph type="body" idx="1"/>
          </p:nvPr>
        </p:nvSpPr>
        <p:spPr/>
        <p:txBody>
          <a:bodyPr/>
          <a:lstStyle/>
          <a:p>
            <a:pPr lvl="0"/>
            <a:r>
              <a:rPr lang="en-US"/>
              <a:t>;The black outlined rectangle</a:t>
            </a:r>
          </a:p>
          <a:p>
            <a:pPr lvl="0"/>
            <a:r>
              <a:rPr lang="en-US">
                <a:sym typeface="Courier New"/>
              </a:rPr>
              <a:t>(rectangle 300 200 "outline" "black")</a:t>
            </a:r>
          </a:p>
          <a:p>
            <a:pPr lvl="0"/>
            <a:endParaRPr lang="en-US">
              <a:sym typeface="Courier New"/>
            </a:endParaRPr>
          </a:p>
          <a:p>
            <a:pPr lvl="0"/>
            <a:r>
              <a:rPr lang="en-US"/>
              <a:t>;The white solid rectangle</a:t>
            </a:r>
          </a:p>
          <a:p>
            <a:pPr lvl="0"/>
            <a:r>
              <a:rPr lang="en-US">
                <a:sym typeface="Courier New"/>
              </a:rPr>
              <a:t>(rectangle 300 200 "solid" "white")</a:t>
            </a:r>
          </a:p>
          <a:p>
            <a:pPr lvl="0"/>
            <a:endParaRPr lang="en-US"/>
          </a:p>
          <a:p>
            <a:pPr lvl="0"/>
            <a:r>
              <a:rPr lang="en-US"/>
              <a:t>;The red solid circle</a:t>
            </a:r>
          </a:p>
          <a:p>
            <a:pPr lvl="0"/>
            <a:r>
              <a:rPr lang="en-US">
                <a:sym typeface="Courier New"/>
              </a:rPr>
              <a:t>(circle 60 "solid" "red")</a:t>
            </a:r>
          </a:p>
          <a:p>
            <a:pPr lvl="0"/>
            <a:endParaRPr lang="en-US"/>
          </a:p>
          <a:p>
            <a:pPr lvl="0"/>
            <a:endParaRPr lang="en-US">
              <a:sym typeface="Courier New"/>
            </a:endParaRPr>
          </a:p>
        </p:txBody>
      </p:sp>
      <p:cxnSp>
        <p:nvCxnSpPr>
          <p:cNvPr id="152" name="Shape 152"/>
          <p:cNvCxnSpPr/>
          <p:nvPr/>
        </p:nvCxnSpPr>
        <p:spPr>
          <a:xfrm>
            <a:off x="414750" y="1703400"/>
            <a:ext cx="0" cy="4887899"/>
          </a:xfrm>
          <a:prstGeom prst="straightConnector1">
            <a:avLst/>
          </a:prstGeom>
          <a:noFill/>
          <a:ln w="19050" cap="flat" cmpd="sng">
            <a:solidFill>
              <a:schemeClr val="dk2"/>
            </a:solidFill>
            <a:prstDash val="solid"/>
            <a:round/>
            <a:headEnd type="none" w="lg" len="lg"/>
            <a:tailEnd type="none" w="lg" len="lg"/>
          </a:ln>
        </p:spPr>
      </p:cxnSp>
      <p:cxnSp>
        <p:nvCxnSpPr>
          <p:cNvPr id="153" name="Shape 153"/>
          <p:cNvCxnSpPr/>
          <p:nvPr/>
        </p:nvCxnSpPr>
        <p:spPr>
          <a:xfrm rot="10800000" flipH="1">
            <a:off x="29625" y="2922175"/>
            <a:ext cx="8961299" cy="29699"/>
          </a:xfrm>
          <a:prstGeom prst="straightConnector1">
            <a:avLst/>
          </a:prstGeom>
          <a:noFill/>
          <a:ln w="19050" cap="flat" cmpd="sng">
            <a:solidFill>
              <a:schemeClr val="dk2"/>
            </a:solidFill>
            <a:prstDash val="solid"/>
            <a:round/>
            <a:headEnd type="none" w="lg" len="lg"/>
            <a:tailEnd type="none" w="lg" len="lg"/>
          </a:ln>
        </p:spPr>
      </p:cxnSp>
      <p:cxnSp>
        <p:nvCxnSpPr>
          <p:cNvPr id="154" name="Shape 154"/>
          <p:cNvCxnSpPr/>
          <p:nvPr/>
        </p:nvCxnSpPr>
        <p:spPr>
          <a:xfrm>
            <a:off x="133300" y="4585325"/>
            <a:ext cx="8902200" cy="59399"/>
          </a:xfrm>
          <a:prstGeom prst="straightConnector1">
            <a:avLst/>
          </a:prstGeom>
          <a:noFill/>
          <a:ln w="19050" cap="flat" cmpd="sng">
            <a:solidFill>
              <a:schemeClr val="dk2"/>
            </a:solidFill>
            <a:prstDash val="solid"/>
            <a:round/>
            <a:headEnd type="none" w="lg" len="lg"/>
            <a:tailEnd type="none" w="lg" len="lg"/>
          </a:ln>
        </p:spPr>
      </p:cxnSp>
      <p:sp>
        <p:nvSpPr>
          <p:cNvPr id="155" name="Shape 155"/>
          <p:cNvSpPr txBox="1"/>
          <p:nvPr/>
        </p:nvSpPr>
        <p:spPr>
          <a:xfrm>
            <a:off x="29625" y="1747825"/>
            <a:ext cx="399900" cy="474000"/>
          </a:xfrm>
          <a:prstGeom prst="rect">
            <a:avLst/>
          </a:prstGeom>
          <a:noFill/>
          <a:ln>
            <a:noFill/>
          </a:ln>
        </p:spPr>
        <p:txBody>
          <a:bodyPr lIns="91425" tIns="91425" rIns="91425" bIns="91425" anchor="t" anchorCtr="0">
            <a:noAutofit/>
          </a:bodyPr>
          <a:lstStyle/>
          <a:p>
            <a:pPr lvl="0">
              <a:spcBef>
                <a:spcPts val="0"/>
              </a:spcBef>
              <a:buNone/>
            </a:pPr>
            <a:r>
              <a:rPr lang="en" sz="3000"/>
              <a:t>1</a:t>
            </a:r>
          </a:p>
        </p:txBody>
      </p:sp>
      <p:sp>
        <p:nvSpPr>
          <p:cNvPr id="156" name="Shape 156"/>
          <p:cNvSpPr txBox="1"/>
          <p:nvPr/>
        </p:nvSpPr>
        <p:spPr>
          <a:xfrm flipH="1">
            <a:off x="-11099" y="2221825"/>
            <a:ext cx="422099" cy="607500"/>
          </a:xfrm>
          <a:prstGeom prst="rect">
            <a:avLst/>
          </a:prstGeom>
          <a:noFill/>
          <a:ln>
            <a:noFill/>
          </a:ln>
        </p:spPr>
        <p:txBody>
          <a:bodyPr lIns="91425" tIns="91425" rIns="91425" bIns="91425" anchor="t" anchorCtr="0">
            <a:noAutofit/>
          </a:bodyPr>
          <a:lstStyle/>
          <a:p>
            <a:pPr lvl="0" rtl="0">
              <a:spcBef>
                <a:spcPts val="0"/>
              </a:spcBef>
              <a:buNone/>
            </a:pPr>
            <a:r>
              <a:rPr lang="en" sz="3000"/>
              <a:t>2</a:t>
            </a:r>
          </a:p>
        </p:txBody>
      </p:sp>
      <p:sp>
        <p:nvSpPr>
          <p:cNvPr id="157" name="Shape 157"/>
          <p:cNvSpPr txBox="1"/>
          <p:nvPr/>
        </p:nvSpPr>
        <p:spPr>
          <a:xfrm>
            <a:off x="29625" y="3258675"/>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4</a:t>
            </a:r>
          </a:p>
        </p:txBody>
      </p:sp>
      <p:sp>
        <p:nvSpPr>
          <p:cNvPr id="158" name="Shape 158"/>
          <p:cNvSpPr txBox="1"/>
          <p:nvPr/>
        </p:nvSpPr>
        <p:spPr>
          <a:xfrm>
            <a:off x="29625" y="3688225"/>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5</a:t>
            </a:r>
          </a:p>
        </p:txBody>
      </p:sp>
      <p:sp>
        <p:nvSpPr>
          <p:cNvPr id="159" name="Shape 159"/>
          <p:cNvSpPr txBox="1"/>
          <p:nvPr/>
        </p:nvSpPr>
        <p:spPr>
          <a:xfrm>
            <a:off x="0" y="4813925"/>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6</a:t>
            </a:r>
          </a:p>
        </p:txBody>
      </p:sp>
      <p:sp>
        <p:nvSpPr>
          <p:cNvPr id="160" name="Shape 160"/>
          <p:cNvSpPr txBox="1"/>
          <p:nvPr/>
        </p:nvSpPr>
        <p:spPr>
          <a:xfrm>
            <a:off x="0" y="5287900"/>
            <a:ext cx="399900" cy="555600"/>
          </a:xfrm>
          <a:prstGeom prst="rect">
            <a:avLst/>
          </a:prstGeom>
          <a:noFill/>
          <a:ln>
            <a:noFill/>
          </a:ln>
        </p:spPr>
        <p:txBody>
          <a:bodyPr lIns="91425" tIns="91425" rIns="91425" bIns="91425" anchor="t" anchorCtr="0">
            <a:noAutofit/>
          </a:bodyPr>
          <a:lstStyle/>
          <a:p>
            <a:pPr lvl="0" rtl="0">
              <a:spcBef>
                <a:spcPts val="0"/>
              </a:spcBef>
              <a:buNone/>
            </a:pPr>
            <a:r>
              <a:rPr lang="en" sz="3000"/>
              <a:t>7</a:t>
            </a:r>
          </a:p>
        </p:txBody>
      </p:sp>
    </p:spTree>
    <p:extLst>
      <p:ext uri="{BB962C8B-B14F-4D97-AF65-F5344CB8AC3E}">
        <p14:creationId xmlns:p14="http://schemas.microsoft.com/office/powerpoint/2010/main" val="30523763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p:txBody>
          <a:bodyPr/>
          <a:lstStyle/>
          <a:p>
            <a:pPr lvl="0"/>
            <a:r>
              <a:rPr lang="en"/>
              <a:t>now we need to put it together</a:t>
            </a:r>
          </a:p>
        </p:txBody>
      </p:sp>
      <p:sp>
        <p:nvSpPr>
          <p:cNvPr id="166" name="Shape 166"/>
          <p:cNvSpPr txBox="1">
            <a:spLocks noGrp="1"/>
          </p:cNvSpPr>
          <p:nvPr>
            <p:ph type="body" idx="1"/>
          </p:nvPr>
        </p:nvSpPr>
        <p:spPr/>
        <p:txBody>
          <a:bodyPr/>
          <a:lstStyle/>
          <a:p>
            <a:pPr lvl="0"/>
            <a:r>
              <a:rPr lang="en-US"/>
              <a:t>how does it fit together?</a:t>
            </a:r>
          </a:p>
          <a:p>
            <a:pPr lvl="0"/>
            <a:endParaRPr lang="en-US"/>
          </a:p>
          <a:p>
            <a:pPr lvl="0"/>
            <a:endParaRPr lang="en-US"/>
          </a:p>
        </p:txBody>
      </p:sp>
      <p:sp>
        <p:nvSpPr>
          <p:cNvPr id="169" name="Shape 169"/>
          <p:cNvSpPr txBox="1">
            <a:spLocks noGrp="1"/>
          </p:cNvSpPr>
          <p:nvPr>
            <p:ph type="body" idx="4294967295"/>
          </p:nvPr>
        </p:nvSpPr>
        <p:spPr>
          <a:xfrm>
            <a:off x="5721350" y="5084763"/>
            <a:ext cx="3422650" cy="768350"/>
          </a:xfrm>
          <a:prstGeom prst="rect">
            <a:avLst/>
          </a:prstGeom>
        </p:spPr>
        <p:txBody>
          <a:bodyPr lIns="91425" tIns="91425" rIns="91425" bIns="91425" anchor="t" anchorCtr="0">
            <a:noAutofit/>
          </a:bodyPr>
          <a:lstStyle/>
          <a:p>
            <a:pPr lvl="0" rtl="0">
              <a:spcBef>
                <a:spcPts val="0"/>
              </a:spcBef>
              <a:buNone/>
            </a:pPr>
            <a:r>
              <a:rPr lang="en" sz="1400"/>
              <a:t>we place the circle onto the outline and place them both onto the white background</a:t>
            </a:r>
          </a:p>
          <a:p>
            <a:pPr lvl="0" rtl="0">
              <a:spcBef>
                <a:spcPts val="0"/>
              </a:spcBef>
              <a:buNone/>
            </a:pPr>
            <a:endParaRPr/>
          </a:p>
          <a:p>
            <a:pPr lvl="0" rtl="0">
              <a:spcBef>
                <a:spcPts val="0"/>
              </a:spcBef>
              <a:buNone/>
            </a:pPr>
            <a:endParaRPr/>
          </a:p>
        </p:txBody>
      </p:sp>
      <p:sp>
        <p:nvSpPr>
          <p:cNvPr id="167" name="Shape 167"/>
          <p:cNvSpPr/>
          <p:nvPr/>
        </p:nvSpPr>
        <p:spPr>
          <a:xfrm>
            <a:off x="356950" y="3545200"/>
            <a:ext cx="2954699" cy="1647299"/>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8" name="Shape 168"/>
          <p:cNvSpPr/>
          <p:nvPr/>
        </p:nvSpPr>
        <p:spPr>
          <a:xfrm>
            <a:off x="356950" y="1574734"/>
            <a:ext cx="2907299" cy="1679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0" name="Shape 170"/>
          <p:cNvSpPr/>
          <p:nvPr/>
        </p:nvSpPr>
        <p:spPr>
          <a:xfrm>
            <a:off x="1227100" y="5542975"/>
            <a:ext cx="1014600" cy="999600"/>
          </a:xfrm>
          <a:prstGeom prst="ellipse">
            <a:avLst/>
          </a:prstGeom>
          <a:solidFill>
            <a:srgbClr val="FF0000"/>
          </a:solidFill>
          <a:ln>
            <a:noFill/>
          </a:ln>
        </p:spPr>
        <p:txBody>
          <a:bodyPr lIns="91425" tIns="91425" rIns="91425" bIns="91425" anchor="ctr" anchorCtr="0">
            <a:noAutofit/>
          </a:bodyPr>
          <a:lstStyle/>
          <a:p>
            <a:pPr lvl="0">
              <a:spcBef>
                <a:spcPts val="0"/>
              </a:spcBef>
              <a:buNone/>
            </a:pPr>
            <a:endParaRPr/>
          </a:p>
        </p:txBody>
      </p:sp>
      <p:sp>
        <p:nvSpPr>
          <p:cNvPr id="171" name="Shape 171"/>
          <p:cNvSpPr/>
          <p:nvPr/>
        </p:nvSpPr>
        <p:spPr>
          <a:xfrm>
            <a:off x="4728375" y="2731175"/>
            <a:ext cx="2954699" cy="1647299"/>
          </a:xfrm>
          <a:prstGeom prst="rect">
            <a:avLst/>
          </a:prstGeom>
          <a:solidFill>
            <a:srgbClr val="FFFFFF"/>
          </a:solidFill>
          <a:ln w="19050"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2" name="Shape 172"/>
          <p:cNvSpPr/>
          <p:nvPr/>
        </p:nvSpPr>
        <p:spPr>
          <a:xfrm>
            <a:off x="4752075" y="2731175"/>
            <a:ext cx="2907299" cy="1679100"/>
          </a:xfrm>
          <a:prstGeom prst="rect">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3" name="Shape 173"/>
          <p:cNvSpPr/>
          <p:nvPr/>
        </p:nvSpPr>
        <p:spPr>
          <a:xfrm>
            <a:off x="5717238" y="3070925"/>
            <a:ext cx="1014600" cy="999600"/>
          </a:xfrm>
          <a:prstGeom prst="ellipse">
            <a:avLst/>
          </a:prstGeom>
          <a:solidFill>
            <a:srgbClr val="FF0000"/>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22755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167"/>
                                        </p:tgtEl>
                                      </p:cBhvr>
                                    </p:animEffect>
                                    <p:set>
                                      <p:cBhvr>
                                        <p:cTn id="7" dur="1" fill="hold">
                                          <p:stCondLst>
                                            <p:cond delay="1500"/>
                                          </p:stCondLst>
                                        </p:cTn>
                                        <p:tgtEl>
                                          <p:spTgt spid="16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71"/>
                                        </p:tgtEl>
                                        <p:attrNameLst>
                                          <p:attrName>style.visibility</p:attrName>
                                        </p:attrNameLst>
                                      </p:cBhvr>
                                      <p:to>
                                        <p:strVal val="visible"/>
                                      </p:to>
                                    </p:set>
                                    <p:animEffect transition="in" filter="fade">
                                      <p:cBhvr>
                                        <p:cTn id="10" dur="1500"/>
                                        <p:tgtEl>
                                          <p:spTgt spid="1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600"/>
                                        <p:tgtEl>
                                          <p:spTgt spid="168"/>
                                        </p:tgtEl>
                                      </p:cBhvr>
                                    </p:animEffect>
                                    <p:set>
                                      <p:cBhvr>
                                        <p:cTn id="15" dur="1" fill="hold">
                                          <p:stCondLst>
                                            <p:cond delay="1600"/>
                                          </p:stCondLst>
                                        </p:cTn>
                                        <p:tgtEl>
                                          <p:spTgt spid="168"/>
                                        </p:tgtEl>
                                        <p:attrNameLst>
                                          <p:attrName>style.visibility</p:attrName>
                                        </p:attrNameLst>
                                      </p:cBhvr>
                                      <p:to>
                                        <p:strVal val="hidden"/>
                                      </p:to>
                                    </p:set>
                                  </p:childTnLst>
                                </p:cTn>
                              </p:par>
                            </p:childTnLst>
                          </p:cTn>
                        </p:par>
                        <p:par>
                          <p:cTn id="16" fill="hold">
                            <p:stCondLst>
                              <p:cond delay="1600"/>
                            </p:stCondLst>
                            <p:childTnLst>
                              <p:par>
                                <p:cTn id="17" presetID="10" presetClass="entr" presetSubtype="0" fill="hold" nodeType="after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500"/>
                                        <p:tgtEl>
                                          <p:spTgt spid="17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500"/>
                                        <p:tgtEl>
                                          <p:spTgt spid="170"/>
                                        </p:tgtEl>
                                      </p:cBhvr>
                                    </p:animEffect>
                                    <p:set>
                                      <p:cBhvr>
                                        <p:cTn id="24" dur="1" fill="hold">
                                          <p:stCondLst>
                                            <p:cond delay="1500"/>
                                          </p:stCondLst>
                                        </p:cTn>
                                        <p:tgtEl>
                                          <p:spTgt spid="170"/>
                                        </p:tgtEl>
                                        <p:attrNameLst>
                                          <p:attrName>style.visibility</p:attrName>
                                        </p:attrNameLst>
                                      </p:cBhvr>
                                      <p:to>
                                        <p:strVal val="hidden"/>
                                      </p:to>
                                    </p:se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fade">
                                      <p:cBhvr>
                                        <p:cTn id="28" dur="23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p:txBody>
          <a:bodyPr/>
          <a:lstStyle/>
          <a:p>
            <a:pPr lvl="0"/>
            <a:r>
              <a:rPr lang="en"/>
              <a:t>now that we know what to do, lets write the code	</a:t>
            </a:r>
          </a:p>
        </p:txBody>
      </p:sp>
      <p:sp>
        <p:nvSpPr>
          <p:cNvPr id="179" name="Shape 179"/>
          <p:cNvSpPr txBox="1">
            <a:spLocks noGrp="1"/>
          </p:cNvSpPr>
          <p:nvPr>
            <p:ph type="body" idx="1"/>
          </p:nvPr>
        </p:nvSpPr>
        <p:spPr/>
        <p:txBody>
          <a:bodyPr/>
          <a:lstStyle/>
          <a:p>
            <a:pPr lvl="0"/>
            <a:r>
              <a:rPr lang="en">
                <a:sym typeface="Courier New"/>
              </a:rPr>
              <a:t>(place-image</a:t>
            </a:r>
          </a:p>
          <a:p>
            <a:pPr lvl="0"/>
            <a:r>
              <a:rPr lang="en">
                <a:sym typeface="Courier New"/>
              </a:rPr>
              <a:t>  (circle 60 "solid" "red")</a:t>
            </a:r>
          </a:p>
          <a:p>
            <a:pPr lvl="0"/>
            <a:r>
              <a:rPr lang="en">
                <a:sym typeface="Courier New"/>
              </a:rPr>
              <a:t>  150 100</a:t>
            </a:r>
          </a:p>
          <a:p>
            <a:pPr lvl="0"/>
            <a:r>
              <a:rPr lang="en">
                <a:sym typeface="Courier New"/>
              </a:rPr>
              <a:t>  (place-image</a:t>
            </a:r>
          </a:p>
          <a:p>
            <a:pPr lvl="0"/>
            <a:r>
              <a:rPr lang="en">
                <a:sym typeface="Courier New"/>
              </a:rPr>
              <a:t>     (rectangle 300 200 "outline" "black")</a:t>
            </a:r>
          </a:p>
          <a:p>
            <a:pPr lvl="0"/>
            <a:r>
              <a:rPr lang="en">
                <a:sym typeface="Courier New"/>
              </a:rPr>
              <a:t>     150 100</a:t>
            </a:r>
          </a:p>
          <a:p>
            <a:pPr lvl="0"/>
            <a:r>
              <a:rPr lang="en">
                <a:sym typeface="Courier New"/>
              </a:rPr>
              <a:t>     (rectangle 300 200 "solid" "white"))) </a:t>
            </a:r>
          </a:p>
        </p:txBody>
      </p:sp>
      <p:sp>
        <p:nvSpPr>
          <p:cNvPr id="180" name="Shape 180"/>
          <p:cNvSpPr/>
          <p:nvPr/>
        </p:nvSpPr>
        <p:spPr>
          <a:xfrm>
            <a:off x="469583" y="3121970"/>
            <a:ext cx="8541599" cy="2393999"/>
          </a:xfrm>
          <a:prstGeom prst="roundRect">
            <a:avLst>
              <a:gd name="adj" fmla="val 16667"/>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1" name="Shape 181"/>
          <p:cNvCxnSpPr>
            <a:endCxn id="180" idx="0"/>
          </p:cNvCxnSpPr>
          <p:nvPr/>
        </p:nvCxnSpPr>
        <p:spPr>
          <a:xfrm flipH="1">
            <a:off x="4740383" y="2281070"/>
            <a:ext cx="2043600" cy="840900"/>
          </a:xfrm>
          <a:prstGeom prst="straightConnector1">
            <a:avLst/>
          </a:prstGeom>
          <a:noFill/>
          <a:ln w="38100" cap="flat" cmpd="sng">
            <a:solidFill>
              <a:schemeClr val="dk2"/>
            </a:solidFill>
            <a:prstDash val="solid"/>
            <a:round/>
            <a:headEnd type="none" w="lg" len="lg"/>
            <a:tailEnd type="triangle" w="lg" len="lg"/>
          </a:ln>
        </p:spPr>
      </p:cxnSp>
      <p:sp>
        <p:nvSpPr>
          <p:cNvPr id="182" name="Shape 182"/>
          <p:cNvSpPr txBox="1"/>
          <p:nvPr/>
        </p:nvSpPr>
        <p:spPr>
          <a:xfrm>
            <a:off x="4599650" y="4822325"/>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83" name="Shape 183"/>
          <p:cNvSpPr txBox="1"/>
          <p:nvPr/>
        </p:nvSpPr>
        <p:spPr>
          <a:xfrm>
            <a:off x="6805325" y="1400725"/>
            <a:ext cx="2133000" cy="873899"/>
          </a:xfrm>
          <a:prstGeom prst="rect">
            <a:avLst/>
          </a:prstGeom>
          <a:noFill/>
          <a:ln>
            <a:noFill/>
          </a:ln>
        </p:spPr>
        <p:txBody>
          <a:bodyPr lIns="91425" tIns="91425" rIns="91425" bIns="91425" anchor="t" anchorCtr="0">
            <a:noAutofit/>
          </a:bodyPr>
          <a:lstStyle/>
          <a:p>
            <a:pPr lvl="0">
              <a:spcBef>
                <a:spcPts val="0"/>
              </a:spcBef>
              <a:buNone/>
            </a:pPr>
            <a:r>
              <a:rPr lang="en" sz="1800"/>
              <a:t>This place-image function is actually happening first.</a:t>
            </a:r>
          </a:p>
        </p:txBody>
      </p:sp>
      <p:sp>
        <p:nvSpPr>
          <p:cNvPr id="184" name="Shape 184"/>
          <p:cNvSpPr/>
          <p:nvPr/>
        </p:nvSpPr>
        <p:spPr>
          <a:xfrm>
            <a:off x="6773252" y="1439154"/>
            <a:ext cx="2040000" cy="928799"/>
          </a:xfrm>
          <a:prstGeom prst="roundRect">
            <a:avLst>
              <a:gd name="adj" fmla="val 16667"/>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5" name="Shape 185"/>
          <p:cNvSpPr txBox="1"/>
          <p:nvPr/>
        </p:nvSpPr>
        <p:spPr>
          <a:xfrm>
            <a:off x="190250" y="5975700"/>
            <a:ext cx="4186799" cy="711000"/>
          </a:xfrm>
          <a:prstGeom prst="rect">
            <a:avLst/>
          </a:prstGeom>
          <a:noFill/>
          <a:ln>
            <a:noFill/>
          </a:ln>
        </p:spPr>
        <p:txBody>
          <a:bodyPr lIns="91425" tIns="91425" rIns="91425" bIns="91425" anchor="t" anchorCtr="0">
            <a:noAutofit/>
          </a:bodyPr>
          <a:lstStyle/>
          <a:p>
            <a:pPr lvl="0" rtl="0">
              <a:spcBef>
                <a:spcPts val="0"/>
              </a:spcBef>
              <a:buNone/>
            </a:pPr>
            <a:r>
              <a:rPr lang="en"/>
              <a:t>What does the inside place-image function do?</a:t>
            </a:r>
          </a:p>
          <a:p>
            <a:pPr lvl="0">
              <a:spcBef>
                <a:spcPts val="0"/>
              </a:spcBef>
              <a:buNone/>
            </a:pPr>
            <a:r>
              <a:rPr lang="en"/>
              <a:t>What does the outside place-image function do?</a:t>
            </a:r>
          </a:p>
        </p:txBody>
      </p:sp>
      <p:sp>
        <p:nvSpPr>
          <p:cNvPr id="186" name="Shape 186"/>
          <p:cNvSpPr txBox="1"/>
          <p:nvPr/>
        </p:nvSpPr>
        <p:spPr>
          <a:xfrm>
            <a:off x="5694225" y="5618025"/>
            <a:ext cx="3131099" cy="983699"/>
          </a:xfrm>
          <a:prstGeom prst="rect">
            <a:avLst/>
          </a:prstGeom>
          <a:noFill/>
          <a:ln>
            <a:noFill/>
          </a:ln>
        </p:spPr>
        <p:txBody>
          <a:bodyPr lIns="91425" tIns="91425" rIns="91425" bIns="91425" anchor="t" anchorCtr="0">
            <a:noAutofit/>
          </a:bodyPr>
          <a:lstStyle/>
          <a:p>
            <a:pPr lvl="0" rtl="0">
              <a:spcBef>
                <a:spcPts val="0"/>
              </a:spcBef>
              <a:buNone/>
            </a:pPr>
            <a:r>
              <a:rPr lang="en"/>
              <a:t>What is the type of value of this place-image function?  An image.</a:t>
            </a:r>
          </a:p>
          <a:p>
            <a:pPr lvl="0">
              <a:spcBef>
                <a:spcPts val="0"/>
              </a:spcBef>
              <a:buNone/>
            </a:pPr>
            <a:r>
              <a:rPr lang="en"/>
              <a:t>This whole place-image function is the 4th parameter of the first place-image function.</a:t>
            </a:r>
          </a:p>
        </p:txBody>
      </p:sp>
      <p:sp>
        <p:nvSpPr>
          <p:cNvPr id="187" name="Shape 187"/>
          <p:cNvSpPr/>
          <p:nvPr/>
        </p:nvSpPr>
        <p:spPr>
          <a:xfrm>
            <a:off x="5694225" y="5638200"/>
            <a:ext cx="2988899" cy="1185000"/>
          </a:xfrm>
          <a:prstGeom prst="roundRect">
            <a:avLst>
              <a:gd name="adj" fmla="val 16667"/>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88" name="Shape 188"/>
          <p:cNvCxnSpPr>
            <a:stCxn id="187" idx="1"/>
            <a:endCxn id="180" idx="2"/>
          </p:cNvCxnSpPr>
          <p:nvPr/>
        </p:nvCxnSpPr>
        <p:spPr>
          <a:xfrm rot="10800000">
            <a:off x="4740525" y="5516100"/>
            <a:ext cx="953700" cy="714600"/>
          </a:xfrm>
          <a:prstGeom prst="straightConnector1">
            <a:avLst/>
          </a:prstGeom>
          <a:noFill/>
          <a:ln w="38100" cap="flat" cmpd="sng">
            <a:solidFill>
              <a:schemeClr val="dk2"/>
            </a:solidFill>
            <a:prstDash val="solid"/>
            <a:round/>
            <a:headEnd type="none" w="lg" len="lg"/>
            <a:tailEnd type="triangle" w="lg" len="lg"/>
          </a:ln>
        </p:spPr>
      </p:cxnSp>
    </p:spTree>
    <p:extLst>
      <p:ext uri="{BB962C8B-B14F-4D97-AF65-F5344CB8AC3E}">
        <p14:creationId xmlns:p14="http://schemas.microsoft.com/office/powerpoint/2010/main" val="4244733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p:txBody>
          <a:bodyPr/>
          <a:lstStyle/>
          <a:p>
            <a:pPr lvl="0"/>
            <a:r>
              <a:rPr lang="en"/>
              <a:t>add comments to help others understand your code</a:t>
            </a:r>
          </a:p>
        </p:txBody>
      </p:sp>
      <p:sp>
        <p:nvSpPr>
          <p:cNvPr id="194" name="Shape 194"/>
          <p:cNvSpPr txBox="1">
            <a:spLocks noGrp="1"/>
          </p:cNvSpPr>
          <p:nvPr>
            <p:ph type="body" idx="1"/>
          </p:nvPr>
        </p:nvSpPr>
        <p:spPr/>
        <p:txBody>
          <a:bodyPr/>
          <a:lstStyle/>
          <a:p>
            <a:pPr lvl="0"/>
            <a:r>
              <a:rPr lang="en-US"/>
              <a:t>;  a comment in Racket begins with a semi-colon.</a:t>
            </a:r>
          </a:p>
          <a:p>
            <a:pPr lvl="0"/>
            <a:endParaRPr lang="en-US"/>
          </a:p>
          <a:p>
            <a:pPr lvl="0"/>
            <a:r>
              <a:rPr lang="en-US">
                <a:sym typeface="Courier New"/>
              </a:rPr>
              <a:t>;  this place image-function place a red circle on a black outline, on a white background.</a:t>
            </a:r>
          </a:p>
          <a:p>
            <a:pPr lvl="0"/>
            <a:r>
              <a:rPr lang="en-US">
                <a:sym typeface="Courier New"/>
              </a:rPr>
              <a:t>(place-image</a:t>
            </a:r>
          </a:p>
          <a:p>
            <a:pPr lvl="0"/>
            <a:r>
              <a:rPr lang="en-US">
                <a:sym typeface="Courier New"/>
              </a:rPr>
              <a:t>  (circle 60 "solid" "red")</a:t>
            </a:r>
          </a:p>
          <a:p>
            <a:pPr lvl="0"/>
            <a:r>
              <a:rPr lang="en-US">
                <a:sym typeface="Courier New"/>
              </a:rPr>
              <a:t>  150 100</a:t>
            </a:r>
          </a:p>
          <a:p>
            <a:pPr lvl="0"/>
            <a:r>
              <a:rPr lang="en-US">
                <a:sym typeface="Courier New"/>
              </a:rPr>
              <a:t>  (place-image</a:t>
            </a:r>
          </a:p>
          <a:p>
            <a:pPr lvl="0"/>
            <a:r>
              <a:rPr lang="en-US">
                <a:sym typeface="Courier New"/>
              </a:rPr>
              <a:t>     (rectangle 300 200 "outline" "black")</a:t>
            </a:r>
          </a:p>
          <a:p>
            <a:pPr lvl="0"/>
            <a:r>
              <a:rPr lang="en-US">
                <a:sym typeface="Courier New"/>
              </a:rPr>
              <a:t>     150 100</a:t>
            </a:r>
          </a:p>
          <a:p>
            <a:pPr lvl="0"/>
            <a:r>
              <a:rPr lang="en-US">
                <a:sym typeface="Courier New"/>
              </a:rPr>
              <a:t>     (rectangle 300 200 "solid" "white"))) </a:t>
            </a:r>
            <a:r>
              <a:rPr lang="en-US"/>
              <a:t> </a:t>
            </a:r>
          </a:p>
        </p:txBody>
      </p:sp>
    </p:spTree>
    <p:extLst>
      <p:ext uri="{BB962C8B-B14F-4D97-AF65-F5344CB8AC3E}">
        <p14:creationId xmlns:p14="http://schemas.microsoft.com/office/powerpoint/2010/main" val="118183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title"/>
          </p:nvPr>
        </p:nvSpPr>
        <p:spPr/>
        <p:txBody>
          <a:bodyPr/>
          <a:lstStyle/>
          <a:p>
            <a:pPr lvl="0"/>
            <a:r>
              <a:rPr lang="en"/>
              <a:t>make your own flag</a:t>
            </a:r>
          </a:p>
        </p:txBody>
      </p:sp>
      <p:sp>
        <p:nvSpPr>
          <p:cNvPr id="199" name="Shape 199"/>
          <p:cNvSpPr txBox="1">
            <a:spLocks noGrp="1"/>
          </p:cNvSpPr>
          <p:nvPr>
            <p:ph type="body" idx="1"/>
          </p:nvPr>
        </p:nvSpPr>
        <p:spPr/>
        <p:txBody>
          <a:bodyPr/>
          <a:lstStyle/>
          <a:p>
            <a:pPr lvl="0"/>
            <a:r>
              <a:rPr lang="en"/>
              <a:t>write a program that displays a flag using two place-image functions.  Plan your flag on the worksheet before you begin coding.</a:t>
            </a:r>
          </a:p>
        </p:txBody>
      </p:sp>
    </p:spTree>
    <p:extLst>
      <p:ext uri="{BB962C8B-B14F-4D97-AF65-F5344CB8AC3E}">
        <p14:creationId xmlns:p14="http://schemas.microsoft.com/office/powerpoint/2010/main" val="1961030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p:txBody>
          <a:bodyPr/>
          <a:lstStyle/>
          <a:p>
            <a:pPr lvl="0"/>
            <a:r>
              <a:rPr lang="en"/>
              <a:t>extension	</a:t>
            </a:r>
          </a:p>
        </p:txBody>
      </p:sp>
      <p:sp>
        <p:nvSpPr>
          <p:cNvPr id="206" name="Shape 206"/>
          <p:cNvSpPr txBox="1">
            <a:spLocks noGrp="1"/>
          </p:cNvSpPr>
          <p:nvPr>
            <p:ph type="body" idx="1"/>
          </p:nvPr>
        </p:nvSpPr>
        <p:spPr/>
        <p:txBody>
          <a:bodyPr/>
          <a:lstStyle/>
          <a:p>
            <a:pPr lvl="0"/>
            <a:r>
              <a:rPr lang="en-US"/>
              <a:t>for an image that is not cropped by a scene use </a:t>
            </a:r>
            <a:r>
              <a:rPr lang="en-US">
                <a:sym typeface="Courier New"/>
              </a:rPr>
              <a:t>overlay/xy</a:t>
            </a:r>
          </a:p>
          <a:p>
            <a:pPr lvl="0"/>
            <a:endParaRPr lang="en-US">
              <a:sym typeface="Courier New"/>
            </a:endParaRPr>
          </a:p>
          <a:p>
            <a:pPr lvl="0"/>
            <a:r>
              <a:rPr lang="en-US"/>
              <a:t>other function to incorporate in your program:</a:t>
            </a:r>
          </a:p>
          <a:p>
            <a:pPr lvl="0"/>
            <a:r>
              <a:rPr lang="en-US">
                <a:sym typeface="Courier New"/>
              </a:rPr>
              <a:t>flip-horizontal, flip-vertical, scale, scale/xy, above, below, rotate, bitmap/url</a:t>
            </a:r>
          </a:p>
        </p:txBody>
      </p:sp>
    </p:spTree>
    <p:extLst>
      <p:ext uri="{BB962C8B-B14F-4D97-AF65-F5344CB8AC3E}">
        <p14:creationId xmlns:p14="http://schemas.microsoft.com/office/powerpoint/2010/main" val="187736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
              <a:t>Blue Circle</a:t>
            </a:r>
          </a:p>
        </p:txBody>
      </p:sp>
      <p:sp>
        <p:nvSpPr>
          <p:cNvPr id="64" name="Shape 64"/>
          <p:cNvSpPr txBox="1">
            <a:spLocks noGrp="1"/>
          </p:cNvSpPr>
          <p:nvPr>
            <p:ph idx="1"/>
          </p:nvPr>
        </p:nvSpPr>
        <p:spPr/>
        <p:txBody>
          <a:bodyPr/>
          <a:lstStyle/>
          <a:p>
            <a:pPr lvl="0"/>
            <a:r>
              <a:rPr lang="en"/>
              <a:t>Write a function that takes a number and give s a blue circle.</a:t>
            </a:r>
          </a:p>
        </p:txBody>
      </p:sp>
    </p:spTree>
    <p:extLst>
      <p:ext uri="{BB962C8B-B14F-4D97-AF65-F5344CB8AC3E}">
        <p14:creationId xmlns:p14="http://schemas.microsoft.com/office/powerpoint/2010/main" val="605852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p:nvPr>
        </p:nvSpPr>
        <p:spPr/>
        <p:txBody>
          <a:bodyPr/>
          <a:lstStyle/>
          <a:p>
            <a:pPr lvl="0"/>
            <a:r>
              <a:rPr lang="en"/>
              <a:t>Using Variables	</a:t>
            </a:r>
          </a:p>
        </p:txBody>
      </p:sp>
      <p:sp>
        <p:nvSpPr>
          <p:cNvPr id="28" name="Shape 28"/>
          <p:cNvSpPr txBox="1">
            <a:spLocks noGrp="1"/>
          </p:cNvSpPr>
          <p:nvPr>
            <p:ph idx="1"/>
          </p:nvPr>
        </p:nvSpPr>
        <p:spPr/>
        <p:txBody>
          <a:bodyPr/>
          <a:lstStyle/>
          <a:p>
            <a:pPr lvl="0"/>
            <a:r>
              <a:rPr lang="en-US"/>
              <a:t>How do write programs using variables?</a:t>
            </a:r>
          </a:p>
          <a:p>
            <a:pPr lvl="0"/>
            <a:endParaRPr lang="en-US"/>
          </a:p>
        </p:txBody>
      </p:sp>
    </p:spTree>
    <p:extLst>
      <p:ext uri="{BB962C8B-B14F-4D97-AF65-F5344CB8AC3E}">
        <p14:creationId xmlns:p14="http://schemas.microsoft.com/office/powerpoint/2010/main" val="141896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p:txBody>
          <a:bodyPr/>
          <a:lstStyle/>
          <a:p>
            <a:pPr lvl="0"/>
            <a:r>
              <a:rPr lang="en"/>
              <a:t>functions</a:t>
            </a:r>
          </a:p>
        </p:txBody>
      </p:sp>
      <p:sp>
        <p:nvSpPr>
          <p:cNvPr id="88" name="Shape 88"/>
          <p:cNvSpPr txBox="1">
            <a:spLocks noGrp="1"/>
          </p:cNvSpPr>
          <p:nvPr>
            <p:ph type="body" idx="1"/>
          </p:nvPr>
        </p:nvSpPr>
        <p:spPr/>
        <p:txBody>
          <a:bodyPr/>
          <a:lstStyle/>
          <a:p>
            <a:pPr lvl="0"/>
            <a:r>
              <a:rPr lang="en"/>
              <a:t>all operations are functions, so + is a function.  </a:t>
            </a:r>
          </a:p>
          <a:p>
            <a:pPr lvl="0"/>
            <a:r>
              <a:rPr lang="en"/>
              <a:t>5+4</a:t>
            </a:r>
          </a:p>
          <a:p>
            <a:pPr lvl="0"/>
            <a:r>
              <a:rPr lang="en"/>
              <a:t>+ takes 5, 4 and adds them</a:t>
            </a:r>
          </a:p>
        </p:txBody>
      </p:sp>
    </p:spTree>
    <p:extLst>
      <p:ext uri="{BB962C8B-B14F-4D97-AF65-F5344CB8AC3E}">
        <p14:creationId xmlns:p14="http://schemas.microsoft.com/office/powerpoint/2010/main" val="1738260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p:txBody>
          <a:bodyPr/>
          <a:lstStyle/>
          <a:p>
            <a:pPr lvl="0"/>
            <a:r>
              <a:rPr lang="en"/>
              <a:t>What does it do?</a:t>
            </a:r>
          </a:p>
        </p:txBody>
      </p:sp>
      <p:sp>
        <p:nvSpPr>
          <p:cNvPr id="77" name="Shape 77"/>
          <p:cNvSpPr txBox="1">
            <a:spLocks noGrp="1"/>
          </p:cNvSpPr>
          <p:nvPr>
            <p:ph type="body" idx="1"/>
          </p:nvPr>
        </p:nvSpPr>
        <p:spPr/>
        <p:txBody>
          <a:bodyPr/>
          <a:lstStyle/>
          <a:p>
            <a:pPr lvl="0"/>
            <a:r>
              <a:rPr lang="en-US"/>
              <a:t>(require bootstrap2012/bootstrap-teachpack)</a:t>
            </a:r>
          </a:p>
          <a:p>
            <a:pPr lvl="0"/>
            <a:endParaRPr lang="en-US"/>
          </a:p>
          <a:p>
            <a:pPr lvl="0"/>
            <a:r>
              <a:rPr lang="en-US"/>
              <a:t>(put-image (rectangle 500 100 "solid" "red")</a:t>
            </a:r>
          </a:p>
          <a:p>
            <a:pPr lvl="0"/>
            <a:r>
              <a:rPr lang="en-US"/>
              <a:t>                  250 250 </a:t>
            </a:r>
          </a:p>
          <a:p>
            <a:pPr lvl="0"/>
            <a:r>
              <a:rPr lang="en-US"/>
              <a:t>                  (put-image (rectangle 500 100 "solid" "black")</a:t>
            </a:r>
          </a:p>
          <a:p>
            <a:pPr lvl="0"/>
            <a:r>
              <a:rPr lang="en-US"/>
              <a:t>                       250 150</a:t>
            </a:r>
          </a:p>
          <a:p>
            <a:pPr lvl="0"/>
            <a:r>
              <a:rPr lang="en-US"/>
              <a:t>                      (put-image (rectangle 500 100 "solid" "yellow")</a:t>
            </a:r>
          </a:p>
          <a:p>
            <a:pPr lvl="0"/>
            <a:r>
              <a:rPr lang="en-US"/>
              <a:t>                                   	250 50</a:t>
            </a:r>
          </a:p>
          <a:p>
            <a:pPr lvl="0"/>
            <a:r>
              <a:rPr lang="en-US"/>
              <a:t>                                       (rectangle 500 300 "outline" "black")</a:t>
            </a:r>
          </a:p>
          <a:p>
            <a:pPr lvl="0"/>
            <a:r>
              <a:rPr lang="en-US"/>
              <a:t>                       )</a:t>
            </a:r>
          </a:p>
          <a:p>
            <a:pPr lvl="0"/>
            <a:r>
              <a:rPr lang="en-US"/>
              <a:t>                  )</a:t>
            </a:r>
          </a:p>
          <a:p>
            <a:pPr lvl="0"/>
            <a:r>
              <a:rPr lang="en-US"/>
              <a:t>)</a:t>
            </a:r>
          </a:p>
          <a:p>
            <a:pPr lvl="0"/>
            <a:endParaRPr lang="en-US"/>
          </a:p>
        </p:txBody>
      </p:sp>
    </p:spTree>
    <p:extLst>
      <p:ext uri="{BB962C8B-B14F-4D97-AF65-F5344CB8AC3E}">
        <p14:creationId xmlns:p14="http://schemas.microsoft.com/office/powerpoint/2010/main" val="326745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p:txBody>
          <a:bodyPr/>
          <a:lstStyle/>
          <a:p>
            <a:pPr lvl="0"/>
            <a:r>
              <a:rPr lang="en"/>
              <a:t>gt</a:t>
            </a:r>
          </a:p>
        </p:txBody>
      </p:sp>
      <p:sp>
        <p:nvSpPr>
          <p:cNvPr id="101" name="Shape 101"/>
          <p:cNvSpPr txBox="1">
            <a:spLocks noGrp="1"/>
          </p:cNvSpPr>
          <p:nvPr>
            <p:ph type="body" idx="1"/>
          </p:nvPr>
        </p:nvSpPr>
        <p:spPr/>
        <p:txBody>
          <a:bodyPr/>
          <a:lstStyle/>
          <a:p>
            <a:pPr lvl="0"/>
            <a:r>
              <a:rPr lang="en">
                <a:sym typeface="Courier New"/>
              </a:rPr>
              <a:t>(define (gt side)</a:t>
            </a:r>
          </a:p>
          <a:p>
            <a:pPr lvl="0"/>
            <a:r>
              <a:rPr lang="en">
                <a:sym typeface="Courier New"/>
              </a:rPr>
              <a:t>(triangle gt "solid" "green"))</a:t>
            </a:r>
          </a:p>
        </p:txBody>
      </p:sp>
      <p:grpSp>
        <p:nvGrpSpPr>
          <p:cNvPr id="102" name="Shape 102"/>
          <p:cNvGrpSpPr/>
          <p:nvPr/>
        </p:nvGrpSpPr>
        <p:grpSpPr>
          <a:xfrm>
            <a:off x="457200" y="1597575"/>
            <a:ext cx="8384342" cy="979003"/>
            <a:chOff x="457200" y="1597575"/>
            <a:chExt cx="8384342" cy="979003"/>
          </a:xfrm>
        </p:grpSpPr>
        <p:sp>
          <p:nvSpPr>
            <p:cNvPr id="103" name="Shape 103"/>
            <p:cNvSpPr/>
            <p:nvPr/>
          </p:nvSpPr>
          <p:spPr>
            <a:xfrm>
              <a:off x="457200" y="2109478"/>
              <a:ext cx="4268399" cy="467099"/>
            </a:xfrm>
            <a:prstGeom prst="roundRect">
              <a:avLst>
                <a:gd name="adj" fmla="val 16667"/>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4" name="Shape 104"/>
            <p:cNvCxnSpPr>
              <a:stCxn id="105" idx="1"/>
              <a:endCxn id="103" idx="3"/>
            </p:cNvCxnSpPr>
            <p:nvPr/>
          </p:nvCxnSpPr>
          <p:spPr>
            <a:xfrm flipH="1">
              <a:off x="4725542" y="1856775"/>
              <a:ext cx="1479300" cy="486300"/>
            </a:xfrm>
            <a:prstGeom prst="straightConnector1">
              <a:avLst/>
            </a:prstGeom>
            <a:noFill/>
            <a:ln w="38100" cap="flat" cmpd="sng">
              <a:solidFill>
                <a:srgbClr val="FF0000"/>
              </a:solidFill>
              <a:prstDash val="solid"/>
              <a:round/>
              <a:headEnd type="none" w="lg" len="lg"/>
              <a:tailEnd type="triangle" w="lg" len="lg"/>
            </a:ln>
          </p:spPr>
        </p:cxnSp>
        <p:sp>
          <p:nvSpPr>
            <p:cNvPr id="105" name="Shape 105"/>
            <p:cNvSpPr txBox="1"/>
            <p:nvPr/>
          </p:nvSpPr>
          <p:spPr>
            <a:xfrm>
              <a:off x="6204842" y="1597575"/>
              <a:ext cx="2636699" cy="518400"/>
            </a:xfrm>
            <a:prstGeom prst="rect">
              <a:avLst/>
            </a:prstGeom>
            <a:noFill/>
            <a:ln>
              <a:noFill/>
            </a:ln>
          </p:spPr>
          <p:txBody>
            <a:bodyPr lIns="91425" tIns="91425" rIns="91425" bIns="91425" anchor="t" anchorCtr="0">
              <a:noAutofit/>
            </a:bodyPr>
            <a:lstStyle/>
            <a:p>
              <a:pPr lvl="0">
                <a:spcBef>
                  <a:spcPts val="0"/>
                </a:spcBef>
                <a:buNone/>
              </a:pPr>
              <a:r>
                <a:rPr lang="en" sz="2400">
                  <a:solidFill>
                    <a:srgbClr val="FF0000"/>
                  </a:solidFill>
                  <a:latin typeface="Verdana"/>
                  <a:ea typeface="Verdana"/>
                  <a:cs typeface="Verdana"/>
                  <a:sym typeface="Verdana"/>
                </a:rPr>
                <a:t>function header</a:t>
              </a:r>
            </a:p>
          </p:txBody>
        </p:sp>
      </p:grpSp>
      <p:sp>
        <p:nvSpPr>
          <p:cNvPr id="106" name="Shape 106"/>
          <p:cNvSpPr/>
          <p:nvPr/>
        </p:nvSpPr>
        <p:spPr>
          <a:xfrm>
            <a:off x="1013353" y="2647128"/>
            <a:ext cx="6873900" cy="467099"/>
          </a:xfrm>
          <a:prstGeom prst="roundRect">
            <a:avLst>
              <a:gd name="adj" fmla="val 16667"/>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07" name="Shape 107"/>
          <p:cNvCxnSpPr>
            <a:stCxn id="108" idx="0"/>
            <a:endCxn id="106" idx="2"/>
          </p:cNvCxnSpPr>
          <p:nvPr/>
        </p:nvCxnSpPr>
        <p:spPr>
          <a:xfrm rot="10800000" flipH="1">
            <a:off x="2688478" y="3114175"/>
            <a:ext cx="1761899" cy="541500"/>
          </a:xfrm>
          <a:prstGeom prst="straightConnector1">
            <a:avLst/>
          </a:prstGeom>
          <a:noFill/>
          <a:ln w="38100" cap="flat" cmpd="sng">
            <a:solidFill>
              <a:srgbClr val="00FF00"/>
            </a:solidFill>
            <a:prstDash val="solid"/>
            <a:round/>
            <a:headEnd type="none" w="lg" len="lg"/>
            <a:tailEnd type="triangle" w="lg" len="lg"/>
          </a:ln>
        </p:spPr>
      </p:cxnSp>
      <p:sp>
        <p:nvSpPr>
          <p:cNvPr id="108" name="Shape 108"/>
          <p:cNvSpPr txBox="1"/>
          <p:nvPr/>
        </p:nvSpPr>
        <p:spPr>
          <a:xfrm>
            <a:off x="1370128" y="3655675"/>
            <a:ext cx="2636699" cy="5184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00FF00"/>
                </a:solidFill>
                <a:latin typeface="Verdana"/>
                <a:ea typeface="Verdana"/>
                <a:cs typeface="Verdana"/>
                <a:sym typeface="Verdana"/>
              </a:rPr>
              <a:t>function body</a:t>
            </a:r>
          </a:p>
        </p:txBody>
      </p:sp>
    </p:spTree>
    <p:extLst>
      <p:ext uri="{BB962C8B-B14F-4D97-AF65-F5344CB8AC3E}">
        <p14:creationId xmlns:p14="http://schemas.microsoft.com/office/powerpoint/2010/main" val="472190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
              <a:t>Formal Language</a:t>
            </a:r>
          </a:p>
        </p:txBody>
      </p:sp>
      <p:sp>
        <p:nvSpPr>
          <p:cNvPr id="52" name="Shape 52"/>
          <p:cNvSpPr txBox="1">
            <a:spLocks noGrp="1"/>
          </p:cNvSpPr>
          <p:nvPr>
            <p:ph idx="1"/>
          </p:nvPr>
        </p:nvSpPr>
        <p:spPr/>
        <p:txBody>
          <a:bodyPr/>
          <a:lstStyle/>
          <a:p>
            <a:pPr lvl="0"/>
            <a:r>
              <a:rPr lang="en"/>
              <a:t>What do we need to know to write expressions in WeScheme?</a:t>
            </a:r>
          </a:p>
        </p:txBody>
      </p:sp>
    </p:spTree>
    <p:extLst>
      <p:ext uri="{BB962C8B-B14F-4D97-AF65-F5344CB8AC3E}">
        <p14:creationId xmlns:p14="http://schemas.microsoft.com/office/powerpoint/2010/main" val="400850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p:txBody>
          <a:bodyPr/>
          <a:lstStyle/>
          <a:p>
            <a:pPr lvl="0"/>
            <a:r>
              <a:rPr lang="en"/>
              <a:t>composition of functions: putting one function inside of another</a:t>
            </a:r>
          </a:p>
        </p:txBody>
      </p:sp>
      <p:sp>
        <p:nvSpPr>
          <p:cNvPr id="62" name="Shape 62"/>
          <p:cNvSpPr txBox="1">
            <a:spLocks noGrp="1"/>
          </p:cNvSpPr>
          <p:nvPr>
            <p:ph type="body" idx="1"/>
          </p:nvPr>
        </p:nvSpPr>
        <p:spPr/>
        <p:txBody>
          <a:bodyPr/>
          <a:lstStyle/>
          <a:p>
            <a:pPr lvl="0"/>
            <a:r>
              <a:rPr lang="en-US"/>
              <a:t>Interpret the following line of code. </a:t>
            </a:r>
          </a:p>
          <a:p>
            <a:pPr lvl="0"/>
            <a:r>
              <a:rPr lang="en-US"/>
              <a:t>(* 5 (+ 3 2))</a:t>
            </a:r>
          </a:p>
          <a:p>
            <a:pPr lvl="0"/>
            <a:endParaRPr lang="en-US"/>
          </a:p>
          <a:p>
            <a:pPr lvl="0"/>
            <a:r>
              <a:rPr lang="en-US"/>
              <a:t>...and this one?</a:t>
            </a:r>
          </a:p>
          <a:p>
            <a:pPr lvl="0"/>
            <a:r>
              <a:rPr lang="en-US"/>
              <a:t>(rotate 45</a:t>
            </a:r>
          </a:p>
          <a:p>
            <a:pPr lvl="0"/>
            <a:r>
              <a:rPr lang="en-US"/>
              <a:t>(triangle 50 "solid" "green"))</a:t>
            </a:r>
          </a:p>
        </p:txBody>
      </p:sp>
      <p:sp>
        <p:nvSpPr>
          <p:cNvPr id="63" name="Shape 63"/>
          <p:cNvSpPr txBox="1"/>
          <p:nvPr/>
        </p:nvSpPr>
        <p:spPr>
          <a:xfrm>
            <a:off x="503600" y="5732275"/>
            <a:ext cx="8117099" cy="755400"/>
          </a:xfrm>
          <a:prstGeom prst="rect">
            <a:avLst/>
          </a:prstGeom>
          <a:noFill/>
          <a:ln>
            <a:noFill/>
          </a:ln>
        </p:spPr>
        <p:txBody>
          <a:bodyPr lIns="91425" tIns="91425" rIns="91425" bIns="91425" anchor="t" anchorCtr="0">
            <a:noAutofit/>
          </a:bodyPr>
          <a:lstStyle/>
          <a:p>
            <a:pPr lvl="0">
              <a:spcBef>
                <a:spcPts val="0"/>
              </a:spcBef>
              <a:buNone/>
            </a:pPr>
            <a:r>
              <a:rPr lang="en"/>
              <a:t>How many parameters does rotate have?  How do we answer this question?  </a:t>
            </a:r>
          </a:p>
        </p:txBody>
      </p:sp>
    </p:spTree>
    <p:extLst>
      <p:ext uri="{BB962C8B-B14F-4D97-AF65-F5344CB8AC3E}">
        <p14:creationId xmlns:p14="http://schemas.microsoft.com/office/powerpoint/2010/main" val="4232418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p:txBody>
          <a:bodyPr/>
          <a:lstStyle/>
          <a:p>
            <a:pPr lvl="0"/>
            <a:r>
              <a:rPr lang="en"/>
              <a:t>Flag of Japan Program</a:t>
            </a:r>
          </a:p>
        </p:txBody>
      </p:sp>
      <p:sp>
        <p:nvSpPr>
          <p:cNvPr id="3" name="Text Placeholder 2"/>
          <p:cNvSpPr>
            <a:spLocks noGrp="1"/>
          </p:cNvSpPr>
          <p:nvPr>
            <p:ph type="body" idx="1"/>
          </p:nvPr>
        </p:nvSpPr>
        <p:spPr/>
        <p:txBody>
          <a:bodyPr/>
          <a:lstStyle/>
          <a:p>
            <a:endParaRPr lang="en-US"/>
          </a:p>
        </p:txBody>
      </p:sp>
      <p:pic>
        <p:nvPicPr>
          <p:cNvPr id="69" name="Shape 69"/>
          <p:cNvPicPr preferRelativeResize="0"/>
          <p:nvPr/>
        </p:nvPicPr>
        <p:blipFill>
          <a:blip r:embed="rId3">
            <a:alphaModFix/>
          </a:blip>
          <a:stretch>
            <a:fillRect/>
          </a:stretch>
        </p:blipFill>
        <p:spPr>
          <a:xfrm>
            <a:off x="700375" y="137800"/>
            <a:ext cx="7911015" cy="6663576"/>
          </a:xfrm>
          <a:prstGeom prst="rect">
            <a:avLst/>
          </a:prstGeom>
          <a:noFill/>
          <a:ln>
            <a:noFill/>
          </a:ln>
        </p:spPr>
      </p:pic>
    </p:spTree>
    <p:extLst>
      <p:ext uri="{BB962C8B-B14F-4D97-AF65-F5344CB8AC3E}">
        <p14:creationId xmlns:p14="http://schemas.microsoft.com/office/powerpoint/2010/main" val="29156122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p:txBody>
          <a:bodyPr/>
          <a:lstStyle/>
          <a:p>
            <a:pPr lvl="0"/>
            <a:r>
              <a:rPr lang="en"/>
              <a:t>formal vs. informal language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1181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p:txBody>
          <a:bodyPr/>
          <a:lstStyle/>
          <a:p>
            <a:pPr lvl="0"/>
            <a:r>
              <a:rPr lang="en"/>
              <a:t>How Did We Solve This Problem?</a:t>
            </a:r>
          </a:p>
        </p:txBody>
      </p:sp>
      <p:sp>
        <p:nvSpPr>
          <p:cNvPr id="46" name="Shape 46"/>
          <p:cNvSpPr txBox="1">
            <a:spLocks noGrp="1"/>
          </p:cNvSpPr>
          <p:nvPr>
            <p:ph type="body" idx="1"/>
          </p:nvPr>
        </p:nvSpPr>
        <p:spPr/>
        <p:txBody>
          <a:bodyPr/>
          <a:lstStyle/>
          <a:p>
            <a:pPr lvl="0"/>
            <a:r>
              <a:rPr lang="en-US"/>
              <a:t>Write a function called gt that takes in a size and returns a solid green triangle with that size.</a:t>
            </a:r>
          </a:p>
          <a:p>
            <a:pPr lvl="0"/>
            <a:endParaRPr lang="en-US"/>
          </a:p>
          <a:p>
            <a:pPr lvl="0"/>
            <a:r>
              <a:rPr lang="en-US">
                <a:sym typeface="Courier New"/>
              </a:rPr>
              <a:t>(define (gt size)</a:t>
            </a:r>
          </a:p>
          <a:p>
            <a:pPr lvl="0"/>
            <a:r>
              <a:rPr lang="en-US">
                <a:sym typeface="Courier New"/>
              </a:rPr>
              <a:t>	(triangle size "solid" "green"))</a:t>
            </a:r>
          </a:p>
          <a:p>
            <a:pPr lvl="0"/>
            <a:endParaRPr lang="en-US"/>
          </a:p>
        </p:txBody>
      </p:sp>
    </p:spTree>
    <p:extLst>
      <p:ext uri="{BB962C8B-B14F-4D97-AF65-F5344CB8AC3E}">
        <p14:creationId xmlns:p14="http://schemas.microsoft.com/office/powerpoint/2010/main" val="1738497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
              <a:t>Three Parts of Function Definition</a:t>
            </a:r>
          </a:p>
        </p:txBody>
      </p:sp>
      <p:sp>
        <p:nvSpPr>
          <p:cNvPr id="52" name="Shape 52"/>
          <p:cNvSpPr txBox="1">
            <a:spLocks noGrp="1"/>
          </p:cNvSpPr>
          <p:nvPr>
            <p:ph type="body" idx="1"/>
          </p:nvPr>
        </p:nvSpPr>
        <p:spPr/>
        <p:txBody>
          <a:bodyPr/>
          <a:lstStyle/>
          <a:p>
            <a:pPr lvl="0"/>
            <a:r>
              <a:rPr lang="en-US"/>
              <a:t>NAME - WHAT IT'S CALLED</a:t>
            </a:r>
          </a:p>
          <a:p>
            <a:pPr lvl="0"/>
            <a:r>
              <a:rPr lang="en-US"/>
              <a:t>PARAMETER(S) - WHAT GOES IN</a:t>
            </a:r>
          </a:p>
          <a:p>
            <a:pPr lvl="0"/>
            <a:r>
              <a:rPr lang="en-US"/>
              <a:t>BODY - WHAT IS RETURNED</a:t>
            </a:r>
          </a:p>
          <a:p>
            <a:pPr lvl="0"/>
            <a:endParaRPr lang="en-US"/>
          </a:p>
          <a:p>
            <a:pPr lvl="0"/>
            <a:r>
              <a:rPr lang="en-US">
                <a:sym typeface="Courier New"/>
              </a:rPr>
              <a:t>(define (name param)</a:t>
            </a:r>
          </a:p>
          <a:p>
            <a:pPr lvl="0"/>
            <a:r>
              <a:rPr lang="en-US">
                <a:sym typeface="Courier New"/>
              </a:rPr>
              <a:t>	(body_expression param))</a:t>
            </a:r>
          </a:p>
          <a:p>
            <a:pPr lvl="0"/>
            <a:endParaRPr lang="en-US"/>
          </a:p>
          <a:p>
            <a:pPr lvl="0"/>
            <a:endParaRPr lang="en-US"/>
          </a:p>
        </p:txBody>
      </p:sp>
    </p:spTree>
    <p:extLst>
      <p:ext uri="{BB962C8B-B14F-4D97-AF65-F5344CB8AC3E}">
        <p14:creationId xmlns:p14="http://schemas.microsoft.com/office/powerpoint/2010/main" val="319442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p:txBody>
          <a:bodyPr/>
          <a:lstStyle/>
          <a:p>
            <a:pPr lvl="0"/>
            <a:r>
              <a:rPr lang="en"/>
              <a:t>Blue Circle</a:t>
            </a:r>
          </a:p>
        </p:txBody>
      </p:sp>
      <p:sp>
        <p:nvSpPr>
          <p:cNvPr id="114" name="Shape 114"/>
          <p:cNvSpPr txBox="1">
            <a:spLocks noGrp="1"/>
          </p:cNvSpPr>
          <p:nvPr>
            <p:ph idx="1"/>
          </p:nvPr>
        </p:nvSpPr>
        <p:spPr/>
        <p:txBody>
          <a:bodyPr/>
          <a:lstStyle/>
          <a:p>
            <a:pPr lvl="0"/>
            <a:r>
              <a:rPr lang="en" dirty="0"/>
              <a:t>Write a function that takes a number and gives back a blue circle.</a:t>
            </a:r>
          </a:p>
        </p:txBody>
      </p:sp>
    </p:spTree>
    <p:extLst>
      <p:ext uri="{BB962C8B-B14F-4D97-AF65-F5344CB8AC3E}">
        <p14:creationId xmlns:p14="http://schemas.microsoft.com/office/powerpoint/2010/main" val="4080667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p:txBody>
          <a:bodyPr/>
          <a:lstStyle/>
          <a:p>
            <a:pPr lvl="0"/>
            <a:r>
              <a:rPr lang="en"/>
              <a:t>Work on #2!</a:t>
            </a:r>
          </a:p>
        </p:txBody>
      </p:sp>
      <p:sp>
        <p:nvSpPr>
          <p:cNvPr id="58" name="Shape 58"/>
          <p:cNvSpPr txBox="1">
            <a:spLocks noGrp="1"/>
          </p:cNvSpPr>
          <p:nvPr>
            <p:ph type="body" idx="1"/>
          </p:nvPr>
        </p:nvSpPr>
        <p:spPr/>
        <p:txBody>
          <a:bodyPr/>
          <a:lstStyle/>
          <a:p>
            <a:pPr lvl="0"/>
            <a:r>
              <a:rPr lang="en-US"/>
              <a:t>Write a function called cc that takes in a color and returns a solid size 30 circle with that color.</a:t>
            </a:r>
          </a:p>
          <a:p>
            <a:pPr lvl="0"/>
            <a:endParaRPr lang="en-US"/>
          </a:p>
          <a:p>
            <a:pPr lvl="0"/>
            <a:endParaRPr lang="en-US"/>
          </a:p>
        </p:txBody>
      </p:sp>
    </p:spTree>
    <p:extLst>
      <p:ext uri="{BB962C8B-B14F-4D97-AF65-F5344CB8AC3E}">
        <p14:creationId xmlns:p14="http://schemas.microsoft.com/office/powerpoint/2010/main" val="2999276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p:txBody>
          <a:bodyPr/>
          <a:lstStyle/>
          <a:p>
            <a:pPr lvl="0"/>
            <a:r>
              <a:rPr lang="en"/>
              <a:t>Can We Solve This?</a:t>
            </a:r>
          </a:p>
        </p:txBody>
      </p:sp>
      <p:sp>
        <p:nvSpPr>
          <p:cNvPr id="64" name="Shape 64"/>
          <p:cNvSpPr txBox="1">
            <a:spLocks noGrp="1"/>
          </p:cNvSpPr>
          <p:nvPr>
            <p:ph type="body" idx="1"/>
          </p:nvPr>
        </p:nvSpPr>
        <p:spPr/>
        <p:txBody>
          <a:bodyPr/>
          <a:lstStyle/>
          <a:p>
            <a:pPr lvl="0"/>
            <a:r>
              <a:rPr lang="en"/>
              <a:t>Write a function called mySquare that takes in a size and returns a solid blue rectangle whose height and width are that size. </a:t>
            </a:r>
          </a:p>
        </p:txBody>
      </p:sp>
    </p:spTree>
    <p:extLst>
      <p:ext uri="{BB962C8B-B14F-4D97-AF65-F5344CB8AC3E}">
        <p14:creationId xmlns:p14="http://schemas.microsoft.com/office/powerpoint/2010/main" val="474131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p:txBody>
          <a:bodyPr/>
          <a:lstStyle/>
          <a:p>
            <a:pPr lvl="0"/>
            <a:r>
              <a:rPr lang="en"/>
              <a:t>Testing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9386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p:txBody>
          <a:bodyPr/>
          <a:lstStyle/>
          <a:p>
            <a:pPr lvl="0"/>
            <a:r>
              <a:rPr lang="en"/>
              <a:t>Testing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8820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p:txBody>
          <a:bodyPr>
            <a:normAutofit/>
          </a:bodyPr>
          <a:lstStyle/>
          <a:p>
            <a:pPr lvl="0"/>
            <a:r>
              <a:rPr lang="en-US" dirty="0"/>
              <a:t>Green Triangle</a:t>
            </a:r>
          </a:p>
        </p:txBody>
      </p:sp>
      <p:sp>
        <p:nvSpPr>
          <p:cNvPr id="4" name="Content Placeholder 3"/>
          <p:cNvSpPr>
            <a:spLocks noGrp="1"/>
          </p:cNvSpPr>
          <p:nvPr>
            <p:ph idx="1"/>
          </p:nvPr>
        </p:nvSpPr>
        <p:spPr/>
        <p:txBody>
          <a:bodyPr/>
          <a:lstStyle/>
          <a:p>
            <a:r>
              <a:rPr lang="en-US" dirty="0"/>
              <a:t>Write a function called </a:t>
            </a:r>
            <a:r>
              <a:rPr lang="en-US" dirty="0" err="1"/>
              <a:t>greenTri</a:t>
            </a:r>
            <a:r>
              <a:rPr lang="en-US" dirty="0"/>
              <a:t> that takes in a number and returns a solid green triangle with the size of the parameter.</a:t>
            </a:r>
          </a:p>
          <a:p>
            <a:r>
              <a:rPr lang="en" sz="2000" dirty="0"/>
              <a:t>Write a function that takes a number and gives a green triangle.</a:t>
            </a:r>
          </a:p>
          <a:p>
            <a:endParaRPr lang="en-US" dirty="0"/>
          </a:p>
        </p:txBody>
      </p:sp>
    </p:spTree>
    <p:extLst>
      <p:ext uri="{BB962C8B-B14F-4D97-AF65-F5344CB8AC3E}">
        <p14:creationId xmlns:p14="http://schemas.microsoft.com/office/powerpoint/2010/main" val="389034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p:txBody>
          <a:bodyPr/>
          <a:lstStyle/>
          <a:p>
            <a:pPr lvl="0"/>
            <a:r>
              <a:rPr lang="en"/>
              <a:t>write a test for greenTri</a:t>
            </a:r>
          </a:p>
        </p:txBody>
      </p:sp>
      <p:sp>
        <p:nvSpPr>
          <p:cNvPr id="82" name="Shape 82"/>
          <p:cNvSpPr txBox="1">
            <a:spLocks noGrp="1"/>
          </p:cNvSpPr>
          <p:nvPr>
            <p:ph type="body" idx="1"/>
          </p:nvPr>
        </p:nvSpPr>
        <p:spPr/>
        <p:txBody>
          <a:bodyPr/>
          <a:lstStyle/>
          <a:p>
            <a:pPr lvl="0"/>
            <a:r>
              <a:rPr lang="en-US">
                <a:sym typeface="Courier New"/>
              </a:rPr>
              <a:t>(greenTri 50)</a:t>
            </a:r>
          </a:p>
          <a:p>
            <a:pPr lvl="0"/>
            <a:r>
              <a:rPr lang="en-US">
                <a:sym typeface="Courier New"/>
              </a:rPr>
              <a:t>"should be a green triangle, side length 50"</a:t>
            </a:r>
          </a:p>
          <a:p>
            <a:pPr lvl="0"/>
            <a:endParaRPr lang="en-US">
              <a:sym typeface="Courier New"/>
            </a:endParaRPr>
          </a:p>
          <a:p>
            <a:pPr lvl="0"/>
            <a:r>
              <a:rPr lang="en-US">
                <a:sym typeface="Courier New"/>
              </a:rPr>
              <a:t>(greenTri 75)</a:t>
            </a:r>
          </a:p>
          <a:p>
            <a:pPr lvl="0"/>
            <a:r>
              <a:rPr lang="en-US">
                <a:sym typeface="Courier New"/>
              </a:rPr>
              <a:t>"should be a green triangle, side length 75"</a:t>
            </a:r>
          </a:p>
        </p:txBody>
      </p:sp>
    </p:spTree>
    <p:extLst>
      <p:ext uri="{BB962C8B-B14F-4D97-AF65-F5344CB8AC3E}">
        <p14:creationId xmlns:p14="http://schemas.microsoft.com/office/powerpoint/2010/main" val="2680327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p:txBody>
          <a:bodyPr>
            <a:normAutofit fontScale="90000"/>
          </a:bodyPr>
          <a:lstStyle/>
          <a:p>
            <a:pPr lvl="0"/>
            <a:r>
              <a:rPr lang="en"/>
              <a:t>gt: Write a function called greenTri that takes in a number and returns a solid green triangle with the size of the parameter.</a:t>
            </a:r>
          </a:p>
        </p:txBody>
      </p:sp>
      <p:sp>
        <p:nvSpPr>
          <p:cNvPr id="88" name="Shape 88"/>
          <p:cNvSpPr txBox="1">
            <a:spLocks noGrp="1"/>
          </p:cNvSpPr>
          <p:nvPr>
            <p:ph type="body" idx="1"/>
          </p:nvPr>
        </p:nvSpPr>
        <p:spPr/>
        <p:txBody>
          <a:bodyPr/>
          <a:lstStyle/>
          <a:p>
            <a:pPr lvl="0"/>
            <a:r>
              <a:rPr lang="en">
                <a:sym typeface="Courier New"/>
              </a:rPr>
              <a:t>(define (gt size)</a:t>
            </a:r>
          </a:p>
          <a:p>
            <a:pPr lvl="0"/>
            <a:r>
              <a:rPr lang="en">
                <a:sym typeface="Courier New"/>
              </a:rPr>
              <a:t>(triangle size "solid" "green"))</a:t>
            </a:r>
          </a:p>
        </p:txBody>
      </p:sp>
      <p:grpSp>
        <p:nvGrpSpPr>
          <p:cNvPr id="89" name="Shape 89"/>
          <p:cNvGrpSpPr/>
          <p:nvPr/>
        </p:nvGrpSpPr>
        <p:grpSpPr>
          <a:xfrm>
            <a:off x="457200" y="1597575"/>
            <a:ext cx="8384342" cy="979003"/>
            <a:chOff x="457200" y="1597575"/>
            <a:chExt cx="8384342" cy="979003"/>
          </a:xfrm>
        </p:grpSpPr>
        <p:sp>
          <p:nvSpPr>
            <p:cNvPr id="90" name="Shape 90"/>
            <p:cNvSpPr/>
            <p:nvPr/>
          </p:nvSpPr>
          <p:spPr>
            <a:xfrm>
              <a:off x="457200" y="2109478"/>
              <a:ext cx="4268399" cy="467099"/>
            </a:xfrm>
            <a:prstGeom prst="roundRect">
              <a:avLst>
                <a:gd name="adj" fmla="val 16667"/>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1" name="Shape 91"/>
            <p:cNvCxnSpPr>
              <a:stCxn id="92" idx="1"/>
              <a:endCxn id="90" idx="3"/>
            </p:cNvCxnSpPr>
            <p:nvPr/>
          </p:nvCxnSpPr>
          <p:spPr>
            <a:xfrm flipH="1">
              <a:off x="4725542" y="1856775"/>
              <a:ext cx="1479300" cy="486300"/>
            </a:xfrm>
            <a:prstGeom prst="straightConnector1">
              <a:avLst/>
            </a:prstGeom>
            <a:noFill/>
            <a:ln w="38100" cap="flat" cmpd="sng">
              <a:solidFill>
                <a:srgbClr val="FF0000"/>
              </a:solidFill>
              <a:prstDash val="solid"/>
              <a:round/>
              <a:headEnd type="none" w="lg" len="lg"/>
              <a:tailEnd type="triangle" w="lg" len="lg"/>
            </a:ln>
          </p:spPr>
        </p:cxnSp>
        <p:sp>
          <p:nvSpPr>
            <p:cNvPr id="92" name="Shape 92"/>
            <p:cNvSpPr txBox="1"/>
            <p:nvPr/>
          </p:nvSpPr>
          <p:spPr>
            <a:xfrm>
              <a:off x="6204842" y="1597575"/>
              <a:ext cx="2636699" cy="518400"/>
            </a:xfrm>
            <a:prstGeom prst="rect">
              <a:avLst/>
            </a:prstGeom>
            <a:noFill/>
            <a:ln>
              <a:noFill/>
            </a:ln>
          </p:spPr>
          <p:txBody>
            <a:bodyPr lIns="91425" tIns="91425" rIns="91425" bIns="91425" anchor="t" anchorCtr="0">
              <a:noAutofit/>
            </a:bodyPr>
            <a:lstStyle/>
            <a:p>
              <a:pPr lvl="0">
                <a:spcBef>
                  <a:spcPts val="0"/>
                </a:spcBef>
                <a:buNone/>
              </a:pPr>
              <a:r>
                <a:rPr lang="en" sz="2400">
                  <a:solidFill>
                    <a:srgbClr val="FF0000"/>
                  </a:solidFill>
                  <a:latin typeface="Verdana"/>
                  <a:ea typeface="Verdana"/>
                  <a:cs typeface="Verdana"/>
                  <a:sym typeface="Verdana"/>
                </a:rPr>
                <a:t>function signature</a:t>
              </a:r>
            </a:p>
          </p:txBody>
        </p:sp>
      </p:grpSp>
      <p:sp>
        <p:nvSpPr>
          <p:cNvPr id="93" name="Shape 93"/>
          <p:cNvSpPr/>
          <p:nvPr/>
        </p:nvSpPr>
        <p:spPr>
          <a:xfrm>
            <a:off x="1013353" y="2647128"/>
            <a:ext cx="6873900" cy="467099"/>
          </a:xfrm>
          <a:prstGeom prst="roundRect">
            <a:avLst>
              <a:gd name="adj" fmla="val 16667"/>
            </a:avLst>
          </a:prstGeom>
          <a:noFill/>
          <a:ln w="19050" cap="flat" cmpd="sng">
            <a:solidFill>
              <a:srgbClr val="00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4" name="Shape 94"/>
          <p:cNvCxnSpPr>
            <a:stCxn id="95" idx="0"/>
            <a:endCxn id="93" idx="2"/>
          </p:cNvCxnSpPr>
          <p:nvPr/>
        </p:nvCxnSpPr>
        <p:spPr>
          <a:xfrm rot="10800000" flipH="1">
            <a:off x="2688478" y="3114175"/>
            <a:ext cx="1761899" cy="541500"/>
          </a:xfrm>
          <a:prstGeom prst="straightConnector1">
            <a:avLst/>
          </a:prstGeom>
          <a:noFill/>
          <a:ln w="38100" cap="flat" cmpd="sng">
            <a:solidFill>
              <a:srgbClr val="00FF00"/>
            </a:solidFill>
            <a:prstDash val="solid"/>
            <a:round/>
            <a:headEnd type="none" w="lg" len="lg"/>
            <a:tailEnd type="triangle" w="lg" len="lg"/>
          </a:ln>
        </p:spPr>
      </p:cxnSp>
      <p:sp>
        <p:nvSpPr>
          <p:cNvPr id="95" name="Shape 95"/>
          <p:cNvSpPr txBox="1"/>
          <p:nvPr/>
        </p:nvSpPr>
        <p:spPr>
          <a:xfrm>
            <a:off x="1370128" y="3655675"/>
            <a:ext cx="2636699" cy="518400"/>
          </a:xfrm>
          <a:prstGeom prst="rect">
            <a:avLst/>
          </a:prstGeom>
          <a:noFill/>
          <a:ln>
            <a:noFill/>
          </a:ln>
        </p:spPr>
        <p:txBody>
          <a:bodyPr lIns="91425" tIns="91425" rIns="91425" bIns="91425" anchor="t" anchorCtr="0">
            <a:noAutofit/>
          </a:bodyPr>
          <a:lstStyle/>
          <a:p>
            <a:pPr lvl="0" rtl="0">
              <a:spcBef>
                <a:spcPts val="0"/>
              </a:spcBef>
              <a:buNone/>
            </a:pPr>
            <a:r>
              <a:rPr lang="en" sz="2400">
                <a:solidFill>
                  <a:srgbClr val="00FF00"/>
                </a:solidFill>
                <a:latin typeface="Verdana"/>
                <a:ea typeface="Verdana"/>
                <a:cs typeface="Verdana"/>
                <a:sym typeface="Verdana"/>
              </a:rPr>
              <a:t>function body</a:t>
            </a:r>
          </a:p>
        </p:txBody>
      </p:sp>
    </p:spTree>
    <p:extLst>
      <p:ext uri="{BB962C8B-B14F-4D97-AF65-F5344CB8AC3E}">
        <p14:creationId xmlns:p14="http://schemas.microsoft.com/office/powerpoint/2010/main" val="228659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p:txBody>
          <a:bodyPr/>
          <a:lstStyle/>
          <a:p>
            <a:pPr lvl="0"/>
            <a:r>
              <a:rPr lang="en"/>
              <a:t>Blue Circle</a:t>
            </a:r>
          </a:p>
        </p:txBody>
      </p:sp>
      <p:sp>
        <p:nvSpPr>
          <p:cNvPr id="101" name="Shape 101"/>
          <p:cNvSpPr txBox="1">
            <a:spLocks noGrp="1"/>
          </p:cNvSpPr>
          <p:nvPr>
            <p:ph idx="1"/>
          </p:nvPr>
        </p:nvSpPr>
        <p:spPr/>
        <p:txBody>
          <a:bodyPr/>
          <a:lstStyle/>
          <a:p>
            <a:pPr lvl="0"/>
            <a:r>
              <a:rPr lang="en"/>
              <a:t>Write a function that takes a number and returns a blue circle.</a:t>
            </a:r>
          </a:p>
        </p:txBody>
      </p:sp>
    </p:spTree>
    <p:extLst>
      <p:ext uri="{BB962C8B-B14F-4D97-AF65-F5344CB8AC3E}">
        <p14:creationId xmlns:p14="http://schemas.microsoft.com/office/powerpoint/2010/main" val="3581499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p:txBody>
          <a:bodyPr/>
          <a:lstStyle/>
          <a:p>
            <a:pPr lvl="0"/>
            <a:r>
              <a:rPr lang="en"/>
              <a:t>tests for bc</a:t>
            </a:r>
          </a:p>
        </p:txBody>
      </p:sp>
      <p:sp>
        <p:nvSpPr>
          <p:cNvPr id="107" name="Shape 107"/>
          <p:cNvSpPr txBox="1">
            <a:spLocks noGrp="1"/>
          </p:cNvSpPr>
          <p:nvPr>
            <p:ph type="body" idx="1"/>
          </p:nvPr>
        </p:nvSpPr>
        <p:spPr/>
        <p:txBody>
          <a:bodyPr/>
          <a:lstStyle/>
          <a:p>
            <a:pPr lvl="0"/>
            <a:r>
              <a:rPr lang="en-US">
                <a:sym typeface="Courier New"/>
              </a:rPr>
              <a:t>(bc 50)</a:t>
            </a:r>
          </a:p>
          <a:p>
            <a:pPr lvl="0"/>
            <a:r>
              <a:rPr lang="en-US">
                <a:sym typeface="Courier New"/>
              </a:rPr>
              <a:t>"should be the same as"</a:t>
            </a:r>
          </a:p>
          <a:p>
            <a:pPr lvl="0"/>
            <a:r>
              <a:rPr lang="en-US">
                <a:sym typeface="Courier New"/>
              </a:rPr>
              <a:t>(circle 50 "solid" "blue")</a:t>
            </a:r>
          </a:p>
          <a:p>
            <a:pPr lvl="0"/>
            <a:endParaRPr lang="en-US">
              <a:sym typeface="Courier New"/>
            </a:endParaRPr>
          </a:p>
          <a:p>
            <a:pPr lvl="0"/>
            <a:r>
              <a:rPr lang="en-US">
                <a:sym typeface="Courier New"/>
              </a:rPr>
              <a:t>(bc 75)</a:t>
            </a:r>
          </a:p>
          <a:p>
            <a:pPr lvl="0"/>
            <a:r>
              <a:rPr lang="en-US">
                <a:sym typeface="Courier New"/>
              </a:rPr>
              <a:t>"should be the same as"</a:t>
            </a:r>
          </a:p>
          <a:p>
            <a:pPr lvl="0"/>
            <a:r>
              <a:rPr lang="en-US">
                <a:sym typeface="Courier New"/>
              </a:rPr>
              <a:t>(circle 75 "solid" "blue")</a:t>
            </a:r>
          </a:p>
        </p:txBody>
      </p:sp>
    </p:spTree>
    <p:extLst>
      <p:ext uri="{BB962C8B-B14F-4D97-AF65-F5344CB8AC3E}">
        <p14:creationId xmlns:p14="http://schemas.microsoft.com/office/powerpoint/2010/main" val="7275373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p:txBody>
          <a:bodyPr/>
          <a:lstStyle/>
          <a:p>
            <a:pPr lvl="0"/>
            <a:r>
              <a:rPr lang="en"/>
              <a:t>Double</a:t>
            </a:r>
          </a:p>
        </p:txBody>
      </p:sp>
      <p:sp>
        <p:nvSpPr>
          <p:cNvPr id="113" name="Shape 113"/>
          <p:cNvSpPr txBox="1">
            <a:spLocks noGrp="1"/>
          </p:cNvSpPr>
          <p:nvPr>
            <p:ph idx="1"/>
          </p:nvPr>
        </p:nvSpPr>
        <p:spPr/>
        <p:txBody>
          <a:bodyPr/>
          <a:lstStyle/>
          <a:p>
            <a:pPr lvl="0"/>
            <a:r>
              <a:rPr lang="en"/>
              <a:t>Take a number and double it.</a:t>
            </a:r>
          </a:p>
        </p:txBody>
      </p:sp>
    </p:spTree>
    <p:extLst>
      <p:ext uri="{BB962C8B-B14F-4D97-AF65-F5344CB8AC3E}">
        <p14:creationId xmlns:p14="http://schemas.microsoft.com/office/powerpoint/2010/main" val="168650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p:nvPr>
        </p:nvSpPr>
        <p:spPr/>
        <p:txBody>
          <a:bodyPr/>
          <a:lstStyle/>
          <a:p>
            <a:pPr lvl="0"/>
            <a:r>
              <a:rPr lang="en"/>
              <a:t>Contracts</a:t>
            </a:r>
          </a:p>
        </p:txBody>
      </p:sp>
      <p:sp>
        <p:nvSpPr>
          <p:cNvPr id="28" name="Shape 28"/>
          <p:cNvSpPr txBox="1">
            <a:spLocks noGrp="1"/>
          </p:cNvSpPr>
          <p:nvPr>
            <p:ph idx="1"/>
          </p:nvPr>
        </p:nvSpPr>
        <p:spPr/>
        <p:txBody>
          <a:bodyPr/>
          <a:lstStyle/>
          <a:p>
            <a:pPr lvl="0"/>
            <a:r>
              <a:rPr lang="en"/>
              <a:t>How do we create our library of functions?</a:t>
            </a:r>
          </a:p>
        </p:txBody>
      </p:sp>
    </p:spTree>
    <p:extLst>
      <p:ext uri="{BB962C8B-B14F-4D97-AF65-F5344CB8AC3E}">
        <p14:creationId xmlns:p14="http://schemas.microsoft.com/office/powerpoint/2010/main" val="41313501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
              <a:t>Write two tests for double	</a:t>
            </a:r>
          </a:p>
        </p:txBody>
      </p:sp>
      <p:sp>
        <p:nvSpPr>
          <p:cNvPr id="119" name="Shape 119"/>
          <p:cNvSpPr txBox="1">
            <a:spLocks noGrp="1"/>
          </p:cNvSpPr>
          <p:nvPr>
            <p:ph type="body" idx="1"/>
          </p:nvPr>
        </p:nvSpPr>
        <p:spPr/>
        <p:txBody>
          <a:bodyPr/>
          <a:lstStyle/>
          <a:p>
            <a:pPr lvl="0"/>
            <a:r>
              <a:rPr lang="en-US"/>
              <a:t>(double 6)</a:t>
            </a:r>
          </a:p>
          <a:p>
            <a:pPr lvl="0"/>
            <a:r>
              <a:rPr lang="en-US"/>
              <a:t>"should be the same as"</a:t>
            </a:r>
          </a:p>
          <a:p>
            <a:pPr lvl="0"/>
            <a:r>
              <a:rPr lang="en-US"/>
              <a:t>(* 6 2)</a:t>
            </a:r>
          </a:p>
          <a:p>
            <a:pPr lvl="0"/>
            <a:endParaRPr lang="en-US"/>
          </a:p>
          <a:p>
            <a:pPr lvl="0"/>
            <a:r>
              <a:rPr lang="en-US"/>
              <a:t>(double 100)</a:t>
            </a:r>
          </a:p>
          <a:p>
            <a:pPr lvl="0"/>
            <a:r>
              <a:rPr lang="en-US"/>
              <a:t>"should be the same as"</a:t>
            </a:r>
          </a:p>
          <a:p>
            <a:pPr lvl="0"/>
            <a:r>
              <a:rPr lang="en-US"/>
              <a:t>(* 100 2)</a:t>
            </a:r>
          </a:p>
        </p:txBody>
      </p:sp>
    </p:spTree>
    <p:extLst>
      <p:ext uri="{BB962C8B-B14F-4D97-AF65-F5344CB8AC3E}">
        <p14:creationId xmlns:p14="http://schemas.microsoft.com/office/powerpoint/2010/main" val="1084534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p:txBody>
          <a:bodyPr/>
          <a:lstStyle/>
          <a:p>
            <a:pPr lvl="0"/>
            <a:r>
              <a:rPr lang="en"/>
              <a:t>circle what changes: this is where we will put our parameter</a:t>
            </a:r>
          </a:p>
        </p:txBody>
      </p:sp>
      <p:sp>
        <p:nvSpPr>
          <p:cNvPr id="125" name="Shape 125"/>
          <p:cNvSpPr txBox="1">
            <a:spLocks noGrp="1"/>
          </p:cNvSpPr>
          <p:nvPr>
            <p:ph type="body" idx="1"/>
          </p:nvPr>
        </p:nvSpPr>
        <p:spPr/>
        <p:txBody>
          <a:bodyPr/>
          <a:lstStyle/>
          <a:p>
            <a:pPr lvl="0"/>
            <a:r>
              <a:rPr lang="en-US"/>
              <a:t>(double 6)</a:t>
            </a:r>
          </a:p>
          <a:p>
            <a:pPr lvl="0"/>
            <a:r>
              <a:rPr lang="en-US"/>
              <a:t>"should be the same as"</a:t>
            </a:r>
          </a:p>
          <a:p>
            <a:pPr lvl="0"/>
            <a:r>
              <a:rPr lang="en-US"/>
              <a:t>(* 6 2)</a:t>
            </a:r>
          </a:p>
          <a:p>
            <a:pPr lvl="0"/>
            <a:endParaRPr lang="en-US"/>
          </a:p>
          <a:p>
            <a:pPr lvl="0"/>
            <a:r>
              <a:rPr lang="en-US"/>
              <a:t>(double 100)</a:t>
            </a:r>
          </a:p>
          <a:p>
            <a:pPr lvl="0"/>
            <a:r>
              <a:rPr lang="en-US"/>
              <a:t>"should be the same as"</a:t>
            </a:r>
          </a:p>
          <a:p>
            <a:pPr lvl="0"/>
            <a:r>
              <a:rPr lang="en-US"/>
              <a:t>(* 100 2)</a:t>
            </a:r>
          </a:p>
          <a:p>
            <a:pPr lvl="0"/>
            <a:endParaRPr lang="en-US"/>
          </a:p>
          <a:p>
            <a:pPr lvl="0"/>
            <a:endParaRPr lang="en-US"/>
          </a:p>
        </p:txBody>
      </p:sp>
      <p:sp>
        <p:nvSpPr>
          <p:cNvPr id="126" name="Shape 126"/>
          <p:cNvSpPr/>
          <p:nvPr/>
        </p:nvSpPr>
        <p:spPr>
          <a:xfrm>
            <a:off x="1837250" y="1773900"/>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1837250" y="3690350"/>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871100" y="2787550"/>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871100" y="4719850"/>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359176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p:txBody>
          <a:bodyPr/>
          <a:lstStyle/>
          <a:p>
            <a:pPr lvl="0"/>
            <a:r>
              <a:rPr lang="en"/>
              <a:t>Now write the function signature and body</a:t>
            </a:r>
          </a:p>
        </p:txBody>
      </p:sp>
      <p:sp>
        <p:nvSpPr>
          <p:cNvPr id="135" name="Shape 135"/>
          <p:cNvSpPr txBox="1">
            <a:spLocks noGrp="1"/>
          </p:cNvSpPr>
          <p:nvPr>
            <p:ph type="body" idx="1"/>
          </p:nvPr>
        </p:nvSpPr>
        <p:spPr/>
        <p:txBody>
          <a:bodyPr/>
          <a:lstStyle/>
          <a:p>
            <a:pPr lvl="0"/>
            <a:r>
              <a:rPr lang="en-US"/>
              <a:t>(double 6)</a:t>
            </a:r>
          </a:p>
          <a:p>
            <a:pPr lvl="0"/>
            <a:r>
              <a:rPr lang="en-US"/>
              <a:t>"should be the same as"</a:t>
            </a:r>
          </a:p>
          <a:p>
            <a:pPr lvl="0"/>
            <a:r>
              <a:rPr lang="en-US"/>
              <a:t>(* 6 2)</a:t>
            </a:r>
          </a:p>
          <a:p>
            <a:pPr lvl="0"/>
            <a:endParaRPr lang="en-US"/>
          </a:p>
          <a:p>
            <a:pPr lvl="0"/>
            <a:r>
              <a:rPr lang="en-US"/>
              <a:t>(double 100)</a:t>
            </a:r>
          </a:p>
          <a:p>
            <a:pPr lvl="0"/>
            <a:r>
              <a:rPr lang="en-US"/>
              <a:t>"should be the same as"</a:t>
            </a:r>
          </a:p>
          <a:p>
            <a:pPr lvl="0"/>
            <a:r>
              <a:rPr lang="en-US"/>
              <a:t>(* 100 2)</a:t>
            </a:r>
          </a:p>
          <a:p>
            <a:pPr lvl="0"/>
            <a:endParaRPr lang="en-US"/>
          </a:p>
          <a:p>
            <a:pPr lvl="0"/>
            <a:r>
              <a:rPr lang="en-US"/>
              <a:t>(define (double number)</a:t>
            </a:r>
          </a:p>
          <a:p>
            <a:pPr lvl="0"/>
            <a:r>
              <a:rPr lang="en-US"/>
              <a:t>   (* number 2))</a:t>
            </a:r>
          </a:p>
          <a:p>
            <a:pPr lvl="0"/>
            <a:endParaRPr lang="en-US"/>
          </a:p>
          <a:p>
            <a:pPr lvl="0"/>
            <a:endParaRPr lang="en-US"/>
          </a:p>
          <a:p>
            <a:pPr lvl="0"/>
            <a:endParaRPr lang="en-US"/>
          </a:p>
          <a:p>
            <a:pPr lvl="0"/>
            <a:endParaRPr lang="en-US"/>
          </a:p>
        </p:txBody>
      </p:sp>
      <p:sp>
        <p:nvSpPr>
          <p:cNvPr id="136" name="Shape 136"/>
          <p:cNvSpPr/>
          <p:nvPr/>
        </p:nvSpPr>
        <p:spPr>
          <a:xfrm>
            <a:off x="1837250" y="1552163"/>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837250" y="3468613"/>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871100" y="2565813"/>
            <a:ext cx="348600" cy="4118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871100" y="4498113"/>
            <a:ext cx="752400" cy="578099"/>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3607230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p:txBody>
          <a:bodyPr/>
          <a:lstStyle/>
          <a:p>
            <a:pPr lvl="0"/>
            <a:r>
              <a:rPr lang="en"/>
              <a:t>Design Recipe for anything, version 0</a:t>
            </a:r>
          </a:p>
        </p:txBody>
      </p:sp>
      <p:sp>
        <p:nvSpPr>
          <p:cNvPr id="145" name="Shape 145"/>
          <p:cNvSpPr txBox="1">
            <a:spLocks noGrp="1"/>
          </p:cNvSpPr>
          <p:nvPr>
            <p:ph type="body" idx="1"/>
          </p:nvPr>
        </p:nvSpPr>
        <p:spPr/>
        <p:txBody>
          <a:bodyPr/>
          <a:lstStyle/>
          <a:p>
            <a:pPr lvl="0"/>
            <a:r>
              <a:rPr lang="en"/>
              <a:t>Decide what you want to do.</a:t>
            </a:r>
          </a:p>
          <a:p>
            <a:pPr lvl="0"/>
            <a:r>
              <a:rPr lang="en"/>
              <a:t>Do it.</a:t>
            </a:r>
          </a:p>
          <a:p>
            <a:pPr lvl="0"/>
            <a:r>
              <a:rPr lang="en"/>
              <a:t>Check that you did it right.</a:t>
            </a:r>
          </a:p>
          <a:p>
            <a:pPr lvl="0"/>
            <a:r>
              <a:rPr lang="en"/>
              <a:t>Keep doing it.</a:t>
            </a:r>
          </a:p>
        </p:txBody>
      </p:sp>
    </p:spTree>
    <p:extLst>
      <p:ext uri="{BB962C8B-B14F-4D97-AF65-F5344CB8AC3E}">
        <p14:creationId xmlns:p14="http://schemas.microsoft.com/office/powerpoint/2010/main" val="160601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p:txBody>
          <a:bodyPr/>
          <a:lstStyle/>
          <a:p>
            <a:pPr lvl="0"/>
            <a:r>
              <a:rPr lang="en"/>
              <a:t>Design Recipe for Functions, version 1</a:t>
            </a:r>
          </a:p>
        </p:txBody>
      </p:sp>
      <p:sp>
        <p:nvSpPr>
          <p:cNvPr id="151" name="Shape 151"/>
          <p:cNvSpPr txBox="1">
            <a:spLocks noGrp="1"/>
          </p:cNvSpPr>
          <p:nvPr>
            <p:ph type="body" idx="1"/>
          </p:nvPr>
        </p:nvSpPr>
        <p:spPr/>
        <p:txBody>
          <a:bodyPr/>
          <a:lstStyle/>
          <a:p>
            <a:pPr lvl="0"/>
            <a:r>
              <a:rPr lang="en"/>
              <a:t>Write a function contract and purpose statement for the function you want to write.</a:t>
            </a:r>
          </a:p>
          <a:p>
            <a:pPr lvl="0"/>
            <a:r>
              <a:rPr lang="en"/>
              <a:t>Write several examples of how the function will be used, with their correct answers.</a:t>
            </a:r>
          </a:p>
          <a:p>
            <a:pPr lvl="0"/>
            <a:r>
              <a:rPr lang="en"/>
              <a:t>Look at what changed in your examples, that is where your parameters will go.</a:t>
            </a:r>
          </a:p>
          <a:p>
            <a:pPr lvl="0"/>
            <a:r>
              <a:rPr lang="en"/>
              <a:t>Write the head of the function definition.</a:t>
            </a:r>
          </a:p>
          <a:p>
            <a:pPr lvl="0"/>
            <a:r>
              <a:rPr lang="en"/>
              <a:t>Write the body of the function definition.</a:t>
            </a:r>
          </a:p>
        </p:txBody>
      </p:sp>
    </p:spTree>
    <p:extLst>
      <p:ext uri="{BB962C8B-B14F-4D97-AF65-F5344CB8AC3E}">
        <p14:creationId xmlns:p14="http://schemas.microsoft.com/office/powerpoint/2010/main" val="866154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p:txBody>
          <a:bodyPr/>
          <a:lstStyle/>
          <a:p>
            <a:pPr lvl="0"/>
            <a:r>
              <a:rPr lang="en"/>
              <a:t>numbers</a:t>
            </a:r>
          </a:p>
        </p:txBody>
      </p:sp>
      <p:sp>
        <p:nvSpPr>
          <p:cNvPr id="82" name="Shape 82"/>
          <p:cNvSpPr txBox="1">
            <a:spLocks noGrp="1"/>
          </p:cNvSpPr>
          <p:nvPr>
            <p:ph type="body" idx="1"/>
          </p:nvPr>
        </p:nvSpPr>
        <p:spPr/>
        <p:txBody>
          <a:bodyPr/>
          <a:lstStyle/>
          <a:p>
            <a:pPr lvl="0"/>
            <a:r>
              <a:rPr lang="en"/>
              <a:t>everything you already think of</a:t>
            </a:r>
          </a:p>
        </p:txBody>
      </p:sp>
    </p:spTree>
    <p:extLst>
      <p:ext uri="{BB962C8B-B14F-4D97-AF65-F5344CB8AC3E}">
        <p14:creationId xmlns:p14="http://schemas.microsoft.com/office/powerpoint/2010/main" val="33026106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p:nvPr>
        </p:nvSpPr>
        <p:spPr/>
        <p:txBody>
          <a:bodyPr/>
          <a:lstStyle/>
          <a:p>
            <a:pPr lvl="0"/>
            <a:r>
              <a:rPr lang="en"/>
              <a:t>iterate</a:t>
            </a:r>
          </a:p>
        </p:txBody>
      </p:sp>
      <p:sp>
        <p:nvSpPr>
          <p:cNvPr id="28" name="Shape 28"/>
          <p:cNvSpPr txBox="1">
            <a:spLocks noGrp="1"/>
          </p:cNvSpPr>
          <p:nvPr>
            <p:ph type="body" idx="1"/>
          </p:nvPr>
        </p:nvSpPr>
        <p:spPr/>
        <p:txBody>
          <a:bodyPr/>
          <a:lstStyle/>
          <a:p>
            <a:pPr lvl="0"/>
            <a:r>
              <a:rPr lang="en"/>
              <a:t>the act of repeating a process with the aim of reaching a goal</a:t>
            </a:r>
          </a:p>
        </p:txBody>
      </p:sp>
      <p:sp>
        <p:nvSpPr>
          <p:cNvPr id="29" name="Shape 29"/>
          <p:cNvSpPr txBox="1">
            <a:spLocks noGrp="1"/>
          </p:cNvSpPr>
          <p:nvPr>
            <p:ph type="body" idx="4294967295"/>
          </p:nvPr>
        </p:nvSpPr>
        <p:spPr>
          <a:xfrm>
            <a:off x="0" y="2833688"/>
            <a:ext cx="8229600" cy="1190625"/>
          </a:xfrm>
          <a:prstGeom prst="rect">
            <a:avLst/>
          </a:prstGeom>
        </p:spPr>
        <p:txBody>
          <a:bodyPr lIns="91425" tIns="91425" rIns="91425" bIns="91425" anchor="t" anchorCtr="0">
            <a:noAutofit/>
          </a:bodyPr>
          <a:lstStyle/>
          <a:p>
            <a:pPr lvl="0" rtl="0">
              <a:spcBef>
                <a:spcPts val="0"/>
              </a:spcBef>
              <a:buNone/>
            </a:pPr>
            <a:r>
              <a:rPr lang="en"/>
              <a:t>the act of repeating a process with the aim of reaching a goal</a:t>
            </a:r>
          </a:p>
        </p:txBody>
      </p:sp>
    </p:spTree>
    <p:extLst>
      <p:ext uri="{BB962C8B-B14F-4D97-AF65-F5344CB8AC3E}">
        <p14:creationId xmlns:p14="http://schemas.microsoft.com/office/powerpoint/2010/main" val="28649395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p:txBody>
          <a:bodyPr/>
          <a:lstStyle/>
          <a:p>
            <a:pPr lvl="0"/>
            <a:r>
              <a:rPr lang="en"/>
              <a:t>circles of evaluation</a:t>
            </a:r>
          </a:p>
        </p:txBody>
      </p:sp>
      <p:sp>
        <p:nvSpPr>
          <p:cNvPr id="3" name="Text Placeholder 2"/>
          <p:cNvSpPr>
            <a:spLocks noGrp="1"/>
          </p:cNvSpPr>
          <p:nvPr>
            <p:ph type="body" idx="1"/>
          </p:nvPr>
        </p:nvSpPr>
        <p:spPr/>
        <p:txBody>
          <a:bodyPr/>
          <a:lstStyle/>
          <a:p>
            <a:endParaRPr lang="en-US"/>
          </a:p>
        </p:txBody>
      </p:sp>
      <p:cxnSp>
        <p:nvCxnSpPr>
          <p:cNvPr id="94" name="Shape 94"/>
          <p:cNvCxnSpPr/>
          <p:nvPr/>
        </p:nvCxnSpPr>
        <p:spPr>
          <a:xfrm>
            <a:off x="2471500" y="1178475"/>
            <a:ext cx="32400" cy="5309100"/>
          </a:xfrm>
          <a:prstGeom prst="straightConnector1">
            <a:avLst/>
          </a:prstGeom>
          <a:noFill/>
          <a:ln w="19050" cap="flat" cmpd="sng">
            <a:solidFill>
              <a:schemeClr val="dk2"/>
            </a:solidFill>
            <a:prstDash val="solid"/>
            <a:round/>
            <a:headEnd type="none" w="lg" len="lg"/>
            <a:tailEnd type="none" w="lg" len="lg"/>
          </a:ln>
        </p:spPr>
      </p:cxnSp>
      <p:cxnSp>
        <p:nvCxnSpPr>
          <p:cNvPr id="95" name="Shape 95"/>
          <p:cNvCxnSpPr/>
          <p:nvPr/>
        </p:nvCxnSpPr>
        <p:spPr>
          <a:xfrm>
            <a:off x="6186925" y="1080250"/>
            <a:ext cx="15899" cy="5243700"/>
          </a:xfrm>
          <a:prstGeom prst="straightConnector1">
            <a:avLst/>
          </a:prstGeom>
          <a:noFill/>
          <a:ln w="19050" cap="flat" cmpd="sng">
            <a:solidFill>
              <a:schemeClr val="dk2"/>
            </a:solidFill>
            <a:prstDash val="solid"/>
            <a:round/>
            <a:headEnd type="none" w="lg" len="lg"/>
            <a:tailEnd type="none" w="lg" len="lg"/>
          </a:ln>
        </p:spPr>
      </p:cxnSp>
      <p:sp>
        <p:nvSpPr>
          <p:cNvPr id="96" name="Shape 96"/>
          <p:cNvSpPr txBox="1"/>
          <p:nvPr/>
        </p:nvSpPr>
        <p:spPr>
          <a:xfrm>
            <a:off x="278250" y="883850"/>
            <a:ext cx="2160600" cy="703799"/>
          </a:xfrm>
          <a:prstGeom prst="rect">
            <a:avLst/>
          </a:prstGeom>
          <a:noFill/>
          <a:ln>
            <a:noFill/>
          </a:ln>
        </p:spPr>
        <p:txBody>
          <a:bodyPr lIns="91425" tIns="91425" rIns="91425" bIns="91425" anchor="t" anchorCtr="0">
            <a:noAutofit/>
          </a:bodyPr>
          <a:lstStyle/>
          <a:p>
            <a:pPr lvl="0">
              <a:spcBef>
                <a:spcPts val="0"/>
              </a:spcBef>
              <a:buNone/>
            </a:pPr>
            <a:r>
              <a:rPr lang="en" sz="2400"/>
              <a:t>Math</a:t>
            </a:r>
          </a:p>
        </p:txBody>
      </p:sp>
      <p:sp>
        <p:nvSpPr>
          <p:cNvPr id="97" name="Shape 97"/>
          <p:cNvSpPr txBox="1"/>
          <p:nvPr/>
        </p:nvSpPr>
        <p:spPr>
          <a:xfrm>
            <a:off x="6312087" y="883850"/>
            <a:ext cx="2830499" cy="703799"/>
          </a:xfrm>
          <a:prstGeom prst="rect">
            <a:avLst/>
          </a:prstGeom>
          <a:noFill/>
          <a:ln>
            <a:noFill/>
          </a:ln>
        </p:spPr>
        <p:txBody>
          <a:bodyPr lIns="91425" tIns="91425" rIns="91425" bIns="91425" anchor="t" anchorCtr="0">
            <a:noAutofit/>
          </a:bodyPr>
          <a:lstStyle/>
          <a:p>
            <a:pPr lvl="0" rtl="0">
              <a:spcBef>
                <a:spcPts val="0"/>
              </a:spcBef>
              <a:buNone/>
            </a:pPr>
            <a:r>
              <a:rPr lang="en" sz="2400"/>
              <a:t>Racket Code</a:t>
            </a:r>
          </a:p>
        </p:txBody>
      </p:sp>
      <p:sp>
        <p:nvSpPr>
          <p:cNvPr id="98" name="Shape 98"/>
          <p:cNvSpPr txBox="1"/>
          <p:nvPr/>
        </p:nvSpPr>
        <p:spPr>
          <a:xfrm>
            <a:off x="2609838" y="883850"/>
            <a:ext cx="2830499" cy="703799"/>
          </a:xfrm>
          <a:prstGeom prst="rect">
            <a:avLst/>
          </a:prstGeom>
          <a:noFill/>
          <a:ln>
            <a:noFill/>
          </a:ln>
        </p:spPr>
        <p:txBody>
          <a:bodyPr lIns="91425" tIns="91425" rIns="91425" bIns="91425" anchor="t" anchorCtr="0">
            <a:noAutofit/>
          </a:bodyPr>
          <a:lstStyle/>
          <a:p>
            <a:pPr lvl="0" rtl="0">
              <a:spcBef>
                <a:spcPts val="0"/>
              </a:spcBef>
              <a:buNone/>
            </a:pPr>
            <a:r>
              <a:rPr lang="en" sz="2400"/>
              <a:t>Circle of Evaluation</a:t>
            </a:r>
          </a:p>
        </p:txBody>
      </p:sp>
    </p:spTree>
    <p:extLst>
      <p:ext uri="{BB962C8B-B14F-4D97-AF65-F5344CB8AC3E}">
        <p14:creationId xmlns:p14="http://schemas.microsoft.com/office/powerpoint/2010/main" val="14844703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txBox="1">
            <a:spLocks noGrp="1"/>
          </p:cNvSpPr>
          <p:nvPr>
            <p:ph type="title"/>
          </p:nvPr>
        </p:nvSpPr>
        <p:spPr/>
        <p:txBody>
          <a:bodyPr/>
          <a:lstStyle/>
          <a:p>
            <a:pPr lvl="0"/>
            <a:r>
              <a:rPr lang="en"/>
              <a:t>More Defining Functions</a:t>
            </a:r>
          </a:p>
        </p:txBody>
      </p:sp>
      <p:sp>
        <p:nvSpPr>
          <p:cNvPr id="33" name="Shape 33"/>
          <p:cNvSpPr txBox="1">
            <a:spLocks noGrp="1"/>
          </p:cNvSpPr>
          <p:nvPr>
            <p:ph idx="1"/>
          </p:nvPr>
        </p:nvSpPr>
        <p:spPr/>
        <p:txBody>
          <a:bodyPr/>
          <a:lstStyle/>
          <a:p>
            <a:pPr lvl="0"/>
            <a:r>
              <a:rPr lang="en" dirty="0"/>
              <a:t>How do we define a function with multiple parameters?</a:t>
            </a:r>
          </a:p>
          <a:p>
            <a:pPr lvl="0"/>
            <a:r>
              <a:rPr lang="en" sz="2400" dirty="0"/>
              <a:t>Write the contract and purpose statement for </a:t>
            </a:r>
            <a:r>
              <a:rPr lang="en" sz="2400" dirty="0">
                <a:latin typeface="Inconsolata"/>
                <a:ea typeface="Inconsolata"/>
                <a:cs typeface="Inconsolata"/>
                <a:sym typeface="Inconsolata"/>
              </a:rPr>
              <a:t>red-circle.</a:t>
            </a:r>
            <a:endParaRPr lang="en" dirty="0"/>
          </a:p>
        </p:txBody>
      </p:sp>
    </p:spTree>
    <p:extLst>
      <p:ext uri="{BB962C8B-B14F-4D97-AF65-F5344CB8AC3E}">
        <p14:creationId xmlns:p14="http://schemas.microsoft.com/office/powerpoint/2010/main" val="464854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p:txBody>
          <a:bodyPr/>
          <a:lstStyle/>
          <a:p>
            <a:pPr lvl="0"/>
            <a:r>
              <a:rPr lang="en"/>
              <a:t>parts of a function</a:t>
            </a:r>
          </a:p>
        </p:txBody>
      </p:sp>
      <p:sp>
        <p:nvSpPr>
          <p:cNvPr id="45" name="Shape 45"/>
          <p:cNvSpPr txBox="1">
            <a:spLocks noGrp="1"/>
          </p:cNvSpPr>
          <p:nvPr>
            <p:ph type="body" idx="1"/>
          </p:nvPr>
        </p:nvSpPr>
        <p:spPr/>
        <p:txBody>
          <a:bodyPr/>
          <a:lstStyle/>
          <a:p>
            <a:pPr lvl="0"/>
            <a:r>
              <a:rPr lang="en"/>
              <a:t>arguments</a:t>
            </a:r>
          </a:p>
        </p:txBody>
      </p:sp>
      <p:sp>
        <p:nvSpPr>
          <p:cNvPr id="46" name="Shape 46"/>
          <p:cNvSpPr txBox="1">
            <a:spLocks noGrp="1"/>
          </p:cNvSpPr>
          <p:nvPr>
            <p:ph type="body" idx="4294967295"/>
          </p:nvPr>
        </p:nvSpPr>
        <p:spPr>
          <a:xfrm>
            <a:off x="0" y="2686050"/>
            <a:ext cx="7496175" cy="1196975"/>
          </a:xfrm>
          <a:prstGeom prst="rect">
            <a:avLst/>
          </a:prstGeom>
        </p:spPr>
        <p:txBody>
          <a:bodyPr lIns="91425" tIns="91425" rIns="91425" bIns="91425" anchor="t" anchorCtr="0">
            <a:noAutofit/>
          </a:bodyPr>
          <a:lstStyle/>
          <a:p>
            <a:pPr lvl="0" rtl="0">
              <a:spcBef>
                <a:spcPts val="0"/>
              </a:spcBef>
              <a:buNone/>
            </a:pPr>
            <a:r>
              <a:rPr lang="en" sz="4800">
                <a:solidFill>
                  <a:srgbClr val="0000FF"/>
                </a:solidFill>
              </a:rPr>
              <a:t>(circle 50 "solid" "red")</a:t>
            </a:r>
          </a:p>
        </p:txBody>
      </p:sp>
      <p:sp>
        <p:nvSpPr>
          <p:cNvPr id="47" name="Shape 47"/>
          <p:cNvSpPr txBox="1">
            <a:spLocks noGrp="1"/>
          </p:cNvSpPr>
          <p:nvPr>
            <p:ph type="body" idx="4294967295"/>
          </p:nvPr>
        </p:nvSpPr>
        <p:spPr>
          <a:xfrm>
            <a:off x="0" y="1858963"/>
            <a:ext cx="1400175" cy="827087"/>
          </a:xfrm>
          <a:prstGeom prst="rect">
            <a:avLst/>
          </a:prstGeom>
        </p:spPr>
        <p:txBody>
          <a:bodyPr lIns="91425" tIns="91425" rIns="91425" bIns="91425" anchor="t" anchorCtr="0">
            <a:noAutofit/>
          </a:bodyPr>
          <a:lstStyle/>
          <a:p>
            <a:pPr lvl="0" rtl="0">
              <a:spcBef>
                <a:spcPts val="0"/>
              </a:spcBef>
              <a:buNone/>
            </a:pPr>
            <a:r>
              <a:rPr lang="en">
                <a:solidFill>
                  <a:srgbClr val="FF0000"/>
                </a:solidFill>
              </a:rPr>
              <a:t>name</a:t>
            </a:r>
          </a:p>
        </p:txBody>
      </p:sp>
      <p:grpSp>
        <p:nvGrpSpPr>
          <p:cNvPr id="48" name="Shape 48"/>
          <p:cNvGrpSpPr/>
          <p:nvPr/>
        </p:nvGrpSpPr>
        <p:grpSpPr>
          <a:xfrm>
            <a:off x="1169725" y="2481194"/>
            <a:ext cx="5685131" cy="1429907"/>
            <a:chOff x="1169725" y="2481194"/>
            <a:chExt cx="5685131" cy="1429907"/>
          </a:xfrm>
        </p:grpSpPr>
        <p:sp>
          <p:nvSpPr>
            <p:cNvPr id="49" name="Shape 49"/>
            <p:cNvSpPr/>
            <p:nvPr/>
          </p:nvSpPr>
          <p:spPr>
            <a:xfrm>
              <a:off x="2680656" y="2481194"/>
              <a:ext cx="4174199" cy="1414799"/>
            </a:xfrm>
            <a:prstGeom prst="bracketPair">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1169725" y="2496301"/>
              <a:ext cx="1400099" cy="1414799"/>
            </a:xfrm>
            <a:prstGeom prst="bracketPair">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373884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p:txBody>
          <a:bodyPr/>
          <a:lstStyle/>
          <a:p>
            <a:pPr lvl="0"/>
            <a:r>
              <a:rPr lang="en"/>
              <a:t>Double</a:t>
            </a:r>
          </a:p>
        </p:txBody>
      </p:sp>
      <p:sp>
        <p:nvSpPr>
          <p:cNvPr id="70" name="Shape 70"/>
          <p:cNvSpPr txBox="1">
            <a:spLocks noGrp="1"/>
          </p:cNvSpPr>
          <p:nvPr>
            <p:ph idx="1"/>
          </p:nvPr>
        </p:nvSpPr>
        <p:spPr/>
        <p:txBody>
          <a:bodyPr/>
          <a:lstStyle/>
          <a:p>
            <a:pPr lvl="0"/>
            <a:r>
              <a:rPr lang="en"/>
              <a:t>Take a number and double it.</a:t>
            </a:r>
          </a:p>
        </p:txBody>
      </p:sp>
    </p:spTree>
    <p:extLst>
      <p:ext uri="{BB962C8B-B14F-4D97-AF65-F5344CB8AC3E}">
        <p14:creationId xmlns:p14="http://schemas.microsoft.com/office/powerpoint/2010/main" val="17249419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p:txBody>
          <a:bodyPr/>
          <a:lstStyle/>
          <a:p>
            <a:pPr lvl="0"/>
            <a:r>
              <a:rPr lang="en"/>
              <a:t>let's remember the contracts for </a:t>
            </a:r>
            <a:r>
              <a:rPr lang="en">
                <a:sym typeface="Inconsolata"/>
              </a:rPr>
              <a:t>above</a:t>
            </a:r>
            <a:r>
              <a:rPr lang="en"/>
              <a:t> and </a:t>
            </a:r>
            <a:r>
              <a:rPr lang="en">
                <a:sym typeface="Inconsolata"/>
              </a:rPr>
              <a:t>beside</a:t>
            </a:r>
          </a:p>
        </p:txBody>
      </p:sp>
    </p:spTree>
    <p:extLst>
      <p:ext uri="{BB962C8B-B14F-4D97-AF65-F5344CB8AC3E}">
        <p14:creationId xmlns:p14="http://schemas.microsoft.com/office/powerpoint/2010/main" val="12129699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p:txBody>
          <a:bodyPr/>
          <a:lstStyle/>
          <a:p>
            <a:pPr lvl="0"/>
            <a:r>
              <a:rPr lang="en"/>
              <a:t>5. &amp; 6. define variables</a:t>
            </a:r>
          </a:p>
          <a:p>
            <a:pPr lvl="0"/>
            <a:r>
              <a:rPr lang="en"/>
              <a:t> </a:t>
            </a:r>
            <a:r>
              <a:rPr lang="en">
                <a:sym typeface="Inconsolata"/>
              </a:rPr>
              <a:t>book</a:t>
            </a:r>
            <a:r>
              <a:rPr lang="en"/>
              <a:t> and </a:t>
            </a:r>
            <a:r>
              <a:rPr lang="en">
                <a:sym typeface="Inconsolata"/>
              </a:rPr>
              <a:t>calendar</a:t>
            </a:r>
          </a:p>
        </p:txBody>
      </p:sp>
      <p:sp>
        <p:nvSpPr>
          <p:cNvPr id="50" name="Shape 50"/>
          <p:cNvSpPr txBox="1">
            <a:spLocks noGrp="1"/>
          </p:cNvSpPr>
          <p:nvPr>
            <p:ph type="body" idx="1"/>
          </p:nvPr>
        </p:nvSpPr>
        <p:spPr/>
        <p:txBody>
          <a:bodyPr/>
          <a:lstStyle/>
          <a:p>
            <a:pPr lvl="0"/>
            <a:r>
              <a:rPr lang="en-US">
                <a:sym typeface="Inconsolata"/>
              </a:rPr>
              <a:t>(define book </a:t>
            </a:r>
          </a:p>
          <a:p>
            <a:pPr lvl="0"/>
            <a:r>
              <a:rPr lang="en-US">
                <a:sym typeface="Inconsolata"/>
              </a:rPr>
              <a:t>(bitmap/url "http://goo.gl/JOhWk"))</a:t>
            </a:r>
          </a:p>
          <a:p>
            <a:pPr lvl="0"/>
            <a:endParaRPr lang="en-US">
              <a:sym typeface="Inconsolata"/>
            </a:endParaRPr>
          </a:p>
          <a:p>
            <a:pPr lvl="0"/>
            <a:r>
              <a:rPr lang="en-US">
                <a:sym typeface="Inconsolata"/>
              </a:rPr>
              <a:t>(define calendar</a:t>
            </a:r>
          </a:p>
          <a:p>
            <a:pPr lvl="0"/>
            <a:r>
              <a:rPr lang="en-US">
                <a:sym typeface="Inconsolata"/>
              </a:rPr>
              <a:t>(bitmap/url "http://goo.gl/A1hFA"))</a:t>
            </a:r>
          </a:p>
        </p:txBody>
      </p:sp>
    </p:spTree>
    <p:extLst>
      <p:ext uri="{BB962C8B-B14F-4D97-AF65-F5344CB8AC3E}">
        <p14:creationId xmlns:p14="http://schemas.microsoft.com/office/powerpoint/2010/main" val="42356411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p:txBody>
          <a:bodyPr/>
          <a:lstStyle/>
          <a:p>
            <a:pPr lvl="0"/>
            <a:r>
              <a:rPr lang="en"/>
              <a:t>8. </a:t>
            </a:r>
            <a:r>
              <a:rPr lang="en">
                <a:sym typeface="Inconsolata"/>
              </a:rPr>
              <a:t>book</a:t>
            </a:r>
            <a:r>
              <a:rPr lang="en"/>
              <a:t> beside </a:t>
            </a:r>
            <a:r>
              <a:rPr lang="en">
                <a:sym typeface="Inconsolata"/>
              </a:rPr>
              <a:t>calendar</a:t>
            </a:r>
          </a:p>
        </p:txBody>
      </p:sp>
      <p:sp>
        <p:nvSpPr>
          <p:cNvPr id="56" name="Shape 56"/>
          <p:cNvSpPr txBox="1">
            <a:spLocks noGrp="1"/>
          </p:cNvSpPr>
          <p:nvPr>
            <p:ph type="body" idx="1"/>
          </p:nvPr>
        </p:nvSpPr>
        <p:spPr/>
        <p:txBody>
          <a:bodyPr/>
          <a:lstStyle/>
          <a:p>
            <a:pPr lvl="0"/>
            <a:r>
              <a:rPr lang="en">
                <a:sym typeface="Inconsolata"/>
              </a:rPr>
              <a:t>(beside book calendar)</a:t>
            </a:r>
          </a:p>
        </p:txBody>
      </p:sp>
    </p:spTree>
    <p:extLst>
      <p:ext uri="{BB962C8B-B14F-4D97-AF65-F5344CB8AC3E}">
        <p14:creationId xmlns:p14="http://schemas.microsoft.com/office/powerpoint/2010/main" val="6795903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p:txBody>
          <a:bodyPr/>
          <a:lstStyle/>
          <a:p>
            <a:pPr lvl="0"/>
            <a:r>
              <a:rPr lang="en"/>
              <a:t>10. </a:t>
            </a:r>
            <a:r>
              <a:rPr lang="en">
                <a:sym typeface="Inconsolata"/>
              </a:rPr>
              <a:t>book</a:t>
            </a:r>
            <a:r>
              <a:rPr lang="en"/>
              <a:t> above </a:t>
            </a:r>
            <a:r>
              <a:rPr lang="en">
                <a:sym typeface="Inconsolata"/>
              </a:rPr>
              <a:t>calendar</a:t>
            </a:r>
          </a:p>
        </p:txBody>
      </p:sp>
      <p:sp>
        <p:nvSpPr>
          <p:cNvPr id="68" name="Shape 68"/>
          <p:cNvSpPr txBox="1">
            <a:spLocks noGrp="1"/>
          </p:cNvSpPr>
          <p:nvPr>
            <p:ph type="body" idx="1"/>
          </p:nvPr>
        </p:nvSpPr>
        <p:spPr/>
        <p:txBody>
          <a:bodyPr/>
          <a:lstStyle/>
          <a:p>
            <a:pPr lvl="0"/>
            <a:r>
              <a:rPr lang="en">
                <a:sym typeface="Inconsolata"/>
              </a:rPr>
              <a:t>(above book calendar)</a:t>
            </a:r>
          </a:p>
        </p:txBody>
      </p:sp>
    </p:spTree>
    <p:extLst>
      <p:ext uri="{BB962C8B-B14F-4D97-AF65-F5344CB8AC3E}">
        <p14:creationId xmlns:p14="http://schemas.microsoft.com/office/powerpoint/2010/main" val="3719182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p:txBody>
          <a:bodyPr/>
          <a:lstStyle/>
          <a:p>
            <a:pPr lvl="0"/>
            <a:r>
              <a:rPr lang="en"/>
              <a:t>11. book book </a:t>
            </a:r>
          </a:p>
          <a:p>
            <a:pPr lvl="0"/>
            <a:r>
              <a:rPr lang="en"/>
              <a:t>      book book</a:t>
            </a:r>
          </a:p>
        </p:txBody>
      </p:sp>
      <p:sp>
        <p:nvSpPr>
          <p:cNvPr id="74" name="Shape 74"/>
          <p:cNvSpPr txBox="1">
            <a:spLocks noGrp="1"/>
          </p:cNvSpPr>
          <p:nvPr>
            <p:ph type="body" idx="1"/>
          </p:nvPr>
        </p:nvSpPr>
        <p:spPr/>
        <p:txBody>
          <a:bodyPr/>
          <a:lstStyle/>
          <a:p>
            <a:pPr lvl="0"/>
            <a:r>
              <a:rPr lang="en">
                <a:sym typeface="Inconsolata"/>
              </a:rPr>
              <a:t>(above </a:t>
            </a:r>
          </a:p>
          <a:p>
            <a:pPr lvl="0"/>
            <a:r>
              <a:rPr lang="en">
                <a:sym typeface="Inconsolata"/>
              </a:rPr>
              <a:t>(beside book book)</a:t>
            </a:r>
          </a:p>
          <a:p>
            <a:pPr lvl="0"/>
            <a:r>
              <a:rPr lang="en">
                <a:sym typeface="Inconsolata"/>
              </a:rPr>
              <a:t>(beside book book))</a:t>
            </a:r>
          </a:p>
        </p:txBody>
      </p:sp>
    </p:spTree>
    <p:extLst>
      <p:ext uri="{BB962C8B-B14F-4D97-AF65-F5344CB8AC3E}">
        <p14:creationId xmlns:p14="http://schemas.microsoft.com/office/powerpoint/2010/main" val="9616647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p:txBody>
          <a:bodyPr/>
          <a:lstStyle/>
          <a:p>
            <a:pPr lvl="0"/>
            <a:r>
              <a:rPr lang="en"/>
              <a:t>Design a function called two-by-two, </a:t>
            </a:r>
          </a:p>
        </p:txBody>
      </p:sp>
      <p:sp>
        <p:nvSpPr>
          <p:cNvPr id="86" name="Shape 86"/>
          <p:cNvSpPr txBox="1">
            <a:spLocks noGrp="1"/>
          </p:cNvSpPr>
          <p:nvPr>
            <p:ph type="body" idx="1"/>
          </p:nvPr>
        </p:nvSpPr>
        <p:spPr/>
        <p:txBody>
          <a:bodyPr/>
          <a:lstStyle/>
          <a:p>
            <a:pPr lvl="0"/>
            <a:r>
              <a:rPr lang="en"/>
              <a:t>which takes in an image and produces  four copies of that image in a two-by-two square.</a:t>
            </a:r>
          </a:p>
        </p:txBody>
      </p:sp>
    </p:spTree>
    <p:extLst>
      <p:ext uri="{BB962C8B-B14F-4D97-AF65-F5344CB8AC3E}">
        <p14:creationId xmlns:p14="http://schemas.microsoft.com/office/powerpoint/2010/main" val="27440389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p:txBody>
          <a:bodyPr/>
          <a:lstStyle/>
          <a:p>
            <a:pPr lvl="0"/>
            <a:r>
              <a:rPr lang="en"/>
              <a:t>Design a functions called</a:t>
            </a:r>
            <a:r>
              <a:rPr lang="en">
                <a:sym typeface="Inconsolata"/>
              </a:rPr>
              <a:t> counterchange,</a:t>
            </a:r>
          </a:p>
        </p:txBody>
      </p:sp>
      <p:sp>
        <p:nvSpPr>
          <p:cNvPr id="92" name="Shape 92"/>
          <p:cNvSpPr txBox="1">
            <a:spLocks noGrp="1"/>
          </p:cNvSpPr>
          <p:nvPr>
            <p:ph type="body" idx="1"/>
          </p:nvPr>
        </p:nvSpPr>
        <p:spPr/>
        <p:txBody>
          <a:bodyPr/>
          <a:lstStyle/>
          <a:p>
            <a:pPr lvl="0"/>
            <a:r>
              <a:rPr lang="en"/>
              <a:t>which takes in two images and produces a two by two quilt of images where the two images are facing each other on the top and bottom alternatively.</a:t>
            </a:r>
            <a:endParaRPr lang="en" dirty="0"/>
          </a:p>
        </p:txBody>
      </p:sp>
    </p:spTree>
    <p:extLst>
      <p:ext uri="{BB962C8B-B14F-4D97-AF65-F5344CB8AC3E}">
        <p14:creationId xmlns:p14="http://schemas.microsoft.com/office/powerpoint/2010/main" val="757890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Shape 43"/>
          <p:cNvSpPr txBox="1">
            <a:spLocks noGrp="1"/>
          </p:cNvSpPr>
          <p:nvPr>
            <p:ph type="title"/>
          </p:nvPr>
        </p:nvSpPr>
        <p:spPr/>
        <p:txBody>
          <a:bodyPr/>
          <a:lstStyle/>
          <a:p>
            <a:pPr lvl="0"/>
            <a:r>
              <a:rPr lang="en"/>
              <a:t>Design Recipe with Student Choice</a:t>
            </a:r>
          </a:p>
        </p:txBody>
      </p:sp>
      <p:sp>
        <p:nvSpPr>
          <p:cNvPr id="44" name="Shape 44"/>
          <p:cNvSpPr txBox="1">
            <a:spLocks noGrp="1"/>
          </p:cNvSpPr>
          <p:nvPr>
            <p:ph idx="1"/>
          </p:nvPr>
        </p:nvSpPr>
        <p:spPr/>
        <p:txBody>
          <a:bodyPr/>
          <a:lstStyle/>
          <a:p>
            <a:pPr lvl="0"/>
            <a:r>
              <a:rPr lang="en"/>
              <a:t>How do we build confidence and feel successful with the design recipe?</a:t>
            </a:r>
          </a:p>
        </p:txBody>
      </p:sp>
    </p:spTree>
    <p:extLst>
      <p:ext uri="{BB962C8B-B14F-4D97-AF65-F5344CB8AC3E}">
        <p14:creationId xmlns:p14="http://schemas.microsoft.com/office/powerpoint/2010/main" val="23584542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p:txBody>
          <a:bodyPr/>
          <a:lstStyle/>
          <a:p>
            <a:pPr lvl="0"/>
            <a:r>
              <a:rPr lang="en"/>
              <a:t>warm up</a:t>
            </a:r>
          </a:p>
        </p:txBody>
      </p:sp>
      <p:sp>
        <p:nvSpPr>
          <p:cNvPr id="50" name="Shape 50"/>
          <p:cNvSpPr txBox="1">
            <a:spLocks noGrp="1"/>
          </p:cNvSpPr>
          <p:nvPr>
            <p:ph type="body" idx="1"/>
          </p:nvPr>
        </p:nvSpPr>
        <p:spPr/>
        <p:txBody>
          <a:bodyPr/>
          <a:lstStyle/>
          <a:p>
            <a:pPr lvl="0"/>
            <a:r>
              <a:rPr lang="en-US"/>
              <a:t>What will the Racket code</a:t>
            </a:r>
          </a:p>
          <a:p>
            <a:pPr lvl="0"/>
            <a:r>
              <a:rPr lang="en-US">
                <a:sym typeface="Inconsolata"/>
              </a:rPr>
              <a:t>(circle 50 "solid" "red") </a:t>
            </a:r>
            <a:r>
              <a:rPr lang="en-US"/>
              <a:t>return?</a:t>
            </a:r>
          </a:p>
          <a:p>
            <a:pPr lvl="0"/>
            <a:endParaRPr lang="en-US"/>
          </a:p>
          <a:p>
            <a:pPr lvl="0"/>
            <a:endParaRPr lang="en-US"/>
          </a:p>
        </p:txBody>
      </p:sp>
      <p:sp>
        <p:nvSpPr>
          <p:cNvPr id="52" name="Shape 52"/>
          <p:cNvSpPr txBox="1">
            <a:spLocks noGrp="1"/>
          </p:cNvSpPr>
          <p:nvPr>
            <p:ph type="body" idx="4294967295"/>
          </p:nvPr>
        </p:nvSpPr>
        <p:spPr>
          <a:xfrm>
            <a:off x="0" y="3900488"/>
            <a:ext cx="5373688" cy="1363662"/>
          </a:xfrm>
          <a:prstGeom prst="rect">
            <a:avLst/>
          </a:prstGeom>
        </p:spPr>
        <p:txBody>
          <a:bodyPr lIns="91425" tIns="91425" rIns="91425" bIns="91425" anchor="t" anchorCtr="0">
            <a:noAutofit/>
          </a:bodyPr>
          <a:lstStyle/>
          <a:p>
            <a:pPr lvl="0" rtl="0">
              <a:spcBef>
                <a:spcPts val="0"/>
              </a:spcBef>
              <a:buNone/>
            </a:pPr>
            <a:r>
              <a:rPr lang="en"/>
              <a:t>Is </a:t>
            </a:r>
            <a:r>
              <a:rPr lang="en">
                <a:latin typeface="Inconsolata"/>
                <a:ea typeface="Inconsolata"/>
                <a:cs typeface="Inconsolata"/>
                <a:sym typeface="Inconsolata"/>
              </a:rPr>
              <a:t>(circle 50 "solid" "red")</a:t>
            </a:r>
            <a:r>
              <a:rPr lang="en"/>
              <a:t> a </a:t>
            </a:r>
            <a:r>
              <a:rPr lang="en" b="1"/>
              <a:t>contract</a:t>
            </a:r>
            <a:r>
              <a:rPr lang="en"/>
              <a:t> or an </a:t>
            </a:r>
            <a:r>
              <a:rPr lang="en" b="1"/>
              <a:t>example</a:t>
            </a:r>
            <a:r>
              <a:rPr lang="en"/>
              <a:t>?</a:t>
            </a:r>
          </a:p>
        </p:txBody>
      </p:sp>
      <p:pic>
        <p:nvPicPr>
          <p:cNvPr id="51" name="Shape 51"/>
          <p:cNvPicPr preferRelativeResize="0"/>
          <p:nvPr/>
        </p:nvPicPr>
        <p:blipFill>
          <a:blip r:embed="rId3">
            <a:alphaModFix/>
          </a:blip>
          <a:stretch>
            <a:fillRect/>
          </a:stretch>
        </p:blipFill>
        <p:spPr>
          <a:xfrm>
            <a:off x="764275" y="2803825"/>
            <a:ext cx="1019175" cy="971550"/>
          </a:xfrm>
          <a:prstGeom prst="rect">
            <a:avLst/>
          </a:prstGeom>
          <a:noFill/>
          <a:ln>
            <a:noFill/>
          </a:ln>
        </p:spPr>
      </p:pic>
    </p:spTree>
    <p:extLst>
      <p:ext uri="{BB962C8B-B14F-4D97-AF65-F5344CB8AC3E}">
        <p14:creationId xmlns:p14="http://schemas.microsoft.com/office/powerpoint/2010/main" val="1042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p:txBody>
          <a:bodyPr>
            <a:normAutofit fontScale="90000"/>
          </a:bodyPr>
          <a:lstStyle/>
          <a:p>
            <a:pPr lvl="0"/>
            <a:r>
              <a:rPr lang="en"/>
              <a:t>make a connection</a:t>
            </a:r>
          </a:p>
          <a:p>
            <a:pPr lvl="0"/>
            <a:r>
              <a:rPr lang="en"/>
              <a:t>can you match each part of the contract with part of the example?</a:t>
            </a:r>
          </a:p>
        </p:txBody>
      </p:sp>
      <p:sp>
        <p:nvSpPr>
          <p:cNvPr id="58" name="Shape 58"/>
          <p:cNvSpPr txBox="1">
            <a:spLocks noGrp="1"/>
          </p:cNvSpPr>
          <p:nvPr>
            <p:ph type="body" idx="1"/>
          </p:nvPr>
        </p:nvSpPr>
        <p:spPr/>
        <p:txBody>
          <a:bodyPr/>
          <a:lstStyle/>
          <a:p>
            <a:pPr lvl="0"/>
            <a:r>
              <a:rPr lang="en-US">
                <a:sym typeface="Inconsolata"/>
              </a:rPr>
              <a:t>; circle : number string string -&gt; image</a:t>
            </a:r>
          </a:p>
          <a:p>
            <a:pPr lvl="0"/>
            <a:endParaRPr lang="en-US">
              <a:sym typeface="Inconsolata"/>
            </a:endParaRPr>
          </a:p>
          <a:p>
            <a:pPr lvl="0"/>
            <a:r>
              <a:rPr lang="en-US">
                <a:sym typeface="Inconsolata"/>
              </a:rPr>
              <a:t> (circle     50  "solid" "red")</a:t>
            </a:r>
          </a:p>
          <a:p>
            <a:pPr lvl="0"/>
            <a:endParaRPr lang="en-US">
              <a:sym typeface="Inconsolata"/>
            </a:endParaRPr>
          </a:p>
        </p:txBody>
      </p:sp>
      <p:pic>
        <p:nvPicPr>
          <p:cNvPr id="59" name="Shape 59"/>
          <p:cNvPicPr preferRelativeResize="0"/>
          <p:nvPr/>
        </p:nvPicPr>
        <p:blipFill>
          <a:blip r:embed="rId3">
            <a:alphaModFix/>
          </a:blip>
          <a:stretch>
            <a:fillRect/>
          </a:stretch>
        </p:blipFill>
        <p:spPr>
          <a:xfrm>
            <a:off x="7045650" y="2411450"/>
            <a:ext cx="1019175" cy="971550"/>
          </a:xfrm>
          <a:prstGeom prst="rect">
            <a:avLst/>
          </a:prstGeom>
          <a:noFill/>
          <a:ln>
            <a:noFill/>
          </a:ln>
        </p:spPr>
      </p:pic>
    </p:spTree>
    <p:extLst>
      <p:ext uri="{BB962C8B-B14F-4D97-AF65-F5344CB8AC3E}">
        <p14:creationId xmlns:p14="http://schemas.microsoft.com/office/powerpoint/2010/main" val="385049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cxnSp>
        <p:nvCxnSpPr>
          <p:cNvPr id="51" name="Shape 51"/>
          <p:cNvCxnSpPr/>
          <p:nvPr/>
        </p:nvCxnSpPr>
        <p:spPr>
          <a:xfrm>
            <a:off x="6583947" y="4034526"/>
            <a:ext cx="1788599" cy="0"/>
          </a:xfrm>
          <a:prstGeom prst="straightConnector1">
            <a:avLst/>
          </a:prstGeom>
          <a:noFill/>
          <a:ln w="19050" cap="flat" cmpd="sng">
            <a:solidFill>
              <a:schemeClr val="dk2"/>
            </a:solidFill>
            <a:prstDash val="solid"/>
            <a:round/>
            <a:headEnd type="none" w="lg" len="lg"/>
            <a:tailEnd type="none" w="lg" len="lg"/>
          </a:ln>
        </p:spPr>
      </p:cxnSp>
      <p:sp>
        <p:nvSpPr>
          <p:cNvPr id="52" name="Shape 52"/>
          <p:cNvSpPr/>
          <p:nvPr/>
        </p:nvSpPr>
        <p:spPr>
          <a:xfrm>
            <a:off x="1703523" y="588241"/>
            <a:ext cx="7082667" cy="5955000"/>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p:txBody>
          <a:bodyPr/>
          <a:lstStyle/>
          <a:p>
            <a:pPr lvl="0"/>
            <a:r>
              <a:rPr lang="en"/>
              <a:t>Warm Up</a:t>
            </a:r>
            <a:endParaRPr lang="en" dirty="0"/>
          </a:p>
        </p:txBody>
      </p:sp>
      <p:sp>
        <p:nvSpPr>
          <p:cNvPr id="35" name="Content Placeholder 34"/>
          <p:cNvSpPr>
            <a:spLocks noGrp="1"/>
          </p:cNvSpPr>
          <p:nvPr>
            <p:ph idx="1"/>
          </p:nvPr>
        </p:nvSpPr>
        <p:spPr/>
        <p:txBody>
          <a:bodyPr/>
          <a:lstStyle/>
          <a:p>
            <a:r>
              <a:rPr lang="en"/>
              <a:t>Write the code for this circle of evaluation.</a:t>
            </a:r>
          </a:p>
          <a:p>
            <a:endParaRPr lang="en-US" dirty="0"/>
          </a:p>
        </p:txBody>
      </p:sp>
      <p:sp>
        <p:nvSpPr>
          <p:cNvPr id="54" name="Shape 54"/>
          <p:cNvSpPr/>
          <p:nvPr/>
        </p:nvSpPr>
        <p:spPr>
          <a:xfrm>
            <a:off x="1901832" y="1629095"/>
            <a:ext cx="6686047" cy="4225662"/>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5" name="Shape 55"/>
          <p:cNvCxnSpPr>
            <a:stCxn id="52" idx="1"/>
            <a:endCxn id="52" idx="7"/>
          </p:cNvCxnSpPr>
          <p:nvPr/>
        </p:nvCxnSpPr>
        <p:spPr>
          <a:xfrm>
            <a:off x="2740756" y="1460331"/>
            <a:ext cx="5008201" cy="0"/>
          </a:xfrm>
          <a:prstGeom prst="straightConnector1">
            <a:avLst/>
          </a:prstGeom>
          <a:noFill/>
          <a:ln w="19050" cap="flat" cmpd="sng">
            <a:solidFill>
              <a:schemeClr val="dk2"/>
            </a:solidFill>
            <a:prstDash val="solid"/>
            <a:round/>
            <a:headEnd type="none" w="lg" len="lg"/>
            <a:tailEnd type="none" w="lg" len="lg"/>
          </a:ln>
        </p:spPr>
      </p:cxnSp>
      <p:sp>
        <p:nvSpPr>
          <p:cNvPr id="56" name="Shape 56"/>
          <p:cNvSpPr txBox="1"/>
          <p:nvPr/>
        </p:nvSpPr>
        <p:spPr>
          <a:xfrm>
            <a:off x="3632752" y="795636"/>
            <a:ext cx="2142245" cy="457200"/>
          </a:xfrm>
          <a:prstGeom prst="rect">
            <a:avLst/>
          </a:prstGeom>
          <a:noFill/>
          <a:ln>
            <a:noFill/>
          </a:ln>
        </p:spPr>
        <p:txBody>
          <a:bodyPr lIns="91425" tIns="91425" rIns="91425" bIns="91425" anchor="t" anchorCtr="0">
            <a:noAutofit/>
          </a:bodyPr>
          <a:lstStyle/>
          <a:p>
            <a:pPr lvl="0">
              <a:spcBef>
                <a:spcPts val="0"/>
              </a:spcBef>
              <a:buNone/>
            </a:pPr>
            <a:r>
              <a:rPr lang="en" sz="2400" dirty="0"/>
              <a:t>define</a:t>
            </a:r>
          </a:p>
        </p:txBody>
      </p:sp>
      <p:sp>
        <p:nvSpPr>
          <p:cNvPr id="57" name="Shape 57"/>
          <p:cNvSpPr txBox="1"/>
          <p:nvPr/>
        </p:nvSpPr>
        <p:spPr>
          <a:xfrm>
            <a:off x="4060142" y="5130746"/>
            <a:ext cx="1824641" cy="535499"/>
          </a:xfrm>
          <a:prstGeom prst="rect">
            <a:avLst/>
          </a:prstGeom>
          <a:noFill/>
          <a:ln>
            <a:noFill/>
          </a:ln>
        </p:spPr>
        <p:txBody>
          <a:bodyPr lIns="91425" tIns="91425" rIns="91425" bIns="91425" anchor="t" anchorCtr="0">
            <a:noAutofit/>
          </a:bodyPr>
          <a:lstStyle/>
          <a:p>
            <a:pPr lvl="0">
              <a:spcBef>
                <a:spcPts val="0"/>
              </a:spcBef>
              <a:buNone/>
            </a:pPr>
            <a:r>
              <a:rPr lang="en" sz="2400" dirty="0"/>
              <a:t>50 50 </a:t>
            </a:r>
          </a:p>
        </p:txBody>
      </p:sp>
      <p:grpSp>
        <p:nvGrpSpPr>
          <p:cNvPr id="58" name="Shape 58"/>
          <p:cNvGrpSpPr/>
          <p:nvPr/>
        </p:nvGrpSpPr>
        <p:grpSpPr>
          <a:xfrm>
            <a:off x="2017643" y="2309277"/>
            <a:ext cx="3479684" cy="2375025"/>
            <a:chOff x="3435598" y="2883433"/>
            <a:chExt cx="2267099" cy="2244299"/>
          </a:xfrm>
        </p:grpSpPr>
        <p:sp>
          <p:nvSpPr>
            <p:cNvPr id="59" name="Shape 59"/>
            <p:cNvSpPr/>
            <p:nvPr/>
          </p:nvSpPr>
          <p:spPr>
            <a:xfrm>
              <a:off x="3435598" y="2883433"/>
              <a:ext cx="2267099" cy="2244299"/>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60" name="Shape 60"/>
            <p:cNvCxnSpPr>
              <a:stCxn id="59" idx="1"/>
              <a:endCxn id="59" idx="7"/>
            </p:cNvCxnSpPr>
            <p:nvPr/>
          </p:nvCxnSpPr>
          <p:spPr>
            <a:xfrm>
              <a:off x="3767607" y="3212104"/>
              <a:ext cx="1603081" cy="0"/>
            </a:xfrm>
            <a:prstGeom prst="straightConnector1">
              <a:avLst/>
            </a:prstGeom>
            <a:noFill/>
            <a:ln w="19050" cap="flat" cmpd="sng">
              <a:solidFill>
                <a:schemeClr val="dk2"/>
              </a:solidFill>
              <a:prstDash val="solid"/>
              <a:round/>
              <a:headEnd type="none" w="lg" len="lg"/>
              <a:tailEnd type="none" w="lg" len="lg"/>
            </a:ln>
          </p:spPr>
        </p:cxnSp>
        <p:sp>
          <p:nvSpPr>
            <p:cNvPr id="61" name="Shape 61"/>
            <p:cNvSpPr txBox="1"/>
            <p:nvPr/>
          </p:nvSpPr>
          <p:spPr>
            <a:xfrm>
              <a:off x="3921973" y="2957845"/>
              <a:ext cx="1413662" cy="503506"/>
            </a:xfrm>
            <a:prstGeom prst="rect">
              <a:avLst/>
            </a:prstGeom>
            <a:noFill/>
            <a:ln>
              <a:noFill/>
            </a:ln>
          </p:spPr>
          <p:txBody>
            <a:bodyPr lIns="91425" tIns="91425" rIns="91425" bIns="91425" anchor="t" anchorCtr="0">
              <a:noAutofit/>
            </a:bodyPr>
            <a:lstStyle/>
            <a:p>
              <a:pPr lvl="0" rtl="0">
                <a:spcBef>
                  <a:spcPts val="0"/>
                </a:spcBef>
                <a:buNone/>
              </a:pPr>
              <a:r>
                <a:rPr lang="en" sz="2400" dirty="0"/>
                <a:t>triangle</a:t>
              </a:r>
            </a:p>
          </p:txBody>
        </p:sp>
        <p:sp>
          <p:nvSpPr>
            <p:cNvPr id="62" name="Shape 62"/>
            <p:cNvSpPr txBox="1"/>
            <p:nvPr/>
          </p:nvSpPr>
          <p:spPr>
            <a:xfrm>
              <a:off x="3678300" y="3892075"/>
              <a:ext cx="1992299" cy="476100"/>
            </a:xfrm>
            <a:prstGeom prst="rect">
              <a:avLst/>
            </a:prstGeom>
            <a:noFill/>
            <a:ln>
              <a:noFill/>
            </a:ln>
          </p:spPr>
          <p:txBody>
            <a:bodyPr lIns="91425" tIns="91425" rIns="91425" bIns="91425" anchor="t" anchorCtr="0">
              <a:noAutofit/>
            </a:bodyPr>
            <a:lstStyle/>
            <a:p>
              <a:pPr lvl="0">
                <a:spcBef>
                  <a:spcPts val="0"/>
                </a:spcBef>
                <a:buNone/>
              </a:pPr>
              <a:r>
                <a:rPr lang="en" sz="1800" dirty="0"/>
                <a:t>25 "solid" "green"</a:t>
              </a:r>
            </a:p>
          </p:txBody>
        </p:sp>
      </p:grpSp>
      <p:sp>
        <p:nvSpPr>
          <p:cNvPr id="63" name="Shape 63"/>
          <p:cNvSpPr txBox="1"/>
          <p:nvPr/>
        </p:nvSpPr>
        <p:spPr>
          <a:xfrm>
            <a:off x="2303782" y="1477659"/>
            <a:ext cx="1155035" cy="644346"/>
          </a:xfrm>
          <a:prstGeom prst="rect">
            <a:avLst/>
          </a:prstGeom>
          <a:noFill/>
          <a:ln>
            <a:noFill/>
          </a:ln>
        </p:spPr>
        <p:txBody>
          <a:bodyPr lIns="91425" tIns="91425" rIns="91425" bIns="91425" anchor="t" anchorCtr="0">
            <a:noAutofit/>
          </a:bodyPr>
          <a:lstStyle/>
          <a:p>
            <a:pPr lvl="0">
              <a:spcBef>
                <a:spcPts val="0"/>
              </a:spcBef>
              <a:buNone/>
            </a:pPr>
            <a:r>
              <a:rPr lang="en" sz="3000" dirty="0"/>
              <a:t>gtrc</a:t>
            </a:r>
          </a:p>
        </p:txBody>
      </p:sp>
      <p:cxnSp>
        <p:nvCxnSpPr>
          <p:cNvPr id="64" name="Shape 64"/>
          <p:cNvCxnSpPr>
            <a:stCxn id="54" idx="1"/>
            <a:endCxn id="54" idx="7"/>
          </p:cNvCxnSpPr>
          <p:nvPr/>
        </p:nvCxnSpPr>
        <p:spPr>
          <a:xfrm>
            <a:off x="2880981" y="2247929"/>
            <a:ext cx="4727749" cy="0"/>
          </a:xfrm>
          <a:prstGeom prst="straightConnector1">
            <a:avLst/>
          </a:prstGeom>
          <a:noFill/>
          <a:ln w="19050" cap="flat" cmpd="sng">
            <a:solidFill>
              <a:schemeClr val="dk2"/>
            </a:solidFill>
            <a:prstDash val="solid"/>
            <a:round/>
            <a:headEnd type="none" w="lg" len="lg"/>
            <a:tailEnd type="none" w="lg" len="lg"/>
          </a:ln>
        </p:spPr>
      </p:cxnSp>
      <p:sp>
        <p:nvSpPr>
          <p:cNvPr id="65" name="Shape 65"/>
          <p:cNvSpPr txBox="1"/>
          <p:nvPr/>
        </p:nvSpPr>
        <p:spPr>
          <a:xfrm>
            <a:off x="4205656" y="1768659"/>
            <a:ext cx="2307899" cy="883800"/>
          </a:xfrm>
          <a:prstGeom prst="rect">
            <a:avLst/>
          </a:prstGeom>
          <a:noFill/>
          <a:ln>
            <a:noFill/>
          </a:ln>
        </p:spPr>
        <p:txBody>
          <a:bodyPr lIns="91425" tIns="91425" rIns="91425" bIns="91425" anchor="t" anchorCtr="0">
            <a:noAutofit/>
          </a:bodyPr>
          <a:lstStyle/>
          <a:p>
            <a:pPr lvl="0">
              <a:spcBef>
                <a:spcPts val="0"/>
              </a:spcBef>
              <a:buNone/>
            </a:pPr>
            <a:r>
              <a:rPr lang="en" sz="2400"/>
              <a:t>put-image</a:t>
            </a:r>
          </a:p>
        </p:txBody>
      </p:sp>
      <p:grpSp>
        <p:nvGrpSpPr>
          <p:cNvPr id="66" name="Shape 66"/>
          <p:cNvGrpSpPr/>
          <p:nvPr/>
        </p:nvGrpSpPr>
        <p:grpSpPr>
          <a:xfrm>
            <a:off x="5256296" y="2285937"/>
            <a:ext cx="3116250" cy="2844809"/>
            <a:chOff x="9627176" y="2758641"/>
            <a:chExt cx="3092007" cy="2844809"/>
          </a:xfrm>
        </p:grpSpPr>
        <p:sp>
          <p:nvSpPr>
            <p:cNvPr id="67" name="Shape 67"/>
            <p:cNvSpPr/>
            <p:nvPr/>
          </p:nvSpPr>
          <p:spPr>
            <a:xfrm>
              <a:off x="9627176" y="3033842"/>
              <a:ext cx="3092007" cy="2569608"/>
            </a:xfrm>
            <a:prstGeom prst="ellipse">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txBox="1"/>
            <p:nvPr/>
          </p:nvSpPr>
          <p:spPr>
            <a:xfrm>
              <a:off x="10646453" y="2758641"/>
              <a:ext cx="1415049" cy="479410"/>
            </a:xfrm>
            <a:prstGeom prst="rect">
              <a:avLst/>
            </a:prstGeom>
            <a:noFill/>
            <a:ln>
              <a:noFill/>
            </a:ln>
          </p:spPr>
          <p:txBody>
            <a:bodyPr lIns="91425" tIns="91425" rIns="91425" bIns="91425" anchor="t" anchorCtr="0">
              <a:noAutofit/>
            </a:bodyPr>
            <a:lstStyle/>
            <a:p>
              <a:pPr lvl="0">
                <a:spcBef>
                  <a:spcPts val="0"/>
                </a:spcBef>
                <a:buNone/>
              </a:pPr>
              <a:r>
                <a:rPr lang="en" sz="2400" dirty="0"/>
                <a:t>circle</a:t>
              </a:r>
            </a:p>
          </p:txBody>
        </p:sp>
        <p:sp>
          <p:nvSpPr>
            <p:cNvPr id="69" name="Shape 69"/>
            <p:cNvSpPr txBox="1"/>
            <p:nvPr/>
          </p:nvSpPr>
          <p:spPr>
            <a:xfrm>
              <a:off x="9703226" y="4308650"/>
              <a:ext cx="2813789" cy="484799"/>
            </a:xfrm>
            <a:prstGeom prst="rect">
              <a:avLst/>
            </a:prstGeom>
            <a:noFill/>
            <a:ln>
              <a:noFill/>
            </a:ln>
          </p:spPr>
          <p:txBody>
            <a:bodyPr lIns="91425" tIns="91425" rIns="91425" bIns="91425" anchor="t" anchorCtr="0">
              <a:noAutofit/>
            </a:bodyPr>
            <a:lstStyle/>
            <a:p>
              <a:pPr lvl="0">
                <a:spcBef>
                  <a:spcPts val="0"/>
                </a:spcBef>
                <a:buNone/>
              </a:pPr>
              <a:r>
                <a:rPr lang="en" sz="1800" dirty="0"/>
                <a:t>50 "solid" "red"</a:t>
              </a:r>
            </a:p>
          </p:txBody>
        </p:sp>
        <p:cxnSp>
          <p:nvCxnSpPr>
            <p:cNvPr id="70" name="Shape 70"/>
            <p:cNvCxnSpPr>
              <a:stCxn id="67" idx="7"/>
              <a:endCxn id="67" idx="1"/>
            </p:cNvCxnSpPr>
            <p:nvPr/>
          </p:nvCxnSpPr>
          <p:spPr>
            <a:xfrm flipH="1">
              <a:off x="10079990" y="3410152"/>
              <a:ext cx="2186380" cy="0"/>
            </a:xfrm>
            <a:prstGeom prst="straightConnector1">
              <a:avLst/>
            </a:prstGeom>
            <a:noFill/>
            <a:ln w="19050" cap="flat" cmpd="sng">
              <a:solidFill>
                <a:schemeClr val="dk2"/>
              </a:solidFill>
              <a:prstDash val="solid"/>
              <a:round/>
              <a:headEnd type="none" w="lg" len="lg"/>
              <a:tailEnd type="none" w="lg" len="lg"/>
            </a:ln>
          </p:spPr>
        </p:cxnSp>
      </p:grpSp>
    </p:spTree>
    <p:extLst>
      <p:ext uri="{BB962C8B-B14F-4D97-AF65-F5344CB8AC3E}">
        <p14:creationId xmlns:p14="http://schemas.microsoft.com/office/powerpoint/2010/main" val="3440625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p:txBody>
          <a:bodyPr/>
          <a:lstStyle/>
          <a:p>
            <a:pPr lvl="0"/>
            <a:r>
              <a:rPr lang="en"/>
              <a:t>How are programming languages similar to natural languages?</a:t>
            </a:r>
          </a:p>
        </p:txBody>
      </p:sp>
      <p:sp>
        <p:nvSpPr>
          <p:cNvPr id="65" name="Shape 65"/>
          <p:cNvSpPr txBox="1">
            <a:spLocks noGrp="1"/>
          </p:cNvSpPr>
          <p:nvPr>
            <p:ph type="body" idx="1"/>
          </p:nvPr>
        </p:nvSpPr>
        <p:spPr/>
        <p:txBody>
          <a:bodyPr/>
          <a:lstStyle/>
          <a:p>
            <a:pPr lvl="0"/>
            <a:r>
              <a:rPr lang="en"/>
              <a:t>defining a variable is like defining a noun</a:t>
            </a:r>
          </a:p>
        </p:txBody>
      </p:sp>
      <p:sp>
        <p:nvSpPr>
          <p:cNvPr id="66" name="Shape 66"/>
          <p:cNvSpPr txBox="1"/>
          <p:nvPr/>
        </p:nvSpPr>
        <p:spPr>
          <a:xfrm>
            <a:off x="262544" y="2245075"/>
            <a:ext cx="8676300" cy="2201399"/>
          </a:xfrm>
          <a:prstGeom prst="rect">
            <a:avLst/>
          </a:prstGeom>
          <a:noFill/>
          <a:ln>
            <a:noFill/>
          </a:ln>
        </p:spPr>
        <p:txBody>
          <a:bodyPr lIns="91425" tIns="91425" rIns="91425" bIns="91425" anchor="ctr" anchorCtr="0">
            <a:noAutofit/>
          </a:bodyPr>
          <a:lstStyle/>
          <a:p>
            <a:pPr lvl="0" rtl="0">
              <a:spcBef>
                <a:spcPts val="0"/>
              </a:spcBef>
              <a:buNone/>
            </a:pPr>
            <a:r>
              <a:rPr lang="en" sz="3600">
                <a:latin typeface="Georgia"/>
                <a:ea typeface="Georgia"/>
                <a:cs typeface="Georgia"/>
                <a:sym typeface="Georgia"/>
              </a:rPr>
              <a:t>defining a function is like defining a verb</a:t>
            </a:r>
          </a:p>
        </p:txBody>
      </p:sp>
    </p:spTree>
    <p:extLst>
      <p:ext uri="{BB962C8B-B14F-4D97-AF65-F5344CB8AC3E}">
        <p14:creationId xmlns:p14="http://schemas.microsoft.com/office/powerpoint/2010/main" val="59787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p:txBody>
          <a:bodyPr>
            <a:normAutofit fontScale="90000"/>
          </a:bodyPr>
          <a:lstStyle/>
          <a:p>
            <a:pPr lvl="0"/>
            <a:r>
              <a:rPr lang="en"/>
              <a:t>let's finish this design recipe</a:t>
            </a:r>
          </a:p>
          <a:p>
            <a:pPr lvl="0"/>
            <a:r>
              <a:rPr lang="en"/>
              <a:t>the design recipe is a method to help us design our own functions</a:t>
            </a:r>
          </a:p>
        </p:txBody>
      </p:sp>
      <p:sp>
        <p:nvSpPr>
          <p:cNvPr id="72" name="Shape 72"/>
          <p:cNvSpPr txBox="1">
            <a:spLocks noGrp="1"/>
          </p:cNvSpPr>
          <p:nvPr>
            <p:ph type="body" idx="1"/>
          </p:nvPr>
        </p:nvSpPr>
        <p:spPr/>
        <p:txBody>
          <a:bodyPr/>
          <a:lstStyle/>
          <a:p>
            <a:pPr lvl="0"/>
            <a:r>
              <a:rPr lang="en-US">
                <a:sym typeface="Inconsolata"/>
              </a:rPr>
              <a:t>; double : number -&gt; number</a:t>
            </a:r>
          </a:p>
          <a:p>
            <a:pPr lvl="0"/>
            <a:r>
              <a:rPr lang="en-US">
                <a:sym typeface="Inconsolata"/>
              </a:rPr>
              <a:t>; takes in a number and multiplies it by 2</a:t>
            </a:r>
          </a:p>
          <a:p>
            <a:pPr lvl="0"/>
            <a:r>
              <a:rPr lang="en-US">
                <a:sym typeface="Inconsolata"/>
              </a:rPr>
              <a:t>(check-expect (double ____)</a:t>
            </a:r>
          </a:p>
          <a:p>
            <a:pPr lvl="0"/>
            <a:r>
              <a:rPr lang="en-US">
                <a:sym typeface="Inconsolata"/>
              </a:rPr>
              <a:t>(* 20 2))</a:t>
            </a:r>
          </a:p>
          <a:p>
            <a:pPr lvl="0"/>
            <a:r>
              <a:rPr lang="en-US">
                <a:sym typeface="Inconsolata"/>
              </a:rPr>
              <a:t>(check-expect (double 36)</a:t>
            </a:r>
          </a:p>
          <a:p>
            <a:pPr lvl="0"/>
            <a:r>
              <a:rPr lang="en-US">
                <a:sym typeface="Inconsolata"/>
              </a:rPr>
              <a:t>(* ____ ____))</a:t>
            </a:r>
          </a:p>
          <a:p>
            <a:pPr lvl="0"/>
            <a:r>
              <a:rPr lang="en-US">
                <a:sym typeface="Inconsolata"/>
              </a:rPr>
              <a:t>(define (________ ________)</a:t>
            </a:r>
          </a:p>
          <a:p>
            <a:pPr lvl="0"/>
            <a:r>
              <a:rPr lang="en-US">
                <a:sym typeface="Inconsolata"/>
              </a:rPr>
              <a:t>(* ________ ________))</a:t>
            </a:r>
          </a:p>
          <a:p>
            <a:pPr lvl="0"/>
            <a:endParaRPr lang="en-US">
              <a:sym typeface="Inconsolata"/>
            </a:endParaRPr>
          </a:p>
        </p:txBody>
      </p:sp>
    </p:spTree>
    <p:extLst>
      <p:ext uri="{BB962C8B-B14F-4D97-AF65-F5344CB8AC3E}">
        <p14:creationId xmlns:p14="http://schemas.microsoft.com/office/powerpoint/2010/main" val="13342673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p:txBody>
          <a:bodyPr/>
          <a:lstStyle/>
          <a:p>
            <a:pPr lvl="0"/>
            <a:r>
              <a:rPr lang="en"/>
              <a:t>Image Functions</a:t>
            </a:r>
          </a:p>
        </p:txBody>
      </p:sp>
      <p:sp>
        <p:nvSpPr>
          <p:cNvPr id="39" name="Shape 39"/>
          <p:cNvSpPr txBox="1">
            <a:spLocks noGrp="1"/>
          </p:cNvSpPr>
          <p:nvPr>
            <p:ph type="subTitle" idx="1"/>
          </p:nvPr>
        </p:nvSpPr>
        <p:spPr/>
        <p:txBody>
          <a:bodyPr/>
          <a:lstStyle/>
          <a:p>
            <a:pPr lvl="0"/>
            <a:r>
              <a:rPr lang="en-US"/>
              <a:t>What do we need to know to write image functions in Racket?</a:t>
            </a:r>
          </a:p>
          <a:p>
            <a:pPr lvl="0"/>
            <a:endParaRPr lang="en-US"/>
          </a:p>
        </p:txBody>
      </p:sp>
    </p:spTree>
    <p:extLst>
      <p:ext uri="{BB962C8B-B14F-4D97-AF65-F5344CB8AC3E}">
        <p14:creationId xmlns:p14="http://schemas.microsoft.com/office/powerpoint/2010/main" val="4177539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ctrTitle"/>
          </p:nvPr>
        </p:nvSpPr>
        <p:spPr/>
        <p:txBody>
          <a:bodyPr/>
          <a:lstStyle/>
          <a:p>
            <a:pPr lvl="0"/>
            <a:r>
              <a:rPr lang="en"/>
              <a:t>Writing Examples of Functions</a:t>
            </a:r>
          </a:p>
        </p:txBody>
      </p:sp>
      <p:sp>
        <p:nvSpPr>
          <p:cNvPr id="46" name="Shape 46"/>
          <p:cNvSpPr txBox="1">
            <a:spLocks noGrp="1"/>
          </p:cNvSpPr>
          <p:nvPr>
            <p:ph type="subTitle" idx="1"/>
          </p:nvPr>
        </p:nvSpPr>
        <p:spPr/>
        <p:txBody>
          <a:bodyPr/>
          <a:lstStyle/>
          <a:p>
            <a:pPr lvl="0"/>
            <a:r>
              <a:rPr lang="en"/>
              <a:t>What do we need to know to write an example of a function and a test from a contract and purpose statement?</a:t>
            </a:r>
          </a:p>
        </p:txBody>
      </p:sp>
      <p:sp>
        <p:nvSpPr>
          <p:cNvPr id="47" name="Shape 47"/>
          <p:cNvSpPr txBox="1">
            <a:spLocks noGrp="1"/>
          </p:cNvSpPr>
          <p:nvPr>
            <p:ph type="subTitle" idx="4294967295"/>
          </p:nvPr>
        </p:nvSpPr>
        <p:spPr>
          <a:xfrm>
            <a:off x="0" y="2738438"/>
            <a:ext cx="7967663" cy="925512"/>
          </a:xfrm>
          <a:prstGeom prst="rect">
            <a:avLst/>
          </a:prstGeom>
        </p:spPr>
        <p:txBody>
          <a:bodyPr lIns="91425" tIns="91425" rIns="91425" bIns="91425" anchor="t" anchorCtr="0">
            <a:noAutofit/>
          </a:bodyPr>
          <a:lstStyle/>
          <a:p>
            <a:pPr lvl="0" algn="l" rtl="0">
              <a:spcBef>
                <a:spcPts val="0"/>
              </a:spcBef>
              <a:buNone/>
            </a:pPr>
            <a:r>
              <a:rPr lang="en"/>
              <a:t>Warm Up: Takes two minutes to answer the following question on your Warm Up slip:</a:t>
            </a:r>
          </a:p>
        </p:txBody>
      </p:sp>
      <p:sp>
        <p:nvSpPr>
          <p:cNvPr id="48" name="Shape 48"/>
          <p:cNvSpPr txBox="1">
            <a:spLocks noGrp="1"/>
          </p:cNvSpPr>
          <p:nvPr>
            <p:ph type="subTitle" idx="4294967295"/>
          </p:nvPr>
        </p:nvSpPr>
        <p:spPr>
          <a:xfrm>
            <a:off x="0" y="3663950"/>
            <a:ext cx="7967663" cy="1470025"/>
          </a:xfrm>
          <a:prstGeom prst="rect">
            <a:avLst/>
          </a:prstGeom>
        </p:spPr>
        <p:txBody>
          <a:bodyPr lIns="91425" tIns="91425" rIns="91425" bIns="91425" anchor="t" anchorCtr="0">
            <a:noAutofit/>
          </a:bodyPr>
          <a:lstStyle/>
          <a:p>
            <a:pPr lvl="0" algn="l" rtl="0">
              <a:spcBef>
                <a:spcPts val="0"/>
              </a:spcBef>
              <a:buClr>
                <a:srgbClr val="000000"/>
              </a:buClr>
              <a:buSzPct val="25000"/>
              <a:buFont typeface="Arial"/>
              <a:buNone/>
            </a:pPr>
            <a:r>
              <a:rPr lang="en" sz="4800">
                <a:solidFill>
                  <a:srgbClr val="FFFFFF"/>
                </a:solidFill>
              </a:rPr>
              <a:t>What is the benefit of defining our own functions? Explain why you think this.</a:t>
            </a:r>
          </a:p>
          <a:p>
            <a:pPr lvl="0" algn="l" rtl="0">
              <a:spcBef>
                <a:spcPts val="0"/>
              </a:spcBef>
              <a:buNone/>
            </a:pPr>
            <a:endParaRPr sz="4800">
              <a:solidFill>
                <a:srgbClr val="FFFFFF"/>
              </a:solidFill>
            </a:endParaRPr>
          </a:p>
        </p:txBody>
      </p:sp>
      <p:cxnSp>
        <p:nvCxnSpPr>
          <p:cNvPr id="49" name="Shape 49"/>
          <p:cNvCxnSpPr/>
          <p:nvPr/>
        </p:nvCxnSpPr>
        <p:spPr>
          <a:xfrm>
            <a:off x="267800" y="2654700"/>
            <a:ext cx="8767499" cy="23399"/>
          </a:xfrm>
          <a:prstGeom prst="straightConnector1">
            <a:avLst/>
          </a:prstGeom>
          <a:noFill/>
          <a:ln w="19050" cap="flat" cmpd="sng">
            <a:solidFill>
              <a:srgbClr val="FFFFFF"/>
            </a:solidFill>
            <a:prstDash val="solid"/>
            <a:round/>
            <a:headEnd type="none" w="lg" len="lg"/>
            <a:tailEnd type="none" w="lg" len="lg"/>
          </a:ln>
        </p:spPr>
      </p:cxnSp>
    </p:spTree>
    <p:extLst>
      <p:ext uri="{BB962C8B-B14F-4D97-AF65-F5344CB8AC3E}">
        <p14:creationId xmlns:p14="http://schemas.microsoft.com/office/powerpoint/2010/main" val="34273417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title"/>
          </p:nvPr>
        </p:nvSpPr>
        <p:spPr/>
        <p:txBody>
          <a:bodyPr/>
          <a:lstStyle/>
          <a:p>
            <a:pPr lvl="0"/>
            <a:r>
              <a:rPr lang="en"/>
              <a:t>What is the big picture?</a:t>
            </a:r>
          </a:p>
        </p:txBody>
      </p:sp>
      <p:sp>
        <p:nvSpPr>
          <p:cNvPr id="54" name="Shape 54"/>
          <p:cNvSpPr txBox="1">
            <a:spLocks noGrp="1"/>
          </p:cNvSpPr>
          <p:nvPr>
            <p:ph type="body" idx="1"/>
          </p:nvPr>
        </p:nvSpPr>
        <p:spPr/>
        <p:txBody>
          <a:bodyPr/>
          <a:lstStyle/>
          <a:p>
            <a:pPr lvl="0"/>
            <a:r>
              <a:rPr lang="en"/>
              <a:t>Design Recipe for defining functions.</a:t>
            </a:r>
          </a:p>
          <a:p>
            <a:pPr lvl="1"/>
            <a:r>
              <a:rPr lang="en"/>
              <a:t>Write a contract and purpose statement</a:t>
            </a:r>
          </a:p>
          <a:p>
            <a:pPr lvl="1"/>
            <a:r>
              <a:rPr lang="en"/>
              <a:t>Write an example and a test for that example</a:t>
            </a:r>
          </a:p>
          <a:p>
            <a:pPr lvl="1"/>
            <a:r>
              <a:rPr lang="en"/>
              <a:t>Look at what changed between the examples</a:t>
            </a:r>
          </a:p>
          <a:p>
            <a:pPr lvl="1"/>
            <a:r>
              <a:rPr lang="en"/>
              <a:t>Define the function using parameters</a:t>
            </a:r>
          </a:p>
        </p:txBody>
      </p:sp>
    </p:spTree>
    <p:extLst>
      <p:ext uri="{BB962C8B-B14F-4D97-AF65-F5344CB8AC3E}">
        <p14:creationId xmlns:p14="http://schemas.microsoft.com/office/powerpoint/2010/main" val="27078057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title"/>
          </p:nvPr>
        </p:nvSpPr>
        <p:spPr/>
        <p:txBody>
          <a:bodyPr/>
          <a:lstStyle/>
          <a:p>
            <a:pPr lvl="0"/>
            <a:r>
              <a:rPr lang="en"/>
              <a:t>What do we need to write an example?</a:t>
            </a:r>
          </a:p>
        </p:txBody>
      </p:sp>
      <p:sp>
        <p:nvSpPr>
          <p:cNvPr id="60" name="Shape 60"/>
          <p:cNvSpPr txBox="1">
            <a:spLocks noGrp="1"/>
          </p:cNvSpPr>
          <p:nvPr>
            <p:ph type="body" idx="1"/>
          </p:nvPr>
        </p:nvSpPr>
        <p:spPr/>
        <p:txBody>
          <a:bodyPr/>
          <a:lstStyle/>
          <a:p>
            <a:pPr lvl="0"/>
            <a:r>
              <a:rPr lang="en-US">
                <a:sym typeface="Inconsolata"/>
              </a:rPr>
              <a:t>;rectangle: number string string -&gt; image</a:t>
            </a:r>
          </a:p>
          <a:p>
            <a:pPr lvl="0"/>
            <a:endParaRPr lang="en-US"/>
          </a:p>
          <a:p>
            <a:pPr lvl="0"/>
            <a:r>
              <a:rPr lang="en-US"/>
              <a:t>If we had never seen </a:t>
            </a:r>
            <a:r>
              <a:rPr lang="en-US">
                <a:sym typeface="Inconsolata"/>
              </a:rPr>
              <a:t>rectangle</a:t>
            </a:r>
            <a:r>
              <a:rPr lang="en-US"/>
              <a:t> would we be able to write an example for it?  Why?</a:t>
            </a:r>
          </a:p>
        </p:txBody>
      </p:sp>
    </p:spTree>
    <p:extLst>
      <p:ext uri="{BB962C8B-B14F-4D97-AF65-F5344CB8AC3E}">
        <p14:creationId xmlns:p14="http://schemas.microsoft.com/office/powerpoint/2010/main" val="16718169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title"/>
          </p:nvPr>
        </p:nvSpPr>
        <p:spPr/>
        <p:txBody>
          <a:bodyPr/>
          <a:lstStyle/>
          <a:p>
            <a:pPr lvl="0"/>
            <a:r>
              <a:rPr lang="en"/>
              <a:t>Writing examples</a:t>
            </a:r>
          </a:p>
        </p:txBody>
      </p:sp>
      <p:sp>
        <p:nvSpPr>
          <p:cNvPr id="66" name="Shape 66"/>
          <p:cNvSpPr txBox="1">
            <a:spLocks noGrp="1"/>
          </p:cNvSpPr>
          <p:nvPr>
            <p:ph type="body" idx="1"/>
          </p:nvPr>
        </p:nvSpPr>
        <p:spPr/>
        <p:txBody>
          <a:bodyPr/>
          <a:lstStyle/>
          <a:p>
            <a:pPr lvl="0"/>
            <a:r>
              <a:rPr lang="en"/>
              <a:t>Look at both the contract and </a:t>
            </a:r>
          </a:p>
          <a:p>
            <a:pPr lvl="0"/>
            <a:r>
              <a:rPr lang="en"/>
              <a:t>purpose statement</a:t>
            </a:r>
          </a:p>
          <a:p>
            <a:pPr lvl="0"/>
            <a:r>
              <a:rPr lang="en"/>
              <a:t>Correct computer science type</a:t>
            </a:r>
          </a:p>
          <a:p>
            <a:pPr lvl="0"/>
            <a:r>
              <a:rPr lang="en"/>
              <a:t>Correct information</a:t>
            </a:r>
          </a:p>
        </p:txBody>
      </p:sp>
      <p:sp>
        <p:nvSpPr>
          <p:cNvPr id="68" name="Shape 68"/>
          <p:cNvSpPr txBox="1"/>
          <p:nvPr/>
        </p:nvSpPr>
        <p:spPr>
          <a:xfrm>
            <a:off x="395875" y="4133425"/>
            <a:ext cx="5384999" cy="1827900"/>
          </a:xfrm>
          <a:prstGeom prst="rect">
            <a:avLst/>
          </a:prstGeom>
          <a:noFill/>
          <a:ln>
            <a:noFill/>
          </a:ln>
        </p:spPr>
        <p:txBody>
          <a:bodyPr lIns="91425" tIns="91425" rIns="91425" bIns="91425" anchor="t" anchorCtr="0">
            <a:noAutofit/>
          </a:bodyPr>
          <a:lstStyle/>
          <a:p>
            <a:pPr lvl="0">
              <a:spcBef>
                <a:spcPts val="0"/>
              </a:spcBef>
              <a:buNone/>
            </a:pPr>
            <a:r>
              <a:rPr lang="en" sz="3000">
                <a:solidFill>
                  <a:srgbClr val="FFFFFF"/>
                </a:solidFill>
              </a:rPr>
              <a:t>Complete the EXAMPLES side of the worksheet.</a:t>
            </a:r>
          </a:p>
        </p:txBody>
      </p:sp>
    </p:spTree>
    <p:extLst>
      <p:ext uri="{BB962C8B-B14F-4D97-AF65-F5344CB8AC3E}">
        <p14:creationId xmlns:p14="http://schemas.microsoft.com/office/powerpoint/2010/main" val="41273187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Shape 74"/>
          <p:cNvSpPr txBox="1">
            <a:spLocks noGrp="1"/>
          </p:cNvSpPr>
          <p:nvPr>
            <p:ph type="title"/>
          </p:nvPr>
        </p:nvSpPr>
        <p:spPr/>
        <p:txBody>
          <a:bodyPr/>
          <a:lstStyle/>
          <a:p>
            <a:pPr lvl="0"/>
            <a:r>
              <a:rPr lang="en"/>
              <a:t>Defining Functions</a:t>
            </a:r>
          </a:p>
        </p:txBody>
      </p:sp>
      <p:sp>
        <p:nvSpPr>
          <p:cNvPr id="73" name="Shape 73"/>
          <p:cNvSpPr txBox="1">
            <a:spLocks noGrp="1"/>
          </p:cNvSpPr>
          <p:nvPr>
            <p:ph type="body" idx="1"/>
          </p:nvPr>
        </p:nvSpPr>
        <p:spPr/>
        <p:txBody>
          <a:bodyPr/>
          <a:lstStyle/>
          <a:p>
            <a:pPr lvl="0"/>
            <a:r>
              <a:rPr lang="en"/>
              <a:t>Why do we want to write our own functions?</a:t>
            </a:r>
          </a:p>
        </p:txBody>
      </p:sp>
    </p:spTree>
    <p:extLst>
      <p:ext uri="{BB962C8B-B14F-4D97-AF65-F5344CB8AC3E}">
        <p14:creationId xmlns:p14="http://schemas.microsoft.com/office/powerpoint/2010/main" val="17150878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Shape 80"/>
          <p:cNvSpPr txBox="1">
            <a:spLocks noGrp="1"/>
          </p:cNvSpPr>
          <p:nvPr>
            <p:ph type="title"/>
          </p:nvPr>
        </p:nvSpPr>
        <p:spPr/>
        <p:txBody>
          <a:bodyPr/>
          <a:lstStyle/>
          <a:p>
            <a:pPr lvl="0"/>
            <a:r>
              <a:rPr lang="en"/>
              <a:t>Functions are like shortcuts</a:t>
            </a:r>
          </a:p>
        </p:txBody>
      </p:sp>
      <p:sp>
        <p:nvSpPr>
          <p:cNvPr id="79" name="Shape 79"/>
          <p:cNvSpPr txBox="1">
            <a:spLocks noGrp="1"/>
          </p:cNvSpPr>
          <p:nvPr>
            <p:ph type="body" idx="1"/>
          </p:nvPr>
        </p:nvSpPr>
        <p:spPr/>
        <p:txBody>
          <a:bodyPr/>
          <a:lstStyle/>
          <a:p>
            <a:pPr lvl="0"/>
            <a:r>
              <a:rPr lang="en-US"/>
              <a:t>There is a long way to do things, but computer scientists are lazy!</a:t>
            </a:r>
          </a:p>
          <a:p>
            <a:pPr lvl="0"/>
            <a:endParaRPr lang="en-US"/>
          </a:p>
          <a:p>
            <a:pPr lvl="0"/>
            <a:r>
              <a:rPr lang="en-US"/>
              <a:t>Defining functions give us a shortcut for writing lots of code.</a:t>
            </a:r>
          </a:p>
          <a:p>
            <a:pPr lvl="0"/>
            <a:endParaRPr lang="en-US"/>
          </a:p>
        </p:txBody>
      </p:sp>
    </p:spTree>
    <p:extLst>
      <p:ext uri="{BB962C8B-B14F-4D97-AF65-F5344CB8AC3E}">
        <p14:creationId xmlns:p14="http://schemas.microsoft.com/office/powerpoint/2010/main" val="26896971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title"/>
          </p:nvPr>
        </p:nvSpPr>
        <p:spPr/>
        <p:txBody>
          <a:bodyPr/>
          <a:lstStyle/>
          <a:p>
            <a:pPr lvl="0"/>
            <a:r>
              <a:rPr lang="en"/>
              <a:t>Writing a test</a:t>
            </a:r>
          </a:p>
        </p:txBody>
      </p:sp>
      <p:sp>
        <p:nvSpPr>
          <p:cNvPr id="85" name="Shape 85"/>
          <p:cNvSpPr txBox="1">
            <a:spLocks noGrp="1"/>
          </p:cNvSpPr>
          <p:nvPr>
            <p:ph type="body" idx="1"/>
          </p:nvPr>
        </p:nvSpPr>
        <p:spPr/>
        <p:txBody>
          <a:bodyPr/>
          <a:lstStyle/>
          <a:p>
            <a:pPr lvl="0"/>
            <a:r>
              <a:rPr lang="en"/>
              <a:t>Why do we need a test for our example?</a:t>
            </a:r>
          </a:p>
        </p:txBody>
      </p:sp>
    </p:spTree>
    <p:extLst>
      <p:ext uri="{BB962C8B-B14F-4D97-AF65-F5344CB8AC3E}">
        <p14:creationId xmlns:p14="http://schemas.microsoft.com/office/powerpoint/2010/main" val="375598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p:txBody>
          <a:bodyPr/>
          <a:lstStyle/>
          <a:p>
            <a:pPr lvl="0"/>
            <a:r>
              <a:rPr lang="en"/>
              <a:t>computer screen coordinates</a:t>
            </a:r>
          </a:p>
        </p:txBody>
      </p:sp>
      <p:sp>
        <p:nvSpPr>
          <p:cNvPr id="51" name="Shape 51"/>
          <p:cNvSpPr txBox="1">
            <a:spLocks noGrp="1"/>
          </p:cNvSpPr>
          <p:nvPr>
            <p:ph type="body" idx="1"/>
          </p:nvPr>
        </p:nvSpPr>
        <p:spPr/>
        <p:txBody>
          <a:bodyPr/>
          <a:lstStyle/>
          <a:p>
            <a:pPr lvl="0"/>
            <a:r>
              <a:rPr lang="en"/>
              <a:t>slightly different from math coordinates</a:t>
            </a:r>
          </a:p>
        </p:txBody>
      </p:sp>
      <p:sp>
        <p:nvSpPr>
          <p:cNvPr id="52" name="Shape 52"/>
          <p:cNvSpPr/>
          <p:nvPr/>
        </p:nvSpPr>
        <p:spPr>
          <a:xfrm>
            <a:off x="2277600" y="2385630"/>
            <a:ext cx="4588800" cy="3843899"/>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txBox="1"/>
          <p:nvPr/>
        </p:nvSpPr>
        <p:spPr>
          <a:xfrm>
            <a:off x="552176" y="2164160"/>
            <a:ext cx="1594676" cy="778800"/>
          </a:xfrm>
          <a:prstGeom prst="rect">
            <a:avLst/>
          </a:prstGeom>
          <a:noFill/>
          <a:ln>
            <a:noFill/>
          </a:ln>
        </p:spPr>
        <p:txBody>
          <a:bodyPr lIns="91425" tIns="91425" rIns="91425" bIns="91425" anchor="t" anchorCtr="0">
            <a:noAutofit/>
          </a:bodyPr>
          <a:lstStyle/>
          <a:p>
            <a:pPr lvl="0" rtl="0">
              <a:spcBef>
                <a:spcPts val="0"/>
              </a:spcBef>
              <a:buNone/>
            </a:pPr>
            <a:r>
              <a:rPr lang="en" sz="3600" dirty="0"/>
              <a:t>(0,0)</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351397" y="3637049"/>
              <a:ext cx="12600" cy="2880"/>
            </p14:xfrm>
          </p:contentPart>
        </mc:Choice>
        <mc:Fallback>
          <p:pic>
            <p:nvPicPr>
              <p:cNvPr id="3" name="Ink 2"/>
              <p:cNvPicPr/>
              <p:nvPr/>
            </p:nvPicPr>
            <p:blipFill>
              <a:blip r:embed="rId4"/>
              <a:stretch>
                <a:fillRect/>
              </a:stretch>
            </p:blipFill>
            <p:spPr>
              <a:xfrm>
                <a:off x="8348247" y="3634529"/>
                <a:ext cx="18200" cy="8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p14:cNvContentPartPr/>
              <p14:nvPr/>
            </p14:nvContentPartPr>
            <p14:xfrm>
              <a:off x="2187837" y="2285969"/>
              <a:ext cx="236520" cy="210600"/>
            </p14:xfrm>
          </p:contentPart>
        </mc:Choice>
        <mc:Fallback>
          <p:pic>
            <p:nvPicPr>
              <p:cNvPr id="15" name="Ink 14"/>
              <p:cNvPicPr/>
              <p:nvPr/>
            </p:nvPicPr>
            <p:blipFill>
              <a:blip r:embed="rId6"/>
              <a:stretch>
                <a:fillRect/>
              </a:stretch>
            </p:blipFill>
            <p:spPr>
              <a:xfrm>
                <a:off x="2183883" y="2282369"/>
                <a:ext cx="244428" cy="218160"/>
              </a:xfrm>
              <a:prstGeom prst="rect">
                <a:avLst/>
              </a:prstGeom>
            </p:spPr>
          </p:pic>
        </mc:Fallback>
      </mc:AlternateContent>
      <p:sp>
        <p:nvSpPr>
          <p:cNvPr id="18" name="Freeform: Shape 17"/>
          <p:cNvSpPr/>
          <p:nvPr/>
        </p:nvSpPr>
        <p:spPr>
          <a:xfrm>
            <a:off x="2313720" y="2322360"/>
            <a:ext cx="14760" cy="3240"/>
          </a:xfrm>
          <a:custGeom>
            <a:avLst/>
            <a:gdLst>
              <a:gd name="connsiteX0" fmla="*/ 0 w 14760"/>
              <a:gd name="connsiteY0" fmla="*/ 0 h 3240"/>
              <a:gd name="connsiteX1" fmla="*/ 0 w 14760"/>
              <a:gd name="connsiteY1" fmla="*/ 3240 h 3240"/>
              <a:gd name="connsiteX2" fmla="*/ 5400 w 14760"/>
              <a:gd name="connsiteY2" fmla="*/ 3240 h 3240"/>
              <a:gd name="connsiteX3" fmla="*/ 14760 w 14760"/>
              <a:gd name="connsiteY3" fmla="*/ 0 h 3240"/>
            </a:gdLst>
            <a:ahLst/>
            <a:cxnLst>
              <a:cxn ang="0">
                <a:pos x="connsiteX0" y="connsiteY0"/>
              </a:cxn>
              <a:cxn ang="0">
                <a:pos x="connsiteX1" y="connsiteY1"/>
              </a:cxn>
              <a:cxn ang="0">
                <a:pos x="connsiteX2" y="connsiteY2"/>
              </a:cxn>
              <a:cxn ang="0">
                <a:pos x="connsiteX3" y="connsiteY3"/>
              </a:cxn>
            </a:cxnLst>
            <a:rect l="0" t="0" r="0" b="0"/>
            <a:pathLst>
              <a:path w="14760" h="3240">
                <a:moveTo>
                  <a:pt x="0" y="0"/>
                </a:moveTo>
                <a:lnTo>
                  <a:pt x="0" y="3240"/>
                </a:lnTo>
                <a:lnTo>
                  <a:pt x="5400" y="3240"/>
                </a:lnTo>
                <a:lnTo>
                  <a:pt x="14760" y="0"/>
                </a:lnTo>
                <a:close/>
              </a:path>
            </a:pathLst>
          </a:custGeom>
          <a:solidFill>
            <a:srgbClr val="ED1C24">
              <a:alpha val="25000"/>
            </a:srgbClr>
          </a:solidFill>
          <a:ln w="9000">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D1C24"/>
              </a:solidFill>
            </a:endParaRPr>
          </a:p>
        </p:txBody>
      </p:sp>
    </p:spTree>
    <p:extLst>
      <p:ext uri="{BB962C8B-B14F-4D97-AF65-F5344CB8AC3E}">
        <p14:creationId xmlns:p14="http://schemas.microsoft.com/office/powerpoint/2010/main" val="34329836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Shape 86"/>
          <p:cNvSpPr txBox="1">
            <a:spLocks noGrp="1"/>
          </p:cNvSpPr>
          <p:nvPr>
            <p:ph type="title"/>
          </p:nvPr>
        </p:nvSpPr>
        <p:spPr/>
        <p:txBody>
          <a:bodyPr/>
          <a:lstStyle/>
          <a:p>
            <a:pPr lvl="0"/>
            <a:r>
              <a:rPr lang="en"/>
              <a:t>Writing a test</a:t>
            </a:r>
          </a:p>
        </p:txBody>
      </p:sp>
      <p:sp>
        <p:nvSpPr>
          <p:cNvPr id="85" name="Shape 85"/>
          <p:cNvSpPr txBox="1">
            <a:spLocks noGrp="1"/>
          </p:cNvSpPr>
          <p:nvPr>
            <p:ph type="body" idx="1"/>
          </p:nvPr>
        </p:nvSpPr>
        <p:spPr/>
        <p:txBody>
          <a:bodyPr/>
          <a:lstStyle/>
          <a:p>
            <a:pPr lvl="0"/>
            <a:r>
              <a:rPr lang="en"/>
              <a:t>Why do we need a test for our example?</a:t>
            </a:r>
          </a:p>
        </p:txBody>
      </p:sp>
    </p:spTree>
    <p:extLst>
      <p:ext uri="{BB962C8B-B14F-4D97-AF65-F5344CB8AC3E}">
        <p14:creationId xmlns:p14="http://schemas.microsoft.com/office/powerpoint/2010/main" val="25791139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
              <a:t>Tests show us how to define our functions.</a:t>
            </a:r>
          </a:p>
        </p:txBody>
      </p:sp>
      <p:sp>
        <p:nvSpPr>
          <p:cNvPr id="91" name="Shape 91"/>
          <p:cNvSpPr txBox="1">
            <a:spLocks noGrp="1"/>
          </p:cNvSpPr>
          <p:nvPr>
            <p:ph type="body" idx="1"/>
          </p:nvPr>
        </p:nvSpPr>
        <p:spPr/>
        <p:txBody>
          <a:bodyPr/>
          <a:lstStyle/>
          <a:p>
            <a:pPr lvl="0"/>
            <a:r>
              <a:rPr lang="en"/>
              <a:t>A test is a way to do the same thing as our function using other functions that are already defined.</a:t>
            </a:r>
          </a:p>
        </p:txBody>
      </p:sp>
      <p:sp>
        <p:nvSpPr>
          <p:cNvPr id="93" name="Shape 93"/>
          <p:cNvSpPr txBox="1"/>
          <p:nvPr/>
        </p:nvSpPr>
        <p:spPr>
          <a:xfrm>
            <a:off x="605450" y="3469750"/>
            <a:ext cx="8229600" cy="2642999"/>
          </a:xfrm>
          <a:prstGeom prst="rect">
            <a:avLst/>
          </a:prstGeom>
          <a:noFill/>
          <a:ln>
            <a:noFill/>
          </a:ln>
        </p:spPr>
        <p:txBody>
          <a:bodyPr lIns="91425" tIns="91425" rIns="91425" bIns="91425" anchor="t" anchorCtr="0">
            <a:noAutofit/>
          </a:bodyPr>
          <a:lstStyle/>
          <a:p>
            <a:pPr lvl="0">
              <a:spcBef>
                <a:spcPts val="0"/>
              </a:spcBef>
              <a:buNone/>
            </a:pPr>
            <a:r>
              <a:rPr lang="en" sz="3000">
                <a:solidFill>
                  <a:srgbClr val="FFFFFF"/>
                </a:solidFill>
              </a:rPr>
              <a:t>Complete the TESTS side of the worksheet.</a:t>
            </a:r>
          </a:p>
        </p:txBody>
      </p:sp>
    </p:spTree>
    <p:extLst>
      <p:ext uri="{BB962C8B-B14F-4D97-AF65-F5344CB8AC3E}">
        <p14:creationId xmlns:p14="http://schemas.microsoft.com/office/powerpoint/2010/main" val="2932367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txBox="1">
            <a:spLocks noGrp="1"/>
          </p:cNvSpPr>
          <p:nvPr>
            <p:ph type="title"/>
          </p:nvPr>
        </p:nvSpPr>
        <p:spPr/>
        <p:txBody>
          <a:bodyPr/>
          <a:lstStyle/>
          <a:p>
            <a:pPr lvl="0"/>
            <a:r>
              <a:rPr lang="en"/>
              <a:t>contracts  (API)</a:t>
            </a:r>
          </a:p>
        </p:txBody>
      </p:sp>
      <p:sp>
        <p:nvSpPr>
          <p:cNvPr id="3" name="Text Placeholder 2"/>
          <p:cNvSpPr>
            <a:spLocks noGrp="1"/>
          </p:cNvSpPr>
          <p:nvPr>
            <p:ph type="body" idx="1"/>
          </p:nvPr>
        </p:nvSpPr>
        <p:spPr/>
        <p:txBody>
          <a:bodyPr/>
          <a:lstStyle/>
          <a:p>
            <a:endParaRPr lang="en-US"/>
          </a:p>
        </p:txBody>
      </p:sp>
      <p:sp>
        <p:nvSpPr>
          <p:cNvPr id="56" name="Shape 56"/>
          <p:cNvSpPr txBox="1"/>
          <p:nvPr/>
        </p:nvSpPr>
        <p:spPr>
          <a:xfrm>
            <a:off x="528800" y="1669050"/>
            <a:ext cx="8014800" cy="4676699"/>
          </a:xfrm>
          <a:prstGeom prst="rect">
            <a:avLst/>
          </a:prstGeom>
          <a:noFill/>
          <a:ln>
            <a:noFill/>
          </a:ln>
        </p:spPr>
        <p:txBody>
          <a:bodyPr lIns="91425" tIns="91425" rIns="91425" bIns="91425" anchor="t" anchorCtr="0">
            <a:noAutofit/>
          </a:bodyPr>
          <a:lstStyle/>
          <a:p>
            <a:pPr lvl="0" rtl="0">
              <a:spcBef>
                <a:spcPts val="0"/>
              </a:spcBef>
              <a:buNone/>
            </a:pPr>
            <a:r>
              <a:rPr lang="en" sz="3600"/>
              <a:t>(circle radius mode color)</a:t>
            </a:r>
          </a:p>
          <a:p>
            <a:pPr lvl="0" rtl="0">
              <a:spcBef>
                <a:spcPts val="0"/>
              </a:spcBef>
              <a:buNone/>
            </a:pPr>
            <a:endParaRPr sz="3600"/>
          </a:p>
          <a:p>
            <a:pPr lvl="0" rtl="0">
              <a:spcBef>
                <a:spcPts val="0"/>
              </a:spcBef>
              <a:buNone/>
            </a:pPr>
            <a:r>
              <a:rPr lang="en" sz="3600"/>
              <a:t>; circle : number string string -&gt; image</a:t>
            </a:r>
          </a:p>
          <a:p>
            <a:pPr lvl="0" rtl="0">
              <a:spcBef>
                <a:spcPts val="0"/>
              </a:spcBef>
              <a:buNone/>
            </a:pPr>
            <a:r>
              <a:rPr lang="en" sz="3600"/>
              <a:t>  </a:t>
            </a:r>
            <a:r>
              <a:rPr lang="en" sz="2400"/>
              <a:t>name   			             domain		                  range</a:t>
            </a:r>
          </a:p>
          <a:p>
            <a:pPr lvl="0" rtl="0">
              <a:spcBef>
                <a:spcPts val="0"/>
              </a:spcBef>
              <a:buNone/>
            </a:pPr>
            <a:endParaRPr sz="2400"/>
          </a:p>
          <a:p>
            <a:pPr lvl="0" rtl="0">
              <a:spcBef>
                <a:spcPts val="0"/>
              </a:spcBef>
              <a:buNone/>
            </a:pPr>
            <a:endParaRPr sz="2400"/>
          </a:p>
        </p:txBody>
      </p:sp>
    </p:spTree>
    <p:extLst>
      <p:ext uri="{BB962C8B-B14F-4D97-AF65-F5344CB8AC3E}">
        <p14:creationId xmlns:p14="http://schemas.microsoft.com/office/powerpoint/2010/main" val="17701954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pic>
        <p:nvPicPr>
          <p:cNvPr id="45" name="Shape 45"/>
          <p:cNvPicPr preferRelativeResize="0"/>
          <p:nvPr/>
        </p:nvPicPr>
        <p:blipFill>
          <a:blip r:embed="rId3">
            <a:alphaModFix/>
          </a:blip>
          <a:stretch>
            <a:fillRect/>
          </a:stretch>
        </p:blipFill>
        <p:spPr>
          <a:xfrm>
            <a:off x="533812" y="482337"/>
            <a:ext cx="8019954" cy="3218278"/>
          </a:xfrm>
          <a:prstGeom prst="rect">
            <a:avLst/>
          </a:prstGeom>
          <a:noFill/>
          <a:ln>
            <a:noFill/>
          </a:ln>
        </p:spPr>
      </p:pic>
    </p:spTree>
    <p:extLst>
      <p:ext uri="{BB962C8B-B14F-4D97-AF65-F5344CB8AC3E}">
        <p14:creationId xmlns:p14="http://schemas.microsoft.com/office/powerpoint/2010/main" val="11323989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82651" y="2995937"/>
            <a:ext cx="8961990" cy="3845642"/>
          </a:xfrm>
          <a:prstGeom prst="rect">
            <a:avLst/>
          </a:prstGeom>
          <a:noFill/>
          <a:ln>
            <a:noFill/>
          </a:ln>
        </p:spPr>
      </p:pic>
      <p:sp>
        <p:nvSpPr>
          <p:cNvPr id="63" name="Shape 63"/>
          <p:cNvSpPr txBox="1"/>
          <p:nvPr/>
        </p:nvSpPr>
        <p:spPr>
          <a:xfrm>
            <a:off x="59400" y="332725"/>
            <a:ext cx="5341200" cy="2799299"/>
          </a:xfrm>
          <a:prstGeom prst="rect">
            <a:avLst/>
          </a:prstGeom>
          <a:noFill/>
          <a:ln>
            <a:noFill/>
          </a:ln>
        </p:spPr>
        <p:txBody>
          <a:bodyPr lIns="91425" tIns="91425" rIns="91425" bIns="91425" anchor="t" anchorCtr="0">
            <a:noAutofit/>
          </a:bodyPr>
          <a:lstStyle/>
          <a:p>
            <a:pPr lvl="0" algn="ctr" rtl="0">
              <a:spcBef>
                <a:spcPts val="0"/>
              </a:spcBef>
              <a:buSzPct val="55000"/>
              <a:buNone/>
            </a:pPr>
            <a:r>
              <a:rPr lang="en" sz="2000"/>
              <a:t>B</a:t>
            </a:r>
          </a:p>
          <a:p>
            <a:pPr marL="457200" lvl="0" indent="-355600" rtl="0">
              <a:spcBef>
                <a:spcPts val="0"/>
              </a:spcBef>
              <a:buSzPct val="100000"/>
            </a:pPr>
            <a:r>
              <a:rPr lang="en" sz="2000"/>
              <a:t>Take out Lesson 4 Homework and your lesson 4 workbook</a:t>
            </a:r>
          </a:p>
          <a:p>
            <a:pPr marL="457200" lvl="0" indent="-355600" rtl="0">
              <a:spcBef>
                <a:spcPts val="0"/>
              </a:spcBef>
              <a:buSzPct val="100000"/>
            </a:pPr>
            <a:r>
              <a:rPr lang="en" sz="2000"/>
              <a:t>Write the contract for </a:t>
            </a:r>
            <a:r>
              <a:rPr lang="en" sz="2000">
                <a:latin typeface="Courier New"/>
                <a:ea typeface="Courier New"/>
                <a:cs typeface="Courier New"/>
                <a:sym typeface="Courier New"/>
              </a:rPr>
              <a:t>yard-area</a:t>
            </a:r>
          </a:p>
          <a:p>
            <a:pPr marL="457200" lvl="0" indent="-355600" rtl="0">
              <a:spcBef>
                <a:spcPts val="0"/>
              </a:spcBef>
              <a:buSzPct val="100000"/>
            </a:pPr>
            <a:r>
              <a:rPr lang="en" sz="2000"/>
              <a:t>Enter the contract into wescheme with your </a:t>
            </a:r>
          </a:p>
        </p:txBody>
      </p:sp>
      <p:sp>
        <p:nvSpPr>
          <p:cNvPr id="64" name="Shape 64"/>
          <p:cNvSpPr txBox="1"/>
          <p:nvPr/>
        </p:nvSpPr>
        <p:spPr>
          <a:xfrm>
            <a:off x="7018057" y="51625"/>
            <a:ext cx="2298299" cy="457200"/>
          </a:xfrm>
          <a:prstGeom prst="rect">
            <a:avLst/>
          </a:prstGeom>
          <a:noFill/>
          <a:ln>
            <a:noFill/>
          </a:ln>
        </p:spPr>
        <p:txBody>
          <a:bodyPr lIns="91425" tIns="91425" rIns="91425" bIns="91425" anchor="t" anchorCtr="0">
            <a:noAutofit/>
          </a:bodyPr>
          <a:lstStyle/>
          <a:p>
            <a:pPr lvl="0">
              <a:spcBef>
                <a:spcPts val="0"/>
              </a:spcBef>
              <a:buNone/>
            </a:pPr>
            <a:r>
              <a:rPr lang="en" sz="1800"/>
              <a:t>October 25th, 2012</a:t>
            </a:r>
          </a:p>
        </p:txBody>
      </p:sp>
      <p:sp>
        <p:nvSpPr>
          <p:cNvPr id="65" name="Shape 65"/>
          <p:cNvSpPr txBox="1"/>
          <p:nvPr/>
        </p:nvSpPr>
        <p:spPr>
          <a:xfrm>
            <a:off x="5281600" y="363475"/>
            <a:ext cx="3586500" cy="2737799"/>
          </a:xfrm>
          <a:prstGeom prst="rect">
            <a:avLst/>
          </a:prstGeom>
          <a:noFill/>
          <a:ln>
            <a:noFill/>
          </a:ln>
        </p:spPr>
        <p:txBody>
          <a:bodyPr lIns="91425" tIns="91425" rIns="91425" bIns="91425" anchor="t" anchorCtr="0">
            <a:noAutofit/>
          </a:bodyPr>
          <a:lstStyle/>
          <a:p>
            <a:pPr lvl="0" algn="ctr" rtl="0">
              <a:spcBef>
                <a:spcPts val="0"/>
              </a:spcBef>
              <a:buNone/>
            </a:pPr>
            <a:r>
              <a:rPr lang="en" sz="2000"/>
              <a:t>A</a:t>
            </a:r>
          </a:p>
          <a:p>
            <a:pPr marL="457200" lvl="0" indent="-355600" rtl="0">
              <a:spcBef>
                <a:spcPts val="0"/>
              </a:spcBef>
              <a:buSzPct val="100000"/>
              <a:buFont typeface="Arial"/>
              <a:buChar char="●"/>
            </a:pPr>
            <a:r>
              <a:rPr lang="en" sz="2000"/>
              <a:t>Take out Lesson 4 Homework and your lesson 4 workbook</a:t>
            </a:r>
          </a:p>
          <a:p>
            <a:pPr marL="457200" lvl="0" indent="-355600" rtl="0">
              <a:spcBef>
                <a:spcPts val="0"/>
              </a:spcBef>
              <a:buSzPct val="100000"/>
              <a:buFont typeface="Arial"/>
              <a:buChar char="●"/>
            </a:pPr>
            <a:r>
              <a:rPr lang="en" sz="2000"/>
              <a:t>Write the contract for </a:t>
            </a:r>
            <a:r>
              <a:rPr lang="en" sz="2000">
                <a:latin typeface="Courier New"/>
                <a:ea typeface="Courier New"/>
                <a:cs typeface="Courier New"/>
                <a:sym typeface="Courier New"/>
              </a:rPr>
              <a:t>yard-area</a:t>
            </a:r>
          </a:p>
          <a:p>
            <a:pPr marL="457200" lvl="0" indent="-355600" rtl="0">
              <a:spcBef>
                <a:spcPts val="0"/>
              </a:spcBef>
              <a:buSzPct val="100000"/>
              <a:buFont typeface="Arial"/>
              <a:buChar char="●"/>
            </a:pPr>
            <a:r>
              <a:rPr lang="en" sz="2000"/>
              <a:t>Enter the contract into wescheme with your </a:t>
            </a:r>
          </a:p>
        </p:txBody>
      </p:sp>
    </p:spTree>
    <p:extLst>
      <p:ext uri="{BB962C8B-B14F-4D97-AF65-F5344CB8AC3E}">
        <p14:creationId xmlns:p14="http://schemas.microsoft.com/office/powerpoint/2010/main" val="23692887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pic>
        <p:nvPicPr>
          <p:cNvPr id="34" name="Shape 34"/>
          <p:cNvPicPr preferRelativeResize="0"/>
          <p:nvPr/>
        </p:nvPicPr>
        <p:blipFill>
          <a:blip r:embed="rId3">
            <a:alphaModFix/>
          </a:blip>
          <a:stretch>
            <a:fillRect/>
          </a:stretch>
        </p:blipFill>
        <p:spPr>
          <a:xfrm>
            <a:off x="562662" y="659633"/>
            <a:ext cx="7826118" cy="3749359"/>
          </a:xfrm>
          <a:prstGeom prst="rect">
            <a:avLst/>
          </a:prstGeom>
          <a:noFill/>
          <a:ln>
            <a:noFill/>
          </a:ln>
        </p:spPr>
      </p:pic>
    </p:spTree>
    <p:extLst>
      <p:ext uri="{BB962C8B-B14F-4D97-AF65-F5344CB8AC3E}">
        <p14:creationId xmlns:p14="http://schemas.microsoft.com/office/powerpoint/2010/main" val="18325291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Shape 50"/>
          <p:cNvPicPr preferRelativeResize="0"/>
          <p:nvPr/>
        </p:nvPicPr>
        <p:blipFill>
          <a:blip r:embed="rId3">
            <a:alphaModFix/>
          </a:blip>
          <a:stretch>
            <a:fillRect/>
          </a:stretch>
        </p:blipFill>
        <p:spPr>
          <a:xfrm>
            <a:off x="489075" y="370675"/>
            <a:ext cx="8196699" cy="4480662"/>
          </a:xfrm>
          <a:prstGeom prst="rect">
            <a:avLst/>
          </a:prstGeom>
          <a:noFill/>
          <a:ln>
            <a:noFill/>
          </a:ln>
        </p:spPr>
      </p:pic>
      <p:sp>
        <p:nvSpPr>
          <p:cNvPr id="51" name="Shape 51"/>
          <p:cNvSpPr txBox="1"/>
          <p:nvPr/>
        </p:nvSpPr>
        <p:spPr>
          <a:xfrm>
            <a:off x="3065025" y="955191"/>
            <a:ext cx="1864500" cy="508200"/>
          </a:xfrm>
          <a:prstGeom prst="rect">
            <a:avLst/>
          </a:prstGeom>
          <a:noFill/>
          <a:ln>
            <a:noFill/>
          </a:ln>
        </p:spPr>
        <p:txBody>
          <a:bodyPr lIns="91425" tIns="91425" rIns="91425" bIns="91425" anchor="t" anchorCtr="0">
            <a:noAutofit/>
          </a:bodyPr>
          <a:lstStyle/>
          <a:p>
            <a:pPr lvl="0">
              <a:spcBef>
                <a:spcPts val="0"/>
              </a:spcBef>
              <a:buNone/>
            </a:pPr>
            <a:r>
              <a:rPr lang="en"/>
              <a:t>yard-area  50   60 </a:t>
            </a:r>
          </a:p>
        </p:txBody>
      </p:sp>
      <p:sp>
        <p:nvSpPr>
          <p:cNvPr id="52" name="Shape 52"/>
          <p:cNvSpPr txBox="1"/>
          <p:nvPr/>
        </p:nvSpPr>
        <p:spPr>
          <a:xfrm>
            <a:off x="3732950" y="1858500"/>
            <a:ext cx="2205299" cy="886799"/>
          </a:xfrm>
          <a:prstGeom prst="rect">
            <a:avLst/>
          </a:prstGeom>
          <a:noFill/>
          <a:ln>
            <a:noFill/>
          </a:ln>
        </p:spPr>
        <p:txBody>
          <a:bodyPr lIns="91425" tIns="91425" rIns="91425" bIns="91425" anchor="t" anchorCtr="0">
            <a:noAutofit/>
          </a:bodyPr>
          <a:lstStyle/>
          <a:p>
            <a:pPr lvl="0">
              <a:spcBef>
                <a:spcPts val="0"/>
              </a:spcBef>
              <a:buNone/>
            </a:pPr>
            <a:r>
              <a:rPr lang="en" sz="3000"/>
              <a:t>(* 50 60)</a:t>
            </a:r>
          </a:p>
        </p:txBody>
      </p:sp>
    </p:spTree>
    <p:extLst>
      <p:ext uri="{BB962C8B-B14F-4D97-AF65-F5344CB8AC3E}">
        <p14:creationId xmlns:p14="http://schemas.microsoft.com/office/powerpoint/2010/main" val="2739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1900"/>
                                        <p:tgtEl>
                                          <p:spTgt spid="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333225" y="353287"/>
            <a:ext cx="8415675" cy="4625447"/>
          </a:xfrm>
          <a:prstGeom prst="rect">
            <a:avLst/>
          </a:prstGeom>
          <a:noFill/>
          <a:ln>
            <a:noFill/>
          </a:ln>
        </p:spPr>
      </p:pic>
    </p:spTree>
    <p:extLst>
      <p:ext uri="{BB962C8B-B14F-4D97-AF65-F5344CB8AC3E}">
        <p14:creationId xmlns:p14="http://schemas.microsoft.com/office/powerpoint/2010/main" val="26724052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Shape 39"/>
          <p:cNvPicPr preferRelativeResize="0"/>
          <p:nvPr/>
        </p:nvPicPr>
        <p:blipFill>
          <a:blip r:embed="rId3">
            <a:alphaModFix/>
          </a:blip>
          <a:stretch>
            <a:fillRect/>
          </a:stretch>
        </p:blipFill>
        <p:spPr>
          <a:xfrm>
            <a:off x="224294" y="140350"/>
            <a:ext cx="8327810" cy="3919828"/>
          </a:xfrm>
          <a:prstGeom prst="rect">
            <a:avLst/>
          </a:prstGeom>
          <a:noFill/>
          <a:ln>
            <a:noFill/>
          </a:ln>
        </p:spPr>
      </p:pic>
      <p:pic>
        <p:nvPicPr>
          <p:cNvPr id="40" name="Shape 40"/>
          <p:cNvPicPr preferRelativeResize="0"/>
          <p:nvPr/>
        </p:nvPicPr>
        <p:blipFill>
          <a:blip r:embed="rId4">
            <a:alphaModFix/>
          </a:blip>
          <a:stretch>
            <a:fillRect/>
          </a:stretch>
        </p:blipFill>
        <p:spPr>
          <a:xfrm>
            <a:off x="224294" y="4060178"/>
            <a:ext cx="8114091" cy="2651013"/>
          </a:xfrm>
          <a:prstGeom prst="rect">
            <a:avLst/>
          </a:prstGeom>
          <a:noFill/>
          <a:ln>
            <a:noFill/>
          </a:ln>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15664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Shape 57"/>
          <p:cNvPicPr preferRelativeResize="0"/>
          <p:nvPr/>
        </p:nvPicPr>
        <p:blipFill>
          <a:blip r:embed="rId3">
            <a:alphaModFix/>
          </a:blip>
          <a:stretch>
            <a:fillRect/>
          </a:stretch>
        </p:blipFill>
        <p:spPr>
          <a:xfrm>
            <a:off x="257000" y="281275"/>
            <a:ext cx="8526513" cy="2903402"/>
          </a:xfrm>
          <a:prstGeom prst="rect">
            <a:avLst/>
          </a:prstGeom>
          <a:noFill/>
          <a:ln>
            <a:noFill/>
          </a:ln>
        </p:spPr>
      </p:pic>
    </p:spTree>
    <p:extLst>
      <p:ext uri="{BB962C8B-B14F-4D97-AF65-F5344CB8AC3E}">
        <p14:creationId xmlns:p14="http://schemas.microsoft.com/office/powerpoint/2010/main" val="450600811"/>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sfont">
      <a:majorFont>
        <a:latin typeface="Arial"/>
        <a:ea typeface=""/>
        <a:cs typeface=""/>
      </a:majorFont>
      <a:minorFont>
        <a:latin typeface="Lucida Conso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6878</Words>
  <Application>Microsoft Office PowerPoint</Application>
  <PresentationFormat>On-screen Show (4:3)</PresentationFormat>
  <Paragraphs>893</Paragraphs>
  <Slides>168</Slides>
  <Notes>168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168</vt:i4>
      </vt:variant>
    </vt:vector>
  </HeadingPairs>
  <TitlesOfParts>
    <vt:vector size="178" baseType="lpstr">
      <vt:lpstr>Arial</vt:lpstr>
      <vt:lpstr>Calibri</vt:lpstr>
      <vt:lpstr>Courier New</vt:lpstr>
      <vt:lpstr>Georgia</vt:lpstr>
      <vt:lpstr>Inconsolata</vt:lpstr>
      <vt:lpstr>Lucida Console</vt:lpstr>
      <vt:lpstr>Times New Roman</vt:lpstr>
      <vt:lpstr>Trebuchet MS</vt:lpstr>
      <vt:lpstr>Verdana</vt:lpstr>
      <vt:lpstr>Office Theme</vt:lpstr>
      <vt:lpstr>This code is broken.  Can you fix it?</vt:lpstr>
      <vt:lpstr>Finish this design recipe.</vt:lpstr>
      <vt:lpstr>What is research?</vt:lpstr>
      <vt:lpstr>Blue Circle</vt:lpstr>
      <vt:lpstr>Blue Circle</vt:lpstr>
      <vt:lpstr>Contracts</vt:lpstr>
      <vt:lpstr>Double</vt:lpstr>
      <vt:lpstr>Warm Up</vt:lpstr>
      <vt:lpstr>computer screen coordinates</vt:lpstr>
      <vt:lpstr>Contracts Day 2</vt:lpstr>
      <vt:lpstr>What about this?</vt:lpstr>
      <vt:lpstr>Review of computer screen coordinates</vt:lpstr>
      <vt:lpstr>search the documentation for place-image</vt:lpstr>
      <vt:lpstr>what is a scene?</vt:lpstr>
      <vt:lpstr>nested place-image functions</vt:lpstr>
      <vt:lpstr>additional functions </vt:lpstr>
      <vt:lpstr>Green Triangle</vt:lpstr>
      <vt:lpstr>Composition of Functions</vt:lpstr>
      <vt:lpstr>error messages</vt:lpstr>
      <vt:lpstr>how about this one?</vt:lpstr>
      <vt:lpstr>what is the difference between a type and a value?</vt:lpstr>
      <vt:lpstr>enter the following code and be prepared to discuss</vt:lpstr>
      <vt:lpstr>composition of functions: putting one function inside of another</vt:lpstr>
      <vt:lpstr>locating images relative to each other</vt:lpstr>
      <vt:lpstr>flag of japan</vt:lpstr>
      <vt:lpstr>This makes an image...</vt:lpstr>
      <vt:lpstr>but this is a program.</vt:lpstr>
      <vt:lpstr>Mr. Allatta's U.S. Flag Program </vt:lpstr>
      <vt:lpstr>Style</vt:lpstr>
      <vt:lpstr>many names</vt:lpstr>
      <vt:lpstr>we want to create the following image</vt:lpstr>
      <vt:lpstr>first we need to think about the pieces</vt:lpstr>
      <vt:lpstr>expression   </vt:lpstr>
      <vt:lpstr>lets write some code for each piece</vt:lpstr>
      <vt:lpstr>now we need to put it together</vt:lpstr>
      <vt:lpstr>now that we know what to do, lets write the code </vt:lpstr>
      <vt:lpstr>add comments to help others understand your code</vt:lpstr>
      <vt:lpstr>make your own flag</vt:lpstr>
      <vt:lpstr>extension </vt:lpstr>
      <vt:lpstr>Using Variables </vt:lpstr>
      <vt:lpstr>functions</vt:lpstr>
      <vt:lpstr>What does it do?</vt:lpstr>
      <vt:lpstr>gt</vt:lpstr>
      <vt:lpstr>Formal Language</vt:lpstr>
      <vt:lpstr>composition of functions: putting one function inside of another</vt:lpstr>
      <vt:lpstr>Flag of Japan Program</vt:lpstr>
      <vt:lpstr>formal vs. informal language</vt:lpstr>
      <vt:lpstr>How Did We Solve This Problem?</vt:lpstr>
      <vt:lpstr>Three Parts of Function Definition</vt:lpstr>
      <vt:lpstr>Work on #2!</vt:lpstr>
      <vt:lpstr>Can We Solve This?</vt:lpstr>
      <vt:lpstr>Testing</vt:lpstr>
      <vt:lpstr>Testing</vt:lpstr>
      <vt:lpstr>Green Triangle</vt:lpstr>
      <vt:lpstr>write a test for greenTri</vt:lpstr>
      <vt:lpstr>gt: Write a function called greenTri that takes in a number and returns a solid green triangle with the size of the parameter.</vt:lpstr>
      <vt:lpstr>Blue Circle</vt:lpstr>
      <vt:lpstr>tests for bc</vt:lpstr>
      <vt:lpstr>Double</vt:lpstr>
      <vt:lpstr>Write two tests for double </vt:lpstr>
      <vt:lpstr>circle what changes: this is where we will put our parameter</vt:lpstr>
      <vt:lpstr>Now write the function signature and body</vt:lpstr>
      <vt:lpstr>Design Recipe for anything, version 0</vt:lpstr>
      <vt:lpstr>Design Recipe for Functions, version 1</vt:lpstr>
      <vt:lpstr>numbers</vt:lpstr>
      <vt:lpstr>iterate</vt:lpstr>
      <vt:lpstr>circles of evaluation</vt:lpstr>
      <vt:lpstr>More Defining Functions</vt:lpstr>
      <vt:lpstr>parts of a function</vt:lpstr>
      <vt:lpstr>let's remember the contracts for above and beside</vt:lpstr>
      <vt:lpstr>5. &amp; 6. define variables  book and calendar</vt:lpstr>
      <vt:lpstr>8. book beside calendar</vt:lpstr>
      <vt:lpstr>10. book above calendar</vt:lpstr>
      <vt:lpstr>11. book book        book book</vt:lpstr>
      <vt:lpstr>Design a function called two-by-two, </vt:lpstr>
      <vt:lpstr>Design a functions called counterchange,</vt:lpstr>
      <vt:lpstr>Design Recipe with Student Choice</vt:lpstr>
      <vt:lpstr>warm up</vt:lpstr>
      <vt:lpstr>make a connection can you match each part of the contract with part of the example?</vt:lpstr>
      <vt:lpstr>How are programming languages similar to natural languages?</vt:lpstr>
      <vt:lpstr>let's finish this design recipe the design recipe is a method to help us design our own functions</vt:lpstr>
      <vt:lpstr>Image Functions</vt:lpstr>
      <vt:lpstr>Writing Examples of Functions</vt:lpstr>
      <vt:lpstr>What is the big picture?</vt:lpstr>
      <vt:lpstr>What do we need to write an example?</vt:lpstr>
      <vt:lpstr>Writing examples</vt:lpstr>
      <vt:lpstr>Defining Functions</vt:lpstr>
      <vt:lpstr>Functions are like shortcuts</vt:lpstr>
      <vt:lpstr>Writing a test</vt:lpstr>
      <vt:lpstr>Writing a test</vt:lpstr>
      <vt:lpstr>Tests show us how to define our functions.</vt:lpstr>
      <vt:lpstr>contracts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Algebra</vt:lpstr>
      <vt:lpstr>in Racket we define values this way:</vt:lpstr>
      <vt:lpstr>on your hand-out: convert the code into algebra</vt:lpstr>
      <vt:lpstr>can you define a function g, which takes in a variable q and multiplies it by 20?</vt:lpstr>
      <vt:lpstr>can you translate this algebra into code?</vt:lpstr>
      <vt:lpstr>Review: by replacing define with an equal sign  we can write</vt:lpstr>
      <vt:lpstr>PowerPoint Presentation</vt:lpstr>
      <vt:lpstr> aim: what is the connection between functions in algebra and functions in Racket warm up:</vt:lpstr>
      <vt:lpstr>in algebra we define values using an equal sign</vt:lpstr>
      <vt:lpstr>you also know how to define functions like this one</vt:lpstr>
      <vt:lpstr>now translate them into algebra</vt:lpstr>
      <vt:lpstr>Today we are going to look at some word problems that you will see in algebra</vt:lpstr>
      <vt:lpstr>Describe how the function + works.</vt:lpstr>
      <vt:lpstr>Distance</vt:lpstr>
      <vt:lpstr>Suppose we had a word problem that wanted to know how far the rocket traveled in 6 seconds: which one would we use?  What if we wanted to know how long it takes for the rocket to go a thousand miles?  What if I knew the train left at 1pm, and I wanted to know what time it arrives in Chicago, 800 miles away?  Would I want my time function, or my distance function?</vt:lpstr>
      <vt:lpstr>Lesson 5</vt:lpstr>
      <vt:lpstr>Lesson 5</vt:lpstr>
      <vt:lpstr>computers were once larger arrays of relay tubes--similar to light bulbs</vt:lpstr>
      <vt:lpstr>What is a bug?</vt:lpstr>
      <vt:lpstr>Grace Hopper Celebration of Women in Computing</vt:lpstr>
      <vt:lpstr>PowerPoint Presentation</vt:lpstr>
      <vt:lpstr>update-danger</vt:lpstr>
      <vt:lpstr>Finish the design recipe with two examples and a definition</vt:lpstr>
      <vt:lpstr>Now you have a 90, don't just satisfy the requirements.  Impress me.</vt:lpstr>
      <vt:lpstr>January, 1950</vt:lpstr>
      <vt:lpstr>First actual case of bug being found.</vt:lpstr>
      <vt:lpstr>Bug Finding</vt:lpstr>
      <vt:lpstr>What is the domain of update-danger?</vt:lpstr>
      <vt:lpstr>how to write examples for update-danger</vt:lpstr>
      <vt:lpstr>Complete the Design Recipe for update-target</vt:lpstr>
      <vt:lpstr>find your player</vt:lpstr>
      <vt:lpstr>scale your player</vt:lpstr>
      <vt:lpstr>how to write examples for update-danger</vt:lpstr>
      <vt:lpstr>update-danger</vt:lpstr>
      <vt:lpstr>Complete the Design Recipe for update-target</vt:lpstr>
      <vt:lpstr>What is the domain of update-danger?</vt:lpstr>
      <vt:lpstr>Homework due Monday, November 25</vt:lpstr>
      <vt:lpstr>Complete the Design Recipe for update-target</vt:lpstr>
      <vt:lpstr>how to write examples for update-danger</vt:lpstr>
      <vt:lpstr>getting your game just right</vt:lpstr>
      <vt:lpstr>find your player</vt:lpstr>
      <vt:lpstr>scale your player</vt:lpstr>
      <vt:lpstr>Lesson 6 Booleans</vt:lpstr>
      <vt:lpstr>warm up</vt:lpstr>
      <vt:lpstr>more booleans</vt:lpstr>
      <vt:lpstr>fix safe-left? and safe-right?</vt:lpstr>
      <vt:lpstr>3.</vt:lpstr>
      <vt:lpstr>AND OR EXAMPLES 1.</vt:lpstr>
      <vt:lpstr>5.</vt:lpstr>
      <vt:lpstr>7.</vt:lpstr>
      <vt:lpstr>language table</vt:lpstr>
      <vt:lpstr>true or false</vt:lpstr>
      <vt:lpstr>boolean contracts</vt:lpstr>
      <vt:lpstr>lesson 6</vt:lpstr>
      <vt:lpstr>PowerPoint Presentation</vt:lpstr>
      <vt:lpstr>and</vt:lpstr>
      <vt:lpstr>2.</vt:lpstr>
      <vt:lpstr>4.</vt:lpstr>
      <vt:lpstr>6.</vt:lpstr>
      <vt:lpstr>how to design programs?</vt:lpstr>
      <vt:lpstr>7 - Conditional Branching</vt:lpstr>
      <vt:lpstr>PowerPoint Presentation</vt:lpstr>
      <vt:lpstr>PowerPoint Presentation</vt:lpstr>
      <vt:lpstr>PowerPoint Presentation</vt:lpstr>
      <vt:lpstr>PowerPoint Presentation</vt:lpstr>
      <vt:lpstr>how to design programs?</vt:lpstr>
      <vt:lpstr>Collision Detection</vt:lpstr>
      <vt:lpstr>Convert the expression to circles of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Allatta</dc:creator>
  <cp:lastModifiedBy>Eric Allatta</cp:lastModifiedBy>
  <cp:revision>14</cp:revision>
  <dcterms:created xsi:type="dcterms:W3CDTF">2016-10-14T04:12:29Z</dcterms:created>
  <dcterms:modified xsi:type="dcterms:W3CDTF">2016-10-15T03:01:58Z</dcterms:modified>
</cp:coreProperties>
</file>