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1" r:id="rId3"/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6858000" cy="9144000"/>
  <p:embeddedFontLst>
    <p:embeddedFont>
      <p:font typeface="Inconsolata"/>
      <p:regular r:id="rId15"/>
      <p:bold r:id="rId16"/>
    </p:embeddedFont>
    <p:embeddedFont>
      <p:font typeface="Press Start 2P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font" Target="fonts/Inconsolata-regular.fntdata"/><Relationship Id="rId14" Type="http://schemas.openxmlformats.org/officeDocument/2006/relationships/slide" Target="slides/slide8.xml"/><Relationship Id="rId17" Type="http://schemas.openxmlformats.org/officeDocument/2006/relationships/font" Target="fonts/PressStart2P-regular.fntdata"/><Relationship Id="rId16" Type="http://schemas.openxmlformats.org/officeDocument/2006/relationships/font" Target="fonts/Inconsolata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Now: Write the contract for 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24100" y="2686800"/>
            <a:ext cx="7495800" cy="119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(</a:t>
            </a:r>
            <a:r>
              <a:rPr lang="en" sz="4800">
                <a:solidFill>
                  <a:srgbClr val="4A86E8"/>
                </a:solidFill>
              </a:rPr>
              <a:t>circle</a:t>
            </a:r>
            <a:r>
              <a:rPr lang="en" sz="4800">
                <a:solidFill>
                  <a:srgbClr val="0000FF"/>
                </a:solidFill>
              </a:rPr>
              <a:t> 50 </a:t>
            </a:r>
            <a:r>
              <a:rPr lang="en" sz="4800">
                <a:solidFill>
                  <a:srgbClr val="274E13"/>
                </a:solidFill>
              </a:rPr>
              <a:t>"solid"</a:t>
            </a:r>
            <a:r>
              <a:rPr lang="en" sz="4800">
                <a:solidFill>
                  <a:srgbClr val="0000FF"/>
                </a:solidFill>
              </a:rPr>
              <a:t> </a:t>
            </a:r>
            <a:r>
              <a:rPr lang="en" sz="4800">
                <a:solidFill>
                  <a:srgbClr val="274E13"/>
                </a:solidFill>
              </a:rPr>
              <a:t>"red"</a:t>
            </a:r>
            <a:r>
              <a:rPr lang="en" sz="480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parts of a function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24100" y="2686800"/>
            <a:ext cx="7495800" cy="119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800"/>
              <a:t>(</a:t>
            </a:r>
            <a:r>
              <a:rPr lang="en" sz="4800">
                <a:solidFill>
                  <a:srgbClr val="4A86E8"/>
                </a:solidFill>
              </a:rPr>
              <a:t>circle</a:t>
            </a:r>
            <a:r>
              <a:rPr lang="en" sz="4800">
                <a:solidFill>
                  <a:srgbClr val="0000FF"/>
                </a:solidFill>
              </a:rPr>
              <a:t> 50 </a:t>
            </a:r>
            <a:r>
              <a:rPr lang="en" sz="4800">
                <a:solidFill>
                  <a:srgbClr val="274E13"/>
                </a:solidFill>
              </a:rPr>
              <a:t>"solid"</a:t>
            </a:r>
            <a:r>
              <a:rPr lang="en" sz="4800">
                <a:solidFill>
                  <a:srgbClr val="0000FF"/>
                </a:solidFill>
              </a:rPr>
              <a:t> </a:t>
            </a:r>
            <a:r>
              <a:rPr lang="en" sz="4800">
                <a:solidFill>
                  <a:srgbClr val="274E13"/>
                </a:solidFill>
              </a:rPr>
              <a:t>"red"</a:t>
            </a:r>
            <a:r>
              <a:rPr lang="en" sz="480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parts of a expression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586950" y="1858200"/>
            <a:ext cx="2579700" cy="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arguments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824100" y="2686800"/>
            <a:ext cx="7495800" cy="119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800"/>
              <a:t>(</a:t>
            </a:r>
            <a:r>
              <a:rPr lang="en" sz="4800">
                <a:solidFill>
                  <a:srgbClr val="4A86E8"/>
                </a:solidFill>
              </a:rPr>
              <a:t>circle</a:t>
            </a:r>
            <a:r>
              <a:rPr lang="en" sz="4800">
                <a:solidFill>
                  <a:srgbClr val="0000FF"/>
                </a:solidFill>
              </a:rPr>
              <a:t> 50 </a:t>
            </a:r>
            <a:r>
              <a:rPr lang="en" sz="4800">
                <a:solidFill>
                  <a:srgbClr val="274E13"/>
                </a:solidFill>
              </a:rPr>
              <a:t>"solid"</a:t>
            </a:r>
            <a:r>
              <a:rPr lang="en" sz="4800">
                <a:solidFill>
                  <a:srgbClr val="0000FF"/>
                </a:solidFill>
              </a:rPr>
              <a:t> </a:t>
            </a:r>
            <a:r>
              <a:rPr lang="en" sz="4800">
                <a:solidFill>
                  <a:srgbClr val="274E13"/>
                </a:solidFill>
              </a:rPr>
              <a:t>"red"</a:t>
            </a:r>
            <a:r>
              <a:rPr lang="en" sz="480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0000FF"/>
              </a:solidFill>
            </a:endParaRP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286499" y="1858200"/>
            <a:ext cx="1399200" cy="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name</a:t>
            </a:r>
          </a:p>
        </p:txBody>
      </p:sp>
      <p:grpSp>
        <p:nvGrpSpPr>
          <p:cNvPr id="106" name="Shape 106"/>
          <p:cNvGrpSpPr/>
          <p:nvPr/>
        </p:nvGrpSpPr>
        <p:grpSpPr>
          <a:xfrm>
            <a:off x="1169725" y="2481194"/>
            <a:ext cx="5685131" cy="1429907"/>
            <a:chOff x="1169725" y="2481194"/>
            <a:chExt cx="5685131" cy="1429907"/>
          </a:xfrm>
        </p:grpSpPr>
        <p:sp>
          <p:nvSpPr>
            <p:cNvPr id="107" name="Shape 107"/>
            <p:cNvSpPr/>
            <p:nvPr/>
          </p:nvSpPr>
          <p:spPr>
            <a:xfrm>
              <a:off x="2680656" y="2481194"/>
              <a:ext cx="4174200" cy="1414799"/>
            </a:xfrm>
            <a:prstGeom prst="bracketPair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69725" y="2496301"/>
              <a:ext cx="1400100" cy="1414799"/>
            </a:xfrm>
            <a:prstGeom prst="bracketPair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833725" y="2467950"/>
            <a:ext cx="70881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4000"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circle 50 "solid" "red"</a:t>
            </a:r>
            <a:r>
              <a:rPr b="1" lang="en" sz="4000">
                <a:latin typeface="Inconsolata"/>
                <a:ea typeface="Inconsolata"/>
                <a:cs typeface="Inconsolata"/>
                <a:sym typeface="Inconsolata"/>
              </a:rPr>
              <a:t>)</a:t>
            </a:r>
          </a:p>
        </p:txBody>
      </p:sp>
      <p:sp>
        <p:nvSpPr>
          <p:cNvPr id="114" name="Shape 114"/>
          <p:cNvSpPr/>
          <p:nvPr/>
        </p:nvSpPr>
        <p:spPr>
          <a:xfrm>
            <a:off x="1082627" y="3482100"/>
            <a:ext cx="2603967" cy="2028322"/>
          </a:xfrm>
          <a:custGeom>
            <a:pathLst>
              <a:path extrusionOk="0" h="54864" w="97536">
                <a:moveTo>
                  <a:pt x="97536" y="54864"/>
                </a:moveTo>
                <a:cubicBezTo>
                  <a:pt x="95504" y="51816"/>
                  <a:pt x="99568" y="40132"/>
                  <a:pt x="85344" y="36576"/>
                </a:cubicBezTo>
                <a:cubicBezTo>
                  <a:pt x="71120" y="33020"/>
                  <a:pt x="26416" y="39624"/>
                  <a:pt x="12192" y="33528"/>
                </a:cubicBezTo>
                <a:cubicBezTo>
                  <a:pt x="-2032" y="27432"/>
                  <a:pt x="2032" y="5588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15" name="Shape 115"/>
          <p:cNvSpPr/>
          <p:nvPr/>
        </p:nvSpPr>
        <p:spPr>
          <a:xfrm>
            <a:off x="4256125" y="3394500"/>
            <a:ext cx="2874400" cy="2115880"/>
          </a:xfrm>
          <a:custGeom>
            <a:pathLst>
              <a:path extrusionOk="0" h="63478" w="114976">
                <a:moveTo>
                  <a:pt x="0" y="63478"/>
                </a:moveTo>
                <a:cubicBezTo>
                  <a:pt x="2170" y="60097"/>
                  <a:pt x="-3382" y="47219"/>
                  <a:pt x="13020" y="43194"/>
                </a:cubicBezTo>
                <a:cubicBezTo>
                  <a:pt x="29422" y="39168"/>
                  <a:pt x="81424" y="46526"/>
                  <a:pt x="98417" y="39327"/>
                </a:cubicBezTo>
                <a:cubicBezTo>
                  <a:pt x="115409" y="32128"/>
                  <a:pt x="112216" y="6554"/>
                  <a:pt x="114976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16" name="Shape 116"/>
          <p:cNvSpPr txBox="1"/>
          <p:nvPr/>
        </p:nvSpPr>
        <p:spPr>
          <a:xfrm>
            <a:off x="1489528" y="5513061"/>
            <a:ext cx="55374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each</a:t>
            </a:r>
            <a:r>
              <a:rPr lang="en" sz="3000"/>
              <a:t> expression has an open and close parenthesis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691283" y="787400"/>
            <a:ext cx="2279700" cy="2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name</a:t>
            </a:r>
            <a:r>
              <a:rPr lang="en" sz="3000"/>
              <a:t>:</a:t>
            </a:r>
            <a:r>
              <a:rPr lang="en" sz="2400"/>
              <a:t> </a:t>
            </a:r>
            <a:r>
              <a:rPr lang="en" sz="1800"/>
              <a:t>or the </a:t>
            </a:r>
            <a:r>
              <a:rPr i="1" lang="en" sz="1800"/>
              <a:t>identifier, </a:t>
            </a:r>
            <a:r>
              <a:rPr lang="en" sz="1800"/>
              <a:t>always comes right after the opening parenthesis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8" name="Shape 118"/>
          <p:cNvSpPr txBox="1"/>
          <p:nvPr/>
        </p:nvSpPr>
        <p:spPr>
          <a:xfrm>
            <a:off x="3980980" y="1185423"/>
            <a:ext cx="447209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arguments</a:t>
            </a:r>
            <a:r>
              <a:rPr lang="en" sz="3000"/>
              <a:t>:</a:t>
            </a:r>
            <a:r>
              <a:rPr lang="en" sz="2600"/>
              <a:t> what the function needs to do its job</a:t>
            </a:r>
          </a:p>
        </p:txBody>
      </p:sp>
      <p:sp>
        <p:nvSpPr>
          <p:cNvPr id="119" name="Shape 119"/>
          <p:cNvSpPr/>
          <p:nvPr/>
        </p:nvSpPr>
        <p:spPr>
          <a:xfrm rot="-5406862">
            <a:off x="4810124" y="541720"/>
            <a:ext cx="450900" cy="3838225"/>
          </a:xfrm>
          <a:prstGeom prst="rightBrace">
            <a:avLst>
              <a:gd fmla="val 105638" name="adj1"/>
              <a:gd fmla="val 48054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 rot="-5405943">
            <a:off x="1886003" y="1785062"/>
            <a:ext cx="347100" cy="1464308"/>
          </a:xfrm>
          <a:prstGeom prst="rightBrace">
            <a:avLst>
              <a:gd fmla="val 59765" name="adj1"/>
              <a:gd fmla="val 48054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Human - Computer Interface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41525" y="1600200"/>
            <a:ext cx="83454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; circle takes a radius a mode and a color and produces a circle image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; circle : Number String String -&gt; Image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  </a:t>
            </a:r>
            <a:r>
              <a:rPr lang="en" sz="2400"/>
              <a:t>name   			             domain		                  range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S</a:t>
            </a:r>
          </a:p>
        </p:txBody>
      </p:sp>
      <p:cxnSp>
        <p:nvCxnSpPr>
          <p:cNvPr id="127" name="Shape 127"/>
          <p:cNvCxnSpPr>
            <a:stCxn id="126" idx="1"/>
            <a:endCxn id="126" idx="3"/>
          </p:cNvCxnSpPr>
          <p:nvPr/>
        </p:nvCxnSpPr>
        <p:spPr>
          <a:xfrm>
            <a:off x="341525" y="4084050"/>
            <a:ext cx="83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8" name="Shape 128"/>
          <p:cNvSpPr txBox="1"/>
          <p:nvPr/>
        </p:nvSpPr>
        <p:spPr>
          <a:xfrm>
            <a:off x="122950" y="2896200"/>
            <a:ext cx="1899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Press Start 2P"/>
                <a:ea typeface="Press Start 2P"/>
                <a:cs typeface="Press Start 2P"/>
                <a:sym typeface="Press Start 2P"/>
              </a:rPr>
              <a:t>Human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22950" y="5970000"/>
            <a:ext cx="2732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ess Start 2P"/>
                <a:ea typeface="Press Start 2P"/>
                <a:cs typeface="Press Start 2P"/>
                <a:sym typeface="Press Start 2P"/>
              </a:rPr>
              <a:t>Computer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Circles of evaluation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4825" y="14848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(circle 50 “solid” “red”)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2575250" y="2459050"/>
            <a:ext cx="4275900" cy="301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7" name="Shape 137"/>
          <p:cNvCxnSpPr>
            <a:stCxn id="136" idx="1"/>
            <a:endCxn id="136" idx="7"/>
          </p:cNvCxnSpPr>
          <p:nvPr/>
        </p:nvCxnSpPr>
        <p:spPr>
          <a:xfrm>
            <a:off x="3201441" y="2901201"/>
            <a:ext cx="302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8" name="Shape 138"/>
          <p:cNvSpPr txBox="1"/>
          <p:nvPr/>
        </p:nvSpPr>
        <p:spPr>
          <a:xfrm>
            <a:off x="3838800" y="2477600"/>
            <a:ext cx="17487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circle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046475" y="3715900"/>
            <a:ext cx="7788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50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975425" y="3715900"/>
            <a:ext cx="1052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“</a:t>
            </a:r>
            <a:r>
              <a:rPr lang="en" sz="2400"/>
              <a:t>s</a:t>
            </a:r>
            <a:r>
              <a:rPr lang="en" sz="2400"/>
              <a:t>olid”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5302525" y="3715900"/>
            <a:ext cx="1052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“red”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Circles of evaluation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4825" y="14848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(* 5  10)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2575250" y="2459050"/>
            <a:ext cx="4275900" cy="301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9" name="Shape 149"/>
          <p:cNvCxnSpPr>
            <a:stCxn id="148" idx="1"/>
            <a:endCxn id="148" idx="7"/>
          </p:cNvCxnSpPr>
          <p:nvPr/>
        </p:nvCxnSpPr>
        <p:spPr>
          <a:xfrm>
            <a:off x="3201441" y="2901201"/>
            <a:ext cx="302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0" name="Shape 150"/>
          <p:cNvSpPr txBox="1"/>
          <p:nvPr/>
        </p:nvSpPr>
        <p:spPr>
          <a:xfrm>
            <a:off x="3838800" y="2477600"/>
            <a:ext cx="17487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*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500384" y="3715900"/>
            <a:ext cx="7788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5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5302525" y="3715900"/>
            <a:ext cx="1052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330100" y="1022583"/>
            <a:ext cx="8570100" cy="5477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8" name="Shape 158"/>
          <p:cNvCxnSpPr>
            <a:stCxn id="157" idx="1"/>
            <a:endCxn id="157" idx="7"/>
          </p:cNvCxnSpPr>
          <p:nvPr/>
        </p:nvCxnSpPr>
        <p:spPr>
          <a:xfrm>
            <a:off x="1585162" y="1824774"/>
            <a:ext cx="6059999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9" name="Shape 159"/>
          <p:cNvSpPr txBox="1"/>
          <p:nvPr/>
        </p:nvSpPr>
        <p:spPr>
          <a:xfrm>
            <a:off x="3554643" y="1247234"/>
            <a:ext cx="3498899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place-image</a:t>
            </a:r>
          </a:p>
        </p:txBody>
      </p:sp>
      <p:sp>
        <p:nvSpPr>
          <p:cNvPr id="160" name="Shape 160"/>
          <p:cNvSpPr/>
          <p:nvPr/>
        </p:nvSpPr>
        <p:spPr>
          <a:xfrm>
            <a:off x="625713" y="2840965"/>
            <a:ext cx="3108600" cy="2078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5452195" y="2829745"/>
            <a:ext cx="3108600" cy="2078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2" name="Shape 162"/>
          <p:cNvCxnSpPr>
            <a:stCxn id="160" idx="1"/>
            <a:endCxn id="160" idx="7"/>
          </p:cNvCxnSpPr>
          <p:nvPr/>
        </p:nvCxnSpPr>
        <p:spPr>
          <a:xfrm>
            <a:off x="1080957" y="3145295"/>
            <a:ext cx="2198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3" name="Shape 163"/>
          <p:cNvCxnSpPr>
            <a:stCxn id="161" idx="1"/>
            <a:endCxn id="161" idx="7"/>
          </p:cNvCxnSpPr>
          <p:nvPr/>
        </p:nvCxnSpPr>
        <p:spPr>
          <a:xfrm>
            <a:off x="5907439" y="3134076"/>
            <a:ext cx="2198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4" name="Shape 164"/>
          <p:cNvSpPr txBox="1"/>
          <p:nvPr/>
        </p:nvSpPr>
        <p:spPr>
          <a:xfrm>
            <a:off x="1318430" y="2891957"/>
            <a:ext cx="1740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943463" y="2651645"/>
            <a:ext cx="24528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circle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5748144" y="2678165"/>
            <a:ext cx="2452799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square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788117" y="3513588"/>
            <a:ext cx="7332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25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4518411" y="3513588"/>
            <a:ext cx="12240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626574" y="3660353"/>
            <a:ext cx="7095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1800"/>
              <a:t>50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453527" y="3660353"/>
            <a:ext cx="11742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1800"/>
              <a:t>"solid"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2753025" y="3660353"/>
            <a:ext cx="10524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"red"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31973" y="5388927"/>
            <a:ext cx="5313900" cy="138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b="1" lang="en" sz="1800"/>
              <a:t>Arguments</a:t>
            </a:r>
            <a:r>
              <a:rPr lang="en" sz="1800"/>
              <a:t>: like the object of a verb, arguments are given to functions to help functions do their work. They are written below the line.</a:t>
            </a:r>
          </a:p>
        </p:txBody>
      </p:sp>
      <p:sp>
        <p:nvSpPr>
          <p:cNvPr id="173" name="Shape 173"/>
          <p:cNvSpPr/>
          <p:nvPr/>
        </p:nvSpPr>
        <p:spPr>
          <a:xfrm>
            <a:off x="1863508" y="4981235"/>
            <a:ext cx="408950" cy="513610"/>
          </a:xfrm>
          <a:custGeom>
            <a:pathLst>
              <a:path extrusionOk="0" h="21336" w="12192">
                <a:moveTo>
                  <a:pt x="0" y="21336"/>
                </a:moveTo>
                <a:cubicBezTo>
                  <a:pt x="1524" y="19812"/>
                  <a:pt x="7112" y="15748"/>
                  <a:pt x="9144" y="12192"/>
                </a:cubicBezTo>
                <a:cubicBezTo>
                  <a:pt x="11176" y="8636"/>
                  <a:pt x="11684" y="2032"/>
                  <a:pt x="12192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74" name="Shape 174"/>
          <p:cNvSpPr/>
          <p:nvPr/>
        </p:nvSpPr>
        <p:spPr>
          <a:xfrm>
            <a:off x="1965736" y="3953882"/>
            <a:ext cx="2249225" cy="1540832"/>
          </a:xfrm>
          <a:custGeom>
            <a:pathLst>
              <a:path extrusionOk="0" h="64008" w="67056">
                <a:moveTo>
                  <a:pt x="0" y="64008"/>
                </a:moveTo>
                <a:cubicBezTo>
                  <a:pt x="6604" y="61976"/>
                  <a:pt x="28956" y="56896"/>
                  <a:pt x="39624" y="51816"/>
                </a:cubicBezTo>
                <a:cubicBezTo>
                  <a:pt x="50292" y="46736"/>
                  <a:pt x="59436" y="42164"/>
                  <a:pt x="64008" y="33528"/>
                </a:cubicBezTo>
                <a:cubicBezTo>
                  <a:pt x="68580" y="24892"/>
                  <a:pt x="66548" y="5588"/>
                  <a:pt x="67056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75" name="Shape 175"/>
          <p:cNvSpPr/>
          <p:nvPr/>
        </p:nvSpPr>
        <p:spPr>
          <a:xfrm>
            <a:off x="1965736" y="3953882"/>
            <a:ext cx="2862651" cy="1540832"/>
          </a:xfrm>
          <a:custGeom>
            <a:pathLst>
              <a:path extrusionOk="0" h="64008" w="85344">
                <a:moveTo>
                  <a:pt x="0" y="64008"/>
                </a:moveTo>
                <a:cubicBezTo>
                  <a:pt x="8636" y="62992"/>
                  <a:pt x="38608" y="62992"/>
                  <a:pt x="51816" y="57912"/>
                </a:cubicBezTo>
                <a:cubicBezTo>
                  <a:pt x="65024" y="52832"/>
                  <a:pt x="73660" y="43180"/>
                  <a:pt x="79248" y="33528"/>
                </a:cubicBezTo>
                <a:cubicBezTo>
                  <a:pt x="84836" y="23876"/>
                  <a:pt x="84328" y="5588"/>
                  <a:pt x="85344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76" name="Shape 176"/>
          <p:cNvSpPr/>
          <p:nvPr/>
        </p:nvSpPr>
        <p:spPr>
          <a:xfrm>
            <a:off x="2067963" y="4834471"/>
            <a:ext cx="4396214" cy="663414"/>
          </a:xfrm>
          <a:custGeom>
            <a:pathLst>
              <a:path extrusionOk="0" h="27559" w="131064">
                <a:moveTo>
                  <a:pt x="0" y="27432"/>
                </a:moveTo>
                <a:cubicBezTo>
                  <a:pt x="14224" y="26924"/>
                  <a:pt x="63500" y="28956"/>
                  <a:pt x="85344" y="24384"/>
                </a:cubicBezTo>
                <a:cubicBezTo>
                  <a:pt x="107188" y="19812"/>
                  <a:pt x="123444" y="4064"/>
                  <a:pt x="131064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77" name="Shape 177"/>
          <p:cNvSpPr txBox="1"/>
          <p:nvPr/>
        </p:nvSpPr>
        <p:spPr>
          <a:xfrm>
            <a:off x="5441462" y="3660353"/>
            <a:ext cx="9165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100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6413829" y="3660353"/>
            <a:ext cx="1174199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"solid"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7567914" y="3660353"/>
            <a:ext cx="10524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"blue"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4933144" y="138000"/>
            <a:ext cx="3882300" cy="1098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b="1" lang="en" sz="1800"/>
              <a:t>Function Names</a:t>
            </a:r>
            <a:r>
              <a:rPr lang="en" sz="1800"/>
              <a:t>: or </a:t>
            </a:r>
            <a:r>
              <a:rPr i="1" lang="en" sz="1800"/>
              <a:t>identifiers,</a:t>
            </a:r>
            <a:r>
              <a:rPr lang="en" sz="1800"/>
              <a:t> are like the verbs in a sentence, they are written above the line.</a:t>
            </a:r>
            <a:r>
              <a:rPr i="1" lang="en" sz="1800"/>
              <a:t> </a:t>
            </a:r>
          </a:p>
        </p:txBody>
      </p:sp>
      <p:sp>
        <p:nvSpPr>
          <p:cNvPr id="181" name="Shape 181"/>
          <p:cNvSpPr/>
          <p:nvPr/>
        </p:nvSpPr>
        <p:spPr>
          <a:xfrm>
            <a:off x="5645917" y="1312117"/>
            <a:ext cx="1124612" cy="220118"/>
          </a:xfrm>
          <a:custGeom>
            <a:pathLst>
              <a:path extrusionOk="0" h="9144" w="33528">
                <a:moveTo>
                  <a:pt x="33528" y="0"/>
                </a:moveTo>
                <a:cubicBezTo>
                  <a:pt x="30480" y="1016"/>
                  <a:pt x="20828" y="4572"/>
                  <a:pt x="15240" y="6096"/>
                </a:cubicBezTo>
                <a:cubicBezTo>
                  <a:pt x="9652" y="7620"/>
                  <a:pt x="2540" y="8636"/>
                  <a:pt x="0" y="9144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82" name="Shape 182"/>
          <p:cNvSpPr/>
          <p:nvPr/>
        </p:nvSpPr>
        <p:spPr>
          <a:xfrm>
            <a:off x="2681326" y="1312117"/>
            <a:ext cx="4089501" cy="1614205"/>
          </a:xfrm>
          <a:custGeom>
            <a:pathLst>
              <a:path extrusionOk="0" h="67056" w="121920">
                <a:moveTo>
                  <a:pt x="121920" y="0"/>
                </a:moveTo>
                <a:cubicBezTo>
                  <a:pt x="115316" y="7620"/>
                  <a:pt x="102616" y="34544"/>
                  <a:pt x="82296" y="45720"/>
                </a:cubicBezTo>
                <a:cubicBezTo>
                  <a:pt x="61976" y="56896"/>
                  <a:pt x="13716" y="63500"/>
                  <a:pt x="0" y="67056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83" name="Shape 183"/>
          <p:cNvSpPr/>
          <p:nvPr/>
        </p:nvSpPr>
        <p:spPr>
          <a:xfrm>
            <a:off x="6565962" y="1306002"/>
            <a:ext cx="195933" cy="1547103"/>
          </a:xfrm>
          <a:custGeom>
            <a:pathLst>
              <a:path extrusionOk="0" h="24384" w="3048">
                <a:moveTo>
                  <a:pt x="3048" y="0"/>
                </a:moveTo>
                <a:cubicBezTo>
                  <a:pt x="2540" y="1524"/>
                  <a:pt x="508" y="5080"/>
                  <a:pt x="0" y="9144"/>
                </a:cubicBezTo>
                <a:cubicBezTo>
                  <a:pt x="-508" y="13208"/>
                  <a:pt x="0" y="21844"/>
                  <a:pt x="0" y="24384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84" name="Shape 184"/>
          <p:cNvSpPr txBox="1"/>
          <p:nvPr/>
        </p:nvSpPr>
        <p:spPr>
          <a:xfrm>
            <a:off x="206975" y="248366"/>
            <a:ext cx="35985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Circles of Evaluation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