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Inconsolata"/>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Inconsolata-regular.fntdata"/><Relationship Id="rId10" Type="http://schemas.openxmlformats.org/officeDocument/2006/relationships/slide" Target="slides/slide6.xml"/><Relationship Id="rId12" Type="http://schemas.openxmlformats.org/officeDocument/2006/relationships/font" Target="fonts/Inconsolata-bold.fnt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2" name="Shape 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8" name="Shape 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685800" y="1583342"/>
            <a:ext cx="7772400" cy="1159856"/>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1" name="Shape 11"/>
          <p:cNvSpPr txBox="1"/>
          <p:nvPr>
            <p:ph idx="1" type="subTitle"/>
          </p:nvPr>
        </p:nvSpPr>
        <p:spPr>
          <a:xfrm>
            <a:off x="685800" y="2840053"/>
            <a:ext cx="7772400" cy="784737"/>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
        <p:nvSpPr>
          <p:cNvPr id="12" name="Shape 12"/>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5" name="Shape 15"/>
          <p:cNvSpPr txBox="1"/>
          <p:nvPr>
            <p:ph idx="1" type="body"/>
          </p:nvPr>
        </p:nvSpPr>
        <p:spPr>
          <a:xfrm>
            <a:off x="457200" y="1200150"/>
            <a:ext cx="8229600"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2" type="body"/>
          </p:nvPr>
        </p:nvSpPr>
        <p:spPr>
          <a:xfrm>
            <a:off x="4692273" y="1200150"/>
            <a:ext cx="3994525" cy="372568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x="0" y="0"/>
          <a:ext cx="0" cy="0"/>
          <a:chOff x="0" y="0"/>
          <a:chExt cx="0" cy="0"/>
        </a:xfrm>
      </p:grpSpPr>
      <p:sp>
        <p:nvSpPr>
          <p:cNvPr id="23" name="Shape 23"/>
          <p:cNvSpPr txBox="1"/>
          <p:nvPr>
            <p:ph type="title"/>
          </p:nvPr>
        </p:nvSpPr>
        <p:spPr>
          <a:xfrm>
            <a:off x="457200" y="205978"/>
            <a:ext cx="8229600" cy="85725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x="0" y="0"/>
          <a:ext cx="0" cy="0"/>
          <a:chOff x="0" y="0"/>
          <a:chExt cx="0" cy="0"/>
        </a:xfrm>
      </p:grpSpPr>
      <p:sp>
        <p:nvSpPr>
          <p:cNvPr id="26" name="Shape 26"/>
          <p:cNvSpPr txBox="1"/>
          <p:nvPr>
            <p:ph idx="1" type="body"/>
          </p:nvPr>
        </p:nvSpPr>
        <p:spPr>
          <a:xfrm>
            <a:off x="457200" y="4406309"/>
            <a:ext cx="8229600" cy="519520"/>
          </a:xfrm>
          <a:prstGeom prst="rect">
            <a:avLst/>
          </a:prstGeom>
        </p:spPr>
        <p:txBody>
          <a:bodyPr anchorCtr="0" anchor="t" bIns="91425" lIns="91425" rIns="91425" tIns="91425"/>
          <a:lstStyle>
            <a:lvl1pPr lvl="0" algn="ctr">
              <a:spcBef>
                <a:spcPts val="360"/>
              </a:spcBef>
              <a:buSzPct val="100000"/>
              <a:buNone/>
              <a:defRPr sz="1800"/>
            </a:lvl1pPr>
          </a:lstStyle>
          <a:p/>
        </p:txBody>
      </p:sp>
      <p:sp>
        <p:nvSpPr>
          <p:cNvPr id="27" name="Shape 27"/>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x="0" y="0"/>
          <a:ext cx="0" cy="0"/>
          <a:chOff x="0" y="0"/>
          <a:chExt cx="0" cy="0"/>
        </a:xfrm>
      </p:grpSpPr>
      <p:sp>
        <p:nvSpPr>
          <p:cNvPr id="29" name="Shape 29"/>
          <p:cNvSpPr txBox="1"/>
          <p:nvPr>
            <p:ph idx="12" type="sldNum"/>
          </p:nvPr>
        </p:nvSpPr>
        <p:spPr>
          <a:xfrm>
            <a:off x="8556791" y="4749850"/>
            <a:ext cx="548699" cy="393524"/>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ctrTitle"/>
          </p:nvPr>
        </p:nvSpPr>
        <p:spPr>
          <a:xfrm>
            <a:off x="-260530" y="1583350"/>
            <a:ext cx="9675900" cy="1159799"/>
          </a:xfrm>
          <a:prstGeom prst="rect">
            <a:avLst/>
          </a:prstGeom>
        </p:spPr>
        <p:txBody>
          <a:bodyPr anchorCtr="0" anchor="b" bIns="91425" lIns="91425" rIns="91425" tIns="91425">
            <a:noAutofit/>
          </a:bodyPr>
          <a:lstStyle/>
          <a:p>
            <a:pPr lvl="0">
              <a:spcBef>
                <a:spcPts val="0"/>
              </a:spcBef>
              <a:buNone/>
            </a:pPr>
            <a:r>
              <a:rPr lang="en"/>
              <a:t>Lesson 01.01 - Function Design</a:t>
            </a:r>
          </a:p>
        </p:txBody>
      </p:sp>
      <p:sp>
        <p:nvSpPr>
          <p:cNvPr id="35" name="Shape 35"/>
          <p:cNvSpPr txBox="1"/>
          <p:nvPr>
            <p:ph idx="1" type="subTitle"/>
          </p:nvPr>
        </p:nvSpPr>
        <p:spPr>
          <a:xfrm>
            <a:off x="685800" y="2840053"/>
            <a:ext cx="7772400" cy="784737"/>
          </a:xfrm>
          <a:prstGeom prst="rect">
            <a:avLst/>
          </a:prstGeom>
        </p:spPr>
        <p:txBody>
          <a:bodyPr anchorCtr="0" anchor="t" bIns="91425" lIns="91425" rIns="91425" tIns="91425">
            <a:noAutofit/>
          </a:bodyPr>
          <a:lstStyle/>
          <a:p>
            <a:pPr lvl="0">
              <a:spcBef>
                <a:spcPts val="0"/>
              </a:spcBef>
              <a:buNone/>
            </a:pPr>
            <a:r>
              <a:rPr lang="en"/>
              <a:t>How do we write examples that test all parts of the domain?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idx="1" type="body"/>
          </p:nvPr>
        </p:nvSpPr>
        <p:spPr>
          <a:xfrm>
            <a:off x="457200" y="1885950"/>
            <a:ext cx="8229600" cy="2193899"/>
          </a:xfrm>
          <a:prstGeom prst="rect">
            <a:avLst/>
          </a:prstGeom>
        </p:spPr>
        <p:txBody>
          <a:bodyPr anchorCtr="0" anchor="t" bIns="91425" lIns="91425" rIns="91425" tIns="91425">
            <a:noAutofit/>
          </a:bodyPr>
          <a:lstStyle/>
          <a:p>
            <a:pPr indent="-298450" lvl="0" marL="457200" rtl="0">
              <a:lnSpc>
                <a:spcPct val="115000"/>
              </a:lnSpc>
              <a:spcBef>
                <a:spcPts val="800"/>
              </a:spcBef>
              <a:spcAft>
                <a:spcPts val="800"/>
              </a:spcAft>
              <a:buSzPct val="100000"/>
              <a:buFont typeface="Times New Roman"/>
            </a:pPr>
            <a:r>
              <a:rPr lang="en" sz="1100">
                <a:latin typeface="Times New Roman"/>
                <a:ea typeface="Times New Roman"/>
                <a:cs typeface="Times New Roman"/>
                <a:sym typeface="Times New Roman"/>
              </a:rPr>
              <a:t>What is the </a:t>
            </a:r>
            <a:r>
              <a:rPr b="1" i="1" lang="en" sz="1100">
                <a:solidFill>
                  <a:srgbClr val="00008B"/>
                </a:solidFill>
                <a:latin typeface="Times New Roman"/>
                <a:ea typeface="Times New Roman"/>
                <a:cs typeface="Times New Roman"/>
                <a:sym typeface="Times New Roman"/>
              </a:rPr>
              <a:t>Name</a:t>
            </a:r>
            <a:r>
              <a:rPr lang="en" sz="1100">
                <a:latin typeface="Times New Roman"/>
                <a:ea typeface="Times New Roman"/>
                <a:cs typeface="Times New Roman"/>
                <a:sym typeface="Times New Roman"/>
              </a:rPr>
              <a:t> of this function? How do you know?</a:t>
            </a:r>
          </a:p>
          <a:p>
            <a:pPr indent="-298450" lvl="0" marL="457200" rtl="0">
              <a:lnSpc>
                <a:spcPct val="115000"/>
              </a:lnSpc>
              <a:spcBef>
                <a:spcPts val="800"/>
              </a:spcBef>
              <a:spcAft>
                <a:spcPts val="800"/>
              </a:spcAft>
              <a:buSzPct val="100000"/>
              <a:buFont typeface="Times New Roman"/>
            </a:pPr>
            <a:r>
              <a:rPr lang="en" sz="1100">
                <a:latin typeface="Times New Roman"/>
                <a:ea typeface="Times New Roman"/>
                <a:cs typeface="Times New Roman"/>
                <a:sym typeface="Times New Roman"/>
              </a:rPr>
              <a:t>How many inputs does it have in its </a:t>
            </a:r>
            <a:r>
              <a:rPr b="1" i="1" lang="en" sz="1100">
                <a:solidFill>
                  <a:srgbClr val="00008B"/>
                </a:solidFill>
                <a:latin typeface="Times New Roman"/>
                <a:ea typeface="Times New Roman"/>
                <a:cs typeface="Times New Roman"/>
                <a:sym typeface="Times New Roman"/>
              </a:rPr>
              <a:t>Domain</a:t>
            </a:r>
            <a:r>
              <a:rPr lang="en" sz="1100">
                <a:latin typeface="Times New Roman"/>
                <a:ea typeface="Times New Roman"/>
                <a:cs typeface="Times New Roman"/>
                <a:sym typeface="Times New Roman"/>
              </a:rPr>
              <a:t>?</a:t>
            </a:r>
          </a:p>
          <a:p>
            <a:pPr indent="-298450" lvl="0" marL="457200" rtl="0">
              <a:lnSpc>
                <a:spcPct val="115000"/>
              </a:lnSpc>
              <a:spcBef>
                <a:spcPts val="800"/>
              </a:spcBef>
              <a:spcAft>
                <a:spcPts val="800"/>
              </a:spcAft>
              <a:buSzPct val="100000"/>
              <a:buFont typeface="Times New Roman"/>
            </a:pPr>
            <a:r>
              <a:rPr lang="en" sz="1100">
                <a:latin typeface="Times New Roman"/>
                <a:ea typeface="Times New Roman"/>
                <a:cs typeface="Times New Roman"/>
                <a:sym typeface="Times New Roman"/>
              </a:rPr>
              <a:t>What kind of data is the </a:t>
            </a:r>
            <a:r>
              <a:rPr b="1" i="1" lang="en" sz="1100">
                <a:solidFill>
                  <a:srgbClr val="00008B"/>
                </a:solidFill>
                <a:latin typeface="Times New Roman"/>
                <a:ea typeface="Times New Roman"/>
                <a:cs typeface="Times New Roman"/>
                <a:sym typeface="Times New Roman"/>
              </a:rPr>
              <a:t>Domain</a:t>
            </a:r>
            <a:r>
              <a:rPr lang="en" sz="1100">
                <a:latin typeface="Times New Roman"/>
                <a:ea typeface="Times New Roman"/>
                <a:cs typeface="Times New Roman"/>
                <a:sym typeface="Times New Roman"/>
              </a:rPr>
              <a:t>?</a:t>
            </a:r>
          </a:p>
          <a:p>
            <a:pPr indent="-298450" lvl="0" marL="457200" rtl="0">
              <a:lnSpc>
                <a:spcPct val="115000"/>
              </a:lnSpc>
              <a:spcBef>
                <a:spcPts val="800"/>
              </a:spcBef>
              <a:spcAft>
                <a:spcPts val="800"/>
              </a:spcAft>
              <a:buSzPct val="100000"/>
              <a:buFont typeface="Times New Roman"/>
            </a:pPr>
            <a:r>
              <a:rPr lang="en" sz="1100">
                <a:latin typeface="Times New Roman"/>
                <a:ea typeface="Times New Roman"/>
                <a:cs typeface="Times New Roman"/>
                <a:sym typeface="Times New Roman"/>
              </a:rPr>
              <a:t>What is the Name given to this input?</a:t>
            </a:r>
          </a:p>
          <a:p>
            <a:pPr indent="-298450" lvl="0" marL="457200" rtl="0">
              <a:lnSpc>
                <a:spcPct val="115000"/>
              </a:lnSpc>
              <a:spcBef>
                <a:spcPts val="800"/>
              </a:spcBef>
              <a:spcAft>
                <a:spcPts val="800"/>
              </a:spcAft>
              <a:buSzPct val="100000"/>
              <a:buFont typeface="Times New Roman"/>
            </a:pPr>
            <a:r>
              <a:rPr lang="en" sz="1100">
                <a:latin typeface="Times New Roman"/>
                <a:ea typeface="Times New Roman"/>
                <a:cs typeface="Times New Roman"/>
                <a:sym typeface="Times New Roman"/>
              </a:rPr>
              <a:t>What’s the </a:t>
            </a:r>
            <a:r>
              <a:rPr b="1" i="1" lang="en" sz="1100">
                <a:solidFill>
                  <a:srgbClr val="00008B"/>
                </a:solidFill>
                <a:latin typeface="Times New Roman"/>
                <a:ea typeface="Times New Roman"/>
                <a:cs typeface="Times New Roman"/>
                <a:sym typeface="Times New Roman"/>
              </a:rPr>
              <a:t>Range</a:t>
            </a:r>
            <a:r>
              <a:rPr lang="en" sz="1100">
                <a:latin typeface="Times New Roman"/>
                <a:ea typeface="Times New Roman"/>
                <a:cs typeface="Times New Roman"/>
                <a:sym typeface="Times New Roman"/>
              </a:rPr>
              <a:t> of this function?</a:t>
            </a:r>
          </a:p>
          <a:p>
            <a:pPr indent="-298450" lvl="0" marL="457200" rtl="0">
              <a:lnSpc>
                <a:spcPct val="115000"/>
              </a:lnSpc>
              <a:spcBef>
                <a:spcPts val="800"/>
              </a:spcBef>
              <a:spcAft>
                <a:spcPts val="800"/>
              </a:spcAft>
              <a:buSzPct val="100000"/>
              <a:buFont typeface="Times New Roman"/>
            </a:pPr>
            <a:r>
              <a:rPr lang="en" sz="1100">
                <a:latin typeface="Times New Roman"/>
                <a:ea typeface="Times New Roman"/>
                <a:cs typeface="Times New Roman"/>
                <a:sym typeface="Times New Roman"/>
              </a:rPr>
              <a:t>In your own words, what does this function do?</a:t>
            </a:r>
          </a:p>
          <a:p>
            <a:pPr lvl="0" rtl="0">
              <a:lnSpc>
                <a:spcPct val="115000"/>
              </a:lnSpc>
              <a:spcBef>
                <a:spcPts val="0"/>
              </a:spcBef>
              <a:buNone/>
            </a:pPr>
            <a:r>
              <a:rPr lang="en" sz="1100">
                <a:latin typeface="Times New Roman"/>
                <a:ea typeface="Times New Roman"/>
                <a:cs typeface="Times New Roman"/>
                <a:sym typeface="Times New Roman"/>
              </a:rPr>
              <a:t>The </a:t>
            </a:r>
            <a:r>
              <a:rPr b="1" i="1" lang="en" sz="1100">
                <a:solidFill>
                  <a:srgbClr val="00008B"/>
                </a:solidFill>
                <a:latin typeface="Times New Roman"/>
                <a:ea typeface="Times New Roman"/>
                <a:cs typeface="Times New Roman"/>
                <a:sym typeface="Times New Roman"/>
              </a:rPr>
              <a:t>Contract</a:t>
            </a:r>
            <a:r>
              <a:rPr lang="en" sz="1100">
                <a:latin typeface="Times New Roman"/>
                <a:ea typeface="Times New Roman"/>
                <a:cs typeface="Times New Roman"/>
                <a:sym typeface="Times New Roman"/>
              </a:rPr>
              <a:t> is a way of thinking about the function in a general way, without having to worry about exactly how it will work or how it will be used. Starting with simple questions such as these will make later steps </a:t>
            </a:r>
            <a:r>
              <a:rPr b="1" lang="en" sz="1100">
                <a:latin typeface="Times New Roman"/>
                <a:ea typeface="Times New Roman"/>
                <a:cs typeface="Times New Roman"/>
                <a:sym typeface="Times New Roman"/>
              </a:rPr>
              <a:t>much</a:t>
            </a:r>
            <a:r>
              <a:rPr lang="en" sz="1100">
                <a:latin typeface="Times New Roman"/>
                <a:ea typeface="Times New Roman"/>
                <a:cs typeface="Times New Roman"/>
                <a:sym typeface="Times New Roman"/>
              </a:rPr>
              <a:t>easier to think about.</a:t>
            </a:r>
          </a:p>
        </p:txBody>
      </p:sp>
      <p:sp>
        <p:nvSpPr>
          <p:cNvPr id="41" name="Shape 41"/>
          <p:cNvSpPr txBox="1"/>
          <p:nvPr>
            <p:ph type="title"/>
          </p:nvPr>
        </p:nvSpPr>
        <p:spPr>
          <a:xfrm>
            <a:off x="457200" y="606178"/>
            <a:ext cx="8229600" cy="857400"/>
          </a:xfrm>
          <a:prstGeom prst="rect">
            <a:avLst/>
          </a:prstGeom>
        </p:spPr>
        <p:txBody>
          <a:bodyPr anchorCtr="0" anchor="b" bIns="91425" lIns="91425" rIns="91425" tIns="91425">
            <a:noAutofit/>
          </a:bodyPr>
          <a:lstStyle/>
          <a:p>
            <a:pPr lvl="0" rtl="0">
              <a:spcBef>
                <a:spcPts val="0"/>
              </a:spcBef>
              <a:buNone/>
            </a:pPr>
            <a:r>
              <a:rPr lang="en"/>
              <a:t>Step 1: Write contract and purpose statement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Step 2: Give Examples</a:t>
            </a:r>
          </a:p>
        </p:txBody>
      </p:sp>
      <p:sp>
        <p:nvSpPr>
          <p:cNvPr id="47" name="Shape 47"/>
          <p:cNvSpPr txBox="1"/>
          <p:nvPr>
            <p:ph idx="1" type="body"/>
          </p:nvPr>
        </p:nvSpPr>
        <p:spPr>
          <a:xfrm>
            <a:off x="457200" y="971550"/>
            <a:ext cx="8229600" cy="3975000"/>
          </a:xfrm>
          <a:prstGeom prst="rect">
            <a:avLst/>
          </a:prstGeom>
        </p:spPr>
        <p:txBody>
          <a:bodyPr anchorCtr="0" anchor="t" bIns="91425" lIns="91425" rIns="91425" tIns="91425">
            <a:noAutofit/>
          </a:bodyPr>
          <a:lstStyle/>
          <a:p>
            <a:pPr indent="-228600" lvl="0" marL="457200" rtl="0">
              <a:lnSpc>
                <a:spcPct val="115000"/>
              </a:lnSpc>
              <a:spcBef>
                <a:spcPts val="800"/>
              </a:spcBef>
              <a:spcAft>
                <a:spcPts val="800"/>
              </a:spcAft>
              <a:buSzPct val="100000"/>
              <a:buFont typeface="Times New Roman"/>
              <a:buNone/>
            </a:pPr>
            <a:r>
              <a:rPr b="1" lang="en" sz="1100">
                <a:latin typeface="Times New Roman"/>
                <a:ea typeface="Times New Roman"/>
                <a:cs typeface="Times New Roman"/>
                <a:sym typeface="Times New Roman"/>
              </a:rPr>
              <a:t>Step 2: Give Examples</a:t>
            </a:r>
          </a:p>
          <a:p>
            <a:pPr indent="-228600" lvl="0" marL="457200" rtl="0">
              <a:lnSpc>
                <a:spcPct val="115000"/>
              </a:lnSpc>
              <a:spcBef>
                <a:spcPts val="0"/>
              </a:spcBef>
              <a:buSzPct val="100000"/>
              <a:buFont typeface="Times New Roman"/>
              <a:buNone/>
            </a:pPr>
            <a:r>
              <a:rPr lang="en" sz="1100">
                <a:latin typeface="Times New Roman"/>
                <a:ea typeface="Times New Roman"/>
                <a:cs typeface="Times New Roman"/>
                <a:sym typeface="Times New Roman"/>
              </a:rPr>
              <a:t>What happens to the function’s input?</a:t>
            </a:r>
          </a:p>
          <a:p>
            <a:pPr indent="-228600" lvl="0" marL="457200" rtl="0">
              <a:lnSpc>
                <a:spcPct val="115000"/>
              </a:lnSpc>
              <a:spcBef>
                <a:spcPts val="800"/>
              </a:spcBef>
              <a:spcAft>
                <a:spcPts val="800"/>
              </a:spcAft>
              <a:buSzPct val="100000"/>
              <a:buFont typeface="Times New Roman"/>
              <a:buNone/>
            </a:pPr>
            <a:r>
              <a:rPr lang="en" sz="1100">
                <a:latin typeface="Times New Roman"/>
                <a:ea typeface="Times New Roman"/>
                <a:cs typeface="Times New Roman"/>
                <a:sym typeface="Times New Roman"/>
              </a:rPr>
              <a:t>Look at the two EXAMPLEs, written above.</a:t>
            </a:r>
          </a:p>
          <a:p>
            <a:pPr indent="-298450" lvl="1" marL="914400" rtl="0">
              <a:lnSpc>
                <a:spcPct val="115000"/>
              </a:lnSpc>
              <a:spcBef>
                <a:spcPts val="800"/>
              </a:spcBef>
              <a:spcAft>
                <a:spcPts val="800"/>
              </a:spcAft>
              <a:buSzPct val="100000"/>
              <a:buFont typeface="Times New Roman"/>
            </a:pPr>
            <a:r>
              <a:rPr lang="en" sz="1100">
                <a:latin typeface="Times New Roman"/>
                <a:ea typeface="Times New Roman"/>
                <a:cs typeface="Times New Roman"/>
                <a:sym typeface="Times New Roman"/>
              </a:rPr>
              <a:t>What will happen if you type </a:t>
            </a:r>
            <a:r>
              <a:rPr lang="en" sz="1000">
                <a:latin typeface="Verdana"/>
                <a:ea typeface="Verdana"/>
                <a:cs typeface="Verdana"/>
                <a:sym typeface="Verdana"/>
              </a:rPr>
              <a:t>(</a:t>
            </a:r>
            <a:r>
              <a:rPr lang="en" sz="1000">
                <a:solidFill>
                  <a:srgbClr val="4682B4"/>
                </a:solidFill>
                <a:latin typeface="Verdana"/>
                <a:ea typeface="Verdana"/>
                <a:cs typeface="Verdana"/>
                <a:sym typeface="Verdana"/>
              </a:rPr>
              <a:t>double</a:t>
            </a:r>
            <a:r>
              <a:rPr lang="en" sz="1000">
                <a:solidFill>
                  <a:schemeClr val="dk2"/>
                </a:solidFill>
                <a:latin typeface="Verdana"/>
                <a:ea typeface="Verdana"/>
                <a:cs typeface="Verdana"/>
                <a:sym typeface="Verdana"/>
              </a:rPr>
              <a:t> </a:t>
            </a:r>
            <a:r>
              <a:rPr lang="en" sz="1000">
                <a:solidFill>
                  <a:srgbClr val="0000FF"/>
                </a:solidFill>
                <a:latin typeface="Verdana"/>
                <a:ea typeface="Verdana"/>
                <a:cs typeface="Verdana"/>
                <a:sym typeface="Verdana"/>
              </a:rPr>
              <a:t>5</a:t>
            </a:r>
            <a:r>
              <a:rPr lang="en" sz="1000">
                <a:latin typeface="Verdana"/>
                <a:ea typeface="Verdana"/>
                <a:cs typeface="Verdana"/>
                <a:sym typeface="Verdana"/>
              </a:rPr>
              <a:t>)</a:t>
            </a:r>
            <a:r>
              <a:rPr lang="en" sz="1100">
                <a:latin typeface="Times New Roman"/>
                <a:ea typeface="Times New Roman"/>
                <a:cs typeface="Times New Roman"/>
                <a:sym typeface="Times New Roman"/>
              </a:rPr>
              <a:t> into the interactions window? What about </a:t>
            </a:r>
            <a:r>
              <a:rPr lang="en" sz="1000">
                <a:latin typeface="Verdana"/>
                <a:ea typeface="Verdana"/>
                <a:cs typeface="Verdana"/>
                <a:sym typeface="Verdana"/>
              </a:rPr>
              <a:t>(</a:t>
            </a:r>
            <a:r>
              <a:rPr lang="en" sz="1000">
                <a:solidFill>
                  <a:srgbClr val="4682B4"/>
                </a:solidFill>
                <a:latin typeface="Verdana"/>
                <a:ea typeface="Verdana"/>
                <a:cs typeface="Verdana"/>
                <a:sym typeface="Verdana"/>
              </a:rPr>
              <a:t>double</a:t>
            </a:r>
            <a:r>
              <a:rPr lang="en" sz="1000">
                <a:solidFill>
                  <a:schemeClr val="dk2"/>
                </a:solidFill>
                <a:latin typeface="Verdana"/>
                <a:ea typeface="Verdana"/>
                <a:cs typeface="Verdana"/>
                <a:sym typeface="Verdana"/>
              </a:rPr>
              <a:t> </a:t>
            </a:r>
            <a:r>
              <a:rPr lang="en" sz="1000">
                <a:solidFill>
                  <a:srgbClr val="0000FF"/>
                </a:solidFill>
                <a:latin typeface="Verdana"/>
                <a:ea typeface="Verdana"/>
                <a:cs typeface="Verdana"/>
                <a:sym typeface="Verdana"/>
              </a:rPr>
              <a:t>7</a:t>
            </a:r>
            <a:r>
              <a:rPr lang="en" sz="1000">
                <a:latin typeface="Verdana"/>
                <a:ea typeface="Verdana"/>
                <a:cs typeface="Verdana"/>
                <a:sym typeface="Verdana"/>
              </a:rPr>
              <a:t>)</a:t>
            </a:r>
            <a:r>
              <a:rPr lang="en" sz="1100">
                <a:latin typeface="Times New Roman"/>
                <a:ea typeface="Times New Roman"/>
                <a:cs typeface="Times New Roman"/>
                <a:sym typeface="Times New Roman"/>
              </a:rPr>
              <a:t>?</a:t>
            </a:r>
          </a:p>
          <a:p>
            <a:pPr indent="-298450" lvl="1" marL="914400" rtl="0">
              <a:lnSpc>
                <a:spcPct val="115000"/>
              </a:lnSpc>
              <a:spcBef>
                <a:spcPts val="800"/>
              </a:spcBef>
              <a:spcAft>
                <a:spcPts val="800"/>
              </a:spcAft>
              <a:buSzPct val="100000"/>
              <a:buFont typeface="Times New Roman"/>
            </a:pPr>
            <a:r>
              <a:rPr lang="en" sz="1100">
                <a:latin typeface="Times New Roman"/>
                <a:ea typeface="Times New Roman"/>
                <a:cs typeface="Times New Roman"/>
                <a:sym typeface="Times New Roman"/>
              </a:rPr>
              <a:t>What would happen if you changed the name of the input </a:t>
            </a:r>
            <a:r>
              <a:rPr lang="en" sz="1000">
                <a:solidFill>
                  <a:srgbClr val="4682B4"/>
                </a:solidFill>
                <a:latin typeface="Verdana"/>
                <a:ea typeface="Verdana"/>
                <a:cs typeface="Verdana"/>
                <a:sym typeface="Verdana"/>
              </a:rPr>
              <a:t>n</a:t>
            </a:r>
            <a:r>
              <a:rPr lang="en" sz="1100">
                <a:latin typeface="Times New Roman"/>
                <a:ea typeface="Times New Roman"/>
                <a:cs typeface="Times New Roman"/>
                <a:sym typeface="Times New Roman"/>
              </a:rPr>
              <a:t> to something else, such as </a:t>
            </a:r>
            <a:r>
              <a:rPr lang="en" sz="1000">
                <a:solidFill>
                  <a:srgbClr val="4682B4"/>
                </a:solidFill>
                <a:latin typeface="Verdana"/>
                <a:ea typeface="Verdana"/>
                <a:cs typeface="Verdana"/>
                <a:sym typeface="Verdana"/>
              </a:rPr>
              <a:t>x</a:t>
            </a:r>
            <a:r>
              <a:rPr lang="en" sz="1100">
                <a:latin typeface="Times New Roman"/>
                <a:ea typeface="Times New Roman"/>
                <a:cs typeface="Times New Roman"/>
                <a:sym typeface="Times New Roman"/>
              </a:rPr>
              <a:t>? What else would have to change?</a:t>
            </a:r>
          </a:p>
          <a:p>
            <a:pPr indent="-228600" lvl="0" marL="457200" rtl="0">
              <a:lnSpc>
                <a:spcPct val="115000"/>
              </a:lnSpc>
              <a:spcBef>
                <a:spcPts val="0"/>
              </a:spcBef>
              <a:buSzPct val="100000"/>
              <a:buFont typeface="Times New Roman"/>
              <a:buNone/>
            </a:pPr>
            <a:r>
              <a:rPr lang="en" sz="1100">
                <a:latin typeface="Times New Roman"/>
                <a:ea typeface="Times New Roman"/>
                <a:cs typeface="Times New Roman"/>
                <a:sym typeface="Times New Roman"/>
              </a:rPr>
              <a:t>Once we know a function’s contract, it becomes easy to write examples: we start by using the function with some input(s) (</a:t>
            </a:r>
            <a:r>
              <a:rPr lang="en" sz="1000">
                <a:latin typeface="Verdana"/>
                <a:ea typeface="Verdana"/>
                <a:cs typeface="Verdana"/>
                <a:sym typeface="Verdana"/>
              </a:rPr>
              <a:t>(</a:t>
            </a:r>
            <a:r>
              <a:rPr lang="en" sz="1000">
                <a:solidFill>
                  <a:srgbClr val="4682B4"/>
                </a:solidFill>
                <a:latin typeface="Verdana"/>
                <a:ea typeface="Verdana"/>
                <a:cs typeface="Verdana"/>
                <a:sym typeface="Verdana"/>
              </a:rPr>
              <a:t>double</a:t>
            </a:r>
            <a:r>
              <a:rPr lang="en" sz="1000">
                <a:solidFill>
                  <a:schemeClr val="dk2"/>
                </a:solidFill>
                <a:latin typeface="Verdana"/>
                <a:ea typeface="Verdana"/>
                <a:cs typeface="Verdana"/>
                <a:sym typeface="Verdana"/>
              </a:rPr>
              <a:t> </a:t>
            </a:r>
            <a:r>
              <a:rPr lang="en" sz="1000">
                <a:solidFill>
                  <a:srgbClr val="0000FF"/>
                </a:solidFill>
                <a:latin typeface="Verdana"/>
                <a:ea typeface="Verdana"/>
                <a:cs typeface="Verdana"/>
                <a:sym typeface="Verdana"/>
              </a:rPr>
              <a:t>5</a:t>
            </a:r>
            <a:r>
              <a:rPr lang="en" sz="1000">
                <a:latin typeface="Verdana"/>
                <a:ea typeface="Verdana"/>
                <a:cs typeface="Verdana"/>
                <a:sym typeface="Verdana"/>
              </a:rPr>
              <a:t>)</a:t>
            </a:r>
            <a:r>
              <a:rPr lang="en" sz="1100">
                <a:latin typeface="Times New Roman"/>
                <a:ea typeface="Times New Roman"/>
                <a:cs typeface="Times New Roman"/>
                <a:sym typeface="Times New Roman"/>
              </a:rPr>
              <a:t>), then writing in Racket code what we expect the computer to do with those inputs. (In this case, </a:t>
            </a:r>
            <a:r>
              <a:rPr lang="en" sz="1000">
                <a:solidFill>
                  <a:srgbClr val="4682B4"/>
                </a:solidFill>
                <a:latin typeface="Verdana"/>
                <a:ea typeface="Verdana"/>
                <a:cs typeface="Verdana"/>
                <a:sym typeface="Verdana"/>
              </a:rPr>
              <a:t>double</a:t>
            </a:r>
            <a:r>
              <a:rPr lang="en" sz="1100">
                <a:latin typeface="Times New Roman"/>
                <a:ea typeface="Times New Roman"/>
                <a:cs typeface="Times New Roman"/>
                <a:sym typeface="Times New Roman"/>
              </a:rPr>
              <a:t> will multiply the example input by 2.)</a:t>
            </a:r>
          </a:p>
          <a:p>
            <a:pPr indent="-228600" lvl="0" marL="647700" rtl="0">
              <a:lnSpc>
                <a:spcPct val="115000"/>
              </a:lnSpc>
              <a:spcBef>
                <a:spcPts val="0"/>
              </a:spcBef>
              <a:spcAft>
                <a:spcPts val="0"/>
              </a:spcAft>
              <a:buSzPct val="100000"/>
              <a:buFont typeface="Times New Roman"/>
              <a:buNone/>
            </a:pPr>
            <a:r>
              <a:t/>
            </a:r>
            <a:endParaRPr sz="1100">
              <a:latin typeface="Times New Roman"/>
              <a:ea typeface="Times New Roman"/>
              <a:cs typeface="Times New Roman"/>
              <a:sym typeface="Times New Roman"/>
            </a:endParaRPr>
          </a:p>
          <a:p>
            <a:pPr indent="-228600" lvl="0" marL="457200" rtl="0">
              <a:lnSpc>
                <a:spcPct val="115000"/>
              </a:lnSpc>
              <a:spcBef>
                <a:spcPts val="0"/>
              </a:spcBef>
              <a:buSzPct val="100000"/>
              <a:buFont typeface="Times New Roman"/>
              <a:buNone/>
            </a:pPr>
            <a:r>
              <a:rPr lang="en" sz="1100">
                <a:latin typeface="Times New Roman"/>
                <a:ea typeface="Times New Roman"/>
                <a:cs typeface="Times New Roman"/>
                <a:sym typeface="Times New Roman"/>
              </a:rPr>
              <a:t>Now look at your two EXAMPLEs. What is the only thing that changes from one to the other?</a:t>
            </a:r>
          </a:p>
          <a:p>
            <a:pPr indent="-228600" lvl="0" marL="457200" rtl="0">
              <a:lnSpc>
                <a:spcPct val="115000"/>
              </a:lnSpc>
              <a:spcBef>
                <a:spcPts val="800"/>
              </a:spcBef>
              <a:spcAft>
                <a:spcPts val="800"/>
              </a:spcAft>
              <a:buSzPct val="100000"/>
              <a:buFont typeface="Times New Roman"/>
              <a:buNone/>
            </a:pPr>
            <a:r>
              <a:rPr lang="en" sz="1100">
                <a:latin typeface="Times New Roman"/>
                <a:ea typeface="Times New Roman"/>
                <a:cs typeface="Times New Roman"/>
                <a:sym typeface="Times New Roman"/>
              </a:rPr>
              <a:t>In your workbook, circle what is changeable, or </a:t>
            </a:r>
            <a:r>
              <a:rPr b="1" i="1" lang="en" sz="1100">
                <a:solidFill>
                  <a:srgbClr val="00008B"/>
                </a:solidFill>
                <a:latin typeface="Times New Roman"/>
                <a:ea typeface="Times New Roman"/>
                <a:cs typeface="Times New Roman"/>
                <a:sym typeface="Times New Roman"/>
              </a:rPr>
              <a:t>variable</a:t>
            </a:r>
            <a:r>
              <a:rPr lang="en" sz="1100">
                <a:latin typeface="Times New Roman"/>
                <a:ea typeface="Times New Roman"/>
                <a:cs typeface="Times New Roman"/>
                <a:sym typeface="Times New Roman"/>
              </a:rPr>
              <a:t>, between your two EXAMPLEs.</a:t>
            </a:r>
          </a:p>
          <a:p>
            <a:pPr indent="-228600" lvl="0" marL="457200" rtl="0">
              <a:lnSpc>
                <a:spcPct val="115000"/>
              </a:lnSpc>
              <a:spcBef>
                <a:spcPts val="0"/>
              </a:spcBef>
              <a:buSzPct val="100000"/>
              <a:buFont typeface="Times New Roman"/>
              <a:buNone/>
            </a:pPr>
            <a:r>
              <a:rPr lang="en" sz="1100">
                <a:latin typeface="Times New Roman"/>
                <a:ea typeface="Times New Roman"/>
                <a:cs typeface="Times New Roman"/>
                <a:sym typeface="Times New Roman"/>
              </a:rPr>
              <a:t>The only thing that changes is the Number being given to </a:t>
            </a:r>
            <a:r>
              <a:rPr lang="en" sz="1000">
                <a:solidFill>
                  <a:srgbClr val="4682B4"/>
                </a:solidFill>
                <a:latin typeface="Verdana"/>
                <a:ea typeface="Verdana"/>
                <a:cs typeface="Verdana"/>
                <a:sym typeface="Verdana"/>
              </a:rPr>
              <a:t>triple</a:t>
            </a:r>
            <a:r>
              <a:rPr lang="en" sz="1100">
                <a:latin typeface="Times New Roman"/>
                <a:ea typeface="Times New Roman"/>
                <a:cs typeface="Times New Roman"/>
                <a:sym typeface="Times New Roman"/>
              </a:rPr>
              <a:t> and multiplied by 3. Remember from Bootstrap 1 that once you’ve circled and labeled what changes in each example, it becomes incredibly easy to define the function! All you need to do is replace the thing that changes with its label!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noAutofit/>
          </a:bodyPr>
          <a:lstStyle/>
          <a:p>
            <a:pPr indent="-228600" lvl="0" marL="457200" rtl="0">
              <a:spcBef>
                <a:spcPts val="0"/>
              </a:spcBef>
            </a:pPr>
            <a:r>
              <a:rPr lang="en"/>
              <a:t>Step 3: Define the function</a:t>
            </a:r>
          </a:p>
        </p:txBody>
      </p:sp>
      <p:sp>
        <p:nvSpPr>
          <p:cNvPr id="53" name="Shape 53"/>
          <p:cNvSpPr txBox="1"/>
          <p:nvPr>
            <p:ph idx="1" type="body"/>
          </p:nvPr>
        </p:nvSpPr>
        <p:spPr>
          <a:xfrm>
            <a:off x="457200" y="1200150"/>
            <a:ext cx="8229600" cy="3715199"/>
          </a:xfrm>
          <a:prstGeom prst="rect">
            <a:avLst/>
          </a:prstGeom>
        </p:spPr>
        <p:txBody>
          <a:bodyPr anchorCtr="0" anchor="t" bIns="91425" lIns="91425" rIns="91425" tIns="91425">
            <a:noAutofit/>
          </a:bodyPr>
          <a:lstStyle/>
          <a:p>
            <a:pPr indent="-228600" lvl="0" marL="457200" rtl="0">
              <a:lnSpc>
                <a:spcPct val="115000"/>
              </a:lnSpc>
              <a:spcBef>
                <a:spcPts val="800"/>
              </a:spcBef>
              <a:spcAft>
                <a:spcPts val="800"/>
              </a:spcAft>
              <a:buSzPct val="100000"/>
              <a:buFont typeface="Times New Roman"/>
              <a:buNone/>
            </a:pPr>
            <a:r>
              <a:rPr lang="en" sz="1100">
                <a:latin typeface="Times New Roman"/>
                <a:ea typeface="Times New Roman"/>
                <a:cs typeface="Times New Roman"/>
                <a:sym typeface="Times New Roman"/>
              </a:rPr>
              <a:t>Now write the function header and body for </a:t>
            </a:r>
            <a:r>
              <a:rPr lang="en" sz="1000">
                <a:solidFill>
                  <a:srgbClr val="4682B4"/>
                </a:solidFill>
                <a:latin typeface="Verdana"/>
                <a:ea typeface="Verdana"/>
                <a:cs typeface="Verdana"/>
                <a:sym typeface="Verdana"/>
              </a:rPr>
              <a:t>triple</a:t>
            </a:r>
            <a:r>
              <a:rPr lang="en" sz="1100">
                <a:latin typeface="Times New Roman"/>
                <a:ea typeface="Times New Roman"/>
                <a:cs typeface="Times New Roman"/>
                <a:sym typeface="Times New Roman"/>
              </a:rPr>
              <a:t>. Don’t forget to replace the changing thing with a variable!</a:t>
            </a:r>
          </a:p>
          <a:p>
            <a:pPr indent="-228600" lvl="0" marL="647700" rtl="0">
              <a:lnSpc>
                <a:spcPct val="115000"/>
              </a:lnSpc>
              <a:spcBef>
                <a:spcPts val="0"/>
              </a:spcBef>
              <a:spcAft>
                <a:spcPts val="0"/>
              </a:spcAft>
              <a:buSzPct val="100000"/>
              <a:buFont typeface="Times New Roman"/>
              <a:buNone/>
            </a:pPr>
            <a:r>
              <a:rPr lang="en" sz="1100">
                <a:highlight>
                  <a:srgbClr val="D3D3D3"/>
                </a:highlight>
                <a:latin typeface="Times New Roman"/>
                <a:ea typeface="Times New Roman"/>
                <a:cs typeface="Times New Roman"/>
                <a:sym typeface="Times New Roman"/>
              </a:rPr>
              <a:t>Just as writing a Contract helps us write Examples, writing the Examples makes it easier to write the definition of a function: circling what changes between the examples makes it obvious that the </a:t>
            </a:r>
            <a:r>
              <a:rPr i="1" lang="en" sz="1100">
                <a:highlight>
                  <a:srgbClr val="D3D3D3"/>
                </a:highlight>
                <a:latin typeface="Times New Roman"/>
                <a:ea typeface="Times New Roman"/>
                <a:cs typeface="Times New Roman"/>
                <a:sym typeface="Times New Roman"/>
              </a:rPr>
              <a:t>changeable</a:t>
            </a:r>
            <a:r>
              <a:rPr lang="en" sz="1100">
                <a:highlight>
                  <a:srgbClr val="D3D3D3"/>
                </a:highlight>
                <a:latin typeface="Times New Roman"/>
                <a:ea typeface="Times New Roman"/>
                <a:cs typeface="Times New Roman"/>
                <a:sym typeface="Times New Roman"/>
              </a:rPr>
              <a:t> thing is where we need to use a </a:t>
            </a:r>
            <a:r>
              <a:rPr i="1" lang="en" sz="1100">
                <a:highlight>
                  <a:srgbClr val="D3D3D3"/>
                </a:highlight>
                <a:latin typeface="Times New Roman"/>
                <a:ea typeface="Times New Roman"/>
                <a:cs typeface="Times New Roman"/>
                <a:sym typeface="Times New Roman"/>
              </a:rPr>
              <a:t>variable</a:t>
            </a:r>
            <a:r>
              <a:rPr lang="en" sz="1100">
                <a:highlight>
                  <a:srgbClr val="D3D3D3"/>
                </a:highlight>
                <a:latin typeface="Times New Roman"/>
                <a:ea typeface="Times New Roman"/>
                <a:cs typeface="Times New Roman"/>
                <a:sym typeface="Times New Roman"/>
              </a:rPr>
              <a:t> in our function. You will want to explicitly connect each step in the Design Recipe to every other step. Ask students to justify each part of their Contract by referring back to the Word Problem, to justify each step of their Examples by referring back to the Word Problem and Contract, and finally to justify each step of the definition by referring to the Word Problem, Contract and Examples. The same variable name can be used in multiple functions, just as in math (where many functions use x as the variable name, for example)</a:t>
            </a:r>
          </a:p>
          <a:p>
            <a:pPr indent="-228600" lvl="0" marL="647700" rtl="0">
              <a:lnSpc>
                <a:spcPct val="115000"/>
              </a:lnSpc>
              <a:spcBef>
                <a:spcPts val="0"/>
              </a:spcBef>
              <a:spcAft>
                <a:spcPts val="0"/>
              </a:spcAft>
              <a:buSzPct val="100000"/>
              <a:buFont typeface="Times New Roman"/>
              <a:buNone/>
            </a:pPr>
            <a:r>
              <a:t/>
            </a:r>
            <a:endParaRPr sz="1100">
              <a:highlight>
                <a:srgbClr val="D3D3D3"/>
              </a:highlight>
              <a:latin typeface="Times New Roman"/>
              <a:ea typeface="Times New Roman"/>
              <a:cs typeface="Times New Roman"/>
              <a:sym typeface="Times New Roman"/>
            </a:endParaRPr>
          </a:p>
          <a:p>
            <a:pPr indent="-228600" lvl="0" marL="457200" rtl="0">
              <a:lnSpc>
                <a:spcPct val="115000"/>
              </a:lnSpc>
              <a:spcBef>
                <a:spcPts val="0"/>
              </a:spcBef>
              <a:buSzPct val="100000"/>
              <a:buFont typeface="Times New Roman"/>
              <a:buNone/>
            </a:pPr>
            <a:r>
              <a:rPr lang="en" sz="1100">
                <a:latin typeface="Times New Roman"/>
                <a:ea typeface="Times New Roman"/>
                <a:cs typeface="Times New Roman"/>
                <a:sym typeface="Times New Roman"/>
              </a:rPr>
              <a:t>Try using the Design Recipe to solve the following word problems:</a:t>
            </a:r>
          </a:p>
          <a:p>
            <a:pPr indent="-298450" lvl="1" marL="914400" rtl="0">
              <a:lnSpc>
                <a:spcPct val="115000"/>
              </a:lnSpc>
              <a:spcBef>
                <a:spcPts val="800"/>
              </a:spcBef>
              <a:spcAft>
                <a:spcPts val="800"/>
              </a:spcAft>
              <a:buSzPct val="100000"/>
              <a:buFont typeface="Times New Roman"/>
            </a:pPr>
            <a:r>
              <a:rPr lang="en" sz="1100">
                <a:latin typeface="Times New Roman"/>
                <a:ea typeface="Times New Roman"/>
                <a:cs typeface="Times New Roman"/>
                <a:sym typeface="Times New Roman"/>
              </a:rPr>
              <a:t>Write a function </a:t>
            </a:r>
            <a:r>
              <a:rPr lang="en" sz="1000">
                <a:solidFill>
                  <a:srgbClr val="4682B4"/>
                </a:solidFill>
                <a:latin typeface="Verdana"/>
                <a:ea typeface="Verdana"/>
                <a:cs typeface="Verdana"/>
                <a:sym typeface="Verdana"/>
              </a:rPr>
              <a:t>plus1</a:t>
            </a:r>
            <a:r>
              <a:rPr lang="en" sz="1100">
                <a:latin typeface="Times New Roman"/>
                <a:ea typeface="Times New Roman"/>
                <a:cs typeface="Times New Roman"/>
                <a:sym typeface="Times New Roman"/>
              </a:rPr>
              <a:t>, that takes in a number and adds one to it</a:t>
            </a:r>
          </a:p>
          <a:p>
            <a:pPr indent="-298450" lvl="1" marL="914400" rtl="0">
              <a:lnSpc>
                <a:spcPct val="115000"/>
              </a:lnSpc>
              <a:spcBef>
                <a:spcPts val="800"/>
              </a:spcBef>
              <a:spcAft>
                <a:spcPts val="800"/>
              </a:spcAft>
              <a:buSzPct val="100000"/>
              <a:buFont typeface="Times New Roman"/>
            </a:pPr>
            <a:r>
              <a:rPr lang="en" sz="1100">
                <a:latin typeface="Times New Roman"/>
                <a:ea typeface="Times New Roman"/>
                <a:cs typeface="Times New Roman"/>
                <a:sym typeface="Times New Roman"/>
              </a:rPr>
              <a:t>Write a function </a:t>
            </a:r>
            <a:r>
              <a:rPr lang="en" sz="1000">
                <a:solidFill>
                  <a:srgbClr val="4682B4"/>
                </a:solidFill>
                <a:latin typeface="Verdana"/>
                <a:ea typeface="Verdana"/>
                <a:cs typeface="Verdana"/>
                <a:sym typeface="Verdana"/>
              </a:rPr>
              <a:t>mystery</a:t>
            </a:r>
            <a:r>
              <a:rPr lang="en" sz="1100">
                <a:latin typeface="Times New Roman"/>
                <a:ea typeface="Times New Roman"/>
                <a:cs typeface="Times New Roman"/>
                <a:sym typeface="Times New Roman"/>
              </a:rPr>
              <a:t>, that takes in a number and subtracts 4</a:t>
            </a:r>
          </a:p>
          <a:p>
            <a:pPr indent="-298450" lvl="1" marL="914400" rtl="0">
              <a:lnSpc>
                <a:spcPct val="115000"/>
              </a:lnSpc>
              <a:spcBef>
                <a:spcPts val="800"/>
              </a:spcBef>
              <a:spcAft>
                <a:spcPts val="800"/>
              </a:spcAft>
              <a:buSzPct val="100000"/>
              <a:buFont typeface="Times New Roman"/>
            </a:pPr>
            <a:r>
              <a:rPr lang="en" sz="1100">
                <a:latin typeface="Times New Roman"/>
                <a:ea typeface="Times New Roman"/>
                <a:cs typeface="Times New Roman"/>
                <a:sym typeface="Times New Roman"/>
              </a:rPr>
              <a:t>Write a function </a:t>
            </a:r>
            <a:r>
              <a:rPr lang="en" sz="1000">
                <a:solidFill>
                  <a:srgbClr val="4682B4"/>
                </a:solidFill>
                <a:latin typeface="Verdana"/>
                <a:ea typeface="Verdana"/>
                <a:cs typeface="Verdana"/>
                <a:sym typeface="Verdana"/>
              </a:rPr>
              <a:t>red-spot</a:t>
            </a:r>
            <a:r>
              <a:rPr lang="en" sz="1100">
                <a:latin typeface="Times New Roman"/>
                <a:ea typeface="Times New Roman"/>
                <a:cs typeface="Times New Roman"/>
                <a:sym typeface="Times New Roman"/>
              </a:rPr>
              <a:t>, that takes in a number and draws a solid red circle, using the number as the radius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circle-diameter</a:t>
            </a:r>
          </a:p>
        </p:txBody>
      </p:sp>
      <p:sp>
        <p:nvSpPr>
          <p:cNvPr id="59" name="Shape 5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i="1" lang="en" sz="2400">
                <a:latin typeface="Times New Roman"/>
                <a:ea typeface="Times New Roman"/>
                <a:cs typeface="Times New Roman"/>
                <a:sym typeface="Times New Roman"/>
              </a:rPr>
              <a:t>Design a function called </a:t>
            </a:r>
            <a:r>
              <a:rPr b="1" lang="en" sz="2400">
                <a:latin typeface="Inconsolata"/>
                <a:ea typeface="Inconsolata"/>
                <a:cs typeface="Inconsolata"/>
                <a:sym typeface="Inconsolata"/>
              </a:rPr>
              <a:t>circle-diamter, </a:t>
            </a:r>
            <a:r>
              <a:rPr i="1" lang="en" sz="2400">
                <a:latin typeface="Times New Roman"/>
                <a:ea typeface="Times New Roman"/>
                <a:cs typeface="Times New Roman"/>
                <a:sym typeface="Times New Roman"/>
              </a:rPr>
              <a:t>which takes in a diameter, a mode (“solid” or “outline”) and a color and produces the appropriate circle.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counterchange</a:t>
            </a:r>
          </a:p>
        </p:txBody>
      </p:sp>
      <p:sp>
        <p:nvSpPr>
          <p:cNvPr id="65" name="Shape 6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i="1" lang="en" sz="2400">
                <a:latin typeface="Times New Roman"/>
                <a:ea typeface="Times New Roman"/>
                <a:cs typeface="Times New Roman"/>
                <a:sym typeface="Times New Roman"/>
              </a:rPr>
              <a:t>Design a function called </a:t>
            </a:r>
            <a:r>
              <a:rPr b="1" lang="en" sz="2400">
                <a:latin typeface="Inconsolata"/>
                <a:ea typeface="Inconsolata"/>
                <a:cs typeface="Inconsolata"/>
                <a:sym typeface="Inconsolata"/>
              </a:rPr>
              <a:t>counterchange, </a:t>
            </a:r>
            <a:r>
              <a:rPr i="1" lang="en" sz="2400">
                <a:latin typeface="Times New Roman"/>
                <a:ea typeface="Times New Roman"/>
                <a:cs typeface="Times New Roman"/>
                <a:sym typeface="Times New Roman"/>
              </a:rPr>
              <a:t>which takes in an two image and produces a four copies of that image in a two-by-two square.  The copies are diagonal from each other.</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