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Indie Flower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0635DE7-153C-41CC-98E8-21E8DF28425A}">
  <a:tblStyle styleId="{30635DE7-153C-41CC-98E8-21E8DF28425A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IndieFlow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6.png"/><Relationship Id="rId7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04.03 - Internet Protocol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How does the internet protocol use abstraction?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Binary?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895350"/>
            <a:ext cx="8229600" cy="411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Computers are physical machines that store and process electricity.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every part of the machine, electricity flows through or it doesn’t flow through.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interpret the presence of electricity as 1 and the absence of electricity as 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Why Use Binary?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175" y="1063375"/>
            <a:ext cx="5281200" cy="35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615125" y="6823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824925" y="6823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348925" y="6823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425125" y="18253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139125" y="18253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300925" y="18253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853125" y="19015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377125" y="31207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01125" y="31207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663125" y="31207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425125" y="31207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822375" y="7072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346375" y="7072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032175" y="7072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556175" y="6310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632375" y="19264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870375" y="18502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584375" y="18502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898575" y="31456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660575" y="30694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184575" y="3069475"/>
            <a:ext cx="6444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Binary?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625" y="982800"/>
            <a:ext cx="2681575" cy="90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312" y="1545575"/>
            <a:ext cx="1809975" cy="18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54" y="4144300"/>
            <a:ext cx="3242956" cy="109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5100" y="3394125"/>
            <a:ext cx="1646425" cy="7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4052825" y="1090675"/>
            <a:ext cx="942000" cy="37799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2500" y="1173800"/>
            <a:ext cx="28575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Translating Binary to Decimal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0: Make 8 Columns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Shape 151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18750"/>
                <a:gridCol w="1018750"/>
                <a:gridCol w="1018750"/>
                <a:gridCol w="1018750"/>
                <a:gridCol w="1018750"/>
                <a:gridCol w="1018750"/>
                <a:gridCol w="1018750"/>
                <a:gridCol w="1018750"/>
              </a:tblGrid>
              <a:tr h="3674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1: Make 4 Rows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Shape 159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2: Powers of 2 in 2</a:t>
            </a:r>
            <a:r>
              <a:rPr baseline="30000" lang="en">
                <a:solidFill>
                  <a:srgbClr val="FFFFFF"/>
                </a:solidFill>
              </a:rPr>
              <a:t>nd</a:t>
            </a:r>
            <a:r>
              <a:rPr lang="en">
                <a:solidFill>
                  <a:srgbClr val="FFFFFF"/>
                </a:solidFill>
              </a:rPr>
              <a:t> Row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Shape 167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3: Value of Powers of 2 in 1</a:t>
            </a:r>
            <a:r>
              <a:rPr baseline="30000" lang="en">
                <a:solidFill>
                  <a:srgbClr val="FFFFFF"/>
                </a:solidFill>
              </a:rPr>
              <a:t>st</a:t>
            </a:r>
            <a:r>
              <a:rPr lang="en">
                <a:solidFill>
                  <a:srgbClr val="FFFFFF"/>
                </a:solidFill>
              </a:rPr>
              <a:t> Row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Shape 175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3: Value of Powers of 2 in 1</a:t>
            </a:r>
            <a:r>
              <a:rPr baseline="30000" lang="en">
                <a:solidFill>
                  <a:srgbClr val="FFFFFF"/>
                </a:solidFill>
              </a:rPr>
              <a:t>st</a:t>
            </a:r>
            <a:r>
              <a:rPr lang="en">
                <a:solidFill>
                  <a:srgbClr val="FFFFFF"/>
                </a:solidFill>
              </a:rPr>
              <a:t> Row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Shape 183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4: 0’s in 3</a:t>
            </a:r>
            <a:r>
              <a:rPr baseline="30000" lang="en">
                <a:solidFill>
                  <a:srgbClr val="FFFFFF"/>
                </a:solidFill>
              </a:rPr>
              <a:t>rd</a:t>
            </a:r>
            <a:r>
              <a:rPr lang="en">
                <a:solidFill>
                  <a:srgbClr val="FFFFFF"/>
                </a:solidFill>
              </a:rPr>
              <a:t> Row 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Shape 191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 Addresses use binary numbers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5: Cut Columns in Last Row 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Shape 199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00" name="Shape 200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575" y="3857750"/>
            <a:ext cx="1293724" cy="21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5: 1’s on Back of Bottom Row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Shape 215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16" name="Shape 216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3" name="Shape 223"/>
          <p:cNvSpPr/>
          <p:nvPr/>
        </p:nvSpPr>
        <p:spPr>
          <a:xfrm>
            <a:off x="7634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24" name="Shape 224"/>
          <p:cNvSpPr/>
          <p:nvPr/>
        </p:nvSpPr>
        <p:spPr>
          <a:xfrm>
            <a:off x="7634700" y="3953675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5: 1’s on Back of Bottom Row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Shape 232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33" name="Shape 233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9" name="Shape 239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0" name="Shape 240"/>
          <p:cNvSpPr/>
          <p:nvPr/>
        </p:nvSpPr>
        <p:spPr>
          <a:xfrm>
            <a:off x="7634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41" name="Shape 241"/>
          <p:cNvSpPr/>
          <p:nvPr/>
        </p:nvSpPr>
        <p:spPr>
          <a:xfrm>
            <a:off x="6580275" y="3953675"/>
            <a:ext cx="2051699" cy="9722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580275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5: 1’s on Back of Bottom Row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Shape 250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51" name="Shape 251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8" name="Shape 258"/>
          <p:cNvSpPr/>
          <p:nvPr/>
        </p:nvSpPr>
        <p:spPr>
          <a:xfrm>
            <a:off x="7634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59" name="Shape 259"/>
          <p:cNvSpPr/>
          <p:nvPr/>
        </p:nvSpPr>
        <p:spPr>
          <a:xfrm>
            <a:off x="5589675" y="3953675"/>
            <a:ext cx="3042299" cy="9722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580275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61" name="Shape 261"/>
          <p:cNvSpPr/>
          <p:nvPr/>
        </p:nvSpPr>
        <p:spPr>
          <a:xfrm>
            <a:off x="5589675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5: 1’s on Back of Bottom Row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9" name="Shape 269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70" name="Shape 270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1" name="Shape 271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5" name="Shape 275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6" name="Shape 276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7" name="Shape 277"/>
          <p:cNvSpPr/>
          <p:nvPr/>
        </p:nvSpPr>
        <p:spPr>
          <a:xfrm>
            <a:off x="7634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78" name="Shape 278"/>
          <p:cNvSpPr/>
          <p:nvPr/>
        </p:nvSpPr>
        <p:spPr>
          <a:xfrm>
            <a:off x="402375" y="3953675"/>
            <a:ext cx="8229600" cy="9722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580275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80" name="Shape 280"/>
          <p:cNvSpPr/>
          <p:nvPr/>
        </p:nvSpPr>
        <p:spPr>
          <a:xfrm>
            <a:off x="5589675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81" name="Shape 281"/>
          <p:cNvSpPr/>
          <p:nvPr/>
        </p:nvSpPr>
        <p:spPr>
          <a:xfrm>
            <a:off x="4522875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82" name="Shape 282"/>
          <p:cNvSpPr/>
          <p:nvPr/>
        </p:nvSpPr>
        <p:spPr>
          <a:xfrm>
            <a:off x="3532275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83" name="Shape 283"/>
          <p:cNvSpPr/>
          <p:nvPr/>
        </p:nvSpPr>
        <p:spPr>
          <a:xfrm>
            <a:off x="2465475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84" name="Shape 284"/>
          <p:cNvSpPr/>
          <p:nvPr/>
        </p:nvSpPr>
        <p:spPr>
          <a:xfrm>
            <a:off x="1474875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285" name="Shape 285"/>
          <p:cNvSpPr/>
          <p:nvPr/>
        </p:nvSpPr>
        <p:spPr>
          <a:xfrm>
            <a:off x="408075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How does this work?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Shape 293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94" name="Shape 294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1" name="Shape 301"/>
          <p:cNvSpPr/>
          <p:nvPr/>
        </p:nvSpPr>
        <p:spPr>
          <a:xfrm>
            <a:off x="7634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302" name="Shape 302"/>
          <p:cNvSpPr/>
          <p:nvPr/>
        </p:nvSpPr>
        <p:spPr>
          <a:xfrm>
            <a:off x="7634700" y="3953675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9" name="Shape 309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10" name="Shape 310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2" name="Shape 312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3" name="Shape 313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4" name="Shape 314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5" name="Shape 315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6" name="Shape 316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Q0) Represent ten in binary.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" name="Shape 324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25" name="Shape 325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6" name="Shape 326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7" name="Shape 327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8" name="Shape 328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1" name="Shape 331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Q0) 10 = 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9" name="Shape 339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solidFill>
                            <a:srgbClr val="99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solidFill>
                            <a:srgbClr val="99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="1" baseline="30000" lang="en" sz="4800">
                          <a:solidFill>
                            <a:srgbClr val="99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40" name="Shape 340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1" name="Shape 341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2" name="Shape 342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3" name="Shape 343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4" name="Shape 344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5" name="Shape 345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6" name="Shape 346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7" name="Shape 347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Q0) 10 = 8 + ?</a:t>
            </a:r>
          </a:p>
        </p:txBody>
      </p:sp>
      <p:sp>
        <p:nvSpPr>
          <p:cNvPr id="348" name="Shape 348"/>
          <p:cNvSpPr/>
          <p:nvPr/>
        </p:nvSpPr>
        <p:spPr>
          <a:xfrm>
            <a:off x="4586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349" name="Shape 349"/>
          <p:cNvSpPr/>
          <p:nvPr/>
        </p:nvSpPr>
        <p:spPr>
          <a:xfrm>
            <a:off x="45576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6" name="Shape 356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99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="1"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99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99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57" name="Shape 357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8" name="Shape 358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9" name="Shape 359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0" name="Shape 360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1" name="Shape 361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2" name="Shape 362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3" name="Shape 363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4" name="Shape 364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Q0) 10 = 8 + 2</a:t>
            </a:r>
          </a:p>
        </p:txBody>
      </p:sp>
      <p:sp>
        <p:nvSpPr>
          <p:cNvPr id="365" name="Shape 365"/>
          <p:cNvSpPr/>
          <p:nvPr/>
        </p:nvSpPr>
        <p:spPr>
          <a:xfrm>
            <a:off x="4586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366" name="Shape 366"/>
          <p:cNvSpPr/>
          <p:nvPr/>
        </p:nvSpPr>
        <p:spPr>
          <a:xfrm>
            <a:off x="45576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65679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368" name="Shape 368"/>
          <p:cNvSpPr/>
          <p:nvPr/>
        </p:nvSpPr>
        <p:spPr>
          <a:xfrm>
            <a:off x="66150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5" name="Shape 375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="1"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76" name="Shape 376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7" name="Shape 377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8" name="Shape 378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9" name="Shape 379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0" name="Shape 380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1" name="Shape 381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2" name="Shape 382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3" name="Shape 383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A0) Ten in binary is 1010!</a:t>
            </a:r>
          </a:p>
        </p:txBody>
      </p:sp>
      <p:sp>
        <p:nvSpPr>
          <p:cNvPr id="384" name="Shape 384"/>
          <p:cNvSpPr/>
          <p:nvPr/>
        </p:nvSpPr>
        <p:spPr>
          <a:xfrm>
            <a:off x="4586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385" name="Shape 385"/>
          <p:cNvSpPr/>
          <p:nvPr/>
        </p:nvSpPr>
        <p:spPr>
          <a:xfrm>
            <a:off x="45576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65679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387" name="Shape 387"/>
          <p:cNvSpPr/>
          <p:nvPr/>
        </p:nvSpPr>
        <p:spPr>
          <a:xfrm>
            <a:off x="66150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4" name="Shape 394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95" name="Shape 395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8" name="Shape 398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9" name="Shape 399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1" name="Shape 401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2" name="Shape 402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Q1) Represent seventy one in binary.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9" name="Shape 409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10" name="Shape 410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1" name="Shape 411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2" name="Shape 412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3" name="Shape 413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4" name="Shape 414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5" name="Shape 415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6" name="Shape 416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7" name="Shape 417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Q1) 71 =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Shape 424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="1"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25" name="Shape 425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6" name="Shape 426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7" name="Shape 427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8" name="Shape 428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9" name="Shape 429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0" name="Shape 430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1" name="Shape 431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2" name="Shape 432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Q1) 71 = 64 + ?</a:t>
            </a:r>
          </a:p>
        </p:txBody>
      </p:sp>
      <p:sp>
        <p:nvSpPr>
          <p:cNvPr id="433" name="Shape 433"/>
          <p:cNvSpPr/>
          <p:nvPr/>
        </p:nvSpPr>
        <p:spPr>
          <a:xfrm>
            <a:off x="14625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434" name="Shape 434"/>
          <p:cNvSpPr/>
          <p:nvPr/>
        </p:nvSpPr>
        <p:spPr>
          <a:xfrm>
            <a:off x="14682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1" name="Shape 441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="1"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42" name="Shape 442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3" name="Shape 443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4" name="Shape 444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5" name="Shape 445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6" name="Shape 446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7" name="Shape 447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8" name="Shape 448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9" name="Shape 449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Q1) 71 = 64 + 4 + ?</a:t>
            </a:r>
          </a:p>
        </p:txBody>
      </p:sp>
      <p:sp>
        <p:nvSpPr>
          <p:cNvPr id="450" name="Shape 450"/>
          <p:cNvSpPr/>
          <p:nvPr/>
        </p:nvSpPr>
        <p:spPr>
          <a:xfrm>
            <a:off x="14625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451" name="Shape 451"/>
          <p:cNvSpPr/>
          <p:nvPr/>
        </p:nvSpPr>
        <p:spPr>
          <a:xfrm>
            <a:off x="14682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55773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453" name="Shape 453"/>
          <p:cNvSpPr/>
          <p:nvPr/>
        </p:nvSpPr>
        <p:spPr>
          <a:xfrm>
            <a:off x="55830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0" name="Shape 460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="1"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61" name="Shape 461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2" name="Shape 462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3" name="Shape 463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4" name="Shape 464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5" name="Shape 465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6" name="Shape 466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7" name="Shape 467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8" name="Shape 468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Q1) 71 = 64 + 4 + 2 + ?</a:t>
            </a:r>
          </a:p>
        </p:txBody>
      </p:sp>
      <p:sp>
        <p:nvSpPr>
          <p:cNvPr id="469" name="Shape 469"/>
          <p:cNvSpPr/>
          <p:nvPr/>
        </p:nvSpPr>
        <p:spPr>
          <a:xfrm>
            <a:off x="14625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470" name="Shape 470"/>
          <p:cNvSpPr/>
          <p:nvPr/>
        </p:nvSpPr>
        <p:spPr>
          <a:xfrm>
            <a:off x="14682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55773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472" name="Shape 472"/>
          <p:cNvSpPr/>
          <p:nvPr/>
        </p:nvSpPr>
        <p:spPr>
          <a:xfrm>
            <a:off x="55830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65679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474" name="Shape 474"/>
          <p:cNvSpPr/>
          <p:nvPr/>
        </p:nvSpPr>
        <p:spPr>
          <a:xfrm>
            <a:off x="6497475" y="4003250"/>
            <a:ext cx="11495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1" name="Shape 481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="1"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rgbClr val="CC000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82" name="Shape 482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3" name="Shape 483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4" name="Shape 484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5" name="Shape 485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6" name="Shape 486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7" name="Shape 487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8" name="Shape 488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9" name="Shape 489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Q1) 71 = 64 + 4 + 2 + 1</a:t>
            </a:r>
          </a:p>
        </p:txBody>
      </p:sp>
      <p:sp>
        <p:nvSpPr>
          <p:cNvPr id="490" name="Shape 490"/>
          <p:cNvSpPr/>
          <p:nvPr/>
        </p:nvSpPr>
        <p:spPr>
          <a:xfrm>
            <a:off x="14625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491" name="Shape 491"/>
          <p:cNvSpPr/>
          <p:nvPr/>
        </p:nvSpPr>
        <p:spPr>
          <a:xfrm>
            <a:off x="14682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55773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493" name="Shape 493"/>
          <p:cNvSpPr/>
          <p:nvPr/>
        </p:nvSpPr>
        <p:spPr>
          <a:xfrm>
            <a:off x="55830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65679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495" name="Shape 495"/>
          <p:cNvSpPr/>
          <p:nvPr/>
        </p:nvSpPr>
        <p:spPr>
          <a:xfrm>
            <a:off x="6497475" y="4003250"/>
            <a:ext cx="21893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7634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2" name="Shape 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3" name="Shape 503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="1"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04" name="Shape 504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5" name="Shape 505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6" name="Shape 506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7" name="Shape 507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8" name="Shape 508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9" name="Shape 509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0" name="Shape 510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1" name="Shape 511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Q1) 71 = 64 + 4 + 2 + 1</a:t>
            </a:r>
          </a:p>
        </p:txBody>
      </p:sp>
      <p:sp>
        <p:nvSpPr>
          <p:cNvPr id="512" name="Shape 512"/>
          <p:cNvSpPr/>
          <p:nvPr/>
        </p:nvSpPr>
        <p:spPr>
          <a:xfrm>
            <a:off x="14625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13" name="Shape 513"/>
          <p:cNvSpPr/>
          <p:nvPr/>
        </p:nvSpPr>
        <p:spPr>
          <a:xfrm>
            <a:off x="14682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55773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15" name="Shape 515"/>
          <p:cNvSpPr/>
          <p:nvPr/>
        </p:nvSpPr>
        <p:spPr>
          <a:xfrm>
            <a:off x="55830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65679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17" name="Shape 517"/>
          <p:cNvSpPr/>
          <p:nvPr/>
        </p:nvSpPr>
        <p:spPr>
          <a:xfrm>
            <a:off x="6497475" y="4003250"/>
            <a:ext cx="21893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7634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5" name="Shape 525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="1"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26" name="Shape 526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7" name="Shape 527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8" name="Shape 528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9" name="Shape 529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0" name="Shape 530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1" name="Shape 531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2" name="Shape 532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3" name="Shape 533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A1) Seventy one in binary is 1000111</a:t>
            </a:r>
          </a:p>
        </p:txBody>
      </p:sp>
      <p:sp>
        <p:nvSpPr>
          <p:cNvPr id="534" name="Shape 534"/>
          <p:cNvSpPr/>
          <p:nvPr/>
        </p:nvSpPr>
        <p:spPr>
          <a:xfrm>
            <a:off x="14625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35" name="Shape 535"/>
          <p:cNvSpPr/>
          <p:nvPr/>
        </p:nvSpPr>
        <p:spPr>
          <a:xfrm>
            <a:off x="14682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55773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37" name="Shape 537"/>
          <p:cNvSpPr/>
          <p:nvPr/>
        </p:nvSpPr>
        <p:spPr>
          <a:xfrm>
            <a:off x="55830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65679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39" name="Shape 539"/>
          <p:cNvSpPr/>
          <p:nvPr/>
        </p:nvSpPr>
        <p:spPr>
          <a:xfrm>
            <a:off x="6497475" y="4003250"/>
            <a:ext cx="21893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7634700" y="3048925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6" name="Shape 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7" name="Shape 547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48" name="Shape 548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9" name="Shape 549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0" name="Shape 550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1" name="Shape 551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2" name="Shape 552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3" name="Shape 553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4" name="Shape 554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5" name="Shape 555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Q2) Represent 0b1010101 in decimal.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04.03: Objectives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45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Aim: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	</a:t>
            </a:r>
            <a:r>
              <a:rPr i="1" lang="en" sz="2600"/>
              <a:t>What is binary and why do computers use it?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600"/>
              <a:t>	What is a bit?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Skills: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	</a:t>
            </a:r>
            <a:r>
              <a:rPr i="1" lang="en" sz="2600"/>
              <a:t>Translation of decimals &amp; binary.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Shape 562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63" name="Shape 563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4" name="Shape 564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5" name="Shape 565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6" name="Shape 566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7" name="Shape 567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8" name="Shape 568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9" name="Shape 569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0" name="Shape 570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Q2) 0b1010101 = 64 + 16 + 4 + 1</a:t>
            </a:r>
          </a:p>
        </p:txBody>
      </p:sp>
      <p:sp>
        <p:nvSpPr>
          <p:cNvPr id="571" name="Shape 571"/>
          <p:cNvSpPr/>
          <p:nvPr/>
        </p:nvSpPr>
        <p:spPr>
          <a:xfrm>
            <a:off x="7647075" y="3086150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72" name="Shape 572"/>
          <p:cNvSpPr/>
          <p:nvPr/>
        </p:nvSpPr>
        <p:spPr>
          <a:xfrm>
            <a:off x="5589675" y="3086150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73" name="Shape 573"/>
          <p:cNvSpPr/>
          <p:nvPr/>
        </p:nvSpPr>
        <p:spPr>
          <a:xfrm>
            <a:off x="3532275" y="3086150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74" name="Shape 574"/>
          <p:cNvSpPr/>
          <p:nvPr/>
        </p:nvSpPr>
        <p:spPr>
          <a:xfrm>
            <a:off x="1474875" y="3086150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75" name="Shape 575"/>
          <p:cNvSpPr/>
          <p:nvPr/>
        </p:nvSpPr>
        <p:spPr>
          <a:xfrm>
            <a:off x="14682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5289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558802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7647075" y="40087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4" name="Shape 5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5" name="Shape 585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{30635DE7-153C-41CC-98E8-21E8DF28425A}</a:tableStyleId>
              </a:tblPr>
              <a:tblGrid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  <a:gridCol w="1021850"/>
              </a:tblGrid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r>
                        <a:rPr baseline="30000"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9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86" name="Shape 586"/>
          <p:cNvCxnSpPr>
            <a:stCxn id="72" idx="0"/>
            <a:endCxn id="72" idx="0"/>
          </p:cNvCxnSpPr>
          <p:nvPr/>
        </p:nvCxnSpPr>
        <p:spPr>
          <a:xfrm>
            <a:off x="1474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7" name="Shape 587"/>
          <p:cNvCxnSpPr>
            <a:stCxn id="72" idx="0"/>
            <a:endCxn id="72" idx="0"/>
          </p:cNvCxnSpPr>
          <p:nvPr/>
        </p:nvCxnSpPr>
        <p:spPr>
          <a:xfrm>
            <a:off x="24654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8" name="Shape 588"/>
          <p:cNvCxnSpPr>
            <a:stCxn id="72" idx="0"/>
            <a:endCxn id="72" idx="0"/>
          </p:cNvCxnSpPr>
          <p:nvPr/>
        </p:nvCxnSpPr>
        <p:spPr>
          <a:xfrm>
            <a:off x="3532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9" name="Shape 589"/>
          <p:cNvCxnSpPr>
            <a:stCxn id="72" idx="0"/>
            <a:endCxn id="72" idx="0"/>
          </p:cNvCxnSpPr>
          <p:nvPr/>
        </p:nvCxnSpPr>
        <p:spPr>
          <a:xfrm>
            <a:off x="45228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0" name="Shape 590"/>
          <p:cNvCxnSpPr>
            <a:stCxn id="72" idx="0"/>
            <a:endCxn id="72" idx="0"/>
          </p:cNvCxnSpPr>
          <p:nvPr/>
        </p:nvCxnSpPr>
        <p:spPr>
          <a:xfrm>
            <a:off x="55896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>
            <a:stCxn id="72" idx="0"/>
            <a:endCxn id="72" idx="0"/>
          </p:cNvCxnSpPr>
          <p:nvPr/>
        </p:nvCxnSpPr>
        <p:spPr>
          <a:xfrm>
            <a:off x="65802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2" name="Shape 592"/>
          <p:cNvCxnSpPr>
            <a:stCxn id="72" idx="0"/>
            <a:endCxn id="72" idx="0"/>
          </p:cNvCxnSpPr>
          <p:nvPr/>
        </p:nvCxnSpPr>
        <p:spPr>
          <a:xfrm>
            <a:off x="7647075" y="4003250"/>
            <a:ext cx="0" cy="917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3" name="Shape 593"/>
          <p:cNvSpPr txBox="1"/>
          <p:nvPr>
            <p:ph type="title"/>
          </p:nvPr>
        </p:nvSpPr>
        <p:spPr>
          <a:xfrm>
            <a:off x="457200" y="205975"/>
            <a:ext cx="856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A2) 0b1010101 = 85</a:t>
            </a:r>
          </a:p>
        </p:txBody>
      </p:sp>
      <p:sp>
        <p:nvSpPr>
          <p:cNvPr id="594" name="Shape 594"/>
          <p:cNvSpPr/>
          <p:nvPr/>
        </p:nvSpPr>
        <p:spPr>
          <a:xfrm>
            <a:off x="7647075" y="3086150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95" name="Shape 595"/>
          <p:cNvSpPr/>
          <p:nvPr/>
        </p:nvSpPr>
        <p:spPr>
          <a:xfrm>
            <a:off x="5589675" y="3086150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96" name="Shape 596"/>
          <p:cNvSpPr/>
          <p:nvPr/>
        </p:nvSpPr>
        <p:spPr>
          <a:xfrm>
            <a:off x="3532275" y="3086150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97" name="Shape 597"/>
          <p:cNvSpPr/>
          <p:nvPr/>
        </p:nvSpPr>
        <p:spPr>
          <a:xfrm>
            <a:off x="1474875" y="3086150"/>
            <a:ext cx="1227000" cy="917100"/>
          </a:xfrm>
          <a:prstGeom prst="parallelogram">
            <a:avLst>
              <a:gd fmla="val 22971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ndie Flower"/>
                <a:ea typeface="Indie Flower"/>
                <a:cs typeface="Indie Flower"/>
                <a:sym typeface="Indie Flower"/>
              </a:rPr>
              <a:t>1</a:t>
            </a:r>
          </a:p>
        </p:txBody>
      </p:sp>
      <p:sp>
        <p:nvSpPr>
          <p:cNvPr id="598" name="Shape 598"/>
          <p:cNvSpPr/>
          <p:nvPr/>
        </p:nvSpPr>
        <p:spPr>
          <a:xfrm>
            <a:off x="14682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352897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5588025" y="40032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7647075" y="4008750"/>
            <a:ext cx="997199" cy="917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Binary to Decimal Self Check</a:t>
            </a: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457200" y="895350"/>
            <a:ext cx="8229600" cy="411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Q3) Represent 1 in binary.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Q4) Represent 15 in binary.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Q5) Represent 234 in binary.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Q6) Represent 0b1110 in decimal.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Q7) Represent 0b101 in decimal.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Q8) Represent 0b11 in decimal.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Q9) What is the largest decimal number that can be represented in binary with 8 bits?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Binary to Decimal Self Check</a:t>
            </a: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457200" y="895350"/>
            <a:ext cx="8229600" cy="411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Q3) Represent 1 in binary……………..        </a:t>
            </a:r>
            <a:r>
              <a:rPr b="1" lang="en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Q4) Represent 15 in binary……….         </a:t>
            </a:r>
            <a:r>
              <a:rPr b="1" lang="en"/>
              <a:t>1111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Q5) Represent 234 in binary………</a:t>
            </a:r>
            <a:r>
              <a:rPr b="1" lang="en"/>
              <a:t>11101010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Q6) Represent 0b1110 in decimal...           </a:t>
            </a:r>
            <a:r>
              <a:rPr b="1" lang="en"/>
              <a:t>14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Q7) Represent 0b101 in decimal....             </a:t>
            </a:r>
            <a:r>
              <a:rPr b="1" lang="en"/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Q8) Represent 0b11 in decimal..….             </a:t>
            </a:r>
            <a:r>
              <a:rPr b="1" lang="en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binary?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binary?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way of representing numbers using only two digits: 1 and 0.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75" y="2415425"/>
            <a:ext cx="5368874" cy="24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304625" y="842800"/>
            <a:ext cx="2912699" cy="1410899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059500" y="4086800"/>
            <a:ext cx="879900" cy="6816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859100" y="1572200"/>
            <a:ext cx="879900" cy="6816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9625"/>
            <a:ext cx="4381874" cy="26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970850" y="59225"/>
            <a:ext cx="2577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Roman Numerals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771450" y="59225"/>
            <a:ext cx="2577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Tick Marks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179275" y="3378750"/>
            <a:ext cx="3067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Decimal Numbers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32950" y="3978475"/>
            <a:ext cx="8018699" cy="9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Consolas"/>
                <a:ea typeface="Consolas"/>
                <a:cs typeface="Consolas"/>
                <a:sym typeface="Consolas"/>
              </a:rPr>
              <a:t>1 2 3 4 5 6 7 8 9 10 11</a:t>
            </a:r>
          </a:p>
        </p:txBody>
      </p:sp>
      <p:cxnSp>
        <p:nvCxnSpPr>
          <p:cNvPr id="71" name="Shape 71"/>
          <p:cNvCxnSpPr>
            <a:stCxn id="72" idx="0"/>
            <a:endCxn id="72" idx="0"/>
          </p:cNvCxnSpPr>
          <p:nvPr/>
        </p:nvCxnSpPr>
        <p:spPr>
          <a:xfrm flipH="1">
            <a:off x="5498750" y="1041100"/>
            <a:ext cx="272700" cy="942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>
            <a:stCxn id="72" idx="0"/>
            <a:endCxn id="72" idx="0"/>
          </p:cNvCxnSpPr>
          <p:nvPr/>
        </p:nvCxnSpPr>
        <p:spPr>
          <a:xfrm flipH="1">
            <a:off x="5825150" y="1041100"/>
            <a:ext cx="219000" cy="1003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>
            <a:stCxn id="72" idx="0"/>
            <a:endCxn id="72" idx="0"/>
          </p:cNvCxnSpPr>
          <p:nvPr/>
        </p:nvCxnSpPr>
        <p:spPr>
          <a:xfrm flipH="1">
            <a:off x="6129950" y="1041100"/>
            <a:ext cx="219000" cy="1003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" name="Shape 75"/>
          <p:cNvCxnSpPr>
            <a:stCxn id="72" idx="0"/>
            <a:endCxn id="72" idx="0"/>
          </p:cNvCxnSpPr>
          <p:nvPr/>
        </p:nvCxnSpPr>
        <p:spPr>
          <a:xfrm flipH="1">
            <a:off x="6543950" y="1041100"/>
            <a:ext cx="109800" cy="979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" name="Shape 76"/>
          <p:cNvCxnSpPr>
            <a:stCxn id="72" idx="0"/>
            <a:endCxn id="72" idx="0"/>
          </p:cNvCxnSpPr>
          <p:nvPr/>
        </p:nvCxnSpPr>
        <p:spPr>
          <a:xfrm flipH="1">
            <a:off x="5444575" y="1003900"/>
            <a:ext cx="1384500" cy="1028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>
            <a:stCxn id="72" idx="0"/>
            <a:endCxn id="72" idx="0"/>
          </p:cNvCxnSpPr>
          <p:nvPr/>
        </p:nvCxnSpPr>
        <p:spPr>
          <a:xfrm flipH="1">
            <a:off x="7349525" y="938275"/>
            <a:ext cx="124500" cy="109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>
            <a:stCxn id="72" idx="0"/>
            <a:endCxn id="72" idx="0"/>
          </p:cNvCxnSpPr>
          <p:nvPr/>
        </p:nvCxnSpPr>
        <p:spPr>
          <a:xfrm flipH="1">
            <a:off x="7654325" y="938275"/>
            <a:ext cx="124500" cy="109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>
            <a:stCxn id="72" idx="0"/>
            <a:endCxn id="72" idx="0"/>
          </p:cNvCxnSpPr>
          <p:nvPr/>
        </p:nvCxnSpPr>
        <p:spPr>
          <a:xfrm flipH="1">
            <a:off x="7959125" y="938275"/>
            <a:ext cx="124500" cy="109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Binary?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Binary?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4117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Alan Turing showed that any function can be described by adding and subtracting binary numbers.</a:t>
            </a:r>
          </a:p>
        </p:txBody>
      </p:sp>
      <p:pic>
        <p:nvPicPr>
          <p:cNvPr descr="Alan_Turing_Aged_16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975" y="762000"/>
            <a:ext cx="2592649" cy="35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