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11FF97C-6FF8-4182-8513-7FA50FAECA18}">
  <a:tblStyle styleId="{211FF97C-6FF8-4182-8513-7FA50FAECA18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What are the coordinates of the corners?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Coordinates appear clockwise from origin on click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What is the Danger's x-coordinate? Its y-coordinate?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If it is moving to the left, what is changing: the x or y coordinate? Collect data: one finger for x, two for y.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Suppose it moved to the right by 50 pixels.  What are the new coordinates? (550,300)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 want my danger to always move </a:t>
            </a:r>
            <a:r>
              <a:rPr i="1" lang="en"/>
              <a:t>left by 50 pixels,</a:t>
            </a:r>
            <a:r>
              <a:rPr lang="en"/>
              <a:t> each time the screen is redrawn, so that it goes from (550, 300) to (500,300) to (450, 300), etc.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What if it starts at (100, 100)? Where will go next? What if it’s at (400, 600)? What if it’s off the screen, at (650, 50)? (Answer: (50, 100), (350, 600), (600,50))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Make wrong options fade out over time, then move on.  At fade out add self-reflection questions not overtly addressed in the lecture.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Animation : Racket Code -&gt; Next x-coordinate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2346572" y="2683267"/>
            <a:ext cx="4462499" cy="974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5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Bug Finding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74637"/>
            <a:ext cx="8546999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Homework due Monday, November 25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600200"/>
            <a:ext cx="8229600" cy="133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5 Homework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458400" y="403050"/>
            <a:ext cx="8227199" cy="60518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98" name="Shape 98"/>
          <p:cNvSpPr txBox="1"/>
          <p:nvPr/>
        </p:nvSpPr>
        <p:spPr>
          <a:xfrm>
            <a:off x="230300" y="86950"/>
            <a:ext cx="7422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-53578" y="-140196"/>
            <a:ext cx="1394699" cy="55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(0,480)</a:t>
            </a:r>
          </a:p>
        </p:txBody>
      </p:sp>
      <p:sp>
        <p:nvSpPr>
          <p:cNvPr id="100" name="Shape 100"/>
          <p:cNvSpPr/>
          <p:nvPr/>
        </p:nvSpPr>
        <p:spPr>
          <a:xfrm>
            <a:off x="394821" y="368350"/>
            <a:ext cx="153599" cy="127799"/>
          </a:xfrm>
          <a:prstGeom prst="flowChartConnector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8607371" y="368350"/>
            <a:ext cx="153599" cy="127799"/>
          </a:xfrm>
          <a:prstGeom prst="flowChartConnector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412681" y="6375500"/>
            <a:ext cx="153599" cy="127799"/>
          </a:xfrm>
          <a:prstGeom prst="flowChartConnector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8597846" y="6375500"/>
            <a:ext cx="153599" cy="127799"/>
          </a:xfrm>
          <a:prstGeom prst="flowChartConnector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7850600" y="6376700"/>
            <a:ext cx="1394699" cy="55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(640,0)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300" y="6378206"/>
            <a:ext cx="1394699" cy="55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(0,0)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7375738" y="-121387"/>
            <a:ext cx="2009100" cy="55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(640,480)</a:t>
            </a:r>
          </a:p>
        </p:txBody>
      </p:sp>
      <p:grpSp>
        <p:nvGrpSpPr>
          <p:cNvPr id="107" name="Shape 107"/>
          <p:cNvGrpSpPr/>
          <p:nvPr/>
        </p:nvGrpSpPr>
        <p:grpSpPr>
          <a:xfrm>
            <a:off x="5357075" y="4126725"/>
            <a:ext cx="2073300" cy="1264628"/>
            <a:chOff x="5357075" y="4126725"/>
            <a:chExt cx="2073300" cy="1264628"/>
          </a:xfrm>
        </p:grpSpPr>
        <p:sp>
          <p:nvSpPr>
            <p:cNvPr id="108" name="Shape 108"/>
            <p:cNvSpPr txBox="1"/>
            <p:nvPr/>
          </p:nvSpPr>
          <p:spPr>
            <a:xfrm>
              <a:off x="6001925" y="4126725"/>
              <a:ext cx="714599" cy="839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/>
                <a:t>T</a:t>
              </a:r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5357075" y="4834253"/>
              <a:ext cx="2073300" cy="557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3000">
                  <a:solidFill>
                    <a:schemeClr val="dk2"/>
                  </a:solidFill>
                </a:rPr>
                <a:t>(550,140)</a:t>
              </a:r>
            </a:p>
          </p:txBody>
        </p:sp>
      </p:grpSp>
      <p:grpSp>
        <p:nvGrpSpPr>
          <p:cNvPr id="110" name="Shape 110"/>
          <p:cNvGrpSpPr/>
          <p:nvPr/>
        </p:nvGrpSpPr>
        <p:grpSpPr>
          <a:xfrm>
            <a:off x="1333950" y="3661175"/>
            <a:ext cx="1984200" cy="1304949"/>
            <a:chOff x="1410150" y="3661175"/>
            <a:chExt cx="1984200" cy="1304949"/>
          </a:xfrm>
        </p:grpSpPr>
        <p:sp>
          <p:nvSpPr>
            <p:cNvPr id="111" name="Shape 111"/>
            <p:cNvSpPr txBox="1"/>
            <p:nvPr/>
          </p:nvSpPr>
          <p:spPr>
            <a:xfrm>
              <a:off x="2055000" y="3661175"/>
              <a:ext cx="714599" cy="839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4800"/>
                <a:t>P</a:t>
              </a:r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1410150" y="4409025"/>
              <a:ext cx="1984200" cy="557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3000">
                  <a:solidFill>
                    <a:schemeClr val="dk2"/>
                  </a:solidFill>
                </a:rPr>
                <a:t>(200,240)</a:t>
              </a:r>
            </a:p>
          </p:txBody>
        </p:sp>
      </p:grpSp>
      <p:grpSp>
        <p:nvGrpSpPr>
          <p:cNvPr id="113" name="Shape 113"/>
          <p:cNvGrpSpPr/>
          <p:nvPr/>
        </p:nvGrpSpPr>
        <p:grpSpPr>
          <a:xfrm>
            <a:off x="4058100" y="1487100"/>
            <a:ext cx="2180400" cy="1240474"/>
            <a:chOff x="3829500" y="1563300"/>
            <a:chExt cx="2180400" cy="1240474"/>
          </a:xfrm>
        </p:grpSpPr>
        <p:sp>
          <p:nvSpPr>
            <p:cNvPr id="114" name="Shape 114"/>
            <p:cNvSpPr txBox="1"/>
            <p:nvPr/>
          </p:nvSpPr>
          <p:spPr>
            <a:xfrm>
              <a:off x="4474350" y="1563300"/>
              <a:ext cx="714599" cy="839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/>
                <a:t>D</a:t>
              </a:r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3829500" y="2246675"/>
              <a:ext cx="2180400" cy="557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3000">
                  <a:solidFill>
                    <a:schemeClr val="dk2"/>
                  </a:solidFill>
                </a:rPr>
                <a:t>(500,300)</a:t>
              </a:r>
            </a:p>
          </p:txBody>
        </p:sp>
      </p:grpSp>
      <p:cxnSp>
        <p:nvCxnSpPr>
          <p:cNvPr id="116" name="Shape 116"/>
          <p:cNvCxnSpPr>
            <a:endCxn id="104" idx="1"/>
          </p:cNvCxnSpPr>
          <p:nvPr/>
        </p:nvCxnSpPr>
        <p:spPr>
          <a:xfrm flipH="1" rot="10800000">
            <a:off x="4697000" y="6655250"/>
            <a:ext cx="3153600" cy="24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7" name="Shape 117"/>
          <p:cNvCxnSpPr/>
          <p:nvPr/>
        </p:nvCxnSpPr>
        <p:spPr>
          <a:xfrm rot="10800000">
            <a:off x="1035725" y="6661550"/>
            <a:ext cx="29111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8" name="Shape 118"/>
          <p:cNvSpPr txBox="1"/>
          <p:nvPr/>
        </p:nvSpPr>
        <p:spPr>
          <a:xfrm>
            <a:off x="4000496" y="6411521"/>
            <a:ext cx="9108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640</a:t>
            </a:r>
          </a:p>
        </p:txBody>
      </p:sp>
      <p:cxnSp>
        <p:nvCxnSpPr>
          <p:cNvPr id="119" name="Shape 119"/>
          <p:cNvCxnSpPr/>
          <p:nvPr/>
        </p:nvCxnSpPr>
        <p:spPr>
          <a:xfrm>
            <a:off x="8911825" y="3607600"/>
            <a:ext cx="17700" cy="2661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0" name="Shape 120"/>
          <p:cNvCxnSpPr/>
          <p:nvPr/>
        </p:nvCxnSpPr>
        <p:spPr>
          <a:xfrm rot="10800000">
            <a:off x="8889206" y="553624"/>
            <a:ext cx="0" cy="2250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1" name="Shape 121"/>
          <p:cNvSpPr txBox="1"/>
          <p:nvPr/>
        </p:nvSpPr>
        <p:spPr>
          <a:xfrm rot="5445290">
            <a:off x="8545233" y="3162374"/>
            <a:ext cx="910879" cy="3750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480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61350" y="972930"/>
            <a:ext cx="9021300" cy="673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300"/>
              <a:t>What is the domain of </a:t>
            </a:r>
            <a:r>
              <a:rPr lang="en" sz="3300">
                <a:latin typeface="Courier New"/>
                <a:ea typeface="Courier New"/>
                <a:cs typeface="Courier New"/>
                <a:sym typeface="Courier New"/>
              </a:rPr>
              <a:t>update-danger</a:t>
            </a:r>
            <a:r>
              <a:rPr lang="en" sz="3300"/>
              <a:t>?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768475"/>
            <a:ext cx="4022400" cy="2594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870625" y="1692275"/>
            <a:ext cx="2615999" cy="75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Number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961950" y="3480175"/>
            <a:ext cx="3012899" cy="71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Number Number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923507" y="2193210"/>
            <a:ext cx="27696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String Number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915325" y="2711900"/>
            <a:ext cx="2526599" cy="5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String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948820" y="3076200"/>
            <a:ext cx="1976400" cy="630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Image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107150" y="5397000"/>
            <a:ext cx="3045600" cy="48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what are the inputs? </a:t>
            </a:r>
          </a:p>
        </p:txBody>
      </p:sp>
      <p:sp>
        <p:nvSpPr>
          <p:cNvPr id="138" name="Shape 138"/>
          <p:cNvSpPr txBox="1"/>
          <p:nvPr>
            <p:ph type="title"/>
          </p:nvPr>
        </p:nvSpPr>
        <p:spPr>
          <a:xfrm>
            <a:off x="304800" y="165097"/>
            <a:ext cx="8229600" cy="64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update-danger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4057"/>
            <a:ext cx="9143999" cy="401263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107150" y="4799400"/>
            <a:ext cx="4840199" cy="39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what is the name of the function?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76200" y="6153013"/>
            <a:ext cx="3178799" cy="4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what are the outputs?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Shape 146"/>
          <p:cNvGraphicFramePr/>
          <p:nvPr/>
        </p:nvGraphicFramePr>
        <p:xfrm>
          <a:off x="225025" y="104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{211FF97C-6FF8-4182-8513-7FA50FAECA18}</a:tableStyleId>
              </a:tblPr>
              <a:tblGrid>
                <a:gridCol w="3739400"/>
                <a:gridCol w="2146275"/>
                <a:gridCol w="2942825"/>
              </a:tblGrid>
              <a:tr h="10909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Current x-coordinate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Racket Code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45833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Next x-coordinate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855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solidFill>
                            <a:schemeClr val="lt1"/>
                          </a:solidFill>
                        </a:rPr>
                        <a:t>50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855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solidFill>
                            <a:schemeClr val="lt1"/>
                          </a:solidFill>
                        </a:rPr>
                        <a:t>75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855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solidFill>
                            <a:schemeClr val="lt1"/>
                          </a:solidFill>
                        </a:rPr>
                        <a:t>30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47" name="Shape 147"/>
          <p:cNvSpPr txBox="1"/>
          <p:nvPr/>
        </p:nvSpPr>
        <p:spPr>
          <a:xfrm>
            <a:off x="4286250" y="2339575"/>
            <a:ext cx="1625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(- 50 50)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4286250" y="4482700"/>
            <a:ext cx="1625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(- 30 50)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4286250" y="3411125"/>
            <a:ext cx="1625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(- 75 50)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7304500" y="2339575"/>
            <a:ext cx="5178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0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7304500" y="3411125"/>
            <a:ext cx="857099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25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7304500" y="4482700"/>
            <a:ext cx="750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-20</a:t>
            </a:r>
          </a:p>
        </p:txBody>
      </p:sp>
      <p:sp>
        <p:nvSpPr>
          <p:cNvPr id="153" name="Shape 153"/>
          <p:cNvSpPr txBox="1"/>
          <p:nvPr>
            <p:ph type="title"/>
          </p:nvPr>
        </p:nvSpPr>
        <p:spPr>
          <a:xfrm>
            <a:off x="72515" y="129757"/>
            <a:ext cx="9051899" cy="602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/>
              <a:t>how to write examples for </a:t>
            </a:r>
            <a:r>
              <a:rPr lang="en" sz="3400">
                <a:latin typeface="Courier New"/>
                <a:ea typeface="Courier New"/>
                <a:cs typeface="Courier New"/>
                <a:sym typeface="Courier New"/>
              </a:rPr>
              <a:t>update-danger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0" y="-157568"/>
            <a:ext cx="9033300" cy="60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Finish the design recipe with two examples and a definition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631"/>
            <a:ext cx="8510567" cy="634860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>
            <p:ph idx="1" type="body"/>
          </p:nvPr>
        </p:nvSpPr>
        <p:spPr>
          <a:xfrm>
            <a:off x="7308081" y="381000"/>
            <a:ext cx="1960799" cy="2020800"/>
          </a:xfrm>
          <a:prstGeom prst="rect">
            <a:avLst/>
          </a:prstGeom>
          <a:solidFill>
            <a:srgbClr val="2325E8">
              <a:alpha val="79230"/>
            </a:srgbClr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Don't forget to circle your examples!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297200" y="1441937"/>
            <a:ext cx="5324699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Complete the Design Recipe for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update-target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522100" y="3020700"/>
            <a:ext cx="4099800" cy="199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1"/>
                </a:solidFill>
              </a:rPr>
              <a:t>paper first then type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1"/>
                </a:solidFill>
              </a:rPr>
              <a:t>circle examples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1"/>
                </a:solidFill>
              </a:rPr>
              <a:t>ask questions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3000">
                <a:solidFill>
                  <a:schemeClr val="lt1"/>
                </a:solidFill>
              </a:rPr>
              <a:t>use your time well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Now you have a 90, don't just satisfy the requirements.  Impress me.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-59999" y="1689625"/>
            <a:ext cx="92640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Here are some suggestions: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Can you make your danger move slower? faster?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Can you make your target the move other way?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(just try, you can do it)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promotion goes to the person who goes above and beyond.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351523"/>
            <a:ext cx="8525100" cy="694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Lesson 5 Day 2 - Game Animation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92925" y="1262237"/>
            <a:ext cx="43557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/>
              <a:t>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Take 2 laptops back to your seat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go to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afsenyc.org/fda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4590575" y="1634700"/>
            <a:ext cx="4375500" cy="501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4590575" y="1455950"/>
            <a:ext cx="4362600" cy="49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</a:rPr>
              <a:t>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Wait for your laptop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lvl="0" rtl="0">
              <a:spcBef>
                <a:spcPts val="60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go to 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afsenyc.org/fda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cxnSp>
        <p:nvCxnSpPr>
          <p:cNvPr id="181" name="Shape 181"/>
          <p:cNvCxnSpPr/>
          <p:nvPr/>
        </p:nvCxnSpPr>
        <p:spPr>
          <a:xfrm>
            <a:off x="4509175" y="1140350"/>
            <a:ext cx="31799" cy="5464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Restructure of Functions Class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class account is closed down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students will use their own AFSE email account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games will be finished individually, we will no longer work with a partner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351523"/>
            <a:ext cx="6497699" cy="694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Lesson 5 Bug Finding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92925" y="1262237"/>
            <a:ext cx="43557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/>
              <a:t>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Take 2 laptops back to your seat for you and your partner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Log into WeScheme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blockcfda@afsenyc.org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afsestudent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/>
        </p:nvSpPr>
        <p:spPr>
          <a:xfrm>
            <a:off x="4590575" y="1634700"/>
            <a:ext cx="4375500" cy="501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/>
        </p:nvSpPr>
        <p:spPr>
          <a:xfrm>
            <a:off x="4590575" y="1455950"/>
            <a:ext cx="4362600" cy="49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</a:rPr>
              <a:t>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Take a 2 Bug Finding Work Sheets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</a:rPr>
              <a:t>Log into WeScheme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blockcfda@afsenyc.org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afsestudent</a:t>
            </a:r>
          </a:p>
        </p:txBody>
      </p:sp>
      <p:cxnSp>
        <p:nvCxnSpPr>
          <p:cNvPr id="37" name="Shape 37"/>
          <p:cNvCxnSpPr/>
          <p:nvPr/>
        </p:nvCxnSpPr>
        <p:spPr>
          <a:xfrm>
            <a:off x="4509175" y="1140350"/>
            <a:ext cx="31799" cy="5464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Homework due Wednesday 11/28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find new players, dangers, targets, and backgrounds for your game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if you have any trouble with this assignment, see me before the end of the day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start a new game file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76200" y="1600200"/>
            <a:ext cx="91482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sign into your AFSE email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sign into wescheme.org with your AFSE email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copy and paste the code from the email into a new program in WeScheme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save your new game file with a new file name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 your player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search images.google.com for animated gif images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find an image not blocked by the DOE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click the image, then click full-size image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copy and paste the URL of the image into your game file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your game just right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the contract for bitmap/url?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how do we scale an image?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can you do anything else to your images?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scale your player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; scale: number image -&gt; image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; scale/xy: number number image -&gt; image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how can you use the scale function to scale your player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take out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2400">
                <a:latin typeface="Courier New"/>
                <a:ea typeface="Courier New"/>
                <a:cs typeface="Courier New"/>
                <a:sym typeface="Courier New"/>
              </a:rPr>
              <a:t>update-danger/update-target </a:t>
            </a:r>
            <a:r>
              <a:rPr lang="en" sz="2400"/>
              <a:t>worksheet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548050" y="1555275"/>
            <a:ext cx="8279999" cy="502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fix the code for update-danger and update-target in your new game file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75056" y="274637"/>
            <a:ext cx="8211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computers were once larger arrays of relay tubes--similar to light bulbs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125" y="1453475"/>
            <a:ext cx="6485228" cy="515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626" y="931400"/>
            <a:ext cx="4182745" cy="519014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/>
        </p:nvSpPr>
        <p:spPr>
          <a:xfrm>
            <a:off x="894450" y="6052900"/>
            <a:ext cx="7355099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can man build a superman?</a:t>
            </a:r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2399471" y="185615"/>
            <a:ext cx="4861499" cy="839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 sz="4800"/>
              <a:t>January, 1950</a:t>
            </a:r>
          </a:p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x="6539132" y="2451740"/>
            <a:ext cx="2789100" cy="839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/>
              <a:t>20¢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bug?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250" y="1957875"/>
            <a:ext cx="4886325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5670325" y="876600"/>
            <a:ext cx="3308099" cy="16895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Admiral Grace Hopper was one of the foremost computer scientists of her day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175" y="967675"/>
            <a:ext cx="7048500" cy="55530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>
            <p:ph type="title"/>
          </p:nvPr>
        </p:nvSpPr>
        <p:spPr>
          <a:xfrm>
            <a:off x="457200" y="246072"/>
            <a:ext cx="8229600" cy="714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3800"/>
              <a:t>First actual case of bug being found.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694" y="1192712"/>
            <a:ext cx="6502661" cy="55451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38816" y="1182325"/>
            <a:ext cx="2370900" cy="1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Computer-scientists gather every year to honor Grace Hopper</a:t>
            </a:r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-94059" y="205584"/>
            <a:ext cx="10372499" cy="678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Grace Hopper Celebration of Women in Computing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914400" y="210347"/>
            <a:ext cx="2960999" cy="750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Bug Finding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954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Directions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Open your bug program.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Click run.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Read the error message.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Fix the bug.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Click run again.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Repeat until you have found all of the bugs and the program runs without errors.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Write a sentence explaining each bug on the space provided.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74829" y="351523"/>
            <a:ext cx="5986499" cy="694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Lesson 5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update-danger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-94734" y="1262237"/>
            <a:ext cx="4866900" cy="383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Take 2 laptops back to your seat 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Log into WeScheme USING YOUR OWN EMAIL ACCOUNT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4590575" y="1634700"/>
            <a:ext cx="4375500" cy="3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4408596" y="1227350"/>
            <a:ext cx="4979699" cy="35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B</a:t>
            </a:r>
          </a:p>
          <a:p>
            <a:pPr indent="-419100" lvl="0" marL="457200" rtl="0">
              <a:spcBef>
                <a:spcPts val="600"/>
              </a:spcBef>
              <a:buClr>
                <a:schemeClr val="lt1"/>
              </a:buClr>
              <a:buSzPct val="100000"/>
            </a:pPr>
            <a:r>
              <a:rPr lang="en" sz="3000">
                <a:solidFill>
                  <a:schemeClr val="lt1"/>
                </a:solidFill>
              </a:rPr>
              <a:t>Take 2 </a:t>
            </a:r>
            <a:r>
              <a:rPr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update-danger </a:t>
            </a:r>
            <a:r>
              <a:rPr lang="en" sz="3000">
                <a:solidFill>
                  <a:schemeClr val="lt1"/>
                </a:solidFill>
              </a:rPr>
              <a:t>worksheets </a:t>
            </a:r>
          </a:p>
          <a:p>
            <a:pPr indent="-419100" lvl="0" marL="457200" rtl="0">
              <a:spcBef>
                <a:spcPts val="600"/>
              </a:spcBef>
              <a:buClr>
                <a:schemeClr val="lt1"/>
              </a:buClr>
              <a:buSzPct val="100000"/>
            </a:pPr>
            <a:r>
              <a:rPr lang="en" sz="3000">
                <a:solidFill>
                  <a:schemeClr val="lt1"/>
                </a:solidFill>
              </a:rPr>
              <a:t>Log into WeScheme USING YOUR OWN EMAIL ACCOUNT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cxnSp>
        <p:nvCxnSpPr>
          <p:cNvPr id="86" name="Shape 86"/>
          <p:cNvCxnSpPr/>
          <p:nvPr/>
        </p:nvCxnSpPr>
        <p:spPr>
          <a:xfrm>
            <a:off x="4506997" y="1140350"/>
            <a:ext cx="3000" cy="39020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