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7016BBD-875F-4719-9B2B-F6FE02A2131E}">
  <a:tblStyle styleId="{27016BBD-875F-4719-9B2B-F6FE02A2131E}" styleName="Table_0"/>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SzPct val="100000"/>
            </a:pPr>
            <a:r>
              <a:rPr lang="en">
                <a:latin typeface="Times New Roman"/>
                <a:ea typeface="Times New Roman"/>
                <a:cs typeface="Times New Roman"/>
                <a:sym typeface="Times New Roman"/>
              </a:rPr>
              <a:t>Does it matter? Both will work just fine when you type them in...so why care?</a:t>
            </a:r>
          </a:p>
          <a:p>
            <a:pPr indent="-298450" lvl="0" marL="457200" rtl="0">
              <a:lnSpc>
                <a:spcPct val="115000"/>
              </a:lnSpc>
              <a:spcBef>
                <a:spcPts val="0"/>
              </a:spcBef>
              <a:buSzPct val="100000"/>
            </a:pPr>
            <a:r>
              <a:rPr lang="en">
                <a:latin typeface="Times New Roman"/>
                <a:ea typeface="Times New Roman"/>
                <a:cs typeface="Times New Roman"/>
                <a:sym typeface="Times New Roman"/>
              </a:rPr>
              <a:t>There’s more to being a writer than putting down grammatically-correct sentences. There’s more to being an architect or an artist than building a bridge or coloring in a canvas. All of these disciples involved an element of </a:t>
            </a:r>
            <a:r>
              <a:rPr i="1" lang="en">
                <a:latin typeface="Times New Roman"/>
                <a:ea typeface="Times New Roman"/>
                <a:cs typeface="Times New Roman"/>
                <a:sym typeface="Times New Roman"/>
              </a:rPr>
              <a:t>design</a:t>
            </a:r>
            <a:r>
              <a:rPr lang="en">
                <a:latin typeface="Times New Roman"/>
                <a:ea typeface="Times New Roman"/>
                <a:cs typeface="Times New Roman"/>
                <a:sym typeface="Times New Roman"/>
              </a:rPr>
              <a:t>.</a:t>
            </a:r>
          </a:p>
          <a:p>
            <a:pPr indent="-298450" lvl="0" marL="457200" rtl="0">
              <a:lnSpc>
                <a:spcPct val="115000"/>
              </a:lnSpc>
              <a:spcBef>
                <a:spcPts val="0"/>
              </a:spcBef>
              <a:buSzPct val="100000"/>
            </a:pPr>
            <a:r>
              <a:rPr lang="en">
                <a:latin typeface="Times New Roman"/>
                <a:ea typeface="Times New Roman"/>
                <a:cs typeface="Times New Roman"/>
                <a:sym typeface="Times New Roman"/>
              </a:rPr>
              <a:t>Likewise, there is more to being a Programmer than just writing code. You've gotten decent at writing code, and now you’re able to write sophisticated programs that include multiple functions - congratulations! But that also means you’re ready to consider what it means to </a:t>
            </a:r>
            <a:r>
              <a:rPr i="1" lang="en">
                <a:latin typeface="Times New Roman"/>
                <a:ea typeface="Times New Roman"/>
                <a:cs typeface="Times New Roman"/>
                <a:sym typeface="Times New Roman"/>
              </a:rPr>
              <a:t>design</a:t>
            </a:r>
            <a:r>
              <a:rPr lang="en">
                <a:latin typeface="Times New Roman"/>
                <a:ea typeface="Times New Roman"/>
                <a:cs typeface="Times New Roman"/>
                <a:sym typeface="Times New Roman"/>
              </a:rPr>
              <a:t> the code that you write.</a:t>
            </a:r>
          </a:p>
          <a:p>
            <a:pPr indent="-298450" lvl="0" marL="457200" rtl="0">
              <a:lnSpc>
                <a:spcPct val="115000"/>
              </a:lnSpc>
              <a:spcBef>
                <a:spcPts val="0"/>
              </a:spcBef>
              <a:buSzPct val="100000"/>
            </a:pPr>
            <a:r>
              <a:rPr lang="en">
                <a:latin typeface="Times New Roman"/>
                <a:ea typeface="Times New Roman"/>
                <a:cs typeface="Times New Roman"/>
                <a:sym typeface="Times New Roman"/>
              </a:rPr>
              <a:t>The first solution puts all of the logic into one function: the left boundary and the right boundary are both tested by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In the second solution,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uses both helper functions, each of which only tests one boundary at a time. Can you think of a reason why one might be better than another? Is it better to have a single, complex function that does all the work, or to have multiple simple functions that only do one thing apiece?</a:t>
            </a:r>
          </a:p>
          <a:p>
            <a:pPr indent="-298450" lvl="0" marL="457200" rtl="0">
              <a:lnSpc>
                <a:spcPct val="115000"/>
              </a:lnSpc>
              <a:spcBef>
                <a:spcPts val="0"/>
              </a:spcBef>
              <a:buSzPct val="100000"/>
            </a:pPr>
            <a:r>
              <a:rPr lang="en">
                <a:latin typeface="Times New Roman"/>
                <a:ea typeface="Times New Roman"/>
                <a:cs typeface="Times New Roman"/>
                <a:sym typeface="Times New Roman"/>
              </a:rPr>
              <a:t>Suppose you just built a car, but it’s not working right. What would you do? Ideally, you’d like to test each part of the car (the engine, the transmission, etc) </a:t>
            </a:r>
            <a:r>
              <a:rPr i="1" lang="en">
                <a:latin typeface="Times New Roman"/>
                <a:ea typeface="Times New Roman"/>
                <a:cs typeface="Times New Roman"/>
                <a:sym typeface="Times New Roman"/>
              </a:rPr>
              <a:t>one at a time</a:t>
            </a:r>
            <a:r>
              <a:rPr lang="en">
                <a:latin typeface="Times New Roman"/>
                <a:ea typeface="Times New Roman"/>
                <a:cs typeface="Times New Roman"/>
                <a:sym typeface="Times New Roman"/>
              </a:rPr>
              <a:t>, to see which one was broken. The same is true for code! If you have a bug, it’s much easier to find when every function is simple and easy to test, and the only complex functions are just built out of simpler ones.</a:t>
            </a:r>
          </a:p>
          <a:p>
            <a:pPr indent="-298450" lvl="0" marL="457200" rtl="0">
              <a:lnSpc>
                <a:spcPct val="115000"/>
              </a:lnSpc>
              <a:spcBef>
                <a:spcPts val="0"/>
              </a:spcBef>
              <a:buSzPct val="100000"/>
            </a:pPr>
            <a:r>
              <a:rPr lang="en">
                <a:latin typeface="Times New Roman"/>
                <a:ea typeface="Times New Roman"/>
                <a:cs typeface="Times New Roman"/>
                <a:sym typeface="Times New Roman"/>
              </a:rPr>
              <a:t>Another reason to like the second example is the fact that it lets programmers be lazy. Suppose you have a few characters in a videogame, all of which need to be kept on the screen. Some of them might only need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others might only need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and only a few might need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happens if the game suddenly needs to run on computers with differently-sized monitors, where the boundary is 1000 instead of 690? If you have simple and complex functions spread throughout your code, you’ll need to change them all. If your complex functions just use the simpler ones, you’d only need to change them in one place!</a:t>
            </a:r>
          </a:p>
          <a:p>
            <a:pPr indent="-298450" lvl="0" marL="457200" rtl="0">
              <a:lnSpc>
                <a:spcPct val="115000"/>
              </a:lnSpc>
              <a:spcBef>
                <a:spcPts val="0"/>
              </a:spcBef>
              <a:buSzPct val="100000"/>
            </a:pPr>
            <a:r>
              <a:rPr lang="en">
                <a:latin typeface="Times New Roman"/>
                <a:ea typeface="Times New Roman"/>
                <a:cs typeface="Times New Roman"/>
                <a:sym typeface="Times New Roman"/>
              </a:rPr>
              <a:t>Badly designed programs can work just fine, but they are hard to read, hard to test, and easy to screw up if things change. As you grow and develop as a programmer, you’ll need to think beyond just "making code work". It’s not good enough if it just works - as artists, we should care about whether or not code is </a:t>
            </a:r>
            <a:r>
              <a:rPr i="1" lang="en">
                <a:latin typeface="Times New Roman"/>
                <a:ea typeface="Times New Roman"/>
                <a:cs typeface="Times New Roman"/>
                <a:sym typeface="Times New Roman"/>
              </a:rPr>
              <a:t>well designed</a:t>
            </a:r>
            <a:r>
              <a:rPr lang="en">
                <a:latin typeface="Times New Roman"/>
                <a:ea typeface="Times New Roman"/>
                <a:cs typeface="Times New Roman"/>
                <a:sym typeface="Times New Roman"/>
              </a:rPr>
              <a:t>, too.</a:t>
            </a:r>
          </a:p>
          <a:p>
            <a:pPr indent="-298450" lvl="0" marL="457200" rtl="0">
              <a:lnSpc>
                <a:spcPct val="115000"/>
              </a:lnSpc>
              <a:spcBef>
                <a:spcPts val="0"/>
              </a:spcBef>
              <a:buSzPct val="100000"/>
            </a:pPr>
            <a:r>
              <a:rPr lang="en">
                <a:latin typeface="Times New Roman"/>
                <a:ea typeface="Times New Roman"/>
                <a:cs typeface="Times New Roman"/>
                <a:sym typeface="Times New Roman"/>
              </a:rPr>
              <a:t>This is what functions allow us to do! Everyone from programmers to mathematicians uses functions to carve up complex problems into simpler pieces, which make it possible to design elegant solutions to difficult problems.</a:t>
            </a:r>
          </a:p>
          <a:p>
            <a:pPr indent="-298450" lvl="0" marL="457200" rtl="0">
              <a:lnSpc>
                <a:spcPct val="115000"/>
              </a:lnSpc>
              <a:spcBef>
                <a:spcPts val="0"/>
              </a:spcBef>
              <a:buSzPct val="100000"/>
            </a:pPr>
            <a:r>
              <a:rPr lang="en">
                <a:latin typeface="Times New Roman"/>
                <a:ea typeface="Times New Roman"/>
                <a:cs typeface="Times New Roman"/>
                <a:sym typeface="Times New Roman"/>
              </a:rPr>
              <a:t>So the next time you sit down to solve a problem, think about algebraic abstraction, and how you might design a beautiful solution out of simple functions, rather than a huge, complex one.</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x="0" y="0"/>
          <a:ext cx="0" cy="0"/>
          <a:chOff x="0" y="0"/>
          <a:chExt cx="0" cy="0"/>
        </a:xfrm>
      </p:grpSpPr>
      <p:grpSp>
        <p:nvGrpSpPr>
          <p:cNvPr id="26" name="Shape 26"/>
          <p:cNvGrpSpPr/>
          <p:nvPr/>
        </p:nvGrpSpPr>
        <p:grpSpPr>
          <a:xfrm flipH="1" rot="10800000">
            <a:off x="0" y="-256"/>
            <a:ext cx="9162288" cy="4114897"/>
            <a:chOff x="-7937" y="4255637"/>
            <a:chExt cx="9144000" cy="2606675"/>
          </a:xfrm>
        </p:grpSpPr>
        <p:sp>
          <p:nvSpPr>
            <p:cNvPr id="27" name="Shape 27"/>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28" name="Shape 28"/>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29" name="Shape 29"/>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0" name="Shape 30"/>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1" name="Shape 31"/>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2" name="Shape 32"/>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3" name="Shape 33"/>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4" name="Shape 34"/>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5" name="Shape 35"/>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6" name="Shape 36"/>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7" name="Shape 37"/>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8" name="Shape 38"/>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9" name="Shape 39"/>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0" name="Shape 40"/>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1" name="Shape 41"/>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2" name="Shape 42"/>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3" name="Shape 43"/>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4" name="Shape 44"/>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5" name="Shape 45"/>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6" name="Shape 46"/>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7" name="Shape 47"/>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8" name="Shape 48"/>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9" name="Shape 49"/>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0" name="Shape 50"/>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1" name="Shape 51"/>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2" name="Shape 52"/>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3" name="Shape 53"/>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4" name="Shape 54"/>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5" name="Shape 55"/>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6" name="Shape 56"/>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7" name="Shape 57"/>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grpSp>
      <p:sp>
        <p:nvSpPr>
          <p:cNvPr id="58" name="Shape 58"/>
          <p:cNvSpPr txBox="1"/>
          <p:nvPr>
            <p:ph type="ctrTitle"/>
          </p:nvPr>
        </p:nvSpPr>
        <p:spPr>
          <a:xfrm>
            <a:off x="685800" y="2319514"/>
            <a:ext cx="7772400" cy="1650599"/>
          </a:xfrm>
          <a:prstGeom prst="rect">
            <a:avLst/>
          </a:prstGeom>
          <a:noFill/>
          <a:ln>
            <a:noFill/>
          </a:ln>
        </p:spPr>
        <p:txBody>
          <a:bodyPr anchorCtr="0" anchor="b" bIns="91425" lIns="91425" rIns="91425" tIns="91425"/>
          <a:lstStyle>
            <a:lvl1pPr lvl="0"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1pPr>
            <a:lvl2pPr lvl="1"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2pPr>
            <a:lvl3pPr lvl="2"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3pPr>
            <a:lvl4pPr lvl="3"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4pPr>
            <a:lvl5pPr lvl="4"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5pPr>
            <a:lvl6pPr lvl="5"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6pPr>
            <a:lvl7pPr lvl="6"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7pPr>
            <a:lvl8pPr lvl="7"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8pPr>
            <a:lvl9pPr lvl="8" rtl="0" algn="ctr">
              <a:spcBef>
                <a:spcPts val="0"/>
              </a:spcBef>
              <a:buClr>
                <a:schemeClr val="lt2"/>
              </a:buClr>
              <a:buSzPct val="100000"/>
              <a:buFont typeface="Georgia"/>
              <a:buNone/>
              <a:defRPr b="0" i="0" sz="4800" u="none" cap="none" strike="noStrike">
                <a:solidFill>
                  <a:schemeClr val="lt2"/>
                </a:solidFill>
                <a:latin typeface="Georgia"/>
                <a:ea typeface="Georgia"/>
                <a:cs typeface="Georgia"/>
                <a:sym typeface="Georgia"/>
              </a:defRPr>
            </a:lvl9pPr>
          </a:lstStyle>
          <a:p/>
        </p:txBody>
      </p:sp>
      <p:sp>
        <p:nvSpPr>
          <p:cNvPr id="59" name="Shape 59"/>
          <p:cNvSpPr txBox="1"/>
          <p:nvPr>
            <p:ph idx="1" type="subTitle"/>
          </p:nvPr>
        </p:nvSpPr>
        <p:spPr>
          <a:xfrm>
            <a:off x="685800" y="4114800"/>
            <a:ext cx="7772400" cy="881999"/>
          </a:xfrm>
          <a:prstGeom prst="rect">
            <a:avLst/>
          </a:prstGeom>
          <a:noFill/>
          <a:ln>
            <a:noFill/>
          </a:ln>
        </p:spPr>
        <p:txBody>
          <a:bodyPr anchorCtr="0" anchor="t" bIns="91425" lIns="91425" rIns="91425" tIns="91425"/>
          <a:lstStyle>
            <a:lvl1pPr lvl="0"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1pPr>
            <a:lvl2pPr lvl="1"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2pPr>
            <a:lvl3pPr lvl="2"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3pPr>
            <a:lvl4pPr lvl="3"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4pPr>
            <a:lvl5pPr lvl="4"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5pPr>
            <a:lvl6pPr lvl="5"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6pPr>
            <a:lvl7pPr lvl="6"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7pPr>
            <a:lvl8pPr lvl="7"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8pPr>
            <a:lvl9pPr lvl="8" rtl="0" algn="ctr">
              <a:spcBef>
                <a:spcPts val="0"/>
              </a:spcBef>
              <a:buClr>
                <a:schemeClr val="dk2"/>
              </a:buClr>
              <a:buSzPct val="100000"/>
              <a:buFont typeface="Georgia"/>
              <a:buNone/>
              <a:defRPr b="0" i="1" sz="2400" u="none" cap="none" strike="noStrike">
                <a:solidFill>
                  <a:schemeClr val="dk2"/>
                </a:solidFill>
                <a:latin typeface="Georgia"/>
                <a:ea typeface="Georgia"/>
                <a:cs typeface="Georgia"/>
                <a:sym typeface="Georgi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0" name="Shape 60"/>
        <p:cNvGrpSpPr/>
        <p:nvPr/>
      </p:nvGrpSpPr>
      <p:grpSpPr>
        <a:xfrm>
          <a:off x="0" y="0"/>
          <a:ext cx="0" cy="0"/>
          <a:chOff x="0" y="0"/>
          <a:chExt cx="0" cy="0"/>
        </a:xfrm>
      </p:grpSpPr>
      <p:sp>
        <p:nvSpPr>
          <p:cNvPr id="61" name="Shape 61"/>
          <p:cNvSpPr txBox="1"/>
          <p:nvPr>
            <p:ph type="title"/>
          </p:nvPr>
        </p:nvSpPr>
        <p:spPr>
          <a:xfrm>
            <a:off x="457200" y="207504"/>
            <a:ext cx="8229600" cy="1392599"/>
          </a:xfrm>
          <a:prstGeom prst="rect">
            <a:avLst/>
          </a:prstGeom>
          <a:noFill/>
          <a:ln>
            <a:noFill/>
          </a:ln>
        </p:spPr>
        <p:txBody>
          <a:bodyPr anchorCtr="0" anchor="b" bIns="91425" lIns="91425" rIns="91425" tIns="91425"/>
          <a:lstStyle>
            <a:lvl1pPr lvl="0" rtl="0" algn="l">
              <a:spcBef>
                <a:spcPts val="0"/>
              </a:spcBef>
              <a:buSzPct val="100000"/>
              <a:buFont typeface="Georgia"/>
              <a:buNone/>
              <a:defRPr b="0" sz="4800">
                <a:solidFill>
                  <a:schemeClr val="dk2"/>
                </a:solidFill>
                <a:latin typeface="Georgia"/>
                <a:ea typeface="Georgia"/>
                <a:cs typeface="Georgia"/>
                <a:sym typeface="Georgia"/>
              </a:defRPr>
            </a:lvl1pPr>
            <a:lvl2pPr lvl="1" rtl="0" algn="l">
              <a:spcBef>
                <a:spcPts val="0"/>
              </a:spcBef>
              <a:buSzPct val="100000"/>
              <a:buFont typeface="Georgia"/>
              <a:buNone/>
              <a:defRPr b="0" sz="4800">
                <a:solidFill>
                  <a:schemeClr val="dk2"/>
                </a:solidFill>
                <a:latin typeface="Georgia"/>
                <a:ea typeface="Georgia"/>
                <a:cs typeface="Georgia"/>
                <a:sym typeface="Georgia"/>
              </a:defRPr>
            </a:lvl2pPr>
            <a:lvl3pPr lvl="2" rtl="0" algn="l">
              <a:spcBef>
                <a:spcPts val="0"/>
              </a:spcBef>
              <a:buSzPct val="100000"/>
              <a:buFont typeface="Georgia"/>
              <a:buNone/>
              <a:defRPr b="0" sz="4800">
                <a:solidFill>
                  <a:schemeClr val="dk2"/>
                </a:solidFill>
                <a:latin typeface="Georgia"/>
                <a:ea typeface="Georgia"/>
                <a:cs typeface="Georgia"/>
                <a:sym typeface="Georgia"/>
              </a:defRPr>
            </a:lvl3pPr>
            <a:lvl4pPr lvl="3" rtl="0" algn="l">
              <a:spcBef>
                <a:spcPts val="0"/>
              </a:spcBef>
              <a:buSzPct val="100000"/>
              <a:buFont typeface="Georgia"/>
              <a:buNone/>
              <a:defRPr b="0" sz="4800">
                <a:solidFill>
                  <a:schemeClr val="dk2"/>
                </a:solidFill>
                <a:latin typeface="Georgia"/>
                <a:ea typeface="Georgia"/>
                <a:cs typeface="Georgia"/>
                <a:sym typeface="Georgia"/>
              </a:defRPr>
            </a:lvl4pPr>
            <a:lvl5pPr lvl="4" rtl="0" algn="l">
              <a:spcBef>
                <a:spcPts val="0"/>
              </a:spcBef>
              <a:buSzPct val="100000"/>
              <a:buFont typeface="Georgia"/>
              <a:buNone/>
              <a:defRPr b="0" sz="4800">
                <a:solidFill>
                  <a:schemeClr val="dk2"/>
                </a:solidFill>
                <a:latin typeface="Georgia"/>
                <a:ea typeface="Georgia"/>
                <a:cs typeface="Georgia"/>
                <a:sym typeface="Georgia"/>
              </a:defRPr>
            </a:lvl5pPr>
            <a:lvl6pPr lvl="5" rtl="0" algn="l">
              <a:spcBef>
                <a:spcPts val="0"/>
              </a:spcBef>
              <a:buSzPct val="100000"/>
              <a:buFont typeface="Georgia"/>
              <a:buNone/>
              <a:defRPr b="0" sz="4800">
                <a:solidFill>
                  <a:schemeClr val="dk2"/>
                </a:solidFill>
                <a:latin typeface="Georgia"/>
                <a:ea typeface="Georgia"/>
                <a:cs typeface="Georgia"/>
                <a:sym typeface="Georgia"/>
              </a:defRPr>
            </a:lvl6pPr>
            <a:lvl7pPr lvl="6" rtl="0" algn="l">
              <a:spcBef>
                <a:spcPts val="0"/>
              </a:spcBef>
              <a:buSzPct val="100000"/>
              <a:buFont typeface="Georgia"/>
              <a:buNone/>
              <a:defRPr b="0" sz="4800">
                <a:solidFill>
                  <a:schemeClr val="dk2"/>
                </a:solidFill>
                <a:latin typeface="Georgia"/>
                <a:ea typeface="Georgia"/>
                <a:cs typeface="Georgia"/>
                <a:sym typeface="Georgia"/>
              </a:defRPr>
            </a:lvl7pPr>
            <a:lvl8pPr lvl="7" rtl="0" algn="l">
              <a:spcBef>
                <a:spcPts val="0"/>
              </a:spcBef>
              <a:buSzPct val="100000"/>
              <a:buFont typeface="Georgia"/>
              <a:buNone/>
              <a:defRPr b="0" sz="4800">
                <a:solidFill>
                  <a:schemeClr val="dk2"/>
                </a:solidFill>
                <a:latin typeface="Georgia"/>
                <a:ea typeface="Georgia"/>
                <a:cs typeface="Georgia"/>
                <a:sym typeface="Georgia"/>
              </a:defRPr>
            </a:lvl8pPr>
            <a:lvl9pPr lvl="8" rtl="0" algn="l">
              <a:spcBef>
                <a:spcPts val="0"/>
              </a:spcBef>
              <a:buSzPct val="100000"/>
              <a:buFont typeface="Georgia"/>
              <a:buNone/>
              <a:defRPr b="0" sz="4800">
                <a:solidFill>
                  <a:schemeClr val="dk2"/>
                </a:solidFill>
                <a:latin typeface="Georgia"/>
                <a:ea typeface="Georgia"/>
                <a:cs typeface="Georgia"/>
                <a:sym typeface="Georgia"/>
              </a:defRPr>
            </a:lvl9pPr>
          </a:lstStyle>
          <a:p/>
        </p:txBody>
      </p:sp>
      <p:sp>
        <p:nvSpPr>
          <p:cNvPr id="62" name="Shape 62"/>
          <p:cNvSpPr txBox="1"/>
          <p:nvPr>
            <p:ph idx="1" type="body"/>
          </p:nvPr>
        </p:nvSpPr>
        <p:spPr>
          <a:xfrm>
            <a:off x="457200" y="1730374"/>
            <a:ext cx="8229600" cy="48374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3" name="Shape 63"/>
        <p:cNvGrpSpPr/>
        <p:nvPr/>
      </p:nvGrpSpPr>
      <p:grpSpPr>
        <a:xfrm>
          <a:off x="0" y="0"/>
          <a:ext cx="0" cy="0"/>
          <a:chOff x="0" y="0"/>
          <a:chExt cx="0" cy="0"/>
        </a:xfrm>
      </p:grpSpPr>
      <p:sp>
        <p:nvSpPr>
          <p:cNvPr id="64" name="Shape 64"/>
          <p:cNvSpPr txBox="1"/>
          <p:nvPr>
            <p:ph type="title"/>
          </p:nvPr>
        </p:nvSpPr>
        <p:spPr>
          <a:xfrm>
            <a:off x="457200" y="207504"/>
            <a:ext cx="8229600" cy="1392599"/>
          </a:xfrm>
          <a:prstGeom prst="rect">
            <a:avLst/>
          </a:prstGeom>
          <a:noFill/>
          <a:ln>
            <a:noFill/>
          </a:ln>
        </p:spPr>
        <p:txBody>
          <a:bodyPr anchorCtr="0" anchor="b" bIns="91425" lIns="91425" rIns="91425" tIns="91425"/>
          <a:lstStyle>
            <a:lvl1pPr lvl="0" rtl="0">
              <a:spcBef>
                <a:spcPts val="0"/>
              </a:spcBef>
              <a:defRPr sz="4800"/>
            </a:lvl1pPr>
            <a:lvl2pPr lvl="1" rtl="0">
              <a:spcBef>
                <a:spcPts val="0"/>
              </a:spcBef>
              <a:defRPr sz="4800"/>
            </a:lvl2pPr>
            <a:lvl3pPr lvl="2" rtl="0">
              <a:spcBef>
                <a:spcPts val="0"/>
              </a:spcBef>
              <a:defRPr sz="4800"/>
            </a:lvl3pPr>
            <a:lvl4pPr lvl="3" rtl="0">
              <a:spcBef>
                <a:spcPts val="0"/>
              </a:spcBef>
              <a:defRPr sz="4800"/>
            </a:lvl4pPr>
            <a:lvl5pPr lvl="4" rtl="0">
              <a:spcBef>
                <a:spcPts val="0"/>
              </a:spcBef>
              <a:defRPr sz="4800"/>
            </a:lvl5pPr>
            <a:lvl6pPr lvl="5" rtl="0">
              <a:spcBef>
                <a:spcPts val="0"/>
              </a:spcBef>
              <a:defRPr sz="4800"/>
            </a:lvl6pPr>
            <a:lvl7pPr lvl="6" rtl="0">
              <a:spcBef>
                <a:spcPts val="0"/>
              </a:spcBef>
              <a:defRPr sz="4800"/>
            </a:lvl7pPr>
            <a:lvl8pPr lvl="7" rtl="0">
              <a:spcBef>
                <a:spcPts val="0"/>
              </a:spcBef>
              <a:defRPr sz="4800"/>
            </a:lvl8pPr>
            <a:lvl9pPr lvl="8" rtl="0">
              <a:spcBef>
                <a:spcPts val="0"/>
              </a:spcBef>
              <a:defRPr sz="4800"/>
            </a:lvl9pPr>
          </a:lstStyle>
          <a:p/>
        </p:txBody>
      </p:sp>
      <p:sp>
        <p:nvSpPr>
          <p:cNvPr id="65" name="Shape 65"/>
          <p:cNvSpPr txBox="1"/>
          <p:nvPr>
            <p:ph idx="1" type="body"/>
          </p:nvPr>
        </p:nvSpPr>
        <p:spPr>
          <a:xfrm>
            <a:off x="457200" y="1730374"/>
            <a:ext cx="4041600" cy="48374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66" name="Shape 66"/>
          <p:cNvSpPr txBox="1"/>
          <p:nvPr>
            <p:ph idx="2" type="body"/>
          </p:nvPr>
        </p:nvSpPr>
        <p:spPr>
          <a:xfrm>
            <a:off x="4645148" y="1730374"/>
            <a:ext cx="4041600" cy="48374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57200" y="207504"/>
            <a:ext cx="8229600" cy="1392599"/>
          </a:xfrm>
          <a:prstGeom prst="rect">
            <a:avLst/>
          </a:prstGeom>
          <a:noFill/>
          <a:ln>
            <a:noFill/>
          </a:ln>
        </p:spPr>
        <p:txBody>
          <a:bodyPr anchorCtr="0" anchor="b" bIns="91425" lIns="91425" rIns="91425" tIns="91425"/>
          <a:lstStyle>
            <a:lvl1pPr lvl="0" rtl="0" algn="l">
              <a:spcBef>
                <a:spcPts val="0"/>
              </a:spcBef>
              <a:buSzPct val="100000"/>
              <a:buFont typeface="Georgia"/>
              <a:buNone/>
              <a:defRPr b="0" sz="4800">
                <a:solidFill>
                  <a:schemeClr val="dk2"/>
                </a:solidFill>
                <a:latin typeface="Georgia"/>
                <a:ea typeface="Georgia"/>
                <a:cs typeface="Georgia"/>
                <a:sym typeface="Georgia"/>
              </a:defRPr>
            </a:lvl1pPr>
            <a:lvl2pPr lvl="1" rtl="0" algn="l">
              <a:spcBef>
                <a:spcPts val="0"/>
              </a:spcBef>
              <a:buSzPct val="100000"/>
              <a:buFont typeface="Georgia"/>
              <a:buNone/>
              <a:defRPr b="0" sz="4800">
                <a:solidFill>
                  <a:schemeClr val="dk2"/>
                </a:solidFill>
                <a:latin typeface="Georgia"/>
                <a:ea typeface="Georgia"/>
                <a:cs typeface="Georgia"/>
                <a:sym typeface="Georgia"/>
              </a:defRPr>
            </a:lvl2pPr>
            <a:lvl3pPr lvl="2" rtl="0" algn="l">
              <a:spcBef>
                <a:spcPts val="0"/>
              </a:spcBef>
              <a:buSzPct val="100000"/>
              <a:buFont typeface="Georgia"/>
              <a:buNone/>
              <a:defRPr b="0" sz="4800">
                <a:solidFill>
                  <a:schemeClr val="dk2"/>
                </a:solidFill>
                <a:latin typeface="Georgia"/>
                <a:ea typeface="Georgia"/>
                <a:cs typeface="Georgia"/>
                <a:sym typeface="Georgia"/>
              </a:defRPr>
            </a:lvl3pPr>
            <a:lvl4pPr lvl="3" rtl="0" algn="l">
              <a:spcBef>
                <a:spcPts val="0"/>
              </a:spcBef>
              <a:buSzPct val="100000"/>
              <a:buFont typeface="Georgia"/>
              <a:buNone/>
              <a:defRPr b="0" sz="4800">
                <a:solidFill>
                  <a:schemeClr val="dk2"/>
                </a:solidFill>
                <a:latin typeface="Georgia"/>
                <a:ea typeface="Georgia"/>
                <a:cs typeface="Georgia"/>
                <a:sym typeface="Georgia"/>
              </a:defRPr>
            </a:lvl4pPr>
            <a:lvl5pPr lvl="4" rtl="0" algn="l">
              <a:spcBef>
                <a:spcPts val="0"/>
              </a:spcBef>
              <a:buSzPct val="100000"/>
              <a:buFont typeface="Georgia"/>
              <a:buNone/>
              <a:defRPr b="0" sz="4800">
                <a:solidFill>
                  <a:schemeClr val="dk2"/>
                </a:solidFill>
                <a:latin typeface="Georgia"/>
                <a:ea typeface="Georgia"/>
                <a:cs typeface="Georgia"/>
                <a:sym typeface="Georgia"/>
              </a:defRPr>
            </a:lvl5pPr>
            <a:lvl6pPr lvl="5" rtl="0" algn="l">
              <a:spcBef>
                <a:spcPts val="0"/>
              </a:spcBef>
              <a:buSzPct val="100000"/>
              <a:buFont typeface="Georgia"/>
              <a:buNone/>
              <a:defRPr b="0" sz="4800">
                <a:solidFill>
                  <a:schemeClr val="dk2"/>
                </a:solidFill>
                <a:latin typeface="Georgia"/>
                <a:ea typeface="Georgia"/>
                <a:cs typeface="Georgia"/>
                <a:sym typeface="Georgia"/>
              </a:defRPr>
            </a:lvl6pPr>
            <a:lvl7pPr lvl="6" rtl="0" algn="l">
              <a:spcBef>
                <a:spcPts val="0"/>
              </a:spcBef>
              <a:buSzPct val="100000"/>
              <a:buFont typeface="Georgia"/>
              <a:buNone/>
              <a:defRPr b="0" sz="4800">
                <a:solidFill>
                  <a:schemeClr val="dk2"/>
                </a:solidFill>
                <a:latin typeface="Georgia"/>
                <a:ea typeface="Georgia"/>
                <a:cs typeface="Georgia"/>
                <a:sym typeface="Georgia"/>
              </a:defRPr>
            </a:lvl7pPr>
            <a:lvl8pPr lvl="7" rtl="0" algn="l">
              <a:spcBef>
                <a:spcPts val="0"/>
              </a:spcBef>
              <a:buSzPct val="100000"/>
              <a:buFont typeface="Georgia"/>
              <a:buNone/>
              <a:defRPr b="0" sz="4800">
                <a:solidFill>
                  <a:schemeClr val="dk2"/>
                </a:solidFill>
                <a:latin typeface="Georgia"/>
                <a:ea typeface="Georgia"/>
                <a:cs typeface="Georgia"/>
                <a:sym typeface="Georgia"/>
              </a:defRPr>
            </a:lvl8pPr>
            <a:lvl9pPr lvl="8" rtl="0" algn="l">
              <a:spcBef>
                <a:spcPts val="0"/>
              </a:spcBef>
              <a:buSzPct val="100000"/>
              <a:buFont typeface="Georgia"/>
              <a:buNone/>
              <a:defRPr b="0" sz="4800">
                <a:solidFill>
                  <a:schemeClr val="dk2"/>
                </a:solidFill>
                <a:latin typeface="Georgia"/>
                <a:ea typeface="Georgia"/>
                <a:cs typeface="Georgia"/>
                <a:sym typeface="Georgi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9" name="Shape 69"/>
        <p:cNvGrpSpPr/>
        <p:nvPr/>
      </p:nvGrpSpPr>
      <p:grpSpPr>
        <a:xfrm>
          <a:off x="0" y="0"/>
          <a:ext cx="0" cy="0"/>
          <a:chOff x="0" y="0"/>
          <a:chExt cx="0" cy="0"/>
        </a:xfrm>
      </p:grpSpPr>
      <p:grpSp>
        <p:nvGrpSpPr>
          <p:cNvPr id="70" name="Shape 70"/>
          <p:cNvGrpSpPr/>
          <p:nvPr/>
        </p:nvGrpSpPr>
        <p:grpSpPr>
          <a:xfrm>
            <a:off x="0" y="5442546"/>
            <a:ext cx="9162288" cy="1430803"/>
            <a:chOff x="-7937" y="4255637"/>
            <a:chExt cx="9144000" cy="2606675"/>
          </a:xfrm>
        </p:grpSpPr>
        <p:sp>
          <p:nvSpPr>
            <p:cNvPr id="71" name="Shape 71"/>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2" name="Shape 72"/>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3" name="Shape 73"/>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4" name="Shape 74"/>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5" name="Shape 75"/>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6" name="Shape 76"/>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7" name="Shape 77"/>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8" name="Shape 78"/>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9" name="Shape 79"/>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0" name="Shape 80"/>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1" name="Shape 81"/>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2" name="Shape 82"/>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3" name="Shape 83"/>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4" name="Shape 84"/>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5" name="Shape 85"/>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6" name="Shape 86"/>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7" name="Shape 87"/>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8" name="Shape 88"/>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9" name="Shape 89"/>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0" name="Shape 90"/>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1" name="Shape 91"/>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2" name="Shape 92"/>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3" name="Shape 93"/>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4" name="Shape 94"/>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5" name="Shape 95"/>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6" name="Shape 96"/>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7" name="Shape 97"/>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8" name="Shape 98"/>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9" name="Shape 99"/>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100" name="Shape 100"/>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101" name="Shape 101"/>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grpSp>
      <p:sp>
        <p:nvSpPr>
          <p:cNvPr id="102" name="Shape 102"/>
          <p:cNvSpPr txBox="1"/>
          <p:nvPr>
            <p:ph idx="1" type="body"/>
          </p:nvPr>
        </p:nvSpPr>
        <p:spPr>
          <a:xfrm>
            <a:off x="457200" y="5662087"/>
            <a:ext cx="8229600" cy="905699"/>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2"/>
              </a:buClr>
              <a:buSzPct val="100000"/>
              <a:buFont typeface="Arial"/>
              <a:buChar char="●"/>
              <a:defRPr i="1" sz="2400">
                <a:solidFill>
                  <a:schemeClr val="lt2"/>
                </a:solidFill>
              </a:defRPr>
            </a:lvl1pPr>
            <a:lvl2pPr lvl="1" rtl="0" algn="ctr">
              <a:lnSpc>
                <a:spcPct val="100000"/>
              </a:lnSpc>
              <a:spcBef>
                <a:spcPts val="0"/>
              </a:spcBef>
              <a:spcAft>
                <a:spcPts val="0"/>
              </a:spcAft>
              <a:buClr>
                <a:schemeClr val="lt2"/>
              </a:buClr>
              <a:buSzPct val="100000"/>
              <a:buFont typeface="Courier New"/>
              <a:buChar char="o"/>
              <a:defRPr i="1" sz="2400">
                <a:solidFill>
                  <a:schemeClr val="lt2"/>
                </a:solidFill>
              </a:defRPr>
            </a:lvl2pPr>
            <a:lvl3pPr lvl="2" rtl="0" algn="ctr">
              <a:lnSpc>
                <a:spcPct val="100000"/>
              </a:lnSpc>
              <a:spcBef>
                <a:spcPts val="0"/>
              </a:spcBef>
              <a:spcAft>
                <a:spcPts val="0"/>
              </a:spcAft>
              <a:buClr>
                <a:schemeClr val="lt2"/>
              </a:buClr>
              <a:buSzPct val="100000"/>
              <a:buFont typeface="Wingdings"/>
              <a:buChar char="§"/>
              <a:defRPr i="1" sz="2400">
                <a:solidFill>
                  <a:schemeClr val="lt2"/>
                </a:solidFill>
              </a:defRPr>
            </a:lvl3pPr>
            <a:lvl4pPr lvl="3" rtl="0" algn="ctr">
              <a:lnSpc>
                <a:spcPct val="100000"/>
              </a:lnSpc>
              <a:spcBef>
                <a:spcPts val="0"/>
              </a:spcBef>
              <a:spcAft>
                <a:spcPts val="0"/>
              </a:spcAft>
              <a:buClr>
                <a:schemeClr val="lt2"/>
              </a:buClr>
              <a:buSzPct val="100000"/>
              <a:buFont typeface="Arial"/>
              <a:buChar char="●"/>
              <a:defRPr i="1" sz="2400">
                <a:solidFill>
                  <a:schemeClr val="lt2"/>
                </a:solidFill>
              </a:defRPr>
            </a:lvl4pPr>
            <a:lvl5pPr lvl="4" rtl="0" algn="ctr">
              <a:lnSpc>
                <a:spcPct val="100000"/>
              </a:lnSpc>
              <a:spcBef>
                <a:spcPts val="0"/>
              </a:spcBef>
              <a:spcAft>
                <a:spcPts val="0"/>
              </a:spcAft>
              <a:buClr>
                <a:schemeClr val="lt2"/>
              </a:buClr>
              <a:buSzPct val="100000"/>
              <a:buFont typeface="Courier New"/>
              <a:buChar char="o"/>
              <a:defRPr i="1" sz="2400">
                <a:solidFill>
                  <a:schemeClr val="lt2"/>
                </a:solidFill>
              </a:defRPr>
            </a:lvl5pPr>
            <a:lvl6pPr lvl="5" rtl="0" algn="ctr">
              <a:lnSpc>
                <a:spcPct val="100000"/>
              </a:lnSpc>
              <a:spcBef>
                <a:spcPts val="0"/>
              </a:spcBef>
              <a:spcAft>
                <a:spcPts val="0"/>
              </a:spcAft>
              <a:buClr>
                <a:schemeClr val="lt2"/>
              </a:buClr>
              <a:buSzPct val="100000"/>
              <a:buFont typeface="Wingdings"/>
              <a:buChar char="§"/>
              <a:defRPr i="1" sz="2400">
                <a:solidFill>
                  <a:schemeClr val="lt2"/>
                </a:solidFill>
              </a:defRPr>
            </a:lvl6pPr>
            <a:lvl7pPr lvl="6" rtl="0" algn="ctr">
              <a:lnSpc>
                <a:spcPct val="100000"/>
              </a:lnSpc>
              <a:spcBef>
                <a:spcPts val="0"/>
              </a:spcBef>
              <a:spcAft>
                <a:spcPts val="0"/>
              </a:spcAft>
              <a:buClr>
                <a:schemeClr val="lt2"/>
              </a:buClr>
              <a:buSzPct val="100000"/>
              <a:buFont typeface="Arial"/>
              <a:buChar char="●"/>
              <a:defRPr i="1" sz="2400">
                <a:solidFill>
                  <a:schemeClr val="lt2"/>
                </a:solidFill>
              </a:defRPr>
            </a:lvl7pPr>
            <a:lvl8pPr lvl="7" rtl="0" algn="ctr">
              <a:lnSpc>
                <a:spcPct val="100000"/>
              </a:lnSpc>
              <a:spcBef>
                <a:spcPts val="0"/>
              </a:spcBef>
              <a:spcAft>
                <a:spcPts val="0"/>
              </a:spcAft>
              <a:buClr>
                <a:schemeClr val="lt2"/>
              </a:buClr>
              <a:buSzPct val="100000"/>
              <a:buFont typeface="Courier New"/>
              <a:buChar char="o"/>
              <a:defRPr i="1" sz="2400">
                <a:solidFill>
                  <a:schemeClr val="lt2"/>
                </a:solidFill>
              </a:defRPr>
            </a:lvl8pPr>
            <a:lvl9pPr lvl="8" rtl="0" algn="ctr">
              <a:lnSpc>
                <a:spcPct val="100000"/>
              </a:lnSpc>
              <a:spcBef>
                <a:spcPts val="0"/>
              </a:spcBef>
              <a:spcAft>
                <a:spcPts val="0"/>
              </a:spcAft>
              <a:buClr>
                <a:schemeClr val="lt2"/>
              </a:buClr>
              <a:buSzPct val="100000"/>
              <a:buFont typeface="Wingdings"/>
              <a:buChar char="§"/>
              <a:defRPr i="1" sz="2400">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3" name="Shape 1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grpSp>
        <p:nvGrpSpPr>
          <p:cNvPr id="6" name="Shape 6"/>
          <p:cNvGrpSpPr/>
          <p:nvPr/>
        </p:nvGrpSpPr>
        <p:grpSpPr>
          <a:xfrm>
            <a:off x="0" y="0"/>
            <a:ext cx="9159875" cy="6864683"/>
            <a:chOff x="0" y="0"/>
            <a:chExt cx="5770" cy="4324"/>
          </a:xfrm>
        </p:grpSpPr>
        <p:sp>
          <p:nvSpPr>
            <p:cNvPr id="7" name="Shape 7"/>
            <p:cNvSpPr/>
            <p:nvPr/>
          </p:nvSpPr>
          <p:spPr>
            <a:xfrm>
              <a:off x="69" y="91"/>
              <a:ext cx="5700" cy="4199"/>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8" name="Shape 8"/>
            <p:cNvSpPr/>
            <p:nvPr/>
          </p:nvSpPr>
          <p:spPr>
            <a:xfrm>
              <a:off x="0" y="0"/>
              <a:ext cx="5760" cy="4324"/>
            </a:xfrm>
            <a:custGeom>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rIns="91425" tIns="45700">
              <a:noAutofit/>
            </a:bodyPr>
            <a:lstStyle/>
            <a:p>
              <a:pPr lvl="0">
                <a:spcBef>
                  <a:spcPts val="0"/>
                </a:spcBef>
                <a:buNone/>
              </a:pPr>
              <a:r>
                <a:t/>
              </a:r>
              <a:endParaRPr/>
            </a:p>
          </p:txBody>
        </p:sp>
      </p:grpSp>
      <p:grpSp>
        <p:nvGrpSpPr>
          <p:cNvPr id="9" name="Shape 9"/>
          <p:cNvGrpSpPr/>
          <p:nvPr/>
        </p:nvGrpSpPr>
        <p:grpSpPr>
          <a:xfrm>
            <a:off x="3175" y="609600"/>
            <a:ext cx="8302625" cy="3787775"/>
            <a:chOff x="3175" y="609600"/>
            <a:chExt cx="8302625" cy="3787775"/>
          </a:xfrm>
        </p:grpSpPr>
        <p:sp>
          <p:nvSpPr>
            <p:cNvPr id="10" name="Shape 10"/>
            <p:cNvSpPr/>
            <p:nvPr/>
          </p:nvSpPr>
          <p:spPr>
            <a:xfrm>
              <a:off x="5470525" y="609600"/>
              <a:ext cx="654050" cy="314325"/>
            </a:xfrm>
            <a:custGeom>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1" name="Shape 11"/>
            <p:cNvSpPr/>
            <p:nvPr/>
          </p:nvSpPr>
          <p:spPr>
            <a:xfrm>
              <a:off x="5959475" y="717550"/>
              <a:ext cx="225425" cy="95250"/>
            </a:xfrm>
            <a:custGeom>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2" name="Shape 12"/>
            <p:cNvSpPr/>
            <p:nvPr/>
          </p:nvSpPr>
          <p:spPr>
            <a:xfrm>
              <a:off x="4775200" y="2952750"/>
              <a:ext cx="60325" cy="15875"/>
            </a:xfrm>
            <a:custGeom>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3" name="Shape 13"/>
            <p:cNvSpPr/>
            <p:nvPr/>
          </p:nvSpPr>
          <p:spPr>
            <a:xfrm>
              <a:off x="6705600" y="622300"/>
              <a:ext cx="1600200" cy="771525"/>
            </a:xfrm>
            <a:custGeom>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4" name="Shape 14"/>
            <p:cNvSpPr/>
            <p:nvPr/>
          </p:nvSpPr>
          <p:spPr>
            <a:xfrm>
              <a:off x="6604000" y="2200275"/>
              <a:ext cx="200025" cy="15875"/>
            </a:xfrm>
            <a:custGeom>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5" name="Shape 15"/>
            <p:cNvSpPr/>
            <p:nvPr/>
          </p:nvSpPr>
          <p:spPr>
            <a:xfrm>
              <a:off x="6530975" y="2206625"/>
              <a:ext cx="228600" cy="53975"/>
            </a:xfrm>
            <a:custGeom>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6" name="Shape 16"/>
            <p:cNvSpPr/>
            <p:nvPr/>
          </p:nvSpPr>
          <p:spPr>
            <a:xfrm>
              <a:off x="6200775" y="2482850"/>
              <a:ext cx="444500" cy="66675"/>
            </a:xfrm>
            <a:custGeom>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7" name="Shape 17"/>
            <p:cNvSpPr/>
            <p:nvPr/>
          </p:nvSpPr>
          <p:spPr>
            <a:xfrm>
              <a:off x="6610350" y="2260600"/>
              <a:ext cx="107950" cy="19050"/>
            </a:xfrm>
            <a:custGeom>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8" name="Shape 18"/>
            <p:cNvSpPr/>
            <p:nvPr/>
          </p:nvSpPr>
          <p:spPr>
            <a:xfrm>
              <a:off x="6880225" y="2025650"/>
              <a:ext cx="180975" cy="95250"/>
            </a:xfrm>
            <a:custGeom>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9" name="Shape 19"/>
            <p:cNvSpPr/>
            <p:nvPr/>
          </p:nvSpPr>
          <p:spPr>
            <a:xfrm>
              <a:off x="6581775" y="1924050"/>
              <a:ext cx="533400" cy="104775"/>
            </a:xfrm>
            <a:custGeom>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20" name="Shape 20"/>
            <p:cNvSpPr/>
            <p:nvPr/>
          </p:nvSpPr>
          <p:spPr>
            <a:xfrm>
              <a:off x="6661150" y="1730375"/>
              <a:ext cx="815975" cy="257175"/>
            </a:xfrm>
            <a:custGeom>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21" name="Shape 21"/>
            <p:cNvSpPr/>
            <p:nvPr/>
          </p:nvSpPr>
          <p:spPr>
            <a:xfrm>
              <a:off x="3733800" y="3667125"/>
              <a:ext cx="139700" cy="31750"/>
            </a:xfrm>
            <a:custGeom>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22" name="Shape 22"/>
            <p:cNvSpPr/>
            <p:nvPr/>
          </p:nvSpPr>
          <p:spPr>
            <a:xfrm>
              <a:off x="3175" y="812800"/>
              <a:ext cx="6886575" cy="3584575"/>
            </a:xfrm>
            <a:custGeom>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grpSp>
      <p:sp>
        <p:nvSpPr>
          <p:cNvPr id="23" name="Shape 23"/>
          <p:cNvSpPr txBox="1"/>
          <p:nvPr>
            <p:ph type="title"/>
          </p:nvPr>
        </p:nvSpPr>
        <p:spPr>
          <a:xfrm>
            <a:off x="457200" y="207504"/>
            <a:ext cx="8229600" cy="1392599"/>
          </a:xfrm>
          <a:prstGeom prst="rect">
            <a:avLst/>
          </a:prstGeom>
          <a:noFill/>
          <a:ln>
            <a:noFill/>
          </a:ln>
        </p:spPr>
        <p:txBody>
          <a:bodyPr anchorCtr="0" anchor="b" bIns="91425" lIns="91425" rIns="91425" tIns="91425"/>
          <a:lstStyle>
            <a:lvl1pPr lvl="0"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1pPr>
            <a:lvl2pPr lvl="1"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2pPr>
            <a:lvl3pPr lvl="2"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3pPr>
            <a:lvl4pPr lvl="3"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4pPr>
            <a:lvl5pPr lvl="4"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5pPr>
            <a:lvl6pPr lvl="5"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6pPr>
            <a:lvl7pPr lvl="6"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7pPr>
            <a:lvl8pPr lvl="7"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8pPr>
            <a:lvl9pPr lvl="8" rtl="0" algn="l">
              <a:spcBef>
                <a:spcPts val="0"/>
              </a:spcBef>
              <a:buClr>
                <a:schemeClr val="dk2"/>
              </a:buClr>
              <a:buSzPct val="100000"/>
              <a:buFont typeface="Georgia"/>
              <a:buNone/>
              <a:defRPr b="0" i="0" sz="4800" u="none" cap="none" strike="noStrike">
                <a:solidFill>
                  <a:schemeClr val="dk2"/>
                </a:solidFill>
                <a:latin typeface="Georgia"/>
                <a:ea typeface="Georgia"/>
                <a:cs typeface="Georgia"/>
                <a:sym typeface="Georgia"/>
              </a:defRPr>
            </a:lvl9pPr>
          </a:lstStyle>
          <a:p/>
        </p:txBody>
      </p:sp>
      <p:sp>
        <p:nvSpPr>
          <p:cNvPr id="24" name="Shape 24"/>
          <p:cNvSpPr txBox="1"/>
          <p:nvPr>
            <p:ph idx="1" type="body"/>
          </p:nvPr>
        </p:nvSpPr>
        <p:spPr>
          <a:xfrm>
            <a:off x="457200" y="1730374"/>
            <a:ext cx="8229600" cy="4837499"/>
          </a:xfrm>
          <a:prstGeom prst="rect">
            <a:avLst/>
          </a:prstGeom>
          <a:noFill/>
          <a:ln>
            <a:noFill/>
          </a:ln>
        </p:spPr>
        <p:txBody>
          <a:bodyPr anchorCtr="0" anchor="t" bIns="91425" lIns="91425" rIns="91425" tIns="91425"/>
          <a:lstStyle>
            <a:lvl1pPr lvl="0" rtl="0" algn="l">
              <a:spcBef>
                <a:spcPts val="600"/>
              </a:spcBef>
              <a:buClr>
                <a:schemeClr val="dk2"/>
              </a:buClr>
              <a:buSzPct val="100000"/>
              <a:buFont typeface="Arial"/>
              <a:buChar char="●"/>
              <a:defRPr b="0" i="0" sz="3000" u="none" cap="none" strike="noStrike">
                <a:solidFill>
                  <a:schemeClr val="dk2"/>
                </a:solidFill>
                <a:latin typeface="Georgia"/>
                <a:ea typeface="Georgia"/>
                <a:cs typeface="Georgia"/>
                <a:sym typeface="Georgia"/>
              </a:defRPr>
            </a:lvl1pPr>
            <a:lvl2pPr lvl="1" rtl="0" algn="l">
              <a:spcBef>
                <a:spcPts val="480"/>
              </a:spcBef>
              <a:buClr>
                <a:schemeClr val="dk2"/>
              </a:buClr>
              <a:buSzPct val="100000"/>
              <a:buFont typeface="Courier New"/>
              <a:buChar char="o"/>
              <a:defRPr b="0" i="0" sz="2400" u="none" cap="none" strike="noStrike">
                <a:solidFill>
                  <a:schemeClr val="dk2"/>
                </a:solidFill>
                <a:latin typeface="Georgia"/>
                <a:ea typeface="Georgia"/>
                <a:cs typeface="Georgia"/>
                <a:sym typeface="Georgia"/>
              </a:defRPr>
            </a:lvl2pPr>
            <a:lvl3pPr lvl="2" rtl="0" algn="l">
              <a:spcBef>
                <a:spcPts val="480"/>
              </a:spcBef>
              <a:buClr>
                <a:schemeClr val="dk2"/>
              </a:buClr>
              <a:buSzPct val="100000"/>
              <a:buFont typeface="Wingdings"/>
              <a:buChar char="§"/>
              <a:defRPr b="0" i="0" sz="2400" u="none" cap="none" strike="noStrike">
                <a:solidFill>
                  <a:schemeClr val="dk2"/>
                </a:solidFill>
                <a:latin typeface="Georgia"/>
                <a:ea typeface="Georgia"/>
                <a:cs typeface="Georgia"/>
                <a:sym typeface="Georgia"/>
              </a:defRPr>
            </a:lvl3pPr>
            <a:lvl4pPr lvl="3" rtl="0" algn="l">
              <a:spcBef>
                <a:spcPts val="360"/>
              </a:spcBef>
              <a:buClr>
                <a:schemeClr val="dk2"/>
              </a:buClr>
              <a:buSzPct val="100000"/>
              <a:buFont typeface="Arial"/>
              <a:buChar char="●"/>
              <a:defRPr b="0" i="0" sz="1800" u="none" cap="none" strike="noStrike">
                <a:solidFill>
                  <a:schemeClr val="dk2"/>
                </a:solidFill>
                <a:latin typeface="Georgia"/>
                <a:ea typeface="Georgia"/>
                <a:cs typeface="Georgia"/>
                <a:sym typeface="Georgia"/>
              </a:defRPr>
            </a:lvl4pPr>
            <a:lvl5pPr lvl="4" rtl="0" algn="l">
              <a:spcBef>
                <a:spcPts val="360"/>
              </a:spcBef>
              <a:buClr>
                <a:schemeClr val="dk2"/>
              </a:buClr>
              <a:buSzPct val="100000"/>
              <a:buFont typeface="Courier New"/>
              <a:buChar char="o"/>
              <a:defRPr b="0" i="0" sz="1800" u="none" cap="none" strike="noStrike">
                <a:solidFill>
                  <a:schemeClr val="dk2"/>
                </a:solidFill>
                <a:latin typeface="Georgia"/>
                <a:ea typeface="Georgia"/>
                <a:cs typeface="Georgia"/>
                <a:sym typeface="Georgia"/>
              </a:defRPr>
            </a:lvl5pPr>
            <a:lvl6pPr lvl="5" rtl="0" algn="l">
              <a:spcBef>
                <a:spcPts val="360"/>
              </a:spcBef>
              <a:buClr>
                <a:schemeClr val="dk2"/>
              </a:buClr>
              <a:buSzPct val="100000"/>
              <a:buFont typeface="Wingdings"/>
              <a:buChar char="§"/>
              <a:defRPr b="0" i="0" sz="1800" u="none" cap="none" strike="noStrike">
                <a:solidFill>
                  <a:schemeClr val="dk2"/>
                </a:solidFill>
                <a:latin typeface="Georgia"/>
                <a:ea typeface="Georgia"/>
                <a:cs typeface="Georgia"/>
                <a:sym typeface="Georgia"/>
              </a:defRPr>
            </a:lvl6pPr>
            <a:lvl7pPr lvl="6" rtl="0" algn="l">
              <a:spcBef>
                <a:spcPts val="360"/>
              </a:spcBef>
              <a:buClr>
                <a:schemeClr val="dk2"/>
              </a:buClr>
              <a:buSzPct val="100000"/>
              <a:buFont typeface="Arial"/>
              <a:buChar char="●"/>
              <a:defRPr b="0" i="0" sz="1800" u="none" cap="none" strike="noStrike">
                <a:solidFill>
                  <a:schemeClr val="dk2"/>
                </a:solidFill>
                <a:latin typeface="Georgia"/>
                <a:ea typeface="Georgia"/>
                <a:cs typeface="Georgia"/>
                <a:sym typeface="Georgia"/>
              </a:defRPr>
            </a:lvl7pPr>
            <a:lvl8pPr lvl="7" rtl="0" algn="l">
              <a:spcBef>
                <a:spcPts val="360"/>
              </a:spcBef>
              <a:buClr>
                <a:schemeClr val="dk2"/>
              </a:buClr>
              <a:buSzPct val="100000"/>
              <a:buFont typeface="Courier New"/>
              <a:buChar char="o"/>
              <a:defRPr b="0" i="0" sz="1800" u="none" cap="none" strike="noStrike">
                <a:solidFill>
                  <a:schemeClr val="dk2"/>
                </a:solidFill>
                <a:latin typeface="Georgia"/>
                <a:ea typeface="Georgia"/>
                <a:cs typeface="Georgia"/>
                <a:sym typeface="Georgia"/>
              </a:defRPr>
            </a:lvl8pPr>
            <a:lvl9pPr lvl="8" rtl="0" algn="l">
              <a:spcBef>
                <a:spcPts val="360"/>
              </a:spcBef>
              <a:buClr>
                <a:schemeClr val="dk2"/>
              </a:buClr>
              <a:buSzPct val="100000"/>
              <a:buFont typeface="Wingdings"/>
              <a:buChar char="§"/>
              <a:defRPr b="0" i="0" sz="1800" u="none" cap="none" strike="noStrike">
                <a:solidFill>
                  <a:schemeClr val="dk2"/>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ctrTitle"/>
          </p:nvPr>
        </p:nvSpPr>
        <p:spPr>
          <a:xfrm>
            <a:off x="685800" y="2319514"/>
            <a:ext cx="7772400" cy="1650599"/>
          </a:xfrm>
          <a:prstGeom prst="rect">
            <a:avLst/>
          </a:prstGeom>
        </p:spPr>
        <p:txBody>
          <a:bodyPr anchorCtr="0" anchor="b" bIns="91425" lIns="91425" rIns="91425" tIns="91425">
            <a:noAutofit/>
          </a:bodyPr>
          <a:lstStyle/>
          <a:p>
            <a:pPr lvl="0">
              <a:spcBef>
                <a:spcPts val="0"/>
              </a:spcBef>
              <a:buNone/>
            </a:pPr>
            <a:r>
              <a:rPr lang="en"/>
              <a:t>7 - Conditional Branching</a:t>
            </a:r>
          </a:p>
        </p:txBody>
      </p:sp>
      <p:sp>
        <p:nvSpPr>
          <p:cNvPr id="109" name="Shape 109"/>
          <p:cNvSpPr txBox="1"/>
          <p:nvPr>
            <p:ph idx="1" type="subTitle"/>
          </p:nvPr>
        </p:nvSpPr>
        <p:spPr>
          <a:xfrm>
            <a:off x="685800" y="4114800"/>
            <a:ext cx="7772400" cy="881999"/>
          </a:xfrm>
          <a:prstGeom prst="rect">
            <a:avLst/>
          </a:prstGeom>
        </p:spPr>
        <p:txBody>
          <a:bodyPr anchorCtr="0" anchor="t" bIns="91425" lIns="91425" rIns="91425" tIns="91425">
            <a:noAutofit/>
          </a:bodyPr>
          <a:lstStyle/>
          <a:p>
            <a:pPr lvl="0">
              <a:spcBef>
                <a:spcPts val="0"/>
              </a:spcBef>
              <a:buNone/>
            </a:pPr>
            <a:r>
              <a:rPr lang="en"/>
              <a:t>partial functions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7504"/>
            <a:ext cx="8229600" cy="1392599"/>
          </a:xfrm>
          <a:prstGeom prst="rect">
            <a:avLst/>
          </a:prstGeom>
        </p:spPr>
        <p:txBody>
          <a:bodyPr anchorCtr="0" anchor="b" bIns="91425" lIns="91425" rIns="91425" tIns="91425">
            <a:noAutofit/>
          </a:bodyPr>
          <a:lstStyle/>
          <a:p>
            <a:pPr lvl="0">
              <a:spcBef>
                <a:spcPts val="0"/>
              </a:spcBef>
              <a:buNone/>
            </a:pPr>
            <a:r>
              <a:rPr lang="en"/>
              <a:t>Entry procedures 12/10/2012</a:t>
            </a:r>
          </a:p>
        </p:txBody>
      </p:sp>
      <p:sp>
        <p:nvSpPr>
          <p:cNvPr id="115" name="Shape 115"/>
          <p:cNvSpPr txBox="1"/>
          <p:nvPr>
            <p:ph idx="1" type="body"/>
          </p:nvPr>
        </p:nvSpPr>
        <p:spPr>
          <a:xfrm>
            <a:off x="-76200" y="1730374"/>
            <a:ext cx="4570499" cy="4837499"/>
          </a:xfrm>
          <a:prstGeom prst="rect">
            <a:avLst/>
          </a:prstGeom>
        </p:spPr>
        <p:txBody>
          <a:bodyPr anchorCtr="0" anchor="t" bIns="91425" lIns="91425" rIns="91425" tIns="91425">
            <a:noAutofit/>
          </a:bodyPr>
          <a:lstStyle/>
          <a:p>
            <a:pPr lvl="0" rtl="0" algn="ctr">
              <a:spcBef>
                <a:spcPts val="0"/>
              </a:spcBef>
              <a:buNone/>
            </a:pPr>
            <a:r>
              <a:rPr lang="en"/>
              <a:t>A</a:t>
            </a:r>
          </a:p>
          <a:p>
            <a:pPr lvl="0" rtl="0" algn="ctr">
              <a:spcBef>
                <a:spcPts val="0"/>
              </a:spcBef>
              <a:buNone/>
            </a:pPr>
            <a:r>
              <a:t/>
            </a:r>
            <a:endParaRPr/>
          </a:p>
          <a:p>
            <a:pPr indent="-228600" lvl="0" marL="457200" rtl="0">
              <a:spcBef>
                <a:spcPts val="0"/>
              </a:spcBef>
              <a:buFont typeface="Arial"/>
              <a:buChar char="●"/>
            </a:pPr>
            <a:r>
              <a:rPr lang="en"/>
              <a:t>take two laptops back to your seat</a:t>
            </a:r>
          </a:p>
          <a:p>
            <a:pPr indent="-228600" lvl="0" marL="457200" rtl="0">
              <a:spcBef>
                <a:spcPts val="0"/>
              </a:spcBef>
              <a:buFont typeface="Arial"/>
              <a:buChar char="●"/>
            </a:pPr>
            <a:r>
              <a:rPr lang="en"/>
              <a:t>follow the instructions on your worksheet</a:t>
            </a:r>
          </a:p>
        </p:txBody>
      </p:sp>
      <p:sp>
        <p:nvSpPr>
          <p:cNvPr id="116" name="Shape 116"/>
          <p:cNvSpPr txBox="1"/>
          <p:nvPr>
            <p:ph idx="2" type="body"/>
          </p:nvPr>
        </p:nvSpPr>
        <p:spPr>
          <a:xfrm>
            <a:off x="4645148" y="1730374"/>
            <a:ext cx="4482299" cy="4837499"/>
          </a:xfrm>
          <a:prstGeom prst="rect">
            <a:avLst/>
          </a:prstGeom>
        </p:spPr>
        <p:txBody>
          <a:bodyPr anchorCtr="0" anchor="t" bIns="91425" lIns="91425" rIns="91425" tIns="91425">
            <a:noAutofit/>
          </a:bodyPr>
          <a:lstStyle/>
          <a:p>
            <a:pPr lvl="0" rtl="0" algn="ctr">
              <a:spcBef>
                <a:spcPts val="0"/>
              </a:spcBef>
              <a:buNone/>
            </a:pPr>
            <a:r>
              <a:rPr lang="en"/>
              <a:t>B</a:t>
            </a:r>
          </a:p>
          <a:p>
            <a:pPr lvl="0" rtl="0" algn="ctr">
              <a:spcBef>
                <a:spcPts val="0"/>
              </a:spcBef>
              <a:buNone/>
            </a:pPr>
            <a:r>
              <a:t/>
            </a:r>
            <a:endParaRPr/>
          </a:p>
          <a:p>
            <a:pPr indent="-228600" lvl="0" marL="457200" rtl="0">
              <a:spcBef>
                <a:spcPts val="0"/>
              </a:spcBef>
              <a:buFont typeface="Arial"/>
              <a:buChar char="●"/>
            </a:pPr>
            <a:r>
              <a:rPr lang="en"/>
              <a:t>take two worksheets back to your seat</a:t>
            </a:r>
          </a:p>
          <a:p>
            <a:pPr indent="-228600" lvl="0" marL="457200">
              <a:spcBef>
                <a:spcPts val="0"/>
              </a:spcBef>
              <a:buFont typeface="Arial"/>
              <a:buChar char="●"/>
            </a:pPr>
            <a:r>
              <a:rPr lang="en"/>
              <a:t>follow the instructions on your worksheet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nvSpPr>
        <p:spPr>
          <a:xfrm>
            <a:off x="89041" y="391203"/>
            <a:ext cx="8860199" cy="3760199"/>
          </a:xfrm>
          <a:prstGeom prst="rect">
            <a:avLst/>
          </a:prstGeom>
          <a:noFill/>
          <a:ln>
            <a:noFill/>
          </a:ln>
        </p:spPr>
        <p:txBody>
          <a:bodyPr anchorCtr="0" anchor="ctr" bIns="91425" lIns="91425" rIns="91425" tIns="91425">
            <a:noAutofit/>
          </a:bodyPr>
          <a:lstStyle/>
          <a:p>
            <a:pPr lvl="0" rtl="0">
              <a:lnSpc>
                <a:spcPct val="115000"/>
              </a:lnSpc>
              <a:spcBef>
                <a:spcPts val="1800"/>
              </a:spcBef>
              <a:spcAft>
                <a:spcPts val="400"/>
              </a:spcAft>
              <a:buNone/>
            </a:pPr>
            <a:r>
              <a:rPr b="1" lang="en" sz="1800"/>
              <a:t>Design Recipe: cost</a:t>
            </a:r>
          </a:p>
          <a:p>
            <a:pPr lvl="0" rtl="0">
              <a:lnSpc>
                <a:spcPct val="115000"/>
              </a:lnSpc>
              <a:spcBef>
                <a:spcPts val="0"/>
              </a:spcBef>
              <a:buNone/>
            </a:pPr>
            <a:r>
              <a:rPr i="1" lang="en" sz="1800"/>
              <a:t>Luigi’s Pizza has hired you as a programmer. They offer Pepperoni ($10.50), Cheese ($9.00), Chicken ($11.25) and Broccoli ($10.25). Write a function called cost which takes in the name of a topping and outputs the cost of a pizza with that topping.</a:t>
            </a:r>
          </a:p>
          <a:p>
            <a:pPr lvl="0" rtl="0">
              <a:lnSpc>
                <a:spcPct val="115000"/>
              </a:lnSpc>
              <a:spcBef>
                <a:spcPts val="1400"/>
              </a:spcBef>
              <a:spcAft>
                <a:spcPts val="400"/>
              </a:spcAft>
              <a:buNone/>
            </a:pPr>
            <a:r>
              <a:rPr b="1" lang="en" sz="1800">
                <a:solidFill>
                  <a:srgbClr val="666666"/>
                </a:solidFill>
              </a:rPr>
              <a:t>Contract+Purpose Statement</a:t>
            </a:r>
          </a:p>
          <a:p>
            <a:pPr lvl="0" rtl="0">
              <a:lnSpc>
                <a:spcPct val="115000"/>
              </a:lnSpc>
              <a:spcBef>
                <a:spcPts val="0"/>
              </a:spcBef>
              <a:buNone/>
            </a:pPr>
            <a:r>
              <a:rPr lang="en" sz="1800"/>
              <a:t>Every contract has three parts:</a:t>
            </a:r>
          </a:p>
          <a:p>
            <a:pPr lvl="0" rtl="0">
              <a:spcBef>
                <a:spcPts val="0"/>
              </a:spcBef>
              <a:buNone/>
            </a:pPr>
            <a:r>
              <a:rPr lang="en" sz="1800"/>
              <a:t>; __________________ : _______________________________ -&gt; ______________</a:t>
            </a:r>
          </a:p>
          <a:p>
            <a:pPr lvl="0" rtl="0">
              <a:spcBef>
                <a:spcPts val="0"/>
              </a:spcBef>
              <a:buNone/>
            </a:pPr>
            <a:r>
              <a:rPr lang="en" sz="1800"/>
              <a:t>	name						Domain				   			 Range</a:t>
            </a:r>
          </a:p>
          <a:p>
            <a:pPr lvl="0" rtl="0">
              <a:spcBef>
                <a:spcPts val="0"/>
              </a:spcBef>
              <a:buNone/>
            </a:pPr>
            <a:r>
              <a:rPr lang="en" sz="1800"/>
              <a:t>;____________________________________________________________________</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nvSpPr>
        <p:spPr>
          <a:xfrm>
            <a:off x="152400" y="152400"/>
            <a:ext cx="8765100" cy="6500400"/>
          </a:xfrm>
          <a:prstGeom prst="rect">
            <a:avLst/>
          </a:prstGeom>
          <a:noFill/>
          <a:ln>
            <a:noFill/>
          </a:ln>
        </p:spPr>
        <p:txBody>
          <a:bodyPr anchorCtr="0" anchor="ctr" bIns="91425" lIns="91425" rIns="91425" tIns="91425">
            <a:noAutofit/>
          </a:bodyPr>
          <a:lstStyle/>
          <a:p>
            <a:pPr lvl="0" rtl="0">
              <a:lnSpc>
                <a:spcPct val="115000"/>
              </a:lnSpc>
              <a:spcBef>
                <a:spcPts val="1400"/>
              </a:spcBef>
              <a:spcAft>
                <a:spcPts val="400"/>
              </a:spcAft>
              <a:buNone/>
            </a:pPr>
            <a:r>
              <a:rPr b="1" lang="en" sz="1800">
                <a:solidFill>
                  <a:srgbClr val="666666"/>
                </a:solidFill>
              </a:rPr>
              <a:t>Give Examples</a:t>
            </a:r>
          </a:p>
          <a:p>
            <a:pPr lvl="0" rtl="0">
              <a:lnSpc>
                <a:spcPct val="115000"/>
              </a:lnSpc>
              <a:spcBef>
                <a:spcPts val="0"/>
              </a:spcBef>
              <a:buNone/>
            </a:pPr>
            <a:r>
              <a:rPr lang="en" sz="1800"/>
              <a:t>On the computer, write an example of your function for</a:t>
            </a:r>
            <a:r>
              <a:rPr lang="en" sz="1800" u="sng"/>
              <a:t> each topping</a:t>
            </a:r>
            <a:r>
              <a:rPr lang="en" sz="1800"/>
              <a:t>, using EXAMPLE.</a:t>
            </a:r>
          </a:p>
          <a:p>
            <a:pPr lvl="0" rtl="0">
              <a:spcBef>
                <a:spcPts val="0"/>
              </a:spcBef>
              <a:buNone/>
            </a:pPr>
            <a:r>
              <a:t/>
            </a:r>
            <a:endParaRPr sz="1800"/>
          </a:p>
          <a:p>
            <a:pPr lvl="0" rtl="0">
              <a:spcBef>
                <a:spcPts val="0"/>
              </a:spcBef>
              <a:buNone/>
            </a:pPr>
            <a:r>
              <a:rPr lang="en" sz="1800"/>
              <a:t>(EXAMPLE	(________________________)  ___________________________)</a:t>
            </a:r>
          </a:p>
          <a:p>
            <a:pPr lvl="0" rtl="0">
              <a:spcBef>
                <a:spcPts val="0"/>
              </a:spcBef>
              <a:buNone/>
            </a:pPr>
            <a:r>
              <a:rPr lang="en" sz="1800"/>
              <a:t>			Use the function here				What should the function produce?</a:t>
            </a:r>
          </a:p>
          <a:p>
            <a:pPr lvl="0" rtl="0">
              <a:spcBef>
                <a:spcPts val="0"/>
              </a:spcBef>
              <a:buNone/>
            </a:pPr>
            <a:r>
              <a:t/>
            </a:r>
            <a:endParaRPr sz="1800"/>
          </a:p>
          <a:p>
            <a:pPr lvl="0" rtl="0">
              <a:spcBef>
                <a:spcPts val="0"/>
              </a:spcBef>
              <a:buNone/>
            </a:pPr>
            <a:r>
              <a:rPr lang="en" sz="1800"/>
              <a:t>(EXAMPLE	(_________________________)  ___________________________)</a:t>
            </a:r>
          </a:p>
          <a:p>
            <a:pPr lvl="0" rtl="0">
              <a:spcBef>
                <a:spcPts val="0"/>
              </a:spcBef>
              <a:buNone/>
            </a:pPr>
            <a:r>
              <a:rPr lang="en" sz="1800"/>
              <a:t>			Use the function here				What should the function produce?</a:t>
            </a:r>
          </a:p>
          <a:p>
            <a:pPr lvl="0" rtl="0">
              <a:spcBef>
                <a:spcPts val="0"/>
              </a:spcBef>
              <a:buNone/>
            </a:pPr>
            <a:r>
              <a:t/>
            </a:r>
            <a:endParaRPr sz="1800"/>
          </a:p>
          <a:p>
            <a:pPr lvl="0" rtl="0">
              <a:spcBef>
                <a:spcPts val="0"/>
              </a:spcBef>
              <a:buNone/>
            </a:pPr>
            <a:r>
              <a:rPr lang="en" sz="1800"/>
              <a:t>(EXAMPLE	(__________________________)  ___________________________)</a:t>
            </a:r>
          </a:p>
          <a:p>
            <a:pPr lvl="0" rtl="0">
              <a:spcBef>
                <a:spcPts val="0"/>
              </a:spcBef>
              <a:buNone/>
            </a:pPr>
            <a:r>
              <a:rPr lang="en" sz="1800"/>
              <a:t>			Use the function here				What should the function produce?</a:t>
            </a:r>
          </a:p>
          <a:p>
            <a:pPr lvl="0" rtl="0">
              <a:spcBef>
                <a:spcPts val="0"/>
              </a:spcBef>
              <a:buNone/>
            </a:pPr>
            <a:r>
              <a:t/>
            </a:r>
            <a:endParaRPr sz="1800"/>
          </a:p>
          <a:p>
            <a:pPr lvl="0" rtl="0">
              <a:spcBef>
                <a:spcPts val="0"/>
              </a:spcBef>
              <a:buNone/>
            </a:pPr>
            <a:r>
              <a:rPr lang="en" sz="1800"/>
              <a:t>(EXAMPLE	(_________________________)  ___________________________)</a:t>
            </a:r>
          </a:p>
          <a:p>
            <a:pPr lvl="0" rtl="0">
              <a:spcBef>
                <a:spcPts val="0"/>
              </a:spcBef>
              <a:buNone/>
            </a:pPr>
            <a:r>
              <a:rPr lang="en" sz="1800"/>
              <a:t>			Use the function here				What should the function produce?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nvSpPr>
        <p:spPr>
          <a:xfrm>
            <a:off x="316200" y="399829"/>
            <a:ext cx="8511599" cy="5977499"/>
          </a:xfrm>
          <a:prstGeom prst="rect">
            <a:avLst/>
          </a:prstGeom>
          <a:noFill/>
          <a:ln>
            <a:noFill/>
          </a:ln>
        </p:spPr>
        <p:txBody>
          <a:bodyPr anchorCtr="0" anchor="ctr" bIns="91425" lIns="91425" rIns="91425" tIns="91425">
            <a:noAutofit/>
          </a:bodyPr>
          <a:lstStyle/>
          <a:p>
            <a:pPr lvl="0" rtl="0">
              <a:lnSpc>
                <a:spcPct val="115000"/>
              </a:lnSpc>
              <a:spcBef>
                <a:spcPts val="1400"/>
              </a:spcBef>
              <a:spcAft>
                <a:spcPts val="400"/>
              </a:spcAft>
              <a:buNone/>
            </a:pPr>
            <a:r>
              <a:rPr b="1" lang="en" sz="1800">
                <a:solidFill>
                  <a:srgbClr val="666666"/>
                </a:solidFill>
              </a:rPr>
              <a:t>Function Header</a:t>
            </a:r>
          </a:p>
          <a:p>
            <a:pPr lvl="0" rtl="0">
              <a:lnSpc>
                <a:spcPct val="115000"/>
              </a:lnSpc>
              <a:spcBef>
                <a:spcPts val="0"/>
              </a:spcBef>
              <a:buNone/>
            </a:pPr>
            <a:r>
              <a:rPr lang="en" sz="1800"/>
              <a:t>Write the Function Header, giving variable names to all your input values.</a:t>
            </a:r>
          </a:p>
          <a:p>
            <a:pPr lvl="0" rtl="0">
              <a:spcBef>
                <a:spcPts val="0"/>
              </a:spcBef>
              <a:buNone/>
            </a:pPr>
            <a:r>
              <a:t/>
            </a:r>
            <a:endParaRPr sz="1800"/>
          </a:p>
          <a:p>
            <a:pPr lvl="0" rtl="0">
              <a:spcBef>
                <a:spcPts val="0"/>
              </a:spcBef>
              <a:buNone/>
            </a:pPr>
            <a:r>
              <a:rPr lang="en" sz="1800"/>
              <a:t>(define (____________            ___________________)</a:t>
            </a:r>
          </a:p>
          <a:p>
            <a:pPr lvl="0" rtl="0">
              <a:spcBef>
                <a:spcPts val="0"/>
              </a:spcBef>
              <a:buNone/>
            </a:pPr>
            <a:r>
              <a:rPr lang="en" sz="1800"/>
              <a:t>		     function name			     variable names</a:t>
            </a:r>
          </a:p>
          <a:p>
            <a:pPr lvl="0" rtl="0">
              <a:spcBef>
                <a:spcPts val="0"/>
              </a:spcBef>
              <a:buNone/>
            </a:pPr>
            <a:r>
              <a:rPr lang="en" sz="1800"/>
              <a:t>	(</a:t>
            </a:r>
            <a:r>
              <a:rPr lang="en" sz="1800" u="sng"/>
              <a:t>cond</a:t>
            </a:r>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t/>
            </a:r>
            <a:endParaRPr sz="1800" u="sng"/>
          </a:p>
          <a:p>
            <a:pPr lvl="0" rtl="0">
              <a:spcBef>
                <a:spcPts val="0"/>
              </a:spcBef>
              <a:buNone/>
            </a:pPr>
            <a:r>
              <a:rPr lang="en" sz="1800"/>
              <a:t>))</a:t>
            </a:r>
          </a:p>
        </p:txBody>
      </p:sp>
      <p:graphicFrame>
        <p:nvGraphicFramePr>
          <p:cNvPr id="132" name="Shape 132"/>
          <p:cNvGraphicFramePr/>
          <p:nvPr/>
        </p:nvGraphicFramePr>
        <p:xfrm>
          <a:off x="1076662" y="2881150"/>
          <a:ext cx="3000000" cy="3000000"/>
        </p:xfrm>
        <a:graphic>
          <a:graphicData uri="http://schemas.openxmlformats.org/drawingml/2006/table">
            <a:tbl>
              <a:tblPr>
                <a:noFill/>
                <a:tableStyleId>{27016BBD-875F-4719-9B2B-F6FE02A2131E}</a:tableStyleId>
              </a:tblPr>
              <a:tblGrid>
                <a:gridCol w="3483800"/>
                <a:gridCol w="3031750"/>
              </a:tblGrid>
              <a:tr h="481150">
                <a:tc>
                  <a:txBody>
                    <a:bodyPr>
                      <a:noAutofit/>
                    </a:bodyPr>
                    <a:lstStyle/>
                    <a:p>
                      <a:pPr lvl="0" rtl="0" algn="ctr">
                        <a:lnSpc>
                          <a:spcPct val="115000"/>
                        </a:lnSpc>
                        <a:spcBef>
                          <a:spcPts val="0"/>
                        </a:spcBef>
                        <a:buNone/>
                      </a:pPr>
                      <a:r>
                        <a:rPr lang="en" sz="1800"/>
                        <a:t>(string=? toppings “pepperoni”)</a:t>
                      </a:r>
                    </a:p>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20375">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20375">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20375">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20375">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20375">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38100" marB="38100" marR="38100" marL="381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7504"/>
            <a:ext cx="8229600" cy="1392599"/>
          </a:xfrm>
          <a:prstGeom prst="rect">
            <a:avLst/>
          </a:prstGeom>
        </p:spPr>
        <p:txBody>
          <a:bodyPr anchorCtr="0" anchor="b" bIns="91425" lIns="91425" rIns="91425" tIns="91425">
            <a:noAutofit/>
          </a:bodyPr>
          <a:lstStyle/>
          <a:p>
            <a:pPr lvl="0" rtl="0">
              <a:spcBef>
                <a:spcPts val="0"/>
              </a:spcBef>
              <a:buNone/>
            </a:pPr>
            <a:r>
              <a:rPr lang="en"/>
              <a:t>your tasks for today:</a:t>
            </a:r>
          </a:p>
          <a:p>
            <a:pPr lvl="0">
              <a:spcBef>
                <a:spcPts val="0"/>
              </a:spcBef>
              <a:buNone/>
            </a:pPr>
            <a:r>
              <a:rPr lang="en"/>
              <a:t>will be collected</a:t>
            </a:r>
          </a:p>
        </p:txBody>
      </p:sp>
      <p:sp>
        <p:nvSpPr>
          <p:cNvPr id="138" name="Shape 138"/>
          <p:cNvSpPr txBox="1"/>
          <p:nvPr>
            <p:ph idx="1" type="body"/>
          </p:nvPr>
        </p:nvSpPr>
        <p:spPr>
          <a:xfrm>
            <a:off x="457200" y="1501774"/>
            <a:ext cx="8229600" cy="5313599"/>
          </a:xfrm>
          <a:prstGeom prst="rect">
            <a:avLst/>
          </a:prstGeom>
        </p:spPr>
        <p:txBody>
          <a:bodyPr anchorCtr="0" anchor="t" bIns="91425" lIns="91425" rIns="91425" tIns="91425">
            <a:noAutofit/>
          </a:bodyPr>
          <a:lstStyle/>
          <a:p>
            <a:pPr lvl="0" rtl="0">
              <a:spcBef>
                <a:spcPts val="0"/>
              </a:spcBef>
              <a:buNone/>
            </a:pPr>
            <a:r>
              <a:rPr lang="en"/>
              <a:t>finish design recipe and code for   </a:t>
            </a:r>
          </a:p>
          <a:p>
            <a:pPr lvl="0" rtl="0">
              <a:spcBef>
                <a:spcPts val="0"/>
              </a:spcBef>
              <a:buNone/>
            </a:pPr>
            <a:r>
              <a:rPr lang="en"/>
              <a:t>cost</a:t>
            </a:r>
          </a:p>
          <a:p>
            <a:pPr lvl="0" rtl="0">
              <a:spcBef>
                <a:spcPts val="0"/>
              </a:spcBef>
              <a:buNone/>
            </a:pPr>
            <a:r>
              <a:rPr lang="en"/>
              <a:t>red-shape</a:t>
            </a:r>
          </a:p>
          <a:p>
            <a:pPr lvl="0" rtl="0">
              <a:spcBef>
                <a:spcPts val="0"/>
              </a:spcBef>
              <a:buNone/>
            </a:pPr>
            <a:r>
              <a:rPr lang="en"/>
              <a:t>update-player (in game file)</a:t>
            </a:r>
          </a:p>
          <a:p>
            <a:pPr lvl="0" rtl="0">
              <a:spcBef>
                <a:spcPts val="0"/>
              </a:spcBef>
              <a:buNone/>
            </a:pPr>
            <a:r>
              <a:t/>
            </a:r>
            <a:endParaRPr/>
          </a:p>
          <a:p>
            <a:pPr lvl="0" rtl="0">
              <a:spcBef>
                <a:spcPts val="0"/>
              </a:spcBef>
              <a:buNone/>
            </a:pPr>
            <a:r>
              <a:rPr lang="en"/>
              <a:t>by </a:t>
            </a:r>
            <a:r>
              <a:rPr b="1" lang="en"/>
              <a:t>Monday</a:t>
            </a:r>
            <a:r>
              <a:rPr lang="en"/>
              <a:t> game file should have </a:t>
            </a:r>
          </a:p>
          <a:p>
            <a:pPr lvl="0" rtl="0">
              <a:spcBef>
                <a:spcPts val="0"/>
              </a:spcBef>
              <a:buNone/>
            </a:pPr>
            <a:r>
              <a:rPr lang="en"/>
              <a:t>safe-left?</a:t>
            </a:r>
          </a:p>
          <a:p>
            <a:pPr lvl="0" rtl="0">
              <a:spcBef>
                <a:spcPts val="0"/>
              </a:spcBef>
              <a:buNone/>
            </a:pPr>
            <a:r>
              <a:rPr lang="en"/>
              <a:t>safe-right?</a:t>
            </a:r>
          </a:p>
          <a:p>
            <a:pPr lvl="0" rtl="0">
              <a:spcBef>
                <a:spcPts val="0"/>
              </a:spcBef>
              <a:buNone/>
            </a:pPr>
            <a:r>
              <a:rPr lang="en"/>
              <a:t>onscreen?</a:t>
            </a:r>
          </a:p>
          <a:p>
            <a:pPr lvl="0" rtl="0">
              <a:spcBef>
                <a:spcPts val="0"/>
              </a:spcBef>
              <a:buNone/>
            </a:pPr>
            <a:r>
              <a:rPr lang="en"/>
              <a:t>update-player</a:t>
            </a:r>
          </a:p>
          <a:p>
            <a:pPr lvl="0" rtl="0">
              <a:spcBef>
                <a:spcPts val="0"/>
              </a:spcBef>
              <a:buNone/>
            </a:pPr>
            <a:r>
              <a:t/>
            </a:r>
            <a:endParaRPr/>
          </a:p>
          <a:p>
            <a:pPr lvl="0" rtl="0">
              <a:spcBef>
                <a:spcPts val="0"/>
              </a:spcBef>
              <a:buNone/>
            </a:pPr>
            <a:r>
              <a:t/>
            </a:r>
            <a:endParaRPr/>
          </a:p>
          <a:p>
            <a:pPr lvl="0">
              <a:spcBef>
                <a:spcPts val="0"/>
              </a:spcBef>
              <a:buNone/>
            </a:pPr>
            <a:r>
              <a:t/>
            </a:r>
            <a:endParaRPr/>
          </a:p>
        </p:txBody>
      </p:sp>
      <p:cxnSp>
        <p:nvCxnSpPr>
          <p:cNvPr id="139" name="Shape 139"/>
          <p:cNvCxnSpPr/>
          <p:nvPr/>
        </p:nvCxnSpPr>
        <p:spPr>
          <a:xfrm flipH="1" rot="10800000">
            <a:off x="176300" y="3719749"/>
            <a:ext cx="8814899" cy="354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133018" y="93243"/>
            <a:ext cx="8835599" cy="6719700"/>
          </a:xfrm>
          <a:prstGeom prst="rect">
            <a:avLst/>
          </a:prstGeom>
          <a:noFill/>
          <a:ln>
            <a:noFill/>
          </a:ln>
        </p:spPr>
        <p:txBody>
          <a:bodyPr anchorCtr="0" anchor="ctr" bIns="91425" lIns="91425" rIns="91425" tIns="91425">
            <a:noAutofit/>
          </a:bodyPr>
          <a:lstStyle/>
          <a:p>
            <a:pPr lvl="0" rtl="0">
              <a:lnSpc>
                <a:spcPct val="115000"/>
              </a:lnSpc>
              <a:spcBef>
                <a:spcPts val="1800"/>
              </a:spcBef>
              <a:spcAft>
                <a:spcPts val="400"/>
              </a:spcAft>
              <a:buNone/>
            </a:pPr>
            <a:r>
              <a:rPr b="1" lang="en" sz="1800"/>
              <a:t>Design Recipe: update-player</a:t>
            </a:r>
          </a:p>
          <a:p>
            <a:pPr lvl="0" rtl="0">
              <a:lnSpc>
                <a:spcPct val="115000"/>
              </a:lnSpc>
              <a:spcBef>
                <a:spcPts val="0"/>
              </a:spcBef>
              <a:buNone/>
            </a:pPr>
            <a:r>
              <a:rPr i="1" lang="en" sz="1800"/>
              <a:t>Write a function called</a:t>
            </a:r>
            <a:r>
              <a:rPr i="1" lang="en" sz="1800" u="sng"/>
              <a:t> update-player</a:t>
            </a:r>
            <a:r>
              <a:rPr i="1" lang="en" sz="1800"/>
              <a:t>, which takes in the player’s y-coordinate and the name of the key pressed, and returns the new y-coordinate.</a:t>
            </a:r>
          </a:p>
          <a:p>
            <a:pPr lvl="0" rtl="0">
              <a:lnSpc>
                <a:spcPct val="115000"/>
              </a:lnSpc>
              <a:spcBef>
                <a:spcPts val="1400"/>
              </a:spcBef>
              <a:spcAft>
                <a:spcPts val="400"/>
              </a:spcAft>
              <a:buNone/>
            </a:pPr>
            <a:r>
              <a:rPr b="1" lang="en" sz="1800">
                <a:solidFill>
                  <a:srgbClr val="666666"/>
                </a:solidFill>
              </a:rPr>
              <a:t>Contract+Purpose Statement</a:t>
            </a:r>
          </a:p>
          <a:p>
            <a:pPr lvl="0" rtl="0">
              <a:lnSpc>
                <a:spcPct val="115000"/>
              </a:lnSpc>
              <a:spcBef>
                <a:spcPts val="0"/>
              </a:spcBef>
              <a:buNone/>
            </a:pPr>
            <a:r>
              <a:rPr lang="en" sz="1800"/>
              <a:t>Every contract has three parts:</a:t>
            </a:r>
          </a:p>
          <a:p>
            <a:pPr lvl="0" rtl="0">
              <a:spcBef>
                <a:spcPts val="0"/>
              </a:spcBef>
              <a:buNone/>
            </a:pPr>
            <a:r>
              <a:rPr lang="en" sz="1800"/>
              <a:t>; __________________ : _________________________ -&gt; ____________________</a:t>
            </a:r>
          </a:p>
          <a:p>
            <a:pPr lvl="0" rtl="0">
              <a:spcBef>
                <a:spcPts val="0"/>
              </a:spcBef>
              <a:buNone/>
            </a:pPr>
            <a:r>
              <a:rPr lang="en" sz="1800"/>
              <a:t>	name			       	Domain				                       Range</a:t>
            </a:r>
          </a:p>
          <a:p>
            <a:pPr lvl="0" rtl="0">
              <a:lnSpc>
                <a:spcPct val="115000"/>
              </a:lnSpc>
              <a:spcBef>
                <a:spcPts val="1400"/>
              </a:spcBef>
              <a:spcAft>
                <a:spcPts val="400"/>
              </a:spcAft>
              <a:buNone/>
            </a:pPr>
            <a:r>
              <a:rPr b="1" lang="en" sz="1800">
                <a:solidFill>
                  <a:srgbClr val="666666"/>
                </a:solidFill>
              </a:rPr>
              <a:t>Give Examples</a:t>
            </a:r>
          </a:p>
          <a:p>
            <a:pPr lvl="0" rtl="0">
              <a:lnSpc>
                <a:spcPct val="115000"/>
              </a:lnSpc>
              <a:spcBef>
                <a:spcPts val="0"/>
              </a:spcBef>
              <a:buNone/>
            </a:pPr>
            <a:r>
              <a:rPr lang="en" sz="1800"/>
              <a:t>On the computer, write an example of your function for</a:t>
            </a:r>
            <a:r>
              <a:rPr lang="en" sz="1800" u="sng"/>
              <a:t> each key</a:t>
            </a:r>
            <a:r>
              <a:rPr lang="en" sz="1800"/>
              <a:t>, using EXAMPLE.</a:t>
            </a:r>
          </a:p>
          <a:p>
            <a:pPr lvl="0" rtl="0">
              <a:spcBef>
                <a:spcPts val="0"/>
              </a:spcBef>
              <a:buNone/>
            </a:pPr>
            <a:r>
              <a:t/>
            </a:r>
            <a:endParaRPr sz="1800"/>
          </a:p>
          <a:p>
            <a:pPr lvl="0" rtl="0">
              <a:spcBef>
                <a:spcPts val="0"/>
              </a:spcBef>
              <a:buNone/>
            </a:pPr>
            <a:r>
              <a:rPr lang="en" sz="1800"/>
              <a:t>(EXAMPLE	(____________________________)  ___________________________)</a:t>
            </a:r>
          </a:p>
          <a:p>
            <a:pPr lvl="0" rtl="0">
              <a:spcBef>
                <a:spcPts val="0"/>
              </a:spcBef>
              <a:buNone/>
            </a:pPr>
            <a:r>
              <a:rPr lang="en" sz="1800"/>
              <a:t>			Use the function here		What should the function produce?</a:t>
            </a:r>
          </a:p>
          <a:p>
            <a:pPr lvl="0" rtl="0">
              <a:spcBef>
                <a:spcPts val="0"/>
              </a:spcBef>
              <a:buNone/>
            </a:pPr>
            <a:r>
              <a:t/>
            </a:r>
            <a:endParaRPr sz="1800"/>
          </a:p>
          <a:p>
            <a:pPr lvl="0" rtl="0">
              <a:spcBef>
                <a:spcPts val="0"/>
              </a:spcBef>
              <a:buNone/>
            </a:pPr>
            <a:r>
              <a:rPr lang="en" sz="1800"/>
              <a:t>(EXAMPLE	(____________________________)  ___________________________)</a:t>
            </a:r>
          </a:p>
          <a:p>
            <a:pPr lvl="0" rtl="0">
              <a:spcBef>
                <a:spcPts val="0"/>
              </a:spcBef>
              <a:buNone/>
            </a:pPr>
            <a:r>
              <a:rPr lang="en" sz="1800"/>
              <a:t>			Use the function here		What should the function produce?</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91609"/>
            <a:ext cx="8229600" cy="1153800"/>
          </a:xfrm>
          <a:prstGeom prst="rect">
            <a:avLst/>
          </a:prstGeom>
        </p:spPr>
        <p:txBody>
          <a:bodyPr anchorCtr="0" anchor="b" bIns="91425" lIns="91425" rIns="91425" tIns="91425">
            <a:noAutofit/>
          </a:bodyPr>
          <a:lstStyle/>
          <a:p>
            <a:pPr lvl="0">
              <a:spcBef>
                <a:spcPts val="0"/>
              </a:spcBef>
              <a:buNone/>
            </a:pPr>
            <a:r>
              <a:rPr lang="en"/>
              <a:t>how to design programs?</a:t>
            </a:r>
          </a:p>
        </p:txBody>
      </p:sp>
      <p:sp>
        <p:nvSpPr>
          <p:cNvPr id="150" name="Shape 150"/>
          <p:cNvSpPr txBox="1"/>
          <p:nvPr>
            <p:ph idx="1" type="body"/>
          </p:nvPr>
        </p:nvSpPr>
        <p:spPr>
          <a:xfrm>
            <a:off x="457199" y="1259550"/>
            <a:ext cx="8229600" cy="54795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000000"/>
                </a:solidFill>
                <a:latin typeface="Times New Roman"/>
                <a:ea typeface="Times New Roman"/>
                <a:cs typeface="Times New Roman"/>
                <a:sym typeface="Times New Roman"/>
              </a:rPr>
              <a:t>There are two ways to go about solving this word problem:</a:t>
            </a:r>
          </a:p>
          <a:p>
            <a:pPr lvl="0" rtl="0">
              <a:lnSpc>
                <a:spcPct val="115000"/>
              </a:lnSpc>
              <a:spcBef>
                <a:spcPts val="0"/>
              </a:spcBef>
              <a:buNone/>
            </a:pPr>
            <a:r>
              <a:t/>
            </a: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indent="457200" lvl="0" rtl="0">
              <a:lnSpc>
                <a:spcPct val="115000"/>
              </a:lnSpc>
              <a:spcBef>
                <a:spcPts val="0"/>
              </a:spcBef>
              <a:buNone/>
            </a:pPr>
            <a:r>
              <a:rPr lang="en">
                <a:solidFill>
                  <a:srgbClr val="000000"/>
                </a:solidFill>
                <a:latin typeface="Times New Roman"/>
                <a:ea typeface="Times New Roman"/>
                <a:cs typeface="Times New Roman"/>
                <a:sym typeface="Times New Roman"/>
              </a:rPr>
              <a:t>(and (&gt; x -50) (&lt; x 690)))</a:t>
            </a:r>
          </a:p>
          <a:p>
            <a:pPr lvl="0" rtl="0">
              <a:lnSpc>
                <a:spcPct val="115000"/>
              </a:lnSpc>
              <a:spcBef>
                <a:spcPts val="0"/>
              </a:spcBef>
              <a:buNone/>
            </a:pPr>
            <a:r>
              <a:t/>
            </a: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and...</a:t>
            </a:r>
          </a:p>
          <a:p>
            <a:pPr lvl="0" rtl="0">
              <a:lnSpc>
                <a:spcPct val="115000"/>
              </a:lnSpc>
              <a:spcBef>
                <a:spcPts val="0"/>
              </a:spcBef>
              <a:buNone/>
            </a:pPr>
            <a:r>
              <a:t/>
            </a: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indent="457200" lvl="0" rtl="0">
              <a:lnSpc>
                <a:spcPct val="115000"/>
              </a:lnSpc>
              <a:spcBef>
                <a:spcPts val="0"/>
              </a:spcBef>
              <a:buNone/>
            </a:pPr>
            <a:r>
              <a:rPr lang="en">
                <a:solidFill>
                  <a:srgbClr val="000000"/>
                </a:solidFill>
                <a:latin typeface="Times New Roman"/>
                <a:ea typeface="Times New Roman"/>
                <a:cs typeface="Times New Roman"/>
                <a:sym typeface="Times New Roman"/>
              </a:rPr>
              <a:t>(and (safe-left? x) (safe-right? x)))</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