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60" r:id="rId3"/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idx="1" type="body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  <a:defRPr sz="18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18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18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  <a:defRPr sz="18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18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18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  <a:defRPr sz="18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18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x="457200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17" name="Shape 17"/>
          <p:cNvSpPr txBox="1"/>
          <p:nvPr>
            <p:ph idx="2" type="body"/>
          </p:nvPr>
        </p:nvSpPr>
        <p:spPr>
          <a:xfrm>
            <a:off x="4692273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idx="1" type="body"/>
          </p:nvPr>
        </p:nvSpPr>
        <p:spPr>
          <a:xfrm>
            <a:off x="457200" y="5875078"/>
            <a:ext cx="8229600" cy="69269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idx="1" type="subTitle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Shape 28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2" type="body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5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2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600"/>
              </a:spcBef>
              <a:buClr>
                <a:schemeClr val="lt1"/>
              </a:buClr>
              <a:buSzPct val="100000"/>
              <a:buFont typeface="Arial"/>
              <a:buChar char="●"/>
              <a:defRPr b="0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480"/>
              </a:spcBef>
              <a:buClr>
                <a:schemeClr val="lt1"/>
              </a:buClr>
              <a:buSzPct val="100000"/>
              <a:buFont typeface="Courier New"/>
              <a:buChar char="o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480"/>
              </a:spcBef>
              <a:buClr>
                <a:schemeClr val="lt1"/>
              </a:buClr>
              <a:buSzPct val="100000"/>
              <a:buFont typeface="Wingdings"/>
              <a:buChar char="§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●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360"/>
              </a:spcBef>
              <a:buClr>
                <a:schemeClr val="lt1"/>
              </a:buClr>
              <a:buSzPct val="100000"/>
              <a:buFont typeface="Courier New"/>
              <a:buChar char="o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360"/>
              </a:spcBef>
              <a:buClr>
                <a:schemeClr val="lt1"/>
              </a:buClr>
              <a:buSzPct val="100000"/>
              <a:buFont typeface="Wingdings"/>
              <a:buChar char="§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●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360"/>
              </a:spcBef>
              <a:buClr>
                <a:schemeClr val="lt1"/>
              </a:buClr>
              <a:buSzPct val="100000"/>
              <a:buFont typeface="Courier New"/>
              <a:buChar char="o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360"/>
              </a:spcBef>
              <a:buClr>
                <a:schemeClr val="lt1"/>
              </a:buClr>
              <a:buSzPct val="100000"/>
              <a:buFont typeface="Wingdings"/>
              <a:buChar char="§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Shape 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0626" y="931400"/>
            <a:ext cx="4182745" cy="5190141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Shape 46"/>
          <p:cNvSpPr txBox="1"/>
          <p:nvPr/>
        </p:nvSpPr>
        <p:spPr>
          <a:xfrm>
            <a:off x="894450" y="6052900"/>
            <a:ext cx="7355099" cy="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>
                <a:solidFill>
                  <a:schemeClr val="lt1"/>
                </a:solidFill>
              </a:rPr>
              <a:t>can man build a superman?</a:t>
            </a:r>
          </a:p>
        </p:txBody>
      </p:sp>
      <p:sp>
        <p:nvSpPr>
          <p:cNvPr id="47" name="Shape 47"/>
          <p:cNvSpPr txBox="1"/>
          <p:nvPr>
            <p:ph type="title"/>
          </p:nvPr>
        </p:nvSpPr>
        <p:spPr>
          <a:xfrm>
            <a:off x="2399471" y="185615"/>
            <a:ext cx="4861499" cy="839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0" lang="en" sz="4800"/>
              <a:t>January, 1950</a:t>
            </a:r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6539132" y="2451740"/>
            <a:ext cx="2789100" cy="839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0" lang="en"/>
              <a:t>20¢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is a bug?</a:t>
            </a:r>
          </a:p>
        </p:txBody>
      </p:sp>
      <p:pic>
        <p:nvPicPr>
          <p:cNvPr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250" y="1957875"/>
            <a:ext cx="4886325" cy="428625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 txBox="1"/>
          <p:nvPr/>
        </p:nvSpPr>
        <p:spPr>
          <a:xfrm>
            <a:off x="5670325" y="876600"/>
            <a:ext cx="3308099" cy="16895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lt1"/>
                </a:solidFill>
              </a:rPr>
              <a:t>Admiral Grace Hopper was one of the foremost computer scientists of her day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Shape 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1175" y="967675"/>
            <a:ext cx="7048500" cy="555307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Shape 61"/>
          <p:cNvSpPr txBox="1"/>
          <p:nvPr>
            <p:ph type="title"/>
          </p:nvPr>
        </p:nvSpPr>
        <p:spPr>
          <a:xfrm>
            <a:off x="457200" y="246072"/>
            <a:ext cx="8229600" cy="714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0" lang="en" sz="3800"/>
              <a:t>First actual case of bug being found.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Shape 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6694" y="1192712"/>
            <a:ext cx="6502661" cy="5545101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Shape 67"/>
          <p:cNvSpPr txBox="1"/>
          <p:nvPr/>
        </p:nvSpPr>
        <p:spPr>
          <a:xfrm>
            <a:off x="38816" y="1182325"/>
            <a:ext cx="2370900" cy="11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lt1"/>
                </a:solidFill>
              </a:rPr>
              <a:t>Computer-scientists gather every year to honor Grace Hopper</a:t>
            </a:r>
          </a:p>
        </p:txBody>
      </p:sp>
      <p:sp>
        <p:nvSpPr>
          <p:cNvPr id="68" name="Shape 68"/>
          <p:cNvSpPr txBox="1"/>
          <p:nvPr>
            <p:ph type="title"/>
          </p:nvPr>
        </p:nvSpPr>
        <p:spPr>
          <a:xfrm>
            <a:off x="-94059" y="205584"/>
            <a:ext cx="10372499" cy="678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Grace Hopper Celebration of Women in Computing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914400" y="210347"/>
            <a:ext cx="2960999" cy="750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/>
              <a:t>Bug Finding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57200" y="12954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/>
              <a:t>Directions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AutoNum type="arabicPeriod"/>
            </a:pPr>
            <a:r>
              <a:rPr lang="en"/>
              <a:t>Open your bug program.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AutoNum type="arabicPeriod"/>
            </a:pPr>
            <a:r>
              <a:rPr lang="en"/>
              <a:t>Click run.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AutoNum type="arabicPeriod"/>
            </a:pPr>
            <a:r>
              <a:rPr lang="en"/>
              <a:t>Read the error message.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AutoNum type="arabicPeriod"/>
            </a:pPr>
            <a:r>
              <a:rPr lang="en"/>
              <a:t>Fix the bug.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AutoNum type="arabicPeriod"/>
            </a:pPr>
            <a:r>
              <a:rPr lang="en"/>
              <a:t>Click run again.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AutoNum type="arabicPeriod"/>
            </a:pPr>
            <a:r>
              <a:rPr lang="en"/>
              <a:t>Repeat until you have found all of the bugs and the program runs without errors.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AutoNum type="arabicPeriod"/>
            </a:pPr>
            <a:r>
              <a:rPr lang="en"/>
              <a:t>Write a sentence explaining each bug on the space provided.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Custom 346">
      <a:dk1>
        <a:srgbClr val="000000"/>
      </a:dk1>
      <a:lt1>
        <a:srgbClr val="FFFFFF"/>
      </a:lt1>
      <a:dk2>
        <a:srgbClr val="4C4C4C"/>
      </a:dk2>
      <a:lt2>
        <a:srgbClr val="CCCCCC"/>
      </a:lt2>
      <a:accent1>
        <a:srgbClr val="89B4B8"/>
      </a:accent1>
      <a:accent2>
        <a:srgbClr val="AFA6CA"/>
      </a:accent2>
      <a:accent3>
        <a:srgbClr val="A5B492"/>
      </a:accent3>
      <a:accent4>
        <a:srgbClr val="E8CD6D"/>
      </a:accent4>
      <a:accent5>
        <a:srgbClr val="F4A447"/>
      </a:accent5>
      <a:accent6>
        <a:srgbClr val="D09D94"/>
      </a:accent6>
      <a:hlink>
        <a:srgbClr val="5EA7AA"/>
      </a:hlink>
      <a:folHlink>
        <a:srgbClr val="A295B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