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9144000"/>
  <p:notesSz cx="6858000" cy="9144000"/>
  <p:embeddedFontLst>
    <p:embeddedFont>
      <p:font typeface="Inconsolata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Inconsolata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Inconsolat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6901800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-3832" y="16052"/>
            <a:ext cx="10925833" cy="6881034"/>
          </a:xfrm>
          <a:custGeom>
            <a:pathLst>
              <a:path extrusionOk="0" h="6863875" w="24279631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14659" y="881"/>
            <a:ext cx="10500940" cy="6881034"/>
          </a:xfrm>
          <a:custGeom>
            <a:pathLst>
              <a:path extrusionOk="0" h="6863875" w="24279631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846666" y="-881"/>
            <a:ext cx="2167466" cy="6906895"/>
          </a:xfrm>
          <a:custGeom>
            <a:pathLst>
              <a:path extrusionOk="0" h="6180667" w="2167467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 flipH="1" rot="10800000">
            <a:off x="-524933" y="-4974"/>
            <a:ext cx="1403434" cy="6906895"/>
          </a:xfrm>
          <a:custGeom>
            <a:pathLst>
              <a:path extrusionOk="0" h="6180667" w="2167467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x="1082040" y="1656080"/>
            <a:ext cx="70509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r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i="0" sz="4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r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i="0" sz="4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r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i="0" sz="4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r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i="0" sz="4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r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i="0" sz="4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r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i="0" sz="4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r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i="0" sz="4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r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i="0" sz="4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r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i="0" sz="4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1082040" y="3230880"/>
            <a:ext cx="7035899" cy="925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r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r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r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r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r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r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r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r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r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 flipH="1" rot="10800000">
            <a:off x="-348182" y="-4700"/>
            <a:ext cx="1723519" cy="6862700"/>
          </a:xfrm>
          <a:custGeom>
            <a:pathLst>
              <a:path extrusionOk="0" h="6879900" w="4476675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658990"/>
            <a:ext cx="8229600" cy="48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spcBef>
                <a:spcPts val="560"/>
              </a:spcBef>
              <a:buClr>
                <a:schemeClr val="dk2"/>
              </a:buClr>
              <a:buSzPct val="100000"/>
              <a:buFont typeface="Courier New"/>
              <a:buChar char="o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l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l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●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l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l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l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●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l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l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Shape 19"/>
          <p:cNvSpPr/>
          <p:nvPr/>
        </p:nvSpPr>
        <p:spPr>
          <a:xfrm flipH="1" rot="10800000">
            <a:off x="-1118653" y="-4700"/>
            <a:ext cx="3100650" cy="6862700"/>
          </a:xfrm>
          <a:custGeom>
            <a:pathLst>
              <a:path extrusionOk="0" h="6879900" w="8053639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 rot="10800000">
            <a:off x="8088846" y="-6969"/>
            <a:ext cx="1100667" cy="6864969"/>
          </a:xfrm>
          <a:custGeom>
            <a:pathLst>
              <a:path extrusionOk="0" h="6916846" w="1100668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 flipH="1" rot="10800000">
            <a:off x="-348182" y="-4700"/>
            <a:ext cx="1723519" cy="6862700"/>
          </a:xfrm>
          <a:custGeom>
            <a:pathLst>
              <a:path extrusionOk="0" h="6879900" w="4476675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 flipH="1" rot="10800000">
            <a:off x="-1118653" y="-4700"/>
            <a:ext cx="3100650" cy="6862700"/>
          </a:xfrm>
          <a:custGeom>
            <a:pathLst>
              <a:path extrusionOk="0" h="6879900" w="8053639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 rot="10800000">
            <a:off x="8088846" y="-6969"/>
            <a:ext cx="1100667" cy="6864969"/>
          </a:xfrm>
          <a:custGeom>
            <a:pathLst>
              <a:path extrusionOk="0" h="6916846" w="1100668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658990"/>
            <a:ext cx="4038599" cy="48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2800"/>
            </a:lvl1pPr>
            <a:lvl2pPr lvl="1" rtl="0">
              <a:spcBef>
                <a:spcPts val="0"/>
              </a:spcBef>
              <a:buNone/>
              <a:defRPr sz="2400"/>
            </a:lvl2pPr>
            <a:lvl3pPr lvl="2" rtl="0">
              <a:spcBef>
                <a:spcPts val="0"/>
              </a:spcBef>
              <a:buNone/>
              <a:defRPr sz="2000"/>
            </a:lvl3pPr>
            <a:lvl4pPr lvl="3" rtl="0">
              <a:spcBef>
                <a:spcPts val="0"/>
              </a:spcBef>
              <a:buNone/>
              <a:defRPr sz="1800"/>
            </a:lvl4pPr>
            <a:lvl5pPr lvl="4" rtl="0">
              <a:spcBef>
                <a:spcPts val="0"/>
              </a:spcBef>
              <a:buNone/>
              <a:defRPr sz="1800"/>
            </a:lvl5pPr>
            <a:lvl6pPr lvl="5" rtl="0">
              <a:spcBef>
                <a:spcPts val="0"/>
              </a:spcBef>
              <a:buNone/>
              <a:defRPr sz="1800"/>
            </a:lvl6pPr>
            <a:lvl7pPr lvl="6" rtl="0">
              <a:spcBef>
                <a:spcPts val="0"/>
              </a:spcBef>
              <a:buNone/>
              <a:defRPr sz="1800"/>
            </a:lvl7pPr>
            <a:lvl8pPr lvl="7" rtl="0">
              <a:spcBef>
                <a:spcPts val="0"/>
              </a:spcBef>
              <a:buNone/>
              <a:defRPr sz="1800"/>
            </a:lvl8pPr>
            <a:lvl9pPr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648200" y="1658990"/>
            <a:ext cx="4038599" cy="48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2800"/>
            </a:lvl1pPr>
            <a:lvl2pPr lvl="1" rtl="0">
              <a:spcBef>
                <a:spcPts val="0"/>
              </a:spcBef>
              <a:buNone/>
              <a:defRPr sz="2400"/>
            </a:lvl2pPr>
            <a:lvl3pPr lvl="2" rtl="0">
              <a:spcBef>
                <a:spcPts val="0"/>
              </a:spcBef>
              <a:buNone/>
              <a:defRPr sz="2000"/>
            </a:lvl3pPr>
            <a:lvl4pPr lvl="3" rtl="0">
              <a:spcBef>
                <a:spcPts val="0"/>
              </a:spcBef>
              <a:buNone/>
              <a:defRPr sz="1800"/>
            </a:lvl4pPr>
            <a:lvl5pPr lvl="4" rtl="0">
              <a:spcBef>
                <a:spcPts val="0"/>
              </a:spcBef>
              <a:buNone/>
              <a:defRPr sz="1800"/>
            </a:lvl5pPr>
            <a:lvl6pPr lvl="5" rtl="0">
              <a:spcBef>
                <a:spcPts val="0"/>
              </a:spcBef>
              <a:buNone/>
              <a:defRPr sz="1800"/>
            </a:lvl6pPr>
            <a:lvl7pPr lvl="6" rtl="0">
              <a:spcBef>
                <a:spcPts val="0"/>
              </a:spcBef>
              <a:buNone/>
              <a:defRPr sz="1800"/>
            </a:lvl7pPr>
            <a:lvl8pPr lvl="7" rtl="0">
              <a:spcBef>
                <a:spcPts val="0"/>
              </a:spcBef>
              <a:buNone/>
              <a:defRPr sz="1800"/>
            </a:lvl8pPr>
            <a:lvl9pPr lvl="8" rtl="0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 flipH="1" rot="10800000">
            <a:off x="-348182" y="-4700"/>
            <a:ext cx="1723519" cy="6862700"/>
          </a:xfrm>
          <a:custGeom>
            <a:pathLst>
              <a:path extrusionOk="0" h="6879900" w="4476675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 flipH="1" rot="10800000">
            <a:off x="-1118653" y="-4700"/>
            <a:ext cx="3100650" cy="6862700"/>
          </a:xfrm>
          <a:custGeom>
            <a:pathLst>
              <a:path extrusionOk="0" h="6879900" w="8053639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 rot="10800000">
            <a:off x="8088846" y="-6969"/>
            <a:ext cx="1100667" cy="6864969"/>
          </a:xfrm>
          <a:custGeom>
            <a:pathLst>
              <a:path extrusionOk="0" h="6916846" w="1100668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Shape 35"/>
          <p:cNvGrpSpPr/>
          <p:nvPr/>
        </p:nvGrpSpPr>
        <p:grpSpPr>
          <a:xfrm>
            <a:off x="-6264" y="4933386"/>
            <a:ext cx="9150267" cy="3100650"/>
            <a:chOff x="-6264" y="4933386"/>
            <a:chExt cx="9150267" cy="3100650"/>
          </a:xfrm>
        </p:grpSpPr>
        <p:sp>
          <p:nvSpPr>
            <p:cNvPr id="36" name="Shape 36"/>
            <p:cNvSpPr/>
            <p:nvPr/>
          </p:nvSpPr>
          <p:spPr>
            <a:xfrm>
              <a:off x="-7" y="5537200"/>
              <a:ext cx="9144008" cy="1574769"/>
            </a:xfrm>
            <a:custGeom>
              <a:pathLst>
                <a:path extrusionOk="0" h="1257301" w="9144009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 rot="5400000">
              <a:off x="3018543" y="1908578"/>
              <a:ext cx="3100650" cy="9150266"/>
            </a:xfrm>
            <a:custGeom>
              <a:pathLst>
                <a:path extrusionOk="0" h="6879900" w="8053639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-7" y="5740400"/>
              <a:ext cx="9144010" cy="1574769"/>
            </a:xfrm>
            <a:custGeom>
              <a:pathLst>
                <a:path extrusionOk="0" h="1257301" w="9144011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idx="1" type="body"/>
          </p:nvPr>
        </p:nvSpPr>
        <p:spPr>
          <a:xfrm>
            <a:off x="1792288" y="5367337"/>
            <a:ext cx="5486399" cy="8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buFont typeface="Trebuchet MS"/>
              <a:buNone/>
              <a:defRPr sz="2400"/>
            </a:lvl1pPr>
            <a:lvl2pPr lvl="1" rtl="0" algn="ctr">
              <a:spcBef>
                <a:spcPts val="0"/>
              </a:spcBef>
              <a:buSzPct val="100000"/>
              <a:buFont typeface="Trebuchet MS"/>
              <a:buNone/>
              <a:defRPr sz="2400"/>
            </a:lvl2pPr>
            <a:lvl3pPr lvl="2" rtl="0" algn="ctr">
              <a:spcBef>
                <a:spcPts val="0"/>
              </a:spcBef>
              <a:buSzPct val="100000"/>
              <a:buFont typeface="Trebuchet MS"/>
              <a:buNone/>
              <a:defRPr sz="2400"/>
            </a:lvl3pPr>
            <a:lvl4pPr lvl="3" rtl="0" algn="ctr">
              <a:spcBef>
                <a:spcPts val="0"/>
              </a:spcBef>
              <a:buSzPct val="100000"/>
              <a:buFont typeface="Trebuchet MS"/>
              <a:buNone/>
              <a:defRPr sz="2400"/>
            </a:lvl4pPr>
            <a:lvl5pPr lvl="4" rtl="0" algn="ctr">
              <a:spcBef>
                <a:spcPts val="0"/>
              </a:spcBef>
              <a:buSzPct val="100000"/>
              <a:buFont typeface="Trebuchet MS"/>
              <a:buNone/>
              <a:defRPr sz="2400"/>
            </a:lvl5pPr>
            <a:lvl6pPr lvl="5" rtl="0" algn="ctr">
              <a:spcBef>
                <a:spcPts val="0"/>
              </a:spcBef>
              <a:buSzPct val="100000"/>
              <a:buFont typeface="Trebuchet MS"/>
              <a:buNone/>
              <a:defRPr sz="2400"/>
            </a:lvl6pPr>
            <a:lvl7pPr lvl="6" rtl="0" algn="ctr">
              <a:spcBef>
                <a:spcPts val="0"/>
              </a:spcBef>
              <a:buSzPct val="100000"/>
              <a:buFont typeface="Trebuchet MS"/>
              <a:buNone/>
              <a:defRPr sz="2400"/>
            </a:lvl7pPr>
            <a:lvl8pPr lvl="7" rtl="0" algn="ctr">
              <a:spcBef>
                <a:spcPts val="0"/>
              </a:spcBef>
              <a:buSzPct val="100000"/>
              <a:buFont typeface="Trebuchet MS"/>
              <a:buNone/>
              <a:defRPr sz="2400"/>
            </a:lvl8pPr>
            <a:lvl9pPr lvl="8" rtl="0" algn="ctr">
              <a:spcBef>
                <a:spcPts val="0"/>
              </a:spcBef>
              <a:buSzPct val="100000"/>
              <a:buFont typeface="Trebuchet MS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 u="none" cap="none" strike="noStrike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 u="none" cap="none" strike="noStrike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 u="none" cap="none" strike="noStrike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 u="none" cap="none" strike="noStrike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 u="none" cap="none" strike="noStrike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 u="none" cap="none" strike="noStrike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 u="none" cap="none" strike="noStrike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 u="none" cap="none" strike="noStrike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 u="none" cap="none" strike="noStrike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727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3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spcBef>
                <a:spcPts val="56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2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l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l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l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l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l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l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l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ctrTitle"/>
          </p:nvPr>
        </p:nvSpPr>
        <p:spPr>
          <a:xfrm>
            <a:off x="-340200" y="42300"/>
            <a:ext cx="9484200" cy="1470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Writing Examples of Functions</a:t>
            </a:r>
          </a:p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709500" y="1455475"/>
            <a:ext cx="8434500" cy="92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do we need to know to write an example of a function and a test from a contract and purpose statement?</a:t>
            </a:r>
          </a:p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7799" y="2738700"/>
            <a:ext cx="7967400" cy="92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Warm Up: Takes two minutes to answer the following question on your Warm Up slip:</a:t>
            </a:r>
          </a:p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267800" y="3664200"/>
            <a:ext cx="7967400" cy="147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>
                <a:solidFill>
                  <a:srgbClr val="FFFFFF"/>
                </a:solidFill>
              </a:rPr>
              <a:t>What is the benefit of defining our own functions? Explain why you think this.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</p:txBody>
      </p:sp>
      <p:cxnSp>
        <p:nvCxnSpPr>
          <p:cNvPr id="49" name="Shape 49"/>
          <p:cNvCxnSpPr/>
          <p:nvPr/>
        </p:nvCxnSpPr>
        <p:spPr>
          <a:xfrm>
            <a:off x="267800" y="2654700"/>
            <a:ext cx="8767499" cy="23399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228600" y="1659000"/>
            <a:ext cx="8686800" cy="48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Design Recipe for defining functions.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Write a contract and purpose statement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b="1" lang="en"/>
              <a:t>Write an example and a test for that example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Look at what changed between the examples</a:t>
            </a:r>
          </a:p>
          <a:p>
            <a:pPr indent="-228600" lvl="1" marL="914400">
              <a:spcBef>
                <a:spcPts val="0"/>
              </a:spcBef>
              <a:buFont typeface="Courier New"/>
              <a:buChar char="o"/>
            </a:pPr>
            <a:r>
              <a:rPr lang="en"/>
              <a:t>Define the function using parameters</a:t>
            </a:r>
          </a:p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the big picture?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320050" y="1659000"/>
            <a:ext cx="8747699" cy="48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;rectangle: number string string -&gt; image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If we had never seen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rectangle</a:t>
            </a:r>
            <a:r>
              <a:rPr lang="en"/>
              <a:t> would we be able to write an example for it?  Why?</a:t>
            </a:r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do we need to write an example?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658994"/>
            <a:ext cx="8229600" cy="2237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Look at both the contract and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purpose statement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Correct computer science type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lang="en"/>
              <a:t>Correct information</a:t>
            </a:r>
          </a:p>
        </p:txBody>
      </p:sp>
      <p:sp>
        <p:nvSpPr>
          <p:cNvPr id="67" name="Shape 67"/>
          <p:cNvSpPr txBox="1"/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Writing examples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395875" y="4133425"/>
            <a:ext cx="5384999" cy="18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Complete the EXAMPLES side of the worksheet.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914400" y="1659000"/>
            <a:ext cx="4870499" cy="1143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do we want to write our own functions?</a:t>
            </a:r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914400" y="757845"/>
            <a:ext cx="4626000" cy="84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Defining Functions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838200" y="1658990"/>
            <a:ext cx="8229600" cy="48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There is a long way to do things, but computer scientists are lazy!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Defining functions give us a shortcut for writing lots of code.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Functions are like shortcuts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658990"/>
            <a:ext cx="8229600" cy="48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do we need a test for our example?</a:t>
            </a:r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Writing a test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658993"/>
            <a:ext cx="8229600" cy="173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test is a way to do the same thing as our function using other functions that are already defined.</a:t>
            </a:r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Tests show us how to define our functions.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605450" y="3469750"/>
            <a:ext cx="8229600" cy="264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Complete the TESTS side of the worksheet.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