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9FD60D5-AAA3-49B4-8875-B18191952471}">
  <a:tblStyle styleId="{59FD60D5-AAA3-49B4-8875-B18191952471}"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5661233"/>
            <a:ext cx="897600" cy="11967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5661166"/>
            <a:ext cx="897600" cy="11967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2425700"/>
            <a:ext cx="8222100" cy="12447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3718840"/>
            <a:ext cx="8222100" cy="5772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678033"/>
            <a:ext cx="8222100" cy="26181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4406166"/>
            <a:ext cx="82221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6" name="Shape 66"/>
        <p:cNvGrpSpPr/>
        <p:nvPr/>
      </p:nvGrpSpPr>
      <p:grpSpPr>
        <a:xfrm>
          <a:off x="0" y="0"/>
          <a:ext cx="0" cy="0"/>
          <a:chOff x="0" y="0"/>
          <a:chExt cx="0" cy="0"/>
        </a:xfrm>
      </p:grpSpPr>
      <p:sp>
        <p:nvSpPr>
          <p:cNvPr id="67" name="Shape 67"/>
          <p:cNvSpPr txBox="1"/>
          <p:nvPr>
            <p:ph type="ctrTitle"/>
          </p:nvPr>
        </p:nvSpPr>
        <p:spPr>
          <a:xfrm>
            <a:off x="685800" y="2111123"/>
            <a:ext cx="7772400" cy="15464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68" name="Shape 68"/>
          <p:cNvSpPr txBox="1"/>
          <p:nvPr>
            <p:ph idx="1" type="subTitle"/>
          </p:nvPr>
        </p:nvSpPr>
        <p:spPr>
          <a:xfrm>
            <a:off x="685800" y="3786738"/>
            <a:ext cx="7772400" cy="1046400"/>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4" name="Shape 74"/>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5" name="Shape 75"/>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8" name="Shape 78"/>
        <p:cNvGrpSpPr/>
        <p:nvPr/>
      </p:nvGrpSpPr>
      <p:grpSpPr>
        <a:xfrm>
          <a:off x="0" y="0"/>
          <a:ext cx="0" cy="0"/>
          <a:chOff x="0" y="0"/>
          <a:chExt cx="0" cy="0"/>
        </a:xfrm>
      </p:grpSpPr>
      <p:sp>
        <p:nvSpPr>
          <p:cNvPr id="79" name="Shape 79"/>
          <p:cNvSpPr txBox="1"/>
          <p:nvPr>
            <p:ph idx="1" type="body"/>
          </p:nvPr>
        </p:nvSpPr>
        <p:spPr>
          <a:xfrm>
            <a:off x="457200" y="5875079"/>
            <a:ext cx="8229600" cy="69270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753800"/>
            <a:ext cx="8222100" cy="13503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2247900"/>
            <a:ext cx="9144000" cy="4610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984966"/>
            <a:ext cx="8222100" cy="10236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2558766"/>
            <a:ext cx="8222100" cy="361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2247900"/>
            <a:ext cx="9144000" cy="4610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984966"/>
            <a:ext cx="8222100" cy="10236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2558767"/>
            <a:ext cx="3999900" cy="36135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2558767"/>
            <a:ext cx="3999900" cy="36135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875100"/>
            <a:ext cx="9144000" cy="5982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21800"/>
            <a:ext cx="8826600" cy="803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33"/>
            <a:ext cx="5867400" cy="68580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477066"/>
            <a:ext cx="2808000" cy="12711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954400"/>
            <a:ext cx="2808000" cy="42180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651000"/>
            <a:ext cx="6227100" cy="54543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3705955"/>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100"/>
            <a:ext cx="9144000" cy="62613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6262433"/>
            <a:ext cx="8382000" cy="5955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984966"/>
            <a:ext cx="8222100" cy="10236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2558766"/>
            <a:ext cx="8222100" cy="3613500"/>
          </a:xfrm>
          <a:prstGeom prst="rect">
            <a:avLst/>
          </a:prstGeom>
          <a:noFill/>
          <a:ln>
            <a:noFill/>
          </a:ln>
        </p:spPr>
        <p:txBody>
          <a:bodyPr anchorCtr="0" anchor="t" bIns="91425" lIns="91425" rIns="91425" tIns="91425"/>
          <a:lstStyle>
            <a:lvl1pPr lvl="0">
              <a:lnSpc>
                <a:spcPct val="115000"/>
              </a:lnSpc>
              <a:spcBef>
                <a:spcPts val="0"/>
              </a:spcBef>
              <a:spcAft>
                <a:spcPts val="1600"/>
              </a:spcAft>
              <a:buSzPct val="100000"/>
              <a:buFont typeface="Roboto"/>
              <a:defRPr sz="2400">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6260830"/>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65" name="Shape 65"/>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define%29%2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ocs.racket-lang.org/htdp-langs/beginner.html#%28form._%28%28lib._lang%2Fhtdp-beginner..rkt%29._define%29%2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29%29" TargetMode="External"/><Relationship Id="rId5" Type="http://schemas.openxmlformats.org/officeDocument/2006/relationships/hyperlink" Target="http://docs.racket-lang.org/htdp-langs/beginner.html#%28form._%28%28lib._lang%2Fhtdp-beginner..rkt%29._define%29%29" TargetMode="External"/><Relationship Id="rId6" Type="http://schemas.openxmlformats.org/officeDocument/2006/relationships/hyperlink" Target="http://docs.racket-lang.org/htdp-langs/beginner.html#%28form._%28%28lib._lang%2Fhtdp-beginner..rkt%29._if%29%29" TargetMode="External"/><Relationship Id="rId7" Type="http://schemas.openxmlformats.org/officeDocument/2006/relationships/hyperlink" Target="http://docs.racket-lang.org/htdp-langs/beginner.html#%28def._htdp-beginner._%28%28lib._lang%2Fhtdp-beginner..rkt%29._string~3d~3f%29%29" TargetMode="External"/><Relationship Id="rId8" Type="http://schemas.openxmlformats.org/officeDocument/2006/relationships/hyperlink" Target="http://docs.racket-lang.org/htdp-langs/beginner.html#%28form._%28%28lib._lang%2Fhtdp-beginner..rkt%29._......%29%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390525" y="2425700"/>
            <a:ext cx="8222100" cy="1244700"/>
          </a:xfrm>
          <a:prstGeom prst="rect">
            <a:avLst/>
          </a:prstGeom>
        </p:spPr>
        <p:txBody>
          <a:bodyPr anchorCtr="0" anchor="b" bIns="91425" lIns="91425" rIns="91425" tIns="91425">
            <a:noAutofit/>
          </a:bodyPr>
          <a:lstStyle/>
          <a:p>
            <a:pPr lvl="0">
              <a:spcBef>
                <a:spcPts val="0"/>
              </a:spcBef>
              <a:buNone/>
            </a:pPr>
            <a:r>
              <a:t/>
            </a:r>
            <a:endParaRPr/>
          </a:p>
        </p:txBody>
      </p:sp>
      <p:sp>
        <p:nvSpPr>
          <p:cNvPr id="86" name="Shape 86"/>
          <p:cNvSpPr txBox="1"/>
          <p:nvPr>
            <p:ph idx="1" type="subTitle"/>
          </p:nvPr>
        </p:nvSpPr>
        <p:spPr>
          <a:xfrm>
            <a:off x="390525" y="3718840"/>
            <a:ext cx="8222100" cy="577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Will this produce an error?</a:t>
            </a:r>
          </a:p>
        </p:txBody>
      </p:sp>
      <p:sp>
        <p:nvSpPr>
          <p:cNvPr id="153" name="Shape 153"/>
          <p:cNvSpPr txBox="1"/>
          <p:nvPr>
            <p:ph idx="1" type="body"/>
          </p:nvPr>
        </p:nvSpPr>
        <p:spPr>
          <a:xfrm>
            <a:off x="471900" y="2558766"/>
            <a:ext cx="8222100" cy="36135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(and #true #false (/ 1 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What could be the problem?</a:t>
            </a:r>
          </a:p>
        </p:txBody>
      </p:sp>
      <p:sp>
        <p:nvSpPr>
          <p:cNvPr id="159" name="Shape 159"/>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(define x 2)</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and then compute its inverse:</a:t>
            </a:r>
          </a:p>
          <a:p>
            <a:pPr lv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(define mult-inv-of-x (/ 1 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This would be a problem</a:t>
            </a:r>
          </a:p>
        </p:txBody>
      </p:sp>
      <p:sp>
        <p:nvSpPr>
          <p:cNvPr id="165" name="Shape 165"/>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(define x </a:t>
            </a:r>
            <a:r>
              <a:rPr b="1" lang="en">
                <a:latin typeface="Courier New"/>
                <a:ea typeface="Courier New"/>
                <a:cs typeface="Courier New"/>
                <a:sym typeface="Courier New"/>
              </a:rPr>
              <a:t>0</a:t>
            </a:r>
            <a:r>
              <a:rPr lang="en">
                <a:latin typeface="Courier New"/>
                <a:ea typeface="Courier New"/>
                <a:cs typeface="Courier New"/>
                <a:sym typeface="Courier New"/>
              </a:rPr>
              <a:t>)</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and then compute its inverse:</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(define mult-inv-of-x (/ 1 x))</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Programs can check</a:t>
            </a:r>
          </a:p>
        </p:txBody>
      </p:sp>
      <p:sp>
        <p:nvSpPr>
          <p:cNvPr id="171" name="Shape 171"/>
          <p:cNvSpPr txBox="1"/>
          <p:nvPr>
            <p:ph idx="1" type="body"/>
          </p:nvPr>
        </p:nvSpPr>
        <p:spPr>
          <a:xfrm>
            <a:off x="471900" y="2558766"/>
            <a:ext cx="8222100" cy="3613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a:spcBef>
                <a:spcPts val="0"/>
              </a:spcBef>
              <a:buNone/>
            </a:pPr>
            <a:r>
              <a:rPr lang="en" sz="2300">
                <a:latin typeface="Courier New"/>
                <a:ea typeface="Courier New"/>
                <a:cs typeface="Courier New"/>
                <a:sym typeface="Courier New"/>
              </a:rPr>
              <a:t>(if (= x 0) 0 (/ 1 x))</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Will this produce an error?</a:t>
            </a:r>
          </a:p>
        </p:txBody>
      </p:sp>
      <p:sp>
        <p:nvSpPr>
          <p:cNvPr id="177" name="Shape 177"/>
          <p:cNvSpPr txBox="1"/>
          <p:nvPr>
            <p:ph idx="1" type="body"/>
          </p:nvPr>
        </p:nvSpPr>
        <p:spPr>
          <a:xfrm>
            <a:off x="471900" y="2558766"/>
            <a:ext cx="8222100" cy="3613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rtl="0">
              <a:spcBef>
                <a:spcPts val="0"/>
              </a:spcBef>
              <a:buNone/>
            </a:pPr>
            <a:r>
              <a:rPr lang="en" sz="2300">
                <a:latin typeface="Courier New"/>
                <a:ea typeface="Courier New"/>
                <a:cs typeface="Courier New"/>
                <a:sym typeface="Courier New"/>
              </a:rPr>
              <a:t>(if (= x 0) 0 (/ 1 x))</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Will this produce an error?</a:t>
            </a:r>
          </a:p>
        </p:txBody>
      </p:sp>
      <p:sp>
        <p:nvSpPr>
          <p:cNvPr id="183" name="Shape 183"/>
          <p:cNvSpPr txBox="1"/>
          <p:nvPr>
            <p:ph idx="1" type="body"/>
          </p:nvPr>
        </p:nvSpPr>
        <p:spPr>
          <a:xfrm>
            <a:off x="471900" y="2558766"/>
            <a:ext cx="8222100" cy="3613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rtl="0">
              <a:spcBef>
                <a:spcPts val="0"/>
              </a:spcBef>
              <a:buNone/>
            </a:pPr>
            <a:r>
              <a:rPr lang="en" sz="2300">
                <a:latin typeface="Courier New"/>
                <a:ea typeface="Courier New"/>
                <a:cs typeface="Courier New"/>
                <a:sym typeface="Courier New"/>
              </a:rPr>
              <a:t>(if (= x 0) 0 (/ 1 x))</a:t>
            </a:r>
          </a:p>
        </p:txBody>
      </p:sp>
      <p:cxnSp>
        <p:nvCxnSpPr>
          <p:cNvPr id="184" name="Shape 184"/>
          <p:cNvCxnSpPr/>
          <p:nvPr/>
        </p:nvCxnSpPr>
        <p:spPr>
          <a:xfrm rot="10800000">
            <a:off x="3774425" y="4140200"/>
            <a:ext cx="739200" cy="996000"/>
          </a:xfrm>
          <a:prstGeom prst="straightConnector1">
            <a:avLst/>
          </a:prstGeom>
          <a:noFill/>
          <a:ln cap="flat" cmpd="sng" w="38100">
            <a:solidFill>
              <a:schemeClr val="dk2"/>
            </a:solidFill>
            <a:prstDash val="solid"/>
            <a:round/>
            <a:headEnd len="lg" w="lg" type="none"/>
            <a:tailEnd len="lg" w="lg" type="triangle"/>
          </a:ln>
        </p:spPr>
      </p:cxnSp>
      <p:sp>
        <p:nvSpPr>
          <p:cNvPr id="185" name="Shape 185"/>
          <p:cNvSpPr txBox="1"/>
          <p:nvPr/>
        </p:nvSpPr>
        <p:spPr>
          <a:xfrm>
            <a:off x="4801575" y="4752300"/>
            <a:ext cx="2381400" cy="1525200"/>
          </a:xfrm>
          <a:prstGeom prst="rect">
            <a:avLst/>
          </a:prstGeom>
          <a:noFill/>
          <a:ln>
            <a:noFill/>
          </a:ln>
        </p:spPr>
        <p:txBody>
          <a:bodyPr anchorCtr="0" anchor="t" bIns="91425" lIns="91425" rIns="91425" tIns="91425">
            <a:noAutofit/>
          </a:bodyPr>
          <a:lstStyle/>
          <a:p>
            <a:pPr lvl="0">
              <a:spcBef>
                <a:spcPts val="0"/>
              </a:spcBef>
              <a:buNone/>
            </a:pPr>
            <a:r>
              <a:rPr lang="en"/>
              <a:t>Shouldn’t this expression produce an error?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t>This if expression contains the sub-expressions (= x 0), 0, and (/ 1 x). The evaluation of this expression proceeds in two steps:</a:t>
            </a:r>
          </a:p>
          <a:p>
            <a:pPr indent="-228600" lvl="0" marL="457200" rtl="0">
              <a:spcBef>
                <a:spcPts val="0"/>
              </a:spcBef>
              <a:buAutoNum type="arabicPeriod"/>
            </a:pPr>
            <a:r>
              <a:rPr b="1" lang="en"/>
              <a:t>The first expression is always evaluated. Its result must be a Boolean.</a:t>
            </a:r>
          </a:p>
          <a:p>
            <a:pPr indent="-228600" lvl="0" marL="457200" rtl="0">
              <a:spcBef>
                <a:spcPts val="0"/>
              </a:spcBef>
              <a:buAutoNum type="arabicPeriod"/>
            </a:pPr>
            <a:r>
              <a:rPr b="1" lang="en"/>
              <a:t>If the result of the first expression is </a:t>
            </a:r>
            <a:r>
              <a:rPr b="1" lang="en">
                <a:solidFill>
                  <a:schemeClr val="accent2"/>
                </a:solidFill>
              </a:rPr>
              <a:t>#true</a:t>
            </a:r>
            <a:r>
              <a:rPr b="1" lang="en"/>
              <a:t>, then the second expression is evaluated; otherwise the third one. Whatever their results are, they are also the result of the entire if expression.</a:t>
            </a:r>
          </a:p>
          <a:p>
            <a:pPr lvl="0">
              <a:spcBef>
                <a:spcPts val="0"/>
              </a:spcBef>
              <a:buNone/>
            </a:pPr>
            <a:r>
              <a:t/>
            </a:r>
            <a:endParaRPr/>
          </a:p>
        </p:txBody>
      </p:sp>
      <p:sp>
        <p:nvSpPr>
          <p:cNvPr id="191" name="Shape 191"/>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latin typeface="Consolas"/>
                <a:ea typeface="Consolas"/>
                <a:cs typeface="Consolas"/>
                <a:sym typeface="Consolas"/>
              </a:rPr>
              <a:t>(if (= x 0) 0 (/ 1 x))</a:t>
            </a:r>
            <a:r>
              <a:rPr lang="en"/>
              <a:t> </a:t>
            </a:r>
          </a:p>
          <a:p>
            <a:pPr lvl="0">
              <a:spcBef>
                <a:spcPts val="0"/>
              </a:spcBef>
              <a:buNone/>
            </a:pPr>
            <a:r>
              <a:rPr lang="en"/>
              <a:t>rules of evaluation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Practice</a:t>
            </a:r>
          </a:p>
        </p:txBody>
      </p:sp>
      <p:sp>
        <p:nvSpPr>
          <p:cNvPr id="197" name="Shape 197"/>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spcAft>
                <a:spcPts val="1000"/>
              </a:spcAft>
              <a:buNone/>
            </a:pPr>
            <a:r>
              <a:rPr lang="en"/>
              <a:t>Suppose you want to decide whether today is an appropriate day to go to the mall. You go to the movies if it is either not sunny or if today is Friday (because that is when discount tickets are available).</a:t>
            </a:r>
          </a:p>
          <a:p>
            <a:pPr lvl="0" rtl="0">
              <a:spcBef>
                <a:spcPts val="0"/>
              </a:spcBef>
              <a:spcAft>
                <a:spcPts val="0"/>
              </a:spcAft>
              <a:buNone/>
            </a:pP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3"/>
              </a:rPr>
              <a:t>define</a:t>
            </a:r>
            <a:r>
              <a:rPr lang="en">
                <a:solidFill>
                  <a:srgbClr val="000000"/>
                </a:solidFill>
                <a:highlight>
                  <a:srgbClr val="FFFFFF"/>
                </a:highlight>
                <a:latin typeface="Consolas"/>
                <a:ea typeface="Consolas"/>
                <a:cs typeface="Consolas"/>
                <a:sym typeface="Consolas"/>
              </a:rPr>
              <a:t> sunny </a:t>
            </a:r>
            <a:r>
              <a:rPr lang="en">
                <a:solidFill>
                  <a:srgbClr val="228B22"/>
                </a:solidFill>
                <a:highlight>
                  <a:srgbClr val="FFFFFF"/>
                </a:highlight>
                <a:latin typeface="Consolas"/>
                <a:ea typeface="Consolas"/>
                <a:cs typeface="Consolas"/>
                <a:sym typeface="Consolas"/>
              </a:rPr>
              <a:t>#true</a:t>
            </a:r>
            <a:r>
              <a:rPr lang="en">
                <a:solidFill>
                  <a:srgbClr val="843C24"/>
                </a:solidFill>
                <a:highlight>
                  <a:srgbClr val="FFFFFF"/>
                </a:highlight>
                <a:latin typeface="Consolas"/>
                <a:ea typeface="Consolas"/>
                <a:cs typeface="Consolas"/>
                <a:sym typeface="Consolas"/>
              </a:rPr>
              <a:t>)</a:t>
            </a:r>
          </a:p>
          <a:p>
            <a:pPr lvl="0" rtl="0">
              <a:spcBef>
                <a:spcPts val="0"/>
              </a:spcBef>
              <a:spcAft>
                <a:spcPts val="1000"/>
              </a:spcAft>
              <a:buNone/>
            </a:pP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4"/>
              </a:rPr>
              <a:t>define</a:t>
            </a:r>
            <a:r>
              <a:rPr lang="en">
                <a:solidFill>
                  <a:srgbClr val="000000"/>
                </a:solidFill>
                <a:highlight>
                  <a:srgbClr val="FFFFFF"/>
                </a:highlight>
                <a:latin typeface="Consolas"/>
                <a:ea typeface="Consolas"/>
                <a:cs typeface="Consolas"/>
                <a:sym typeface="Consolas"/>
              </a:rPr>
              <a:t> friday </a:t>
            </a:r>
            <a:r>
              <a:rPr lang="en">
                <a:solidFill>
                  <a:srgbClr val="228B22"/>
                </a:solidFill>
                <a:highlight>
                  <a:srgbClr val="FFFFFF"/>
                </a:highlight>
                <a:latin typeface="Consolas"/>
                <a:ea typeface="Consolas"/>
                <a:cs typeface="Consolas"/>
                <a:sym typeface="Consolas"/>
              </a:rPr>
              <a:t>#false</a:t>
            </a:r>
            <a:r>
              <a:rPr lang="en">
                <a:solidFill>
                  <a:srgbClr val="843C24"/>
                </a:solidFill>
                <a:highlight>
                  <a:srgbClr val="FFFFFF"/>
                </a:highlight>
                <a:latin typeface="Consolas"/>
                <a:ea typeface="Consolas"/>
                <a:cs typeface="Consolas"/>
                <a:sym typeface="Consolas"/>
              </a:rPr>
              <a:t>)</a:t>
            </a:r>
          </a:p>
          <a:p>
            <a:pPr indent="0" lvl="0" marL="0" marR="0" rtl="0" algn="l">
              <a:lnSpc>
                <a:spcPct val="115000"/>
              </a:lnSpc>
              <a:spcBef>
                <a:spcPts val="0"/>
              </a:spcBef>
              <a:spcAft>
                <a:spcPts val="1000"/>
              </a:spcAft>
              <a:buNone/>
            </a:pPr>
            <a:r>
              <a:rPr lang="en"/>
              <a:t>Now create an expression that computes whether </a:t>
            </a:r>
            <a:r>
              <a:rPr b="1" lang="en"/>
              <a:t>sunny </a:t>
            </a:r>
            <a:r>
              <a:rPr lang="en"/>
              <a:t>is false or </a:t>
            </a:r>
            <a:r>
              <a:rPr b="1" lang="en"/>
              <a:t>friday </a:t>
            </a:r>
            <a:r>
              <a:rPr lang="en"/>
              <a:t>is true. So in this particular case, the answer is </a:t>
            </a:r>
            <a:r>
              <a:rPr lang="en">
                <a:solidFill>
                  <a:srgbClr val="228B22"/>
                </a:solidFill>
                <a:highlight>
                  <a:srgbClr val="FFFFFF"/>
                </a:highlight>
                <a:latin typeface="Consolas"/>
                <a:ea typeface="Consolas"/>
                <a:cs typeface="Consolas"/>
                <a:sym typeface="Consolas"/>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Practice</a:t>
            </a:r>
          </a:p>
        </p:txBody>
      </p:sp>
      <p:sp>
        <p:nvSpPr>
          <p:cNvPr id="203" name="Shape 203"/>
          <p:cNvSpPr txBox="1"/>
          <p:nvPr/>
        </p:nvSpPr>
        <p:spPr>
          <a:xfrm>
            <a:off x="849155" y="2778200"/>
            <a:ext cx="7710300" cy="3999900"/>
          </a:xfrm>
          <a:prstGeom prst="rect">
            <a:avLst/>
          </a:prstGeom>
          <a:noFill/>
          <a:ln>
            <a:noFill/>
          </a:ln>
        </p:spPr>
        <p:txBody>
          <a:bodyPr anchorCtr="0" anchor="t" bIns="91425" lIns="91425" rIns="91425" tIns="91425">
            <a:noAutofit/>
          </a:bodyPr>
          <a:lstStyle/>
          <a:p>
            <a:pPr lvl="0" marR="342900" rtl="0">
              <a:lnSpc>
                <a:spcPct val="140000"/>
              </a:lnSpc>
              <a:spcBef>
                <a:spcPts val="0"/>
              </a:spcBef>
              <a:spcAft>
                <a:spcPts val="1000"/>
              </a:spcAft>
              <a:buNone/>
            </a:pPr>
            <a:r>
              <a:rPr lang="en" sz="1800">
                <a:solidFill>
                  <a:srgbClr val="843C24"/>
                </a:solidFill>
                <a:latin typeface="Consolas"/>
                <a:ea typeface="Consolas"/>
                <a:cs typeface="Consolas"/>
                <a:sym typeface="Consolas"/>
              </a:rPr>
              <a:t>(</a:t>
            </a:r>
            <a:r>
              <a:rPr lang="en" sz="1800">
                <a:solidFill>
                  <a:srgbClr val="0077AA"/>
                </a:solidFill>
                <a:latin typeface="Consolas"/>
                <a:ea typeface="Consolas"/>
                <a:cs typeface="Consolas"/>
                <a:sym typeface="Consolas"/>
                <a:hlinkClick r:id="rId3"/>
              </a:rPr>
              <a:t>define</a:t>
            </a:r>
            <a:r>
              <a:rPr lang="en" sz="1800">
                <a:latin typeface="Consolas"/>
                <a:ea typeface="Consolas"/>
                <a:cs typeface="Consolas"/>
                <a:sym typeface="Consolas"/>
              </a:rPr>
              <a:t> box (rectangle 50 100 “solid” “blue”)</a:t>
            </a:r>
            <a:r>
              <a:rPr lang="en" sz="1800">
                <a:solidFill>
                  <a:srgbClr val="843C24"/>
                </a:solidFill>
                <a:latin typeface="Consolas"/>
                <a:ea typeface="Consolas"/>
                <a:cs typeface="Consolas"/>
                <a:sym typeface="Consolas"/>
              </a:rPr>
              <a:t>)</a:t>
            </a:r>
          </a:p>
          <a:p>
            <a:pPr lvl="0" marR="342900" rtl="0">
              <a:lnSpc>
                <a:spcPct val="140000"/>
              </a:lnSpc>
              <a:spcBef>
                <a:spcPts val="0"/>
              </a:spcBef>
              <a:spcAft>
                <a:spcPts val="1000"/>
              </a:spcAft>
              <a:buNone/>
            </a:pPr>
            <a:r>
              <a:rPr lang="en" sz="1800">
                <a:latin typeface="Roboto"/>
                <a:ea typeface="Roboto"/>
                <a:cs typeface="Roboto"/>
                <a:sym typeface="Roboto"/>
              </a:rPr>
              <a:t>Create an expression that computes whether the image is </a:t>
            </a:r>
            <a:r>
              <a:rPr lang="en" sz="1800">
                <a:solidFill>
                  <a:srgbClr val="228B22"/>
                </a:solidFill>
                <a:latin typeface="Roboto"/>
                <a:ea typeface="Roboto"/>
                <a:cs typeface="Roboto"/>
                <a:sym typeface="Roboto"/>
              </a:rPr>
              <a:t>"tall"</a:t>
            </a:r>
            <a:r>
              <a:rPr lang="en" sz="1800">
                <a:latin typeface="Roboto"/>
                <a:ea typeface="Roboto"/>
                <a:cs typeface="Roboto"/>
                <a:sym typeface="Roboto"/>
              </a:rPr>
              <a:t> or </a:t>
            </a:r>
            <a:r>
              <a:rPr lang="en" sz="1800">
                <a:solidFill>
                  <a:srgbClr val="228B22"/>
                </a:solidFill>
                <a:latin typeface="Roboto"/>
                <a:ea typeface="Roboto"/>
                <a:cs typeface="Roboto"/>
                <a:sym typeface="Roboto"/>
              </a:rPr>
              <a:t>"wide"</a:t>
            </a:r>
            <a:r>
              <a:rPr lang="en" sz="1800">
                <a:latin typeface="Roboto"/>
                <a:ea typeface="Roboto"/>
                <a:cs typeface="Roboto"/>
                <a:sym typeface="Roboto"/>
              </a:rPr>
              <a:t>. An image should be labeled </a:t>
            </a:r>
            <a:r>
              <a:rPr lang="en" sz="1800">
                <a:solidFill>
                  <a:srgbClr val="228B22"/>
                </a:solidFill>
                <a:latin typeface="Roboto"/>
                <a:ea typeface="Roboto"/>
                <a:cs typeface="Roboto"/>
                <a:sym typeface="Roboto"/>
              </a:rPr>
              <a:t>"tall"</a:t>
            </a:r>
            <a:r>
              <a:rPr lang="en" sz="1800">
                <a:latin typeface="Roboto"/>
                <a:ea typeface="Roboto"/>
                <a:cs typeface="Roboto"/>
                <a:sym typeface="Roboto"/>
              </a:rPr>
              <a:t> if its height is larger or equal to its width; otherwise it is </a:t>
            </a:r>
            <a:r>
              <a:rPr lang="en" sz="1800">
                <a:solidFill>
                  <a:srgbClr val="228B22"/>
                </a:solidFill>
                <a:latin typeface="Roboto"/>
                <a:ea typeface="Roboto"/>
                <a:cs typeface="Roboto"/>
                <a:sym typeface="Roboto"/>
              </a:rPr>
              <a:t>"wide"</a:t>
            </a:r>
            <a:r>
              <a:rPr lang="en" sz="1800">
                <a:latin typeface="Roboto"/>
                <a:ea typeface="Roboto"/>
                <a:cs typeface="Roboto"/>
                <a:sym typeface="Roboto"/>
              </a:rPr>
              <a:t>. </a:t>
            </a:r>
          </a:p>
          <a:p>
            <a:pPr lvl="0" marR="342900" rtl="0">
              <a:lnSpc>
                <a:spcPct val="140000"/>
              </a:lnSpc>
              <a:spcBef>
                <a:spcPts val="0"/>
              </a:spcBef>
              <a:spcAft>
                <a:spcPts val="0"/>
              </a:spcAft>
              <a:buNone/>
            </a:pPr>
            <a:r>
              <a:rPr lang="en" sz="1800">
                <a:latin typeface="Roboto"/>
                <a:ea typeface="Roboto"/>
                <a:cs typeface="Roboto"/>
                <a:sym typeface="Roboto"/>
              </a:rPr>
              <a:t>Hint: </a:t>
            </a:r>
            <a:r>
              <a:rPr b="1" lang="en" sz="1800">
                <a:latin typeface="Roboto"/>
                <a:ea typeface="Roboto"/>
                <a:cs typeface="Roboto"/>
                <a:sym typeface="Roboto"/>
              </a:rPr>
              <a:t>image-width</a:t>
            </a:r>
            <a:r>
              <a:rPr lang="en" sz="1800">
                <a:latin typeface="Roboto"/>
                <a:ea typeface="Roboto"/>
                <a:cs typeface="Roboto"/>
                <a:sym typeface="Roboto"/>
              </a:rPr>
              <a:t> returns the width of the image</a:t>
            </a:r>
          </a:p>
          <a:p>
            <a:pPr lvl="0" marR="342900" rtl="0">
              <a:lnSpc>
                <a:spcPct val="140000"/>
              </a:lnSpc>
              <a:spcBef>
                <a:spcPts val="0"/>
              </a:spcBef>
              <a:spcAft>
                <a:spcPts val="0"/>
              </a:spcAft>
              <a:buNone/>
            </a:pPr>
            <a:r>
              <a:rPr lang="en" sz="1800">
                <a:latin typeface="Roboto"/>
                <a:ea typeface="Roboto"/>
                <a:cs typeface="Roboto"/>
                <a:sym typeface="Roboto"/>
              </a:rPr>
              <a:t>	 </a:t>
            </a:r>
            <a:r>
              <a:rPr b="1" lang="en" sz="1800">
                <a:latin typeface="Roboto"/>
                <a:ea typeface="Roboto"/>
                <a:cs typeface="Roboto"/>
                <a:sym typeface="Roboto"/>
              </a:rPr>
              <a:t>image-height</a:t>
            </a:r>
            <a:r>
              <a:rPr lang="en" sz="1800">
                <a:latin typeface="Roboto"/>
                <a:ea typeface="Roboto"/>
                <a:cs typeface="Roboto"/>
                <a:sym typeface="Roboto"/>
              </a:rPr>
              <a:t> returns the height of the image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Applications</a:t>
            </a:r>
          </a:p>
        </p:txBody>
      </p:sp>
      <p:sp>
        <p:nvSpPr>
          <p:cNvPr id="209" name="Shape 209"/>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3"/>
              </a:rPr>
              <a:t>define</a:t>
            </a:r>
            <a:r>
              <a:rPr lang="en">
                <a:solidFill>
                  <a:srgbClr val="000000"/>
                </a:solidFill>
                <a:highlight>
                  <a:srgbClr val="FFFFFF"/>
                </a:highlight>
                <a:latin typeface="Verdana"/>
                <a:ea typeface="Verdana"/>
                <a:cs typeface="Verdana"/>
                <a:sym typeface="Verdana"/>
              </a:rPr>
              <a:t> current-color </a:t>
            </a:r>
            <a:r>
              <a:rPr lang="en">
                <a:solidFill>
                  <a:srgbClr val="0077AA"/>
                </a:solidFill>
                <a:highlight>
                  <a:srgbClr val="FFFFFF"/>
                </a:highlight>
                <a:latin typeface="Verdana"/>
                <a:ea typeface="Verdana"/>
                <a:cs typeface="Verdana"/>
                <a:sym typeface="Verdana"/>
                <a:hlinkClick r:id="rId4"/>
              </a:rPr>
              <a:t>...</a:t>
            </a:r>
            <a:r>
              <a:rPr lang="en">
                <a:solidFill>
                  <a:srgbClr val="843C24"/>
                </a:solidFill>
                <a:highlight>
                  <a:srgbClr val="FFFFFF"/>
                </a:highlight>
                <a:latin typeface="Verdana"/>
                <a:ea typeface="Verdana"/>
                <a:cs typeface="Verdana"/>
                <a:sym typeface="Verdana"/>
              </a:rPr>
              <a:t>)</a:t>
            </a:r>
          </a:p>
          <a:p>
            <a:pPr lvl="0" rtl="0">
              <a:spcBef>
                <a:spcPts val="0"/>
              </a:spcBef>
              <a:spcAft>
                <a:spcPts val="0"/>
              </a:spcAft>
              <a:buNone/>
            </a:pPr>
            <a:r>
              <a:rPr lang="en">
                <a:solidFill>
                  <a:srgbClr val="000000"/>
                </a:solidFill>
                <a:highlight>
                  <a:srgbClr val="FFFFFF"/>
                </a:highlight>
                <a:latin typeface="Verdana"/>
                <a:ea typeface="Verdana"/>
                <a:cs typeface="Verdana"/>
                <a:sym typeface="Verdana"/>
              </a:rPr>
              <a:t> </a:t>
            </a:r>
          </a:p>
          <a:p>
            <a:pPr lvl="0" rtl="0">
              <a:spcBef>
                <a:spcPts val="0"/>
              </a:spcBef>
              <a:spcAft>
                <a:spcPts val="0"/>
              </a:spcAft>
              <a:buNone/>
            </a:pP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5"/>
              </a:rPr>
              <a:t>define</a:t>
            </a:r>
            <a:r>
              <a:rPr lang="en">
                <a:solidFill>
                  <a:srgbClr val="000000"/>
                </a:solidFill>
                <a:highlight>
                  <a:srgbClr val="FFFFFF"/>
                </a:highlight>
                <a:latin typeface="Verdana"/>
                <a:ea typeface="Verdana"/>
                <a:cs typeface="Verdana"/>
                <a:sym typeface="Verdana"/>
              </a:rPr>
              <a:t> next-color </a:t>
            </a: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6"/>
              </a:rPr>
              <a:t>if</a:t>
            </a:r>
            <a:r>
              <a:rPr lang="en">
                <a:solidFill>
                  <a:srgbClr val="000000"/>
                </a:solidFill>
                <a:highlight>
                  <a:srgbClr val="FFFFFF"/>
                </a:highlight>
                <a:latin typeface="Verdana"/>
                <a:ea typeface="Verdana"/>
                <a:cs typeface="Verdana"/>
                <a:sym typeface="Verdana"/>
              </a:rPr>
              <a:t> </a:t>
            </a: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7"/>
              </a:rPr>
              <a:t>string=?</a:t>
            </a:r>
            <a:r>
              <a:rPr lang="en">
                <a:solidFill>
                  <a:srgbClr val="000000"/>
                </a:solidFill>
                <a:highlight>
                  <a:srgbClr val="FFFFFF"/>
                </a:highlight>
                <a:latin typeface="Verdana"/>
                <a:ea typeface="Verdana"/>
                <a:cs typeface="Verdana"/>
                <a:sym typeface="Verdana"/>
              </a:rPr>
              <a:t> </a:t>
            </a:r>
            <a:r>
              <a:rPr lang="en">
                <a:solidFill>
                  <a:srgbClr val="228B22"/>
                </a:solidFill>
                <a:highlight>
                  <a:srgbClr val="FFFFFF"/>
                </a:highlight>
                <a:latin typeface="Verdana"/>
                <a:ea typeface="Verdana"/>
                <a:cs typeface="Verdana"/>
                <a:sym typeface="Verdana"/>
              </a:rPr>
              <a:t>"green"</a:t>
            </a:r>
            <a:r>
              <a:rPr lang="en">
                <a:solidFill>
                  <a:srgbClr val="000000"/>
                </a:solidFill>
                <a:highlight>
                  <a:srgbClr val="FFFFFF"/>
                </a:highlight>
                <a:latin typeface="Verdana"/>
                <a:ea typeface="Verdana"/>
                <a:cs typeface="Verdana"/>
                <a:sym typeface="Verdana"/>
              </a:rPr>
              <a:t> current-color</a:t>
            </a:r>
            <a:r>
              <a:rPr lang="en">
                <a:solidFill>
                  <a:srgbClr val="843C24"/>
                </a:solidFill>
                <a:highlight>
                  <a:srgbClr val="FFFFFF"/>
                </a:highlight>
                <a:latin typeface="Verdana"/>
                <a:ea typeface="Verdana"/>
                <a:cs typeface="Verdana"/>
                <a:sym typeface="Verdana"/>
              </a:rPr>
              <a:t>)</a:t>
            </a:r>
            <a:r>
              <a:rPr lang="en">
                <a:solidFill>
                  <a:srgbClr val="000000"/>
                </a:solidFill>
                <a:highlight>
                  <a:srgbClr val="FFFFFF"/>
                </a:highlight>
                <a:latin typeface="Verdana"/>
                <a:ea typeface="Verdana"/>
                <a:cs typeface="Verdana"/>
                <a:sym typeface="Verdana"/>
              </a:rPr>
              <a:t> </a:t>
            </a:r>
            <a:r>
              <a:rPr lang="en">
                <a:solidFill>
                  <a:srgbClr val="228B22"/>
                </a:solidFill>
                <a:highlight>
                  <a:srgbClr val="FFFFFF"/>
                </a:highlight>
                <a:latin typeface="Verdana"/>
                <a:ea typeface="Verdana"/>
                <a:cs typeface="Verdana"/>
                <a:sym typeface="Verdana"/>
              </a:rPr>
              <a:t>"yellow"</a:t>
            </a:r>
            <a:r>
              <a:rPr lang="en">
                <a:solidFill>
                  <a:srgbClr val="000000"/>
                </a:solidFill>
                <a:highlight>
                  <a:srgbClr val="FFFFFF"/>
                </a:highlight>
                <a:latin typeface="Verdana"/>
                <a:ea typeface="Verdana"/>
                <a:cs typeface="Verdana"/>
                <a:sym typeface="Verdana"/>
              </a:rPr>
              <a:t> </a:t>
            </a:r>
            <a:r>
              <a:rPr lang="en">
                <a:solidFill>
                  <a:srgbClr val="0077AA"/>
                </a:solidFill>
                <a:highlight>
                  <a:srgbClr val="FFFFFF"/>
                </a:highlight>
                <a:latin typeface="Verdana"/>
                <a:ea typeface="Verdana"/>
                <a:cs typeface="Verdana"/>
                <a:sym typeface="Verdana"/>
                <a:hlinkClick r:id="rId8"/>
              </a:rPr>
              <a:t>...</a:t>
            </a:r>
            <a:r>
              <a:rPr lang="en">
                <a:solidFill>
                  <a:srgbClr val="843C24"/>
                </a:solidFill>
                <a:highlight>
                  <a:srgbClr val="FFFFFF"/>
                </a:highlight>
                <a:latin typeface="Verdana"/>
                <a:ea typeface="Verdana"/>
                <a:cs typeface="Verdana"/>
                <a:sym typeface="Verdana"/>
              </a:rPr>
              <a:t>))</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131762"/>
            <a:ext cx="8229600" cy="1143300"/>
          </a:xfrm>
          <a:prstGeom prst="rect">
            <a:avLst/>
          </a:prstGeom>
        </p:spPr>
        <p:txBody>
          <a:bodyPr anchorCtr="0" anchor="b" bIns="91425" lIns="91425" rIns="91425" tIns="91425">
            <a:noAutofit/>
          </a:bodyPr>
          <a:lstStyle/>
          <a:p>
            <a:pPr lvl="0" rtl="0">
              <a:spcBef>
                <a:spcPts val="0"/>
              </a:spcBef>
              <a:buNone/>
            </a:pPr>
            <a:r>
              <a:rPr lang="en"/>
              <a:t>Do Now</a:t>
            </a:r>
          </a:p>
        </p:txBody>
      </p:sp>
      <p:sp>
        <p:nvSpPr>
          <p:cNvPr id="92" name="Shape 92"/>
          <p:cNvSpPr txBox="1"/>
          <p:nvPr>
            <p:ph idx="1" type="body"/>
          </p:nvPr>
        </p:nvSpPr>
        <p:spPr>
          <a:xfrm>
            <a:off x="390900" y="585966"/>
            <a:ext cx="8229600" cy="4967700"/>
          </a:xfrm>
          <a:prstGeom prst="rect">
            <a:avLst/>
          </a:prstGeom>
        </p:spPr>
        <p:txBody>
          <a:bodyPr anchorCtr="0" anchor="t" bIns="91425" lIns="91425" rIns="91425" tIns="91425">
            <a:noAutofit/>
          </a:bodyPr>
          <a:lstStyle/>
          <a:p>
            <a:pPr lvl="0" rtl="0">
              <a:spcBef>
                <a:spcPts val="0"/>
              </a:spcBef>
              <a:buNone/>
            </a:pPr>
            <a:r>
              <a:rPr lang="en" sz="2600"/>
              <a:t>Take pencils out for quiz. Quiz begins at 9am sharp.</a:t>
            </a:r>
          </a:p>
        </p:txBody>
      </p:sp>
      <p:sp>
        <p:nvSpPr>
          <p:cNvPr id="93" name="Shape 93"/>
          <p:cNvSpPr/>
          <p:nvPr/>
        </p:nvSpPr>
        <p:spPr>
          <a:xfrm rot="-2620267">
            <a:off x="6983738" y="5483668"/>
            <a:ext cx="1015324" cy="990286"/>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2620267">
            <a:off x="8166163" y="5483668"/>
            <a:ext cx="1015324" cy="990286"/>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rot="3425216">
            <a:off x="5665343" y="5514341"/>
            <a:ext cx="1086008" cy="928863"/>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rot="3425216">
            <a:off x="4382668" y="5494741"/>
            <a:ext cx="1086008" cy="928863"/>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rot="3425216">
            <a:off x="4895643" y="4339074"/>
            <a:ext cx="1086008" cy="928863"/>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txBox="1"/>
          <p:nvPr/>
        </p:nvSpPr>
        <p:spPr>
          <a:xfrm>
            <a:off x="8458875" y="5451966"/>
            <a:ext cx="429900" cy="850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1</a:t>
            </a:r>
          </a:p>
        </p:txBody>
      </p:sp>
      <p:sp>
        <p:nvSpPr>
          <p:cNvPr id="99" name="Shape 99"/>
          <p:cNvSpPr txBox="1"/>
          <p:nvPr/>
        </p:nvSpPr>
        <p:spPr>
          <a:xfrm>
            <a:off x="7239675" y="5451966"/>
            <a:ext cx="429900" cy="850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2</a:t>
            </a:r>
          </a:p>
        </p:txBody>
      </p:sp>
      <p:sp>
        <p:nvSpPr>
          <p:cNvPr id="100" name="Shape 100"/>
          <p:cNvSpPr txBox="1"/>
          <p:nvPr/>
        </p:nvSpPr>
        <p:spPr>
          <a:xfrm>
            <a:off x="6020475" y="5451966"/>
            <a:ext cx="429900" cy="850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3</a:t>
            </a:r>
          </a:p>
        </p:txBody>
      </p:sp>
      <p:sp>
        <p:nvSpPr>
          <p:cNvPr id="101" name="Shape 101"/>
          <p:cNvSpPr txBox="1"/>
          <p:nvPr/>
        </p:nvSpPr>
        <p:spPr>
          <a:xfrm>
            <a:off x="4725075" y="5553566"/>
            <a:ext cx="429900" cy="850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4</a:t>
            </a:r>
          </a:p>
        </p:txBody>
      </p:sp>
      <p:sp>
        <p:nvSpPr>
          <p:cNvPr id="102" name="Shape 102"/>
          <p:cNvSpPr txBox="1"/>
          <p:nvPr/>
        </p:nvSpPr>
        <p:spPr>
          <a:xfrm>
            <a:off x="5182275" y="4334366"/>
            <a:ext cx="429900" cy="850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5</a:t>
            </a:r>
          </a:p>
        </p:txBody>
      </p:sp>
      <p:graphicFrame>
        <p:nvGraphicFramePr>
          <p:cNvPr id="103" name="Shape 103"/>
          <p:cNvGraphicFramePr/>
          <p:nvPr/>
        </p:nvGraphicFramePr>
        <p:xfrm>
          <a:off x="231575" y="1358506"/>
          <a:ext cx="3000000" cy="2999999"/>
        </p:xfrm>
        <a:graphic>
          <a:graphicData uri="http://schemas.openxmlformats.org/drawingml/2006/table">
            <a:tbl>
              <a:tblPr>
                <a:noFill/>
                <a:tableStyleId>{59FD60D5-AAA3-49B4-8875-B18191952471}</a:tableStyleId>
              </a:tblPr>
              <a:tblGrid>
                <a:gridCol w="382850"/>
                <a:gridCol w="3625425"/>
              </a:tblGrid>
              <a:tr h="579475">
                <a:tc>
                  <a:txBody>
                    <a:bodyPr>
                      <a:noAutofit/>
                    </a:bodyPr>
                    <a:lstStyle/>
                    <a:p>
                      <a:pPr lvl="0" rtl="0">
                        <a:spcBef>
                          <a:spcPts val="0"/>
                        </a:spcBef>
                        <a:buNone/>
                      </a:pPr>
                      <a:r>
                        <a:rPr b="1" lang="en" sz="2700"/>
                        <a:t>#</a:t>
                      </a:r>
                    </a:p>
                  </a:txBody>
                  <a:tcPr marT="121900" marB="121900" marR="91425" marL="91425"/>
                </a:tc>
                <a:tc>
                  <a:txBody>
                    <a:bodyPr>
                      <a:noAutofit/>
                    </a:bodyPr>
                    <a:lstStyle/>
                    <a:p>
                      <a:pPr lvl="0" rtl="0">
                        <a:spcBef>
                          <a:spcPts val="0"/>
                        </a:spcBef>
                        <a:buNone/>
                      </a:pPr>
                      <a:r>
                        <a:rPr b="1" lang="en" sz="2700"/>
                        <a:t>Students</a:t>
                      </a:r>
                    </a:p>
                  </a:txBody>
                  <a:tcPr marT="121900" marB="121900" marR="91425" marL="91425"/>
                </a:tc>
              </a:tr>
              <a:tr h="986825">
                <a:tc>
                  <a:txBody>
                    <a:bodyPr>
                      <a:noAutofit/>
                    </a:bodyPr>
                    <a:lstStyle/>
                    <a:p>
                      <a:pPr lvl="0" rtl="0">
                        <a:spcBef>
                          <a:spcPts val="0"/>
                        </a:spcBef>
                        <a:buNone/>
                      </a:pPr>
                      <a:r>
                        <a:rPr b="1" lang="en" sz="3200">
                          <a:solidFill>
                            <a:schemeClr val="dk1"/>
                          </a:solidFill>
                        </a:rPr>
                        <a:t>1</a:t>
                      </a:r>
                    </a:p>
                  </a:txBody>
                  <a:tcPr marT="121900" marB="121900" marR="91425" marL="91425"/>
                </a:tc>
                <a:tc>
                  <a:txBody>
                    <a:bodyPr>
                      <a:noAutofit/>
                    </a:bodyPr>
                    <a:lstStyle/>
                    <a:p>
                      <a:pPr lvl="0" rtl="0">
                        <a:spcBef>
                          <a:spcPts val="0"/>
                        </a:spcBef>
                        <a:buNone/>
                      </a:pPr>
                      <a:r>
                        <a:rPr lang="en" sz="2400"/>
                        <a:t>Ascona, Concha, Lee, Lugo, Rogers, Rosario</a:t>
                      </a:r>
                    </a:p>
                  </a:txBody>
                  <a:tcPr marT="121900" marB="121900" marR="91425" marL="91425"/>
                </a:tc>
              </a:tr>
              <a:tr h="873775">
                <a:tc>
                  <a:txBody>
                    <a:bodyPr>
                      <a:noAutofit/>
                    </a:bodyPr>
                    <a:lstStyle/>
                    <a:p>
                      <a:pPr lvl="0" rtl="0">
                        <a:spcBef>
                          <a:spcPts val="0"/>
                        </a:spcBef>
                        <a:buNone/>
                      </a:pPr>
                      <a:r>
                        <a:rPr b="1" lang="en" sz="3200">
                          <a:solidFill>
                            <a:schemeClr val="dk1"/>
                          </a:solidFill>
                        </a:rPr>
                        <a:t>2</a:t>
                      </a:r>
                    </a:p>
                  </a:txBody>
                  <a:tcPr marT="121900" marB="121900" marR="91425" marL="91425"/>
                </a:tc>
                <a:tc>
                  <a:txBody>
                    <a:bodyPr>
                      <a:noAutofit/>
                    </a:bodyPr>
                    <a:lstStyle/>
                    <a:p>
                      <a:pPr lvl="0" rtl="0">
                        <a:spcBef>
                          <a:spcPts val="0"/>
                        </a:spcBef>
                        <a:buNone/>
                      </a:pPr>
                      <a:r>
                        <a:rPr lang="en" sz="2400"/>
                        <a:t>Franscisco, Garcia, Jenkins, Mcallen, Platt, Salazar</a:t>
                      </a:r>
                    </a:p>
                  </a:txBody>
                  <a:tcPr marT="121900" marB="121900" marR="91425" marL="91425"/>
                </a:tc>
              </a:tr>
              <a:tr h="1145800">
                <a:tc>
                  <a:txBody>
                    <a:bodyPr>
                      <a:noAutofit/>
                    </a:bodyPr>
                    <a:lstStyle/>
                    <a:p>
                      <a:pPr lvl="0" rtl="0">
                        <a:spcBef>
                          <a:spcPts val="0"/>
                        </a:spcBef>
                        <a:buNone/>
                      </a:pPr>
                      <a:r>
                        <a:rPr b="1" lang="en" sz="3200">
                          <a:solidFill>
                            <a:schemeClr val="dk1"/>
                          </a:solidFill>
                        </a:rPr>
                        <a:t>3</a:t>
                      </a:r>
                    </a:p>
                  </a:txBody>
                  <a:tcPr marT="121900" marB="121900" marR="91425" marL="91425"/>
                </a:tc>
                <a:tc>
                  <a:txBody>
                    <a:bodyPr>
                      <a:noAutofit/>
                    </a:bodyPr>
                    <a:lstStyle/>
                    <a:p>
                      <a:pPr lvl="0" rtl="0">
                        <a:spcBef>
                          <a:spcPts val="0"/>
                        </a:spcBef>
                        <a:buNone/>
                      </a:pPr>
                      <a:r>
                        <a:rPr lang="en" sz="2400">
                          <a:solidFill>
                            <a:schemeClr val="dk1"/>
                          </a:solidFill>
                        </a:rPr>
                        <a:t>Dillard, Dualeh, Ferrara, Mensah, Negron, Tatis</a:t>
                      </a:r>
                    </a:p>
                  </a:txBody>
                  <a:tcPr marT="121900" marB="121900" marR="91425" marL="91425"/>
                </a:tc>
              </a:tr>
            </a:tbl>
          </a:graphicData>
        </a:graphic>
      </p:graphicFrame>
      <p:graphicFrame>
        <p:nvGraphicFramePr>
          <p:cNvPr id="104" name="Shape 104"/>
          <p:cNvGraphicFramePr/>
          <p:nvPr/>
        </p:nvGraphicFramePr>
        <p:xfrm>
          <a:off x="4283575" y="1367673"/>
          <a:ext cx="3000000" cy="2999999"/>
        </p:xfrm>
        <a:graphic>
          <a:graphicData uri="http://schemas.openxmlformats.org/drawingml/2006/table">
            <a:tbl>
              <a:tblPr>
                <a:noFill/>
                <a:tableStyleId>{59FD60D5-AAA3-49B4-8875-B18191952471}</a:tableStyleId>
              </a:tblPr>
              <a:tblGrid>
                <a:gridCol w="557350"/>
                <a:gridCol w="4186975"/>
              </a:tblGrid>
              <a:tr h="599775">
                <a:tc>
                  <a:txBody>
                    <a:bodyPr>
                      <a:noAutofit/>
                    </a:bodyPr>
                    <a:lstStyle/>
                    <a:p>
                      <a:pPr lvl="0" rtl="0">
                        <a:spcBef>
                          <a:spcPts val="0"/>
                        </a:spcBef>
                        <a:buNone/>
                      </a:pPr>
                      <a:r>
                        <a:rPr b="1" lang="en" sz="2700"/>
                        <a:t>#</a:t>
                      </a:r>
                    </a:p>
                  </a:txBody>
                  <a:tcPr marT="121900" marB="121900" marR="91425" marL="91425"/>
                </a:tc>
                <a:tc>
                  <a:txBody>
                    <a:bodyPr>
                      <a:noAutofit/>
                    </a:bodyPr>
                    <a:lstStyle/>
                    <a:p>
                      <a:pPr lvl="0" rtl="0">
                        <a:spcBef>
                          <a:spcPts val="0"/>
                        </a:spcBef>
                        <a:buNone/>
                      </a:pPr>
                      <a:r>
                        <a:rPr b="1" lang="en" sz="2700"/>
                        <a:t>Students</a:t>
                      </a:r>
                    </a:p>
                  </a:txBody>
                  <a:tcPr marT="121900" marB="121900" marR="91425" marL="91425"/>
                </a:tc>
              </a:tr>
              <a:tr h="904375">
                <a:tc>
                  <a:txBody>
                    <a:bodyPr>
                      <a:noAutofit/>
                    </a:bodyPr>
                    <a:lstStyle/>
                    <a:p>
                      <a:pPr lvl="0" rtl="0">
                        <a:spcBef>
                          <a:spcPts val="0"/>
                        </a:spcBef>
                        <a:buNone/>
                      </a:pPr>
                      <a:r>
                        <a:rPr b="1" lang="en" sz="3200">
                          <a:solidFill>
                            <a:schemeClr val="dk1"/>
                          </a:solidFill>
                        </a:rPr>
                        <a:t>4</a:t>
                      </a:r>
                    </a:p>
                  </a:txBody>
                  <a:tcPr marT="121900" marB="121900" marR="91425" marL="91425"/>
                </a:tc>
                <a:tc>
                  <a:txBody>
                    <a:bodyPr>
                      <a:noAutofit/>
                    </a:bodyPr>
                    <a:lstStyle/>
                    <a:p>
                      <a:pPr lvl="0" rtl="0">
                        <a:spcBef>
                          <a:spcPts val="0"/>
                        </a:spcBef>
                        <a:buClr>
                          <a:schemeClr val="dk1"/>
                        </a:buClr>
                        <a:buSzPct val="62500"/>
                        <a:buFont typeface="Arial"/>
                        <a:buNone/>
                      </a:pPr>
                      <a:r>
                        <a:rPr lang="en" sz="2400">
                          <a:solidFill>
                            <a:schemeClr val="dk1"/>
                          </a:solidFill>
                        </a:rPr>
                        <a:t>Campbell, Ortiz, Quinones, Razat, Rodriquez</a:t>
                      </a:r>
                    </a:p>
                  </a:txBody>
                  <a:tcPr marT="121900" marB="121900" marR="91425" marL="91425"/>
                </a:tc>
              </a:tr>
              <a:tr h="1134525">
                <a:tc>
                  <a:txBody>
                    <a:bodyPr>
                      <a:noAutofit/>
                    </a:bodyPr>
                    <a:lstStyle/>
                    <a:p>
                      <a:pPr lvl="0" rtl="0">
                        <a:spcBef>
                          <a:spcPts val="0"/>
                        </a:spcBef>
                        <a:buNone/>
                      </a:pPr>
                      <a:r>
                        <a:rPr b="1" lang="en" sz="3200">
                          <a:solidFill>
                            <a:schemeClr val="dk1"/>
                          </a:solidFill>
                        </a:rPr>
                        <a:t>5</a:t>
                      </a:r>
                    </a:p>
                  </a:txBody>
                  <a:tcPr marT="121900" marB="121900" marR="91425" marL="91425"/>
                </a:tc>
                <a:tc>
                  <a:txBody>
                    <a:bodyPr>
                      <a:noAutofit/>
                    </a:bodyPr>
                    <a:lstStyle/>
                    <a:p>
                      <a:pPr lvl="0" rtl="0">
                        <a:spcBef>
                          <a:spcPts val="0"/>
                        </a:spcBef>
                        <a:buNone/>
                      </a:pPr>
                      <a:r>
                        <a:rPr lang="en" sz="2400"/>
                        <a:t>Hibri, Jackson, </a:t>
                      </a:r>
                      <a:r>
                        <a:rPr lang="en" sz="2400">
                          <a:solidFill>
                            <a:schemeClr val="dk1"/>
                          </a:solidFill>
                        </a:rPr>
                        <a:t>Lopez, Razor, Rivera, Rivera, Vega</a:t>
                      </a:r>
                    </a:p>
                  </a:txBody>
                  <a:tcPr marT="121900" marB="121900"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Objectives</a:t>
            </a:r>
          </a:p>
        </p:txBody>
      </p:sp>
      <p:sp>
        <p:nvSpPr>
          <p:cNvPr id="110" name="Shape 110"/>
          <p:cNvSpPr txBox="1"/>
          <p:nvPr>
            <p:ph idx="1" type="body"/>
          </p:nvPr>
        </p:nvSpPr>
        <p:spPr>
          <a:xfrm>
            <a:off x="471900" y="2558767"/>
            <a:ext cx="3999900" cy="3613500"/>
          </a:xfrm>
          <a:prstGeom prst="rect">
            <a:avLst/>
          </a:prstGeom>
        </p:spPr>
        <p:txBody>
          <a:bodyPr anchorCtr="0" anchor="t" bIns="91425" lIns="91425" rIns="91425" tIns="91425">
            <a:noAutofit/>
          </a:bodyPr>
          <a:lstStyle/>
          <a:p>
            <a:pPr lvl="0" rtl="0">
              <a:spcBef>
                <a:spcPts val="0"/>
              </a:spcBef>
              <a:buNone/>
            </a:pPr>
            <a:r>
              <a:rPr lang="en"/>
              <a:t>Knowledge:</a:t>
            </a:r>
          </a:p>
          <a:p>
            <a:pPr lvl="0">
              <a:spcBef>
                <a:spcPts val="0"/>
              </a:spcBef>
              <a:buNone/>
            </a:pPr>
            <a:r>
              <a:rPr lang="en"/>
              <a:t>Boolean arithmetic is analogous to string arithmetic and number arithmetic.</a:t>
            </a:r>
          </a:p>
        </p:txBody>
      </p:sp>
      <p:sp>
        <p:nvSpPr>
          <p:cNvPr id="111" name="Shape 111"/>
          <p:cNvSpPr txBox="1"/>
          <p:nvPr>
            <p:ph idx="2" type="body"/>
          </p:nvPr>
        </p:nvSpPr>
        <p:spPr>
          <a:xfrm>
            <a:off x="4694250" y="2558767"/>
            <a:ext cx="3999900" cy="3613500"/>
          </a:xfrm>
          <a:prstGeom prst="rect">
            <a:avLst/>
          </a:prstGeom>
        </p:spPr>
        <p:txBody>
          <a:bodyPr anchorCtr="0" anchor="t" bIns="91425" lIns="91425" rIns="91425" tIns="91425">
            <a:noAutofit/>
          </a:bodyPr>
          <a:lstStyle/>
          <a:p>
            <a:pPr lvl="0" rtl="0">
              <a:spcBef>
                <a:spcPts val="0"/>
              </a:spcBef>
              <a:buNone/>
            </a:pPr>
            <a:r>
              <a:rPr lang="en"/>
              <a:t>Skills:</a:t>
            </a:r>
          </a:p>
          <a:p>
            <a:pPr lvl="0">
              <a:spcBef>
                <a:spcPts val="0"/>
              </a:spcBef>
              <a:buNone/>
            </a:pPr>
            <a:r>
              <a:rPr lang="en"/>
              <a:t>Evaluate expressions using Booleans in Racket.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From last class</a:t>
            </a:r>
          </a:p>
        </p:txBody>
      </p:sp>
      <p:sp>
        <p:nvSpPr>
          <p:cNvPr id="117" name="Shape 117"/>
          <p:cNvSpPr txBox="1"/>
          <p:nvPr>
            <p:ph idx="1" type="body"/>
          </p:nvPr>
        </p:nvSpPr>
        <p:spPr>
          <a:xfrm>
            <a:off x="471900" y="2558766"/>
            <a:ext cx="8222100" cy="4299300"/>
          </a:xfrm>
          <a:prstGeom prst="rect">
            <a:avLst/>
          </a:prstGeom>
        </p:spPr>
        <p:txBody>
          <a:bodyPr anchorCtr="0" anchor="t" bIns="91425" lIns="91425" rIns="91425" tIns="91425">
            <a:noAutofit/>
          </a:bodyPr>
          <a:lstStyle/>
          <a:p>
            <a:pPr lvl="0" rtl="0">
              <a:spcBef>
                <a:spcPts val="0"/>
              </a:spcBef>
              <a:buNone/>
            </a:pPr>
            <a:r>
              <a:rPr lang="en"/>
              <a:t>Exercise 1. Add the following two lines to the definitions area:</a:t>
            </a:r>
          </a:p>
          <a:p>
            <a:pPr lvl="0" rtl="0">
              <a:spcBef>
                <a:spcPts val="0"/>
              </a:spcBef>
              <a:buNone/>
            </a:pPr>
            <a:r>
              <a:rPr lang="en">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rPr>
              <a:t>define</a:t>
            </a:r>
            <a:r>
              <a:rPr lang="en">
                <a:latin typeface="Consolas"/>
                <a:ea typeface="Consolas"/>
                <a:cs typeface="Consolas"/>
                <a:sym typeface="Consolas"/>
              </a:rPr>
              <a:t> prefix </a:t>
            </a:r>
            <a:r>
              <a:rPr lang="en">
                <a:solidFill>
                  <a:srgbClr val="228B22"/>
                </a:solidFill>
                <a:highlight>
                  <a:srgbClr val="FFFFFF"/>
                </a:highlight>
                <a:latin typeface="Consolas"/>
                <a:ea typeface="Consolas"/>
                <a:cs typeface="Consolas"/>
                <a:sym typeface="Consolas"/>
              </a:rPr>
              <a:t>"hello"</a:t>
            </a:r>
            <a:r>
              <a:rPr lang="en">
                <a:latin typeface="Consolas"/>
                <a:ea typeface="Consolas"/>
                <a:cs typeface="Consolas"/>
                <a:sym typeface="Consolas"/>
              </a:rPr>
              <a:t>)</a:t>
            </a:r>
          </a:p>
          <a:p>
            <a:pPr indent="0" lvl="0" marL="0" marR="0" rtl="0" algn="l">
              <a:lnSpc>
                <a:spcPct val="115000"/>
              </a:lnSpc>
              <a:spcBef>
                <a:spcPts val="0"/>
              </a:spcBef>
              <a:spcAft>
                <a:spcPts val="1600"/>
              </a:spcAft>
              <a:buNone/>
            </a:pPr>
            <a:r>
              <a:rPr lang="en">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rPr>
              <a:t>define </a:t>
            </a:r>
            <a:r>
              <a:rPr lang="en">
                <a:latin typeface="Consolas"/>
                <a:ea typeface="Consolas"/>
                <a:cs typeface="Consolas"/>
                <a:sym typeface="Consolas"/>
              </a:rPr>
              <a:t>suffix </a:t>
            </a:r>
            <a:r>
              <a:rPr lang="en">
                <a:solidFill>
                  <a:srgbClr val="228B22"/>
                </a:solidFill>
                <a:highlight>
                  <a:srgbClr val="FFFFFF"/>
                </a:highlight>
                <a:latin typeface="Consolas"/>
                <a:ea typeface="Consolas"/>
                <a:cs typeface="Consolas"/>
                <a:sym typeface="Consolas"/>
              </a:rPr>
              <a:t>"world"</a:t>
            </a:r>
            <a:r>
              <a:rPr lang="en">
                <a:latin typeface="Consolas"/>
                <a:ea typeface="Consolas"/>
                <a:cs typeface="Consolas"/>
                <a:sym typeface="Consolas"/>
              </a:rPr>
              <a:t>)</a:t>
            </a:r>
          </a:p>
          <a:p>
            <a:pPr lvl="0" rtl="0">
              <a:spcBef>
                <a:spcPts val="0"/>
              </a:spcBef>
              <a:buNone/>
            </a:pPr>
            <a:r>
              <a:rPr lang="en"/>
              <a:t>Then use string primitives to create an expression that concatenates prefix and suffix and adds "_" between them. When you run this program, you will see "hello_world" in the interactions area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1026466"/>
            <a:ext cx="8222100" cy="1023600"/>
          </a:xfrm>
          <a:prstGeom prst="rect">
            <a:avLst/>
          </a:prstGeom>
        </p:spPr>
        <p:txBody>
          <a:bodyPr anchorCtr="0" anchor="b" bIns="91425" lIns="91425" rIns="91425" tIns="91425">
            <a:noAutofit/>
          </a:bodyPr>
          <a:lstStyle/>
          <a:p>
            <a:pPr lvl="0" rtl="0">
              <a:spcBef>
                <a:spcPts val="0"/>
              </a:spcBef>
              <a:buNone/>
            </a:pPr>
            <a:r>
              <a:rPr lang="en"/>
              <a:t>Extra Note</a:t>
            </a:r>
          </a:p>
        </p:txBody>
      </p:sp>
      <p:sp>
        <p:nvSpPr>
          <p:cNvPr id="123" name="Shape 123"/>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b="1" lang="en"/>
              <a:t>Note </a:t>
            </a:r>
            <a:r>
              <a:rPr lang="en"/>
              <a:t>We use </a:t>
            </a:r>
            <a:r>
              <a:rPr lang="en">
                <a:solidFill>
                  <a:srgbClr val="0000FF"/>
                </a:solidFill>
              </a:rPr>
              <a:t>1String</a:t>
            </a:r>
            <a:r>
              <a:rPr lang="en"/>
              <a:t> to refer to the keyboard characters that make up a String. For example, "red" consists of three such 1Strings: "r", "e", "d".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Additional String Functions</a:t>
            </a:r>
          </a:p>
          <a:p>
            <a:pPr lvl="0" rtl="0">
              <a:spcBef>
                <a:spcPts val="0"/>
              </a:spcBef>
              <a:buNone/>
            </a:pPr>
            <a:r>
              <a:rPr lang="en" sz="1800"/>
              <a:t>add these to your class API</a:t>
            </a:r>
          </a:p>
        </p:txBody>
      </p:sp>
      <p:sp>
        <p:nvSpPr>
          <p:cNvPr id="129" name="Shape 129"/>
          <p:cNvSpPr txBox="1"/>
          <p:nvPr>
            <p:ph idx="1" type="body"/>
          </p:nvPr>
        </p:nvSpPr>
        <p:spPr>
          <a:xfrm>
            <a:off x="471900" y="2253966"/>
            <a:ext cx="8222100" cy="3613500"/>
          </a:xfrm>
          <a:prstGeom prst="rect">
            <a:avLst/>
          </a:prstGeom>
        </p:spPr>
        <p:txBody>
          <a:bodyPr anchorCtr="0" anchor="t" bIns="91425" lIns="91425" rIns="91425" tIns="91425">
            <a:noAutofit/>
          </a:bodyPr>
          <a:lstStyle/>
          <a:p>
            <a:pPr indent="0" lvl="0" marL="0" marR="0" rtl="0" algn="l">
              <a:lnSpc>
                <a:spcPct val="100000"/>
              </a:lnSpc>
              <a:spcBef>
                <a:spcPts val="0"/>
              </a:spcBef>
              <a:spcAft>
                <a:spcPts val="1000"/>
              </a:spcAft>
              <a:buNone/>
            </a:pPr>
            <a:r>
              <a:rPr lang="en">
                <a:solidFill>
                  <a:srgbClr val="0077AA"/>
                </a:solidFill>
                <a:highlight>
                  <a:srgbClr val="FFFFFF"/>
                </a:highlight>
                <a:latin typeface="Consolas"/>
                <a:ea typeface="Consolas"/>
                <a:cs typeface="Consolas"/>
                <a:sym typeface="Consolas"/>
              </a:rPr>
              <a:t>string-length </a:t>
            </a:r>
            <a:r>
              <a:rPr lang="en"/>
              <a:t>consumes a string and produces a (natural) number;</a:t>
            </a:r>
          </a:p>
          <a:p>
            <a:pPr indent="0" lvl="0" marL="0" marR="0" rtl="0" algn="l">
              <a:lnSpc>
                <a:spcPct val="100000"/>
              </a:lnSpc>
              <a:spcBef>
                <a:spcPts val="0"/>
              </a:spcBef>
              <a:spcAft>
                <a:spcPts val="1000"/>
              </a:spcAft>
              <a:buNone/>
            </a:pPr>
            <a:r>
              <a:rPr lang="en">
                <a:solidFill>
                  <a:srgbClr val="0077AA"/>
                </a:solidFill>
                <a:highlight>
                  <a:srgbClr val="FFFFFF"/>
                </a:highlight>
                <a:latin typeface="Consolas"/>
                <a:ea typeface="Consolas"/>
                <a:cs typeface="Consolas"/>
                <a:sym typeface="Consolas"/>
              </a:rPr>
              <a:t>string-ith </a:t>
            </a:r>
            <a:r>
              <a:rPr lang="en"/>
              <a:t>consumes a string together with a natural number i and then extracts the 1String located at the ith position (counting from 0); and</a:t>
            </a:r>
          </a:p>
          <a:p>
            <a:pPr indent="0" lvl="0" marL="0" marR="0" rtl="0" algn="l">
              <a:lnSpc>
                <a:spcPct val="100000"/>
              </a:lnSpc>
              <a:spcBef>
                <a:spcPts val="0"/>
              </a:spcBef>
              <a:spcAft>
                <a:spcPts val="1000"/>
              </a:spcAft>
              <a:buNone/>
            </a:pPr>
            <a:r>
              <a:rPr lang="en">
                <a:solidFill>
                  <a:srgbClr val="0077AA"/>
                </a:solidFill>
                <a:highlight>
                  <a:srgbClr val="FFFFFF"/>
                </a:highlight>
                <a:latin typeface="Consolas"/>
                <a:ea typeface="Consolas"/>
                <a:cs typeface="Consolas"/>
                <a:sym typeface="Consolas"/>
              </a:rPr>
              <a:t>number-&gt;string</a:t>
            </a:r>
            <a:r>
              <a:rPr lang="en">
                <a:solidFill>
                  <a:srgbClr val="0077AA"/>
                </a:solidFill>
                <a:highlight>
                  <a:srgbClr val="FFFFFF"/>
                </a:highlight>
                <a:latin typeface="Verdana"/>
                <a:ea typeface="Verdana"/>
                <a:cs typeface="Verdana"/>
                <a:sym typeface="Verdana"/>
              </a:rPr>
              <a:t> </a:t>
            </a:r>
            <a:r>
              <a:rPr lang="en"/>
              <a:t>consumes a number and produces a string.</a:t>
            </a:r>
          </a:p>
          <a:p>
            <a:pPr indent="0" lvl="0" marL="0" marR="0" rtl="0" algn="l">
              <a:lnSpc>
                <a:spcPct val="100000"/>
              </a:lnSpc>
              <a:spcBef>
                <a:spcPts val="0"/>
              </a:spcBef>
              <a:spcAft>
                <a:spcPts val="0"/>
              </a:spcAft>
              <a:buNone/>
            </a:pPr>
            <a:r>
              <a:rPr lang="en">
                <a:solidFill>
                  <a:srgbClr val="0077AA"/>
                </a:solidFill>
                <a:highlight>
                  <a:srgbClr val="FFFFFF"/>
                </a:highlight>
                <a:latin typeface="Consolas"/>
                <a:ea typeface="Consolas"/>
                <a:cs typeface="Consolas"/>
                <a:sym typeface="Consolas"/>
              </a:rPr>
              <a:t>substring </a:t>
            </a:r>
            <a:r>
              <a:rPr lang="en"/>
              <a:t>Extracts the substring starting at i up to j (or the end if j is not provided).</a:t>
            </a:r>
          </a:p>
          <a:p>
            <a:pPr indent="0" lvl="0" marL="0" marR="0" rtl="0" algn="l">
              <a:lnSpc>
                <a:spcPct val="100000"/>
              </a:lnSpc>
              <a:spcBef>
                <a:spcPts val="0"/>
              </a:spcBef>
              <a:spcAft>
                <a:spcPts val="0"/>
              </a:spcAft>
              <a:buNone/>
            </a:pPr>
            <a:r>
              <a:rPr lang="en"/>
              <a:t>&gt; (substring "hello world" 1 5)</a:t>
            </a:r>
          </a:p>
          <a:p>
            <a:pPr indent="0" lvl="0" marL="0" marR="0" rtl="0" algn="l">
              <a:lnSpc>
                <a:spcPct val="100000"/>
              </a:lnSpc>
              <a:spcBef>
                <a:spcPts val="0"/>
              </a:spcBef>
              <a:spcAft>
                <a:spcPts val="0"/>
              </a:spcAft>
              <a:buNone/>
            </a:pPr>
            <a:r>
              <a:rPr lang="en"/>
              <a:t>"ello"</a:t>
            </a:r>
          </a:p>
          <a:p>
            <a:pPr indent="0" lvl="0" marL="0" marR="0" rtl="0" algn="l">
              <a:lnSpc>
                <a:spcPct val="100000"/>
              </a:lnSpc>
              <a:spcBef>
                <a:spcPts val="0"/>
              </a:spcBef>
              <a:spcAft>
                <a:spcPts val="0"/>
              </a:spcAft>
              <a:buNone/>
            </a:pPr>
            <a:r>
              <a:rPr lang="en"/>
              <a:t>&gt; (substring "hello world" 4)</a:t>
            </a:r>
          </a:p>
          <a:p>
            <a:pPr indent="0" lvl="0" marL="0" marR="0" rtl="0" algn="l">
              <a:lnSpc>
                <a:spcPct val="100000"/>
              </a:lnSpc>
              <a:spcBef>
                <a:spcPts val="0"/>
              </a:spcBef>
              <a:spcAft>
                <a:spcPts val="0"/>
              </a:spcAft>
              <a:buNone/>
            </a:pPr>
            <a:r>
              <a:rPr lang="en"/>
              <a:t>"o world"</a:t>
            </a:r>
          </a:p>
          <a:p>
            <a:pPr indent="0" lvl="0" marL="0" marR="0" rtl="0" algn="l">
              <a:lnSpc>
                <a:spcPct val="115000"/>
              </a:lnSpc>
              <a:spcBef>
                <a:spcPts val="0"/>
              </a:spcBef>
              <a:spcAft>
                <a:spcPts val="1600"/>
              </a:spcAft>
              <a:buNone/>
            </a:pPr>
            <a:r>
              <a:t/>
            </a:r>
            <a:endParaRPr/>
          </a:p>
          <a:p>
            <a:pPr indent="0" lvl="0" marL="0" marR="0" rtl="0" algn="l">
              <a:lnSpc>
                <a:spcPct val="115000"/>
              </a:lnSpc>
              <a:spcBef>
                <a:spcPts val="0"/>
              </a:spcBef>
              <a:spcAft>
                <a:spcPts val="1600"/>
              </a:spcAft>
              <a:buNone/>
            </a:pPr>
            <a:r>
              <a:t/>
            </a:r>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Practice</a:t>
            </a:r>
          </a:p>
        </p:txBody>
      </p:sp>
      <p:sp>
        <p:nvSpPr>
          <p:cNvPr id="135" name="Shape 135"/>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(define str "helloworld")</a:t>
            </a:r>
          </a:p>
          <a:p>
            <a:pPr lvl="0" rtl="0">
              <a:spcBef>
                <a:spcPts val="0"/>
              </a:spcBef>
              <a:buNone/>
            </a:pPr>
            <a:r>
              <a:rPr lang="en">
                <a:latin typeface="Consolas"/>
                <a:ea typeface="Consolas"/>
                <a:cs typeface="Consolas"/>
                <a:sym typeface="Consolas"/>
              </a:rPr>
              <a:t>(define i 5)</a:t>
            </a:r>
          </a:p>
          <a:p>
            <a:pPr lvl="0" rtl="0">
              <a:spcBef>
                <a:spcPts val="0"/>
              </a:spcBef>
              <a:buNone/>
            </a:pPr>
            <a:r>
              <a:rPr lang="en"/>
              <a:t>Create an expression using string primitives that adds "_" at position i. In general this means the resulting string is longer than the original one; here the expected result is "hello_world".</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Is this surprising?</a:t>
            </a:r>
          </a:p>
        </p:txBody>
      </p:sp>
      <p:sp>
        <p:nvSpPr>
          <p:cNvPr id="141" name="Shape 141"/>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(and #true #true #true)</a:t>
            </a:r>
          </a:p>
          <a:p>
            <a:pPr lvl="0" rtl="0">
              <a:spcBef>
                <a:spcPts val="0"/>
              </a:spcBef>
              <a:buNone/>
            </a:pPr>
            <a:r>
              <a:rPr lang="en">
                <a:latin typeface="Consolas"/>
                <a:ea typeface="Consolas"/>
                <a:cs typeface="Consolas"/>
                <a:sym typeface="Consolas"/>
              </a:rPr>
              <a:t>== #true</a:t>
            </a:r>
          </a:p>
          <a:p>
            <a:pPr lvl="0" rtl="0">
              <a:spcBef>
                <a:spcPts val="0"/>
              </a:spcBef>
              <a:buNone/>
            </a:pPr>
            <a:r>
              <a:rPr lang="en">
                <a:latin typeface="Consolas"/>
                <a:ea typeface="Consolas"/>
                <a:cs typeface="Consolas"/>
                <a:sym typeface="Consolas"/>
              </a:rPr>
              <a:t>(and #true #true #true #false)</a:t>
            </a:r>
          </a:p>
          <a:p>
            <a:pPr lvl="0" rtl="0">
              <a:spcBef>
                <a:spcPts val="0"/>
              </a:spcBef>
              <a:buNone/>
            </a:pPr>
            <a:r>
              <a:rPr lang="en">
                <a:latin typeface="Consolas"/>
                <a:ea typeface="Consolas"/>
                <a:cs typeface="Consolas"/>
                <a:sym typeface="Consolas"/>
              </a:rPr>
              <a:t>== #false</a:t>
            </a:r>
          </a:p>
          <a:p>
            <a:pPr lvl="0">
              <a:spcBef>
                <a:spcPts val="0"/>
              </a:spcBef>
              <a:buNone/>
            </a:pPr>
            <a:r>
              <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and</a:t>
            </a:r>
          </a:p>
        </p:txBody>
      </p:sp>
      <p:sp>
        <p:nvSpPr>
          <p:cNvPr id="147" name="Shape 147"/>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a:t>
            </a:r>
            <a:r>
              <a:rPr lang="en">
                <a:solidFill>
                  <a:srgbClr val="0000FF"/>
                </a:solidFill>
                <a:latin typeface="Consolas"/>
                <a:ea typeface="Consolas"/>
                <a:cs typeface="Consolas"/>
                <a:sym typeface="Consolas"/>
              </a:rPr>
              <a:t>and</a:t>
            </a:r>
            <a:r>
              <a:rPr lang="en">
                <a:latin typeface="Consolas"/>
                <a:ea typeface="Consolas"/>
                <a:cs typeface="Consolas"/>
                <a:sym typeface="Consolas"/>
              </a:rPr>
              <a:t> expression expression expression ...)</a:t>
            </a:r>
          </a:p>
          <a:p>
            <a:pPr lvl="0" rtl="0">
              <a:spcBef>
                <a:spcPts val="0"/>
              </a:spcBef>
              <a:buNone/>
            </a:pPr>
            <a:r>
              <a:rPr lang="en"/>
              <a:t>Evaluates to true if all the expressions are true. If any expression is false, the and expression evaluates to false (and the expressions to the right of that expression are not evaluated.)</a:t>
            </a:r>
          </a:p>
          <a:p>
            <a:pPr lvl="0" rtl="0">
              <a:spcBef>
                <a:spcPts val="0"/>
              </a:spcBef>
              <a:buNone/>
            </a:pPr>
            <a:r>
              <a:rPr lang="en"/>
              <a:t>If any of the expressions evaluate to a value other than true or false, and reports an error.</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