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rchitects Daughter"/>
      <p:regular r:id="rId21"/>
    </p:embeddedFont>
    <p:embeddedFont>
      <p:font typeface="Droid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37D0A51-4D70-46A6-8650-9F014CEBFEB5}">
  <a:tblStyle styleId="{837D0A51-4D70-46A6-8650-9F014CEBFEB5}"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DroidSans-regular.fntdata"/><Relationship Id="rId10" Type="http://schemas.openxmlformats.org/officeDocument/2006/relationships/slide" Target="slides/slide5.xml"/><Relationship Id="rId21" Type="http://schemas.openxmlformats.org/officeDocument/2006/relationships/font" Target="fonts/ArchitectsDaughter-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Droid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4"/>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ocs.racket-lang.org/teachpack/2htdpimage.html#%28def._%28%28lib._2htdp%2Fimage..rkt%29._regular-polygon%29%29" TargetMode="External"/><Relationship Id="rId4"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ocs.racket-lang.org/teachpack/2htdpimage.html#%28def._%28%28lib._2htdp%2Fimage..rkt%29._regular-polygon%29%29" TargetMode="External"/><Relationship Id="rId4"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ocs.racket-lang.org/teachpack/2htdpimage.html#%28def._%28%28lib._2htdp%2Fimage..rkt%29._image-width%29%29" TargetMode="External"/><Relationship Id="rId4" Type="http://schemas.openxmlformats.org/officeDocument/2006/relationships/hyperlink" Target="http://docs.racket-lang.org/teachpack/2htdpimage.html#%28def._%28%28lib._2htdp%2Fimage..rkt%29._circle%29%29" TargetMode="External"/><Relationship Id="rId11" Type="http://schemas.openxmlformats.org/officeDocument/2006/relationships/hyperlink" Target="http://docs.racket-lang.org/teachpack/2htdpimage.html#%28def._%28%28lib._2htdp%2Fimage..rkt%29._rectangle%29%29" TargetMode="External"/><Relationship Id="rId10" Type="http://schemas.openxmlformats.org/officeDocument/2006/relationships/hyperlink" Target="http://docs.racket-lang.org/teachpack/2htdpimage.html#%28def._%28%28lib._2htdp%2Fimage..rkt%29._image-height%29%29" TargetMode="External"/><Relationship Id="rId9" Type="http://schemas.openxmlformats.org/officeDocument/2006/relationships/hyperlink" Target="http://docs.racket-lang.org/teachpack/2htdpimage.html#%28def._%28%28lib._2htdp%2Fimage..rkt%29._circle%29%29" TargetMode="External"/><Relationship Id="rId5" Type="http://schemas.openxmlformats.org/officeDocument/2006/relationships/hyperlink" Target="http://docs.racket-lang.org/teachpack/2htdpimage.html#%28def._%28%28lib._2htdp%2Fimage..rkt%29._image-height%29%29" TargetMode="External"/><Relationship Id="rId6" Type="http://schemas.openxmlformats.org/officeDocument/2006/relationships/hyperlink" Target="http://docs.racket-lang.org/teachpack/2htdpimage.html#%28def._%28%28lib._2htdp%2Fimage..rkt%29._rectangle%29%29" TargetMode="External"/><Relationship Id="rId7" Type="http://schemas.openxmlformats.org/officeDocument/2006/relationships/hyperlink" Target="http://docs.racket-lang.org/htdp-langs/beginner.html#%28def._htdp-beginner._%28%28lib._lang%2Fhtdp-beginner..rkt%29._%2B%29%29" TargetMode="External"/><Relationship Id="rId8" Type="http://schemas.openxmlformats.org/officeDocument/2006/relationships/hyperlink" Target="http://docs.racket-lang.org/teachpack/2htdpimage.html#%28def._%28%28lib._2htdp%2Fimage..rkt%29._image-width%29%2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ocs.racket-lang.org/teachpack/2htdpimage.html#%28def._%28%28lib._2htdp%2Fimage..rkt%29._image-width%29%29" TargetMode="External"/><Relationship Id="rId4" Type="http://schemas.openxmlformats.org/officeDocument/2006/relationships/hyperlink" Target="http://docs.racket-lang.org/teachpack/2htdpimage.html#%28def._%28%28lib._2htdp%2Fimage..rkt%29._circle%29%29" TargetMode="External"/><Relationship Id="rId11" Type="http://schemas.openxmlformats.org/officeDocument/2006/relationships/hyperlink" Target="http://docs.racket-lang.org/teachpack/2htdpimage.html#%28def._%28%28lib._2htdp%2Fimage..rkt%29._rectangle%29%29" TargetMode="External"/><Relationship Id="rId10" Type="http://schemas.openxmlformats.org/officeDocument/2006/relationships/hyperlink" Target="http://docs.racket-lang.org/teachpack/2htdpimage.html#%28def._%28%28lib._2htdp%2Fimage..rkt%29._image-height%29%29" TargetMode="External"/><Relationship Id="rId9" Type="http://schemas.openxmlformats.org/officeDocument/2006/relationships/hyperlink" Target="http://docs.racket-lang.org/teachpack/2htdpimage.html#%28def._%28%28lib._2htdp%2Fimage..rkt%29._circle%29%29" TargetMode="External"/><Relationship Id="rId5" Type="http://schemas.openxmlformats.org/officeDocument/2006/relationships/hyperlink" Target="http://docs.racket-lang.org/teachpack/2htdpimage.html#%28def._%28%28lib._2htdp%2Fimage..rkt%29._image-height%29%29" TargetMode="External"/><Relationship Id="rId6" Type="http://schemas.openxmlformats.org/officeDocument/2006/relationships/hyperlink" Target="http://docs.racket-lang.org/teachpack/2htdpimage.html#%28def._%28%28lib._2htdp%2Fimage..rkt%29._rectangle%29%29" TargetMode="External"/><Relationship Id="rId7" Type="http://schemas.openxmlformats.org/officeDocument/2006/relationships/hyperlink" Target="http://docs.racket-lang.org/htdp-langs/beginner.html#%28def._htdp-beginner._%28%28lib._lang%2Fhtdp-beginner..rkt%29._%2B%29%29" TargetMode="External"/><Relationship Id="rId8" Type="http://schemas.openxmlformats.org/officeDocument/2006/relationships/hyperlink" Target="http://docs.racket-lang.org/teachpack/2htdpimage.html#%28def._%28%28lib._2htdp%2Fimage..rkt%29._image-width%29%2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311700" y="216425"/>
            <a:ext cx="8520599" cy="572699"/>
          </a:xfrm>
          <a:prstGeom prst="rect">
            <a:avLst/>
          </a:prstGeom>
        </p:spPr>
        <p:txBody>
          <a:bodyPr anchorCtr="0" anchor="t" bIns="91425" lIns="91425" rIns="91425" tIns="91425">
            <a:noAutofit/>
          </a:bodyPr>
          <a:lstStyle/>
          <a:p>
            <a:pPr lvl="0">
              <a:spcBef>
                <a:spcPts val="0"/>
              </a:spcBef>
              <a:buNone/>
            </a:pPr>
            <a:r>
              <a:rPr lang="en"/>
              <a:t>Unit 00 - Lesson 01 - Objectives</a:t>
            </a:r>
          </a:p>
        </p:txBody>
      </p:sp>
      <p:sp>
        <p:nvSpPr>
          <p:cNvPr id="55" name="Shape 55"/>
          <p:cNvSpPr txBox="1"/>
          <p:nvPr>
            <p:ph idx="1" type="body"/>
          </p:nvPr>
        </p:nvSpPr>
        <p:spPr>
          <a:xfrm>
            <a:off x="311700" y="654412"/>
            <a:ext cx="8520599" cy="4139099"/>
          </a:xfrm>
          <a:prstGeom prst="rect">
            <a:avLst/>
          </a:prstGeom>
        </p:spPr>
        <p:txBody>
          <a:bodyPr anchorCtr="0" anchor="t" bIns="91425" lIns="91425" rIns="91425" tIns="91425">
            <a:noAutofit/>
          </a:bodyPr>
          <a:lstStyle/>
          <a:p>
            <a:pPr lvl="0" rtl="0">
              <a:lnSpc>
                <a:spcPct val="100000"/>
              </a:lnSpc>
              <a:spcBef>
                <a:spcPts val="0"/>
              </a:spcBef>
              <a:buNone/>
            </a:pPr>
            <a:r>
              <a:rPr lang="en" sz="2000"/>
              <a:t>Knowledge</a:t>
            </a:r>
          </a:p>
          <a:p>
            <a:pPr indent="-355600" lvl="0" marL="457200" rtl="0">
              <a:lnSpc>
                <a:spcPct val="100000"/>
              </a:lnSpc>
              <a:spcBef>
                <a:spcPts val="0"/>
              </a:spcBef>
              <a:buSzPct val="100000"/>
            </a:pPr>
            <a:r>
              <a:rPr lang="en" sz="2000"/>
              <a:t>Reading: List </a:t>
            </a:r>
            <a:r>
              <a:rPr lang="en" sz="2000" u="sng"/>
              <a:t>active reading strategies</a:t>
            </a:r>
            <a:r>
              <a:rPr lang="en" sz="2000"/>
              <a:t> for college level CS textbooks and explain why they are useful</a:t>
            </a:r>
          </a:p>
          <a:p>
            <a:pPr indent="-355600" lvl="0" marL="457200" rtl="0">
              <a:lnSpc>
                <a:spcPct val="100000"/>
              </a:lnSpc>
              <a:spcBef>
                <a:spcPts val="0"/>
              </a:spcBef>
              <a:buSzPct val="100000"/>
            </a:pPr>
            <a:r>
              <a:rPr lang="en" sz="2000"/>
              <a:t>CS: Describe the rules Java follows when performing mathematical and </a:t>
            </a:r>
            <a:r>
              <a:rPr lang="en" sz="2000" u="sng"/>
              <a:t>casting operations</a:t>
            </a:r>
            <a:r>
              <a:rPr lang="en" sz="2000"/>
              <a:t> on different numerical types</a:t>
            </a:r>
          </a:p>
          <a:p>
            <a:pPr lvl="0" rtl="0">
              <a:lnSpc>
                <a:spcPct val="100000"/>
              </a:lnSpc>
              <a:spcBef>
                <a:spcPts val="0"/>
              </a:spcBef>
              <a:buNone/>
            </a:pPr>
            <a:r>
              <a:rPr lang="en" sz="2000"/>
              <a:t>Skills</a:t>
            </a:r>
          </a:p>
          <a:p>
            <a:pPr indent="-355600" lvl="0" marL="457200" rtl="0">
              <a:lnSpc>
                <a:spcPct val="100000"/>
              </a:lnSpc>
              <a:spcBef>
                <a:spcPts val="0"/>
              </a:spcBef>
              <a:buSzPct val="100000"/>
            </a:pPr>
            <a:r>
              <a:rPr lang="en" sz="2000"/>
              <a:t>Reading: In a CS textbook </a:t>
            </a:r>
            <a:r>
              <a:rPr lang="en" sz="2000" u="sng"/>
              <a:t>match specific sections of text to example code</a:t>
            </a:r>
            <a:r>
              <a:rPr lang="en" sz="2000"/>
              <a:t>; c</a:t>
            </a:r>
            <a:r>
              <a:rPr lang="en" sz="2000" u="sng"/>
              <a:t>reate a concept map</a:t>
            </a:r>
            <a:r>
              <a:rPr lang="en" sz="2000"/>
              <a:t>; utilize a concept map to </a:t>
            </a:r>
            <a:r>
              <a:rPr lang="en" sz="2000" u="sng"/>
              <a:t>generate related questions</a:t>
            </a:r>
            <a:r>
              <a:rPr lang="en" sz="2000"/>
              <a:t>; test related questions in code</a:t>
            </a:r>
          </a:p>
          <a:p>
            <a:pPr indent="-355600" lvl="0" marL="457200" rtl="0">
              <a:lnSpc>
                <a:spcPct val="100000"/>
              </a:lnSpc>
              <a:spcBef>
                <a:spcPts val="0"/>
              </a:spcBef>
              <a:buSzPct val="100000"/>
            </a:pPr>
            <a:r>
              <a:rPr lang="en" sz="2000"/>
              <a:t>CS: Evaluate expressions involving ints, doubles, casting, and basic mathematical operators ( +, -, *, /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197100"/>
            <a:ext cx="8520599" cy="572699"/>
          </a:xfrm>
          <a:prstGeom prst="rect">
            <a:avLst/>
          </a:prstGeom>
        </p:spPr>
        <p:txBody>
          <a:bodyPr anchorCtr="0" anchor="t" bIns="91425" lIns="91425" rIns="91425" tIns="91425">
            <a:noAutofit/>
          </a:bodyPr>
          <a:lstStyle/>
          <a:p>
            <a:pPr lvl="0" rtl="0">
              <a:spcBef>
                <a:spcPts val="0"/>
              </a:spcBef>
              <a:buNone/>
            </a:pPr>
            <a:r>
              <a:rPr lang="en"/>
              <a:t>Important Vocabulary</a:t>
            </a:r>
          </a:p>
        </p:txBody>
      </p:sp>
      <p:graphicFrame>
        <p:nvGraphicFramePr>
          <p:cNvPr id="112" name="Shape 112"/>
          <p:cNvGraphicFramePr/>
          <p:nvPr/>
        </p:nvGraphicFramePr>
        <p:xfrm>
          <a:off x="83600" y="654412"/>
          <a:ext cx="3000000" cy="3000000"/>
        </p:xfrm>
        <a:graphic>
          <a:graphicData uri="http://schemas.openxmlformats.org/drawingml/2006/table">
            <a:tbl>
              <a:tblPr>
                <a:noFill/>
                <a:tableStyleId>{837D0A51-4D70-46A6-8650-9F014CEBFEB5}</a:tableStyleId>
              </a:tblPr>
              <a:tblGrid>
                <a:gridCol w="2896475"/>
                <a:gridCol w="3262125"/>
                <a:gridCol w="2635300"/>
              </a:tblGrid>
              <a:tr h="4132350">
                <a:tc>
                  <a:txBody>
                    <a:bodyPr>
                      <a:noAutofit/>
                    </a:bodyPr>
                    <a:lstStyle/>
                    <a:p>
                      <a:pPr lvl="0" rtl="0" algn="ctr">
                        <a:lnSpc>
                          <a:spcPct val="115000"/>
                        </a:lnSpc>
                        <a:spcBef>
                          <a:spcPts val="0"/>
                        </a:spcBef>
                        <a:buNone/>
                      </a:pPr>
                      <a:r>
                        <a:rPr i="1" lang="en" sz="2300">
                          <a:latin typeface="Architects Daughter"/>
                          <a:ea typeface="Architects Daughter"/>
                          <a:cs typeface="Architects Daughter"/>
                          <a:sym typeface="Architects Daughter"/>
                        </a:rPr>
                        <a:t>image</a:t>
                      </a:r>
                    </a:p>
                    <a:p>
                      <a:pPr lvl="0" rtl="0" algn="ctr">
                        <a:lnSpc>
                          <a:spcPct val="115000"/>
                        </a:lnSpc>
                        <a:spcBef>
                          <a:spcPts val="0"/>
                        </a:spcBef>
                        <a:buNone/>
                      </a:pPr>
                      <a:r>
                        <a:rPr i="1" lang="en" sz="2300">
                          <a:latin typeface="Architects Daughter"/>
                          <a:ea typeface="Architects Daughter"/>
                          <a:cs typeface="Architects Daughter"/>
                          <a:sym typeface="Architects Daughter"/>
                        </a:rPr>
                        <a:t>symbolic data</a:t>
                      </a:r>
                    </a:p>
                    <a:p>
                      <a:pPr lvl="0" rtl="0" algn="ctr">
                        <a:lnSpc>
                          <a:spcPct val="115000"/>
                        </a:lnSpc>
                        <a:spcBef>
                          <a:spcPts val="0"/>
                        </a:spcBef>
                        <a:buNone/>
                      </a:pPr>
                      <a:r>
                        <a:rPr i="1" lang="en" sz="2300">
                          <a:latin typeface="Architects Daughter"/>
                          <a:ea typeface="Architects Daughter"/>
                          <a:cs typeface="Architects Daughter"/>
                          <a:sym typeface="Architects Daughter"/>
                        </a:rPr>
                        <a:t>values</a:t>
                      </a:r>
                    </a:p>
                    <a:p>
                      <a:pPr lvl="0" rtl="0" algn="ctr">
                        <a:lnSpc>
                          <a:spcPct val="115000"/>
                        </a:lnSpc>
                        <a:spcBef>
                          <a:spcPts val="0"/>
                        </a:spcBef>
                        <a:buNone/>
                      </a:pPr>
                      <a:r>
                        <a:rPr i="1" lang="en" sz="2300">
                          <a:latin typeface="Architects Daughter"/>
                          <a:ea typeface="Architects Daughter"/>
                          <a:cs typeface="Architects Daughter"/>
                          <a:sym typeface="Architects Daughter"/>
                        </a:rPr>
                        <a:t>anchor point</a:t>
                      </a:r>
                    </a:p>
                    <a:p>
                      <a:pPr lvl="0" rtl="0" algn="ctr">
                        <a:lnSpc>
                          <a:spcPct val="115000"/>
                        </a:lnSpc>
                        <a:spcBef>
                          <a:spcPts val="0"/>
                        </a:spcBef>
                        <a:buNone/>
                      </a:pPr>
                      <a:r>
                        <a:rPr i="1" lang="en" sz="2300">
                          <a:latin typeface="Architects Daughter"/>
                          <a:ea typeface="Architects Daughter"/>
                          <a:cs typeface="Architects Daughter"/>
                          <a:sym typeface="Architects Daughter"/>
                        </a:rPr>
                        <a:t>image-primitive</a:t>
                      </a:r>
                    </a:p>
                    <a:p>
                      <a:pPr lvl="0" rtl="0" algn="ctr">
                        <a:lnSpc>
                          <a:spcPct val="115000"/>
                        </a:lnSpc>
                        <a:spcBef>
                          <a:spcPts val="0"/>
                        </a:spcBef>
                        <a:buNone/>
                      </a:pPr>
                      <a:r>
                        <a:rPr i="1" lang="en" sz="2300">
                          <a:latin typeface="Architects Daughter"/>
                          <a:ea typeface="Architects Daughter"/>
                          <a:cs typeface="Architects Daughter"/>
                          <a:sym typeface="Architects Daughter"/>
                        </a:rPr>
                        <a:t>type</a:t>
                      </a:r>
                    </a:p>
                    <a:p>
                      <a:pPr lvl="0" rtl="0" algn="ctr">
                        <a:lnSpc>
                          <a:spcPct val="115000"/>
                        </a:lnSpc>
                        <a:spcBef>
                          <a:spcPts val="0"/>
                        </a:spcBef>
                        <a:buNone/>
                      </a:pPr>
                      <a:r>
                        <a:rPr i="1" lang="en" sz="2300">
                          <a:latin typeface="Architects Daughter"/>
                          <a:ea typeface="Architects Daughter"/>
                          <a:cs typeface="Architects Daughter"/>
                          <a:sym typeface="Architects Daughter"/>
                        </a:rPr>
                        <a:t>name</a:t>
                      </a:r>
                    </a:p>
                    <a:p>
                      <a:pPr lvl="0" rtl="0" algn="ctr">
                        <a:lnSpc>
                          <a:spcPct val="115000"/>
                        </a:lnSpc>
                        <a:spcBef>
                          <a:spcPts val="0"/>
                        </a:spcBef>
                        <a:buNone/>
                      </a:pPr>
                      <a:r>
                        <a:t/>
                      </a:r>
                      <a:endParaRPr i="1" sz="2300">
                        <a:latin typeface="Architects Daughter"/>
                        <a:ea typeface="Architects Daughter"/>
                        <a:cs typeface="Architects Daughter"/>
                        <a:sym typeface="Architects Daughter"/>
                      </a:endParaRPr>
                    </a:p>
                  </a:txBody>
                  <a:tcPr marT="13725" marB="13725" marR="18300" marL="18300"/>
                </a:tc>
                <a:tc>
                  <a:txBody>
                    <a:bodyPr>
                      <a:noAutofit/>
                    </a:bodyPr>
                    <a:lstStyle/>
                    <a:p>
                      <a:pPr lvl="0" rtl="0" algn="ctr">
                        <a:lnSpc>
                          <a:spcPct val="115000"/>
                        </a:lnSpc>
                        <a:spcBef>
                          <a:spcPts val="0"/>
                        </a:spcBef>
                        <a:buNone/>
                      </a:pPr>
                      <a:r>
                        <a:rPr i="1" lang="en" sz="2300">
                          <a:solidFill>
                            <a:schemeClr val="dk1"/>
                          </a:solidFill>
                          <a:latin typeface="Architects Daughter"/>
                          <a:ea typeface="Architects Daughter"/>
                          <a:cs typeface="Architects Daughter"/>
                          <a:sym typeface="Architects Daughter"/>
                        </a:rPr>
                        <a:t>flavor</a:t>
                      </a:r>
                    </a:p>
                  </a:txBody>
                  <a:tcPr marT="13725" marB="13725" marR="18300" marL="18300"/>
                </a:tc>
                <a:tc>
                  <a:txBody>
                    <a:bodyPr>
                      <a:noAutofit/>
                    </a:bodyPr>
                    <a:lstStyle/>
                    <a:p>
                      <a:pPr lvl="0" rtl="0">
                        <a:spcBef>
                          <a:spcPts val="0"/>
                        </a:spcBef>
                        <a:buNone/>
                      </a:pPr>
                      <a:r>
                        <a:t/>
                      </a:r>
                      <a:endParaRPr sz="2300">
                        <a:latin typeface="Architects Daughter"/>
                        <a:ea typeface="Architects Daughter"/>
                        <a:cs typeface="Architects Daughter"/>
                        <a:sym typeface="Architects Daughter"/>
                      </a:endParaRPr>
                    </a:p>
                  </a:txBody>
                  <a:tcPr marT="68575" marB="6857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Concept Map (from wikipedia)		</a:t>
            </a:r>
          </a:p>
        </p:txBody>
      </p:sp>
      <p:sp>
        <p:nvSpPr>
          <p:cNvPr id="118" name="Shape 11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solidFill>
                  <a:srgbClr val="000000"/>
                </a:solidFill>
              </a:rPr>
              <a:t>A </a:t>
            </a:r>
            <a:r>
              <a:rPr b="1" lang="en">
                <a:solidFill>
                  <a:srgbClr val="000000"/>
                </a:solidFill>
              </a:rPr>
              <a:t>concept map</a:t>
            </a:r>
            <a:r>
              <a:rPr lang="en">
                <a:solidFill>
                  <a:srgbClr val="000000"/>
                </a:solidFill>
              </a:rPr>
              <a:t> or conceptual diagram is a diagram that depicts suggested relationships between concepts. </a:t>
            </a:r>
          </a:p>
          <a:p>
            <a:pPr lvl="0">
              <a:spcBef>
                <a:spcPts val="0"/>
              </a:spcBef>
              <a:buNone/>
            </a:pPr>
            <a:r>
              <a:rPr lang="en">
                <a:solidFill>
                  <a:srgbClr val="000000"/>
                </a:solidFill>
              </a:rPr>
              <a:t>It is a graphical tool that designers, engineers, technical writers, and others use to organize and structure knowledge.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p:nvPr/>
        </p:nvSpPr>
        <p:spPr>
          <a:xfrm>
            <a:off x="1411836" y="1941629"/>
            <a:ext cx="1277100" cy="433500"/>
          </a:xfrm>
          <a:prstGeom prst="roundRect">
            <a:avLst>
              <a:gd fmla="val 16667" name="adj"/>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latin typeface="Architects Daughter"/>
                <a:ea typeface="Architects Daughter"/>
                <a:cs typeface="Architects Daughter"/>
                <a:sym typeface="Architects Daughter"/>
              </a:rPr>
              <a:t>circle</a:t>
            </a:r>
          </a:p>
        </p:txBody>
      </p:sp>
      <p:sp>
        <p:nvSpPr>
          <p:cNvPr id="124" name="Shape 124"/>
          <p:cNvSpPr/>
          <p:nvPr/>
        </p:nvSpPr>
        <p:spPr>
          <a:xfrm>
            <a:off x="5623750" y="1746250"/>
            <a:ext cx="3382799" cy="433500"/>
          </a:xfrm>
          <a:prstGeom prst="roundRect">
            <a:avLst>
              <a:gd fmla="val 16667" name="adj"/>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latin typeface="Architects Daughter"/>
                <a:ea typeface="Architects Daughter"/>
                <a:cs typeface="Architects Daughter"/>
                <a:sym typeface="Architects Daughter"/>
              </a:rPr>
              <a:t>(circle 10 “solid” “red”)</a:t>
            </a:r>
          </a:p>
        </p:txBody>
      </p:sp>
      <p:sp>
        <p:nvSpPr>
          <p:cNvPr id="125" name="Shape 125"/>
          <p:cNvSpPr/>
          <p:nvPr/>
        </p:nvSpPr>
        <p:spPr>
          <a:xfrm>
            <a:off x="3201901" y="456800"/>
            <a:ext cx="1076100" cy="433500"/>
          </a:xfrm>
          <a:prstGeom prst="roundRect">
            <a:avLst>
              <a:gd fmla="val 16667" name="adj"/>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latin typeface="Architects Daughter"/>
                <a:ea typeface="Architects Daughter"/>
                <a:cs typeface="Architects Daughter"/>
                <a:sym typeface="Architects Daughter"/>
              </a:rPr>
              <a:t>image</a:t>
            </a:r>
          </a:p>
        </p:txBody>
      </p:sp>
      <p:cxnSp>
        <p:nvCxnSpPr>
          <p:cNvPr id="126" name="Shape 126"/>
          <p:cNvCxnSpPr/>
          <p:nvPr/>
        </p:nvCxnSpPr>
        <p:spPr>
          <a:xfrm flipH="1" rot="10800000">
            <a:off x="2050247" y="890984"/>
            <a:ext cx="1176300" cy="1050900"/>
          </a:xfrm>
          <a:prstGeom prst="straightConnector1">
            <a:avLst/>
          </a:prstGeom>
          <a:noFill/>
          <a:ln cap="flat" cmpd="sng" w="28575">
            <a:solidFill>
              <a:srgbClr val="999999"/>
            </a:solidFill>
            <a:prstDash val="solid"/>
            <a:round/>
            <a:headEnd len="lg" w="lg" type="none"/>
            <a:tailEnd len="lg" w="lg" type="triangle"/>
          </a:ln>
        </p:spPr>
      </p:cxnSp>
      <p:sp>
        <p:nvSpPr>
          <p:cNvPr id="127" name="Shape 127"/>
          <p:cNvSpPr txBox="1"/>
          <p:nvPr/>
        </p:nvSpPr>
        <p:spPr>
          <a:xfrm>
            <a:off x="1312847" y="998948"/>
            <a:ext cx="2315699" cy="421799"/>
          </a:xfrm>
          <a:prstGeom prst="rect">
            <a:avLst/>
          </a:prstGeom>
          <a:noFill/>
          <a:ln>
            <a:noFill/>
          </a:ln>
        </p:spPr>
        <p:txBody>
          <a:bodyPr anchorCtr="0" anchor="t" bIns="91425" lIns="91425" rIns="91425" tIns="91425">
            <a:noAutofit/>
          </a:bodyPr>
          <a:lstStyle/>
          <a:p>
            <a:pPr lvl="0" rtl="0" algn="ctr">
              <a:spcBef>
                <a:spcPts val="0"/>
              </a:spcBef>
              <a:buNone/>
            </a:pPr>
            <a:r>
              <a:rPr lang="en" sz="2400">
                <a:latin typeface="Architects Daughter"/>
                <a:ea typeface="Architects Daughter"/>
                <a:cs typeface="Architects Daughter"/>
                <a:sym typeface="Architects Daughter"/>
              </a:rPr>
              <a:t>is an image primitive</a:t>
            </a:r>
          </a:p>
        </p:txBody>
      </p:sp>
      <p:cxnSp>
        <p:nvCxnSpPr>
          <p:cNvPr id="128" name="Shape 128"/>
          <p:cNvCxnSpPr>
            <a:stCxn id="124" idx="0"/>
            <a:endCxn id="125" idx="3"/>
          </p:cNvCxnSpPr>
          <p:nvPr/>
        </p:nvCxnSpPr>
        <p:spPr>
          <a:xfrm rot="10800000">
            <a:off x="4277949" y="673450"/>
            <a:ext cx="3037200" cy="1072800"/>
          </a:xfrm>
          <a:prstGeom prst="straightConnector1">
            <a:avLst/>
          </a:prstGeom>
          <a:noFill/>
          <a:ln cap="flat" cmpd="sng" w="28575">
            <a:solidFill>
              <a:srgbClr val="999999"/>
            </a:solidFill>
            <a:prstDash val="solid"/>
            <a:round/>
            <a:headEnd len="lg" w="lg" type="none"/>
            <a:tailEnd len="lg" w="lg" type="triangle"/>
          </a:ln>
        </p:spPr>
      </p:cxnSp>
      <p:sp>
        <p:nvSpPr>
          <p:cNvPr id="129" name="Shape 129"/>
          <p:cNvSpPr txBox="1"/>
          <p:nvPr/>
        </p:nvSpPr>
        <p:spPr>
          <a:xfrm>
            <a:off x="4565800" y="710000"/>
            <a:ext cx="3110999" cy="1072800"/>
          </a:xfrm>
          <a:prstGeom prst="rect">
            <a:avLst/>
          </a:prstGeom>
          <a:noFill/>
          <a:ln>
            <a:noFill/>
          </a:ln>
        </p:spPr>
        <p:txBody>
          <a:bodyPr anchorCtr="0" anchor="t" bIns="91425" lIns="91425" rIns="91425" tIns="91425">
            <a:noAutofit/>
          </a:bodyPr>
          <a:lstStyle/>
          <a:p>
            <a:pPr lvl="0" rtl="0" algn="ctr">
              <a:spcBef>
                <a:spcPts val="0"/>
              </a:spcBef>
              <a:buNone/>
            </a:pPr>
            <a:r>
              <a:rPr lang="en" sz="2400">
                <a:latin typeface="Architects Daughter"/>
                <a:ea typeface="Architects Daughter"/>
                <a:cs typeface="Architects Daughter"/>
                <a:sym typeface="Architects Daughter"/>
              </a:rPr>
              <a:t>is an image function example</a:t>
            </a:r>
          </a:p>
        </p:txBody>
      </p:sp>
      <p:sp>
        <p:nvSpPr>
          <p:cNvPr id="130" name="Shape 130"/>
          <p:cNvSpPr/>
          <p:nvPr/>
        </p:nvSpPr>
        <p:spPr>
          <a:xfrm>
            <a:off x="685800" y="3588645"/>
            <a:ext cx="2165699" cy="433500"/>
          </a:xfrm>
          <a:prstGeom prst="roundRect">
            <a:avLst>
              <a:gd fmla="val 16667" name="adj"/>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latin typeface="Architects Daughter"/>
                <a:ea typeface="Architects Daughter"/>
                <a:cs typeface="Architects Daughter"/>
                <a:sym typeface="Architects Daughter"/>
              </a:rPr>
              <a:t>rectangle</a:t>
            </a:r>
          </a:p>
        </p:txBody>
      </p:sp>
      <p:sp>
        <p:nvSpPr>
          <p:cNvPr id="131" name="Shape 131"/>
          <p:cNvSpPr/>
          <p:nvPr/>
        </p:nvSpPr>
        <p:spPr>
          <a:xfrm>
            <a:off x="3120377" y="3902878"/>
            <a:ext cx="2541300" cy="433500"/>
          </a:xfrm>
          <a:prstGeom prst="roundRect">
            <a:avLst>
              <a:gd fmla="val 16667" name="adj"/>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latin typeface="Architects Daughter"/>
                <a:ea typeface="Architects Daughter"/>
                <a:cs typeface="Architects Daughter"/>
                <a:sym typeface="Architects Daughter"/>
              </a:rPr>
              <a:t>function name</a:t>
            </a:r>
          </a:p>
        </p:txBody>
      </p:sp>
      <p:cxnSp>
        <p:nvCxnSpPr>
          <p:cNvPr id="132" name="Shape 132"/>
          <p:cNvCxnSpPr>
            <a:endCxn id="123" idx="2"/>
          </p:cNvCxnSpPr>
          <p:nvPr/>
        </p:nvCxnSpPr>
        <p:spPr>
          <a:xfrm flipH="1" rot="10800000">
            <a:off x="1612386" y="2375129"/>
            <a:ext cx="438000" cy="1213200"/>
          </a:xfrm>
          <a:prstGeom prst="straightConnector1">
            <a:avLst/>
          </a:prstGeom>
          <a:noFill/>
          <a:ln cap="flat" cmpd="sng" w="28575">
            <a:solidFill>
              <a:srgbClr val="999999"/>
            </a:solidFill>
            <a:prstDash val="solid"/>
            <a:round/>
            <a:headEnd len="lg" w="lg" type="triangle"/>
            <a:tailEnd len="lg" w="lg" type="triangle"/>
          </a:ln>
        </p:spPr>
      </p:cxnSp>
      <p:sp>
        <p:nvSpPr>
          <p:cNvPr id="133" name="Shape 133"/>
          <p:cNvSpPr txBox="1"/>
          <p:nvPr/>
        </p:nvSpPr>
        <p:spPr>
          <a:xfrm>
            <a:off x="280574" y="2641312"/>
            <a:ext cx="2541300" cy="421799"/>
          </a:xfrm>
          <a:prstGeom prst="rect">
            <a:avLst/>
          </a:prstGeom>
          <a:noFill/>
          <a:ln>
            <a:noFill/>
          </a:ln>
        </p:spPr>
        <p:txBody>
          <a:bodyPr anchorCtr="0" anchor="t" bIns="91425" lIns="91425" rIns="91425" tIns="91425">
            <a:noAutofit/>
          </a:bodyPr>
          <a:lstStyle/>
          <a:p>
            <a:pPr lvl="0" rtl="0" algn="ctr">
              <a:spcBef>
                <a:spcPts val="0"/>
              </a:spcBef>
              <a:buNone/>
            </a:pPr>
            <a:r>
              <a:rPr lang="en" sz="2400">
                <a:latin typeface="Architects Daughter"/>
                <a:ea typeface="Architects Daughter"/>
                <a:cs typeface="Architects Daughter"/>
                <a:sym typeface="Architects Daughter"/>
              </a:rPr>
              <a:t>is the same kind of function as</a:t>
            </a:r>
          </a:p>
        </p:txBody>
      </p:sp>
      <p:cxnSp>
        <p:nvCxnSpPr>
          <p:cNvPr id="134" name="Shape 134"/>
          <p:cNvCxnSpPr>
            <a:stCxn id="123" idx="3"/>
          </p:cNvCxnSpPr>
          <p:nvPr/>
        </p:nvCxnSpPr>
        <p:spPr>
          <a:xfrm>
            <a:off x="2688936" y="2158379"/>
            <a:ext cx="1076100" cy="1733700"/>
          </a:xfrm>
          <a:prstGeom prst="straightConnector1">
            <a:avLst/>
          </a:prstGeom>
          <a:noFill/>
          <a:ln cap="flat" cmpd="sng" w="28575">
            <a:solidFill>
              <a:srgbClr val="999999"/>
            </a:solidFill>
            <a:prstDash val="solid"/>
            <a:round/>
            <a:headEnd len="lg" w="lg" type="none"/>
            <a:tailEnd len="lg" w="lg" type="triangle"/>
          </a:ln>
        </p:spPr>
      </p:cxnSp>
      <p:cxnSp>
        <p:nvCxnSpPr>
          <p:cNvPr id="135" name="Shape 135"/>
          <p:cNvCxnSpPr>
            <a:stCxn id="123" idx="3"/>
            <a:endCxn id="136" idx="0"/>
          </p:cNvCxnSpPr>
          <p:nvPr/>
        </p:nvCxnSpPr>
        <p:spPr>
          <a:xfrm>
            <a:off x="2688936" y="2158379"/>
            <a:ext cx="2439900" cy="904800"/>
          </a:xfrm>
          <a:prstGeom prst="straightConnector1">
            <a:avLst/>
          </a:prstGeom>
          <a:noFill/>
          <a:ln cap="flat" cmpd="sng" w="28575">
            <a:solidFill>
              <a:srgbClr val="999999"/>
            </a:solidFill>
            <a:prstDash val="solid"/>
            <a:round/>
            <a:headEnd len="lg" w="lg" type="none"/>
            <a:tailEnd len="lg" w="lg" type="triangle"/>
          </a:ln>
        </p:spPr>
      </p:cxnSp>
      <p:sp>
        <p:nvSpPr>
          <p:cNvPr id="136" name="Shape 136"/>
          <p:cNvSpPr/>
          <p:nvPr/>
        </p:nvSpPr>
        <p:spPr>
          <a:xfrm>
            <a:off x="3858150" y="3063098"/>
            <a:ext cx="2541300" cy="584100"/>
          </a:xfrm>
          <a:prstGeom prst="roundRect">
            <a:avLst>
              <a:gd fmla="val 16667" name="adj"/>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latin typeface="Architects Daughter"/>
                <a:ea typeface="Architects Daughter"/>
                <a:cs typeface="Architects Daughter"/>
                <a:sym typeface="Architects Daughter"/>
              </a:rPr>
              <a:t>image producing operation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36825" y="159550"/>
            <a:ext cx="8520599" cy="572699"/>
          </a:xfrm>
          <a:prstGeom prst="rect">
            <a:avLst/>
          </a:prstGeom>
        </p:spPr>
        <p:txBody>
          <a:bodyPr anchorCtr="0" anchor="t" bIns="91425" lIns="91425" rIns="91425" tIns="91425">
            <a:noAutofit/>
          </a:bodyPr>
          <a:lstStyle/>
          <a:p>
            <a:pPr lvl="0" rtl="0">
              <a:spcBef>
                <a:spcPts val="0"/>
              </a:spcBef>
              <a:buNone/>
            </a:pPr>
            <a:r>
              <a:rPr lang="en"/>
              <a:t>Related Questions</a:t>
            </a:r>
          </a:p>
        </p:txBody>
      </p:sp>
      <p:graphicFrame>
        <p:nvGraphicFramePr>
          <p:cNvPr id="142" name="Shape 142"/>
          <p:cNvGraphicFramePr/>
          <p:nvPr/>
        </p:nvGraphicFramePr>
        <p:xfrm>
          <a:off x="311700" y="654412"/>
          <a:ext cx="3000000" cy="3000000"/>
        </p:xfrm>
        <a:graphic>
          <a:graphicData uri="http://schemas.openxmlformats.org/drawingml/2006/table">
            <a:tbl>
              <a:tblPr>
                <a:noFill/>
                <a:tableStyleId>{837D0A51-4D70-46A6-8650-9F014CEBFEB5}</a:tableStyleId>
              </a:tblPr>
              <a:tblGrid>
                <a:gridCol w="4285425"/>
                <a:gridCol w="4285425"/>
              </a:tblGrid>
              <a:tr h="431825">
                <a:tc>
                  <a:txBody>
                    <a:bodyPr>
                      <a:noAutofit/>
                    </a:bodyPr>
                    <a:lstStyle/>
                    <a:p>
                      <a:pPr lvl="0" rtl="0">
                        <a:spcBef>
                          <a:spcPts val="0"/>
                        </a:spcBef>
                        <a:buNone/>
                      </a:pPr>
                      <a:r>
                        <a:rPr lang="en" sz="2100"/>
                        <a:t>Question</a:t>
                      </a: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Clr>
                          <a:schemeClr val="dk1"/>
                        </a:buClr>
                        <a:buSzPct val="38095"/>
                        <a:buFont typeface="Arial"/>
                        <a:buNone/>
                      </a:pPr>
                      <a:r>
                        <a:rPr lang="en" sz="2100">
                          <a:solidFill>
                            <a:schemeClr val="dk1"/>
                          </a:solidFill>
                        </a:rPr>
                        <a:t>Code To Test</a:t>
                      </a: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758950">
                <a:tc>
                  <a:txBody>
                    <a:bodyPr>
                      <a:noAutofit/>
                    </a:bodyPr>
                    <a:lstStyle/>
                    <a:p>
                      <a:pPr lvl="0" rtl="0">
                        <a:spcBef>
                          <a:spcPts val="0"/>
                        </a:spcBef>
                        <a:buNone/>
                      </a:pPr>
                      <a:r>
                        <a:t/>
                      </a:r>
                      <a:endParaRPr sz="1100"/>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t/>
                      </a:r>
                      <a:endParaRP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729825">
                <a:tc>
                  <a:txBody>
                    <a:bodyPr>
                      <a:noAutofit/>
                    </a:bodyPr>
                    <a:lstStyle/>
                    <a:p>
                      <a:pPr lvl="0">
                        <a:spcBef>
                          <a:spcPts val="0"/>
                        </a:spcBef>
                        <a:buNone/>
                      </a:pPr>
                      <a:r>
                        <a:t/>
                      </a:r>
                      <a:endParaRP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t/>
                      </a:r>
                      <a:endParaRP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729825">
                <a:tc>
                  <a:txBody>
                    <a:bodyPr>
                      <a:noAutofit/>
                    </a:bodyPr>
                    <a:lstStyle/>
                    <a:p>
                      <a:pPr lvl="0" rtl="0">
                        <a:spcBef>
                          <a:spcPts val="0"/>
                        </a:spcBef>
                        <a:buNone/>
                      </a:pPr>
                      <a:r>
                        <a:t/>
                      </a:r>
                      <a:endParaRPr sz="1100"/>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t/>
                      </a:r>
                      <a:endParaRP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729825">
                <a:tc>
                  <a:txBody>
                    <a:bodyPr>
                      <a:noAutofit/>
                    </a:bodyPr>
                    <a:lstStyle/>
                    <a:p>
                      <a:pPr lvl="0">
                        <a:spcBef>
                          <a:spcPts val="0"/>
                        </a:spcBef>
                        <a:buNone/>
                      </a:pPr>
                      <a:r>
                        <a:t/>
                      </a:r>
                      <a:endParaRP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t/>
                      </a:r>
                      <a:endParaRP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729825">
                <a:tc>
                  <a:txBody>
                    <a:bodyPr>
                      <a:noAutofit/>
                    </a:bodyPr>
                    <a:lstStyle/>
                    <a:p>
                      <a:pPr lvl="0">
                        <a:spcBef>
                          <a:spcPts val="0"/>
                        </a:spcBef>
                        <a:buNone/>
                      </a:pPr>
                      <a:r>
                        <a:t/>
                      </a:r>
                      <a:endParaRP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t/>
                      </a:r>
                      <a:endParaRP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216425"/>
            <a:ext cx="8520599" cy="572699"/>
          </a:xfrm>
          <a:prstGeom prst="rect">
            <a:avLst/>
          </a:prstGeom>
        </p:spPr>
        <p:txBody>
          <a:bodyPr anchorCtr="0" anchor="t" bIns="91425" lIns="91425" rIns="91425" tIns="91425">
            <a:noAutofit/>
          </a:bodyPr>
          <a:lstStyle/>
          <a:p>
            <a:pPr lvl="0" rtl="0">
              <a:spcBef>
                <a:spcPts val="0"/>
              </a:spcBef>
              <a:buNone/>
            </a:pPr>
            <a:r>
              <a:rPr lang="en"/>
              <a:t>Unit 00 - Lesson 01 - Objectives</a:t>
            </a:r>
          </a:p>
        </p:txBody>
      </p:sp>
      <p:sp>
        <p:nvSpPr>
          <p:cNvPr id="148" name="Shape 148"/>
          <p:cNvSpPr txBox="1"/>
          <p:nvPr>
            <p:ph idx="1" type="body"/>
          </p:nvPr>
        </p:nvSpPr>
        <p:spPr>
          <a:xfrm>
            <a:off x="311700" y="654412"/>
            <a:ext cx="8520599" cy="4139099"/>
          </a:xfrm>
          <a:prstGeom prst="rect">
            <a:avLst/>
          </a:prstGeom>
        </p:spPr>
        <p:txBody>
          <a:bodyPr anchorCtr="0" anchor="t" bIns="91425" lIns="91425" rIns="91425" tIns="91425">
            <a:noAutofit/>
          </a:bodyPr>
          <a:lstStyle/>
          <a:p>
            <a:pPr lvl="0" rtl="0">
              <a:lnSpc>
                <a:spcPct val="100000"/>
              </a:lnSpc>
              <a:spcBef>
                <a:spcPts val="0"/>
              </a:spcBef>
              <a:buNone/>
            </a:pPr>
            <a:r>
              <a:rPr lang="en" sz="2000"/>
              <a:t>Knowledge</a:t>
            </a:r>
          </a:p>
          <a:p>
            <a:pPr indent="-355600" lvl="0" marL="457200" rtl="0">
              <a:lnSpc>
                <a:spcPct val="100000"/>
              </a:lnSpc>
              <a:spcBef>
                <a:spcPts val="0"/>
              </a:spcBef>
              <a:buSzPct val="100000"/>
            </a:pPr>
            <a:r>
              <a:rPr lang="en" sz="2000"/>
              <a:t>Reading: List </a:t>
            </a:r>
            <a:r>
              <a:rPr lang="en" sz="2000" u="sng"/>
              <a:t>active reading strategies</a:t>
            </a:r>
            <a:r>
              <a:rPr lang="en" sz="2000"/>
              <a:t> for college level CS textbooks and explain why they are useful</a:t>
            </a:r>
          </a:p>
          <a:p>
            <a:pPr indent="-355600" lvl="0" marL="457200" rtl="0">
              <a:lnSpc>
                <a:spcPct val="100000"/>
              </a:lnSpc>
              <a:spcBef>
                <a:spcPts val="0"/>
              </a:spcBef>
              <a:buSzPct val="100000"/>
            </a:pPr>
            <a:r>
              <a:rPr lang="en" sz="2000"/>
              <a:t>CS: Describe the rules Java follows when performing mathematical and </a:t>
            </a:r>
            <a:r>
              <a:rPr lang="en" sz="2000" u="sng"/>
              <a:t>casting operations</a:t>
            </a:r>
            <a:r>
              <a:rPr lang="en" sz="2000"/>
              <a:t> on different numerical types</a:t>
            </a:r>
          </a:p>
          <a:p>
            <a:pPr lvl="0" rtl="0">
              <a:lnSpc>
                <a:spcPct val="100000"/>
              </a:lnSpc>
              <a:spcBef>
                <a:spcPts val="0"/>
              </a:spcBef>
              <a:buNone/>
            </a:pPr>
            <a:r>
              <a:rPr lang="en" sz="2000"/>
              <a:t>Skills</a:t>
            </a:r>
          </a:p>
          <a:p>
            <a:pPr indent="-355600" lvl="0" marL="457200" rtl="0">
              <a:lnSpc>
                <a:spcPct val="100000"/>
              </a:lnSpc>
              <a:spcBef>
                <a:spcPts val="0"/>
              </a:spcBef>
              <a:buSzPct val="100000"/>
            </a:pPr>
            <a:r>
              <a:rPr lang="en" sz="2000"/>
              <a:t>Reading: In a CS textbook </a:t>
            </a:r>
            <a:r>
              <a:rPr lang="en" sz="2000" u="sng"/>
              <a:t>match specific sections of text to example code</a:t>
            </a:r>
            <a:r>
              <a:rPr lang="en" sz="2000"/>
              <a:t>; c</a:t>
            </a:r>
            <a:r>
              <a:rPr lang="en" sz="2000" u="sng"/>
              <a:t>reate a concept map</a:t>
            </a:r>
            <a:r>
              <a:rPr lang="en" sz="2000"/>
              <a:t>; utilize a concept map to </a:t>
            </a:r>
            <a:r>
              <a:rPr lang="en" sz="2000" u="sng"/>
              <a:t>generate related questions</a:t>
            </a:r>
            <a:r>
              <a:rPr lang="en" sz="2000"/>
              <a:t>; test related questions in code</a:t>
            </a:r>
          </a:p>
          <a:p>
            <a:pPr indent="-355600" lvl="0" marL="457200" rtl="0">
              <a:lnSpc>
                <a:spcPct val="100000"/>
              </a:lnSpc>
              <a:spcBef>
                <a:spcPts val="0"/>
              </a:spcBef>
              <a:buSzPct val="100000"/>
            </a:pPr>
            <a:r>
              <a:rPr lang="en" sz="2000"/>
              <a:t>CS: Evaluate expressions involving ints, doubles, casting, and basic mathematical operators ( +, -, *, /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216425"/>
            <a:ext cx="8520599" cy="572699"/>
          </a:xfrm>
          <a:prstGeom prst="rect">
            <a:avLst/>
          </a:prstGeom>
        </p:spPr>
        <p:txBody>
          <a:bodyPr anchorCtr="0" anchor="t" bIns="91425" lIns="91425" rIns="91425" tIns="91425">
            <a:noAutofit/>
          </a:bodyPr>
          <a:lstStyle/>
          <a:p>
            <a:pPr lvl="0" rtl="0">
              <a:spcBef>
                <a:spcPts val="0"/>
              </a:spcBef>
              <a:buNone/>
            </a:pPr>
            <a:r>
              <a:rPr lang="en"/>
              <a:t>Unit 00 - Lesson 08 - Homework</a:t>
            </a:r>
          </a:p>
        </p:txBody>
      </p:sp>
      <p:sp>
        <p:nvSpPr>
          <p:cNvPr id="154" name="Shape 154"/>
          <p:cNvSpPr txBox="1"/>
          <p:nvPr>
            <p:ph idx="1" type="body"/>
          </p:nvPr>
        </p:nvSpPr>
        <p:spPr>
          <a:xfrm>
            <a:off x="311700" y="654412"/>
            <a:ext cx="8520599" cy="4139099"/>
          </a:xfrm>
          <a:prstGeom prst="rect">
            <a:avLst/>
          </a:prstGeom>
        </p:spPr>
        <p:txBody>
          <a:bodyPr anchorCtr="0" anchor="t" bIns="91425" lIns="91425" rIns="91425" tIns="91425">
            <a:noAutofit/>
          </a:bodyPr>
          <a:lstStyle/>
          <a:p>
            <a:pPr lvl="0" rtl="0">
              <a:lnSpc>
                <a:spcPct val="100000"/>
              </a:lnSpc>
              <a:spcBef>
                <a:spcPts val="0"/>
              </a:spcBef>
              <a:buNone/>
            </a:pPr>
            <a:r>
              <a:rPr lang="en" sz="2800"/>
              <a:t>Re-Read Textbook</a:t>
            </a:r>
          </a:p>
          <a:p>
            <a:pPr lvl="0" rtl="0">
              <a:lnSpc>
                <a:spcPct val="100000"/>
              </a:lnSpc>
              <a:spcBef>
                <a:spcPts val="0"/>
              </a:spcBef>
              <a:buNone/>
            </a:pPr>
            <a:r>
              <a:rPr lang="en" sz="2800"/>
              <a:t>Complete notes from Section 1.4</a:t>
            </a:r>
          </a:p>
          <a:p>
            <a:pPr lvl="0" rtl="0">
              <a:lnSpc>
                <a:spcPct val="100000"/>
              </a:lnSpc>
              <a:spcBef>
                <a:spcPts val="0"/>
              </a:spcBef>
              <a:buNone/>
            </a:pPr>
            <a:r>
              <a:rPr lang="en" sz="2800"/>
              <a:t>Study For Quiz</a:t>
            </a:r>
          </a:p>
          <a:p>
            <a:pPr indent="-406400" lvl="0" marL="457200" rtl="0">
              <a:lnSpc>
                <a:spcPct val="100000"/>
              </a:lnSpc>
              <a:spcBef>
                <a:spcPts val="0"/>
              </a:spcBef>
              <a:buSzPct val="100000"/>
            </a:pPr>
            <a:r>
              <a:rPr lang="en" sz="2800"/>
              <a:t>Quiz will be on lesson objectives</a:t>
            </a:r>
          </a:p>
          <a:p>
            <a:pPr indent="-406400" lvl="0" marL="457200" rtl="0">
              <a:lnSpc>
                <a:spcPct val="100000"/>
              </a:lnSpc>
              <a:spcBef>
                <a:spcPts val="0"/>
              </a:spcBef>
              <a:buSzPct val="100000"/>
            </a:pPr>
            <a:r>
              <a:rPr lang="en" sz="2800"/>
              <a:t>Course textbook might have question on the quiz!</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Agenda</a:t>
            </a:r>
          </a:p>
        </p:txBody>
      </p:sp>
      <p:sp>
        <p:nvSpPr>
          <p:cNvPr id="61" name="Shape 61"/>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sz="2400"/>
              <a:t>Take out HW - code for a boat and a tree</a:t>
            </a:r>
          </a:p>
          <a:p>
            <a:pPr lvl="0" rtl="0">
              <a:spcBef>
                <a:spcPts val="0"/>
              </a:spcBef>
              <a:buNone/>
            </a:pPr>
            <a:r>
              <a:rPr lang="en" sz="2400"/>
              <a:t>Reading a CS text book</a:t>
            </a:r>
          </a:p>
          <a:p>
            <a:pPr lvl="0" rtl="0">
              <a:spcBef>
                <a:spcPts val="0"/>
              </a:spcBef>
              <a:buNone/>
            </a:pPr>
            <a:r>
              <a:rPr lang="en" sz="2400"/>
              <a:t>Take CollegeBoard Survey</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lvl="0">
              <a:spcBef>
                <a:spcPts val="0"/>
              </a:spcBef>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graphicFrame>
        <p:nvGraphicFramePr>
          <p:cNvPr id="66" name="Shape 66"/>
          <p:cNvGraphicFramePr/>
          <p:nvPr/>
        </p:nvGraphicFramePr>
        <p:xfrm>
          <a:off x="-6700" y="44381"/>
          <a:ext cx="3000000" cy="3000000"/>
        </p:xfrm>
        <a:graphic>
          <a:graphicData uri="http://schemas.openxmlformats.org/drawingml/2006/table">
            <a:tbl>
              <a:tblPr>
                <a:noFill/>
                <a:tableStyleId>{837D0A51-4D70-46A6-8650-9F014CEBFEB5}</a:tableStyleId>
              </a:tblPr>
              <a:tblGrid>
                <a:gridCol w="5266950"/>
                <a:gridCol w="3782225"/>
              </a:tblGrid>
              <a:tr h="5089325">
                <a:tc>
                  <a:txBody>
                    <a:bodyPr>
                      <a:noAutofit/>
                    </a:bodyPr>
                    <a:lstStyle/>
                    <a:p>
                      <a:pPr lvl="0" rtl="0">
                        <a:lnSpc>
                          <a:spcPct val="115000"/>
                        </a:lnSpc>
                        <a:spcBef>
                          <a:spcPts val="0"/>
                        </a:spcBef>
                        <a:buClr>
                          <a:schemeClr val="dk1"/>
                        </a:buClr>
                        <a:buSzPct val="68750"/>
                        <a:buFont typeface="Arial"/>
                        <a:buNone/>
                      </a:pPr>
                      <a:r>
                        <a:rPr baseline="30000" lang="en" sz="1600">
                          <a:solidFill>
                            <a:srgbClr val="CC0000"/>
                          </a:solidFill>
                          <a:latin typeface="Droid Sans"/>
                          <a:ea typeface="Droid Sans"/>
                          <a:cs typeface="Droid Sans"/>
                          <a:sym typeface="Droid Sans"/>
                        </a:rPr>
                        <a:t>Images represent symbolic data somewhat like strings. To work with images, use the 2htdp/image library. Like strings, you used DrRacket to insert images wherever you would insert an expression into your program, because images are values just like numbers and strings.</a:t>
                      </a:r>
                      <a:r>
                        <a:rPr lang="en" sz="1000">
                          <a:solidFill>
                            <a:srgbClr val="CC0000"/>
                          </a:solidFill>
                          <a:latin typeface="Droid Sans"/>
                          <a:ea typeface="Droid Sans"/>
                          <a:cs typeface="Droid Sans"/>
                          <a:sym typeface="Droid Sans"/>
                        </a:rPr>
                        <a:t>0</a:t>
                      </a:r>
                    </a:p>
                    <a:p>
                      <a:pPr lvl="0" rtl="0">
                        <a:lnSpc>
                          <a:spcPct val="115000"/>
                        </a:lnSpc>
                        <a:spcBef>
                          <a:spcPts val="0"/>
                        </a:spcBef>
                        <a:buClr>
                          <a:schemeClr val="dk1"/>
                        </a:buClr>
                        <a:buSzPct val="68750"/>
                        <a:buFont typeface="Arial"/>
                        <a:buNone/>
                      </a:pPr>
                      <a:r>
                        <a:rPr baseline="30000" lang="en" sz="1600">
                          <a:solidFill>
                            <a:srgbClr val="0000FF"/>
                          </a:solidFill>
                          <a:latin typeface="Droid Sans"/>
                          <a:ea typeface="Droid Sans"/>
                          <a:cs typeface="Droid Sans"/>
                          <a:sym typeface="Droid Sans"/>
                        </a:rPr>
                        <a:t>Your programs can also manipulate images with primitive operations. These primitive operations come in three flavors. The first kind concerns the creation of basic images:</a:t>
                      </a:r>
                      <a:r>
                        <a:rPr lang="en" sz="800">
                          <a:solidFill>
                            <a:srgbClr val="0000FF"/>
                          </a:solidFill>
                          <a:latin typeface="Droid Sans"/>
                          <a:ea typeface="Droid Sans"/>
                          <a:cs typeface="Droid Sans"/>
                          <a:sym typeface="Droid Sans"/>
                        </a:rPr>
                        <a:t>1</a:t>
                      </a:r>
                    </a:p>
                    <a:p>
                      <a:pPr indent="-330200" lvl="0" marL="457200" rtl="0">
                        <a:lnSpc>
                          <a:spcPct val="115000"/>
                        </a:lnSpc>
                        <a:spcBef>
                          <a:spcPts val="0"/>
                        </a:spcBef>
                        <a:buSzPct val="100000"/>
                        <a:buFont typeface="Droid Sans"/>
                        <a:buChar char="●"/>
                      </a:pPr>
                      <a:r>
                        <a:rPr b="1" baseline="30000" lang="en" sz="1600">
                          <a:latin typeface="Droid Sans"/>
                          <a:ea typeface="Droid Sans"/>
                          <a:cs typeface="Droid Sans"/>
                          <a:sym typeface="Droid Sans"/>
                        </a:rPr>
                        <a:t>circle </a:t>
                      </a:r>
                      <a:r>
                        <a:rPr baseline="30000" lang="en" sz="1600">
                          <a:latin typeface="Droid Sans"/>
                          <a:ea typeface="Droid Sans"/>
                          <a:cs typeface="Droid Sans"/>
                          <a:sym typeface="Droid Sans"/>
                        </a:rPr>
                        <a:t>produces a circle image from a radius, a mode string, and a color string;</a:t>
                      </a:r>
                    </a:p>
                    <a:p>
                      <a:pPr indent="-330200" lvl="0" marL="457200" rtl="0">
                        <a:lnSpc>
                          <a:spcPct val="115000"/>
                        </a:lnSpc>
                        <a:spcBef>
                          <a:spcPts val="0"/>
                        </a:spcBef>
                        <a:buSzPct val="100000"/>
                        <a:buFont typeface="Droid Sans"/>
                        <a:buChar char="●"/>
                      </a:pPr>
                      <a:r>
                        <a:rPr b="1" baseline="30000" lang="en" sz="1600">
                          <a:latin typeface="Droid Sans"/>
                          <a:ea typeface="Droid Sans"/>
                          <a:cs typeface="Droid Sans"/>
                          <a:sym typeface="Droid Sans"/>
                        </a:rPr>
                        <a:t>ellipse </a:t>
                      </a:r>
                      <a:r>
                        <a:rPr baseline="30000" lang="en" sz="1600">
                          <a:latin typeface="Droid Sans"/>
                          <a:ea typeface="Droid Sans"/>
                          <a:cs typeface="Droid Sans"/>
                          <a:sym typeface="Droid Sans"/>
                        </a:rPr>
                        <a:t>produces an ellipse from two radii, a mode string, and a color string;</a:t>
                      </a:r>
                    </a:p>
                    <a:p>
                      <a:pPr indent="-330200" lvl="0" marL="457200" rtl="0">
                        <a:lnSpc>
                          <a:spcPct val="115000"/>
                        </a:lnSpc>
                        <a:spcBef>
                          <a:spcPts val="0"/>
                        </a:spcBef>
                        <a:buSzPct val="100000"/>
                        <a:buFont typeface="Droid Sans"/>
                        <a:buChar char="●"/>
                      </a:pPr>
                      <a:r>
                        <a:rPr b="1" baseline="30000" lang="en" sz="1600">
                          <a:latin typeface="Droid Sans"/>
                          <a:ea typeface="Droid Sans"/>
                          <a:cs typeface="Droid Sans"/>
                          <a:sym typeface="Droid Sans"/>
                        </a:rPr>
                        <a:t>line </a:t>
                      </a:r>
                      <a:r>
                        <a:rPr baseline="30000" lang="en" sz="1600">
                          <a:latin typeface="Droid Sans"/>
                          <a:ea typeface="Droid Sans"/>
                          <a:cs typeface="Droid Sans"/>
                          <a:sym typeface="Droid Sans"/>
                        </a:rPr>
                        <a:t>produces a line from two points and a color string;</a:t>
                      </a:r>
                    </a:p>
                    <a:p>
                      <a:pPr indent="-330200" lvl="0" marL="457200" rtl="0">
                        <a:lnSpc>
                          <a:spcPct val="115000"/>
                        </a:lnSpc>
                        <a:spcBef>
                          <a:spcPts val="0"/>
                        </a:spcBef>
                        <a:buSzPct val="100000"/>
                        <a:buFont typeface="Droid Sans"/>
                        <a:buChar char="●"/>
                      </a:pPr>
                      <a:r>
                        <a:rPr b="1" baseline="30000" lang="en" sz="1600">
                          <a:latin typeface="Droid Sans"/>
                          <a:ea typeface="Droid Sans"/>
                          <a:cs typeface="Droid Sans"/>
                          <a:sym typeface="Droid Sans"/>
                        </a:rPr>
                        <a:t>rectangle </a:t>
                      </a:r>
                      <a:r>
                        <a:rPr baseline="30000" lang="en" sz="1600">
                          <a:latin typeface="Droid Sans"/>
                          <a:ea typeface="Droid Sans"/>
                          <a:cs typeface="Droid Sans"/>
                          <a:sym typeface="Droid Sans"/>
                        </a:rPr>
                        <a:t>produces a rectangle from a width, a height, a mode string, and a color string;</a:t>
                      </a:r>
                    </a:p>
                    <a:p>
                      <a:pPr indent="-330200" lvl="0" marL="457200" rtl="0">
                        <a:lnSpc>
                          <a:spcPct val="115000"/>
                        </a:lnSpc>
                        <a:spcBef>
                          <a:spcPts val="0"/>
                        </a:spcBef>
                        <a:buSzPct val="100000"/>
                        <a:buFont typeface="Droid Sans"/>
                        <a:buChar char="●"/>
                      </a:pPr>
                      <a:r>
                        <a:rPr b="1" baseline="30000" lang="en" sz="1600">
                          <a:latin typeface="Droid Sans"/>
                          <a:ea typeface="Droid Sans"/>
                          <a:cs typeface="Droid Sans"/>
                          <a:sym typeface="Droid Sans"/>
                        </a:rPr>
                        <a:t>text </a:t>
                      </a:r>
                      <a:r>
                        <a:rPr baseline="30000" lang="en" sz="1600">
                          <a:latin typeface="Droid Sans"/>
                          <a:ea typeface="Droid Sans"/>
                          <a:cs typeface="Droid Sans"/>
                          <a:sym typeface="Droid Sans"/>
                        </a:rPr>
                        <a:t>produces a text image from a string, a font size, and a color string; and</a:t>
                      </a:r>
                    </a:p>
                    <a:p>
                      <a:pPr indent="-330200" lvl="0" marL="457200" rtl="0">
                        <a:lnSpc>
                          <a:spcPct val="115000"/>
                        </a:lnSpc>
                        <a:spcBef>
                          <a:spcPts val="0"/>
                        </a:spcBef>
                        <a:buSzPct val="100000"/>
                        <a:buFont typeface="Droid Sans"/>
                        <a:buChar char="●"/>
                      </a:pPr>
                      <a:r>
                        <a:rPr b="1" baseline="30000" lang="en" sz="1600">
                          <a:latin typeface="Droid Sans"/>
                          <a:ea typeface="Droid Sans"/>
                          <a:cs typeface="Droid Sans"/>
                          <a:sym typeface="Droid Sans"/>
                        </a:rPr>
                        <a:t>triangle </a:t>
                      </a:r>
                      <a:r>
                        <a:rPr baseline="30000" lang="en" sz="1600">
                          <a:latin typeface="Droid Sans"/>
                          <a:ea typeface="Droid Sans"/>
                          <a:cs typeface="Droid Sans"/>
                          <a:sym typeface="Droid Sans"/>
                        </a:rPr>
                        <a:t>produces an upward-pointing equilateral triangle from a size, a mode string, and a color string.</a:t>
                      </a:r>
                      <a:r>
                        <a:rPr lang="en" sz="1000">
                          <a:latin typeface="Droid Sans"/>
                          <a:ea typeface="Droid Sans"/>
                          <a:cs typeface="Droid Sans"/>
                          <a:sym typeface="Droid Sans"/>
                        </a:rPr>
                        <a:t>2</a:t>
                      </a:r>
                    </a:p>
                    <a:p>
                      <a:pPr lvl="0" rtl="0">
                        <a:lnSpc>
                          <a:spcPct val="115000"/>
                        </a:lnSpc>
                        <a:spcBef>
                          <a:spcPts val="0"/>
                        </a:spcBef>
                        <a:buClr>
                          <a:schemeClr val="dk1"/>
                        </a:buClr>
                        <a:buSzPct val="68750"/>
                        <a:buFont typeface="Arial"/>
                        <a:buNone/>
                      </a:pPr>
                      <a:r>
                        <a:rPr baseline="30000" lang="en" sz="1600">
                          <a:solidFill>
                            <a:srgbClr val="7F6000"/>
                          </a:solidFill>
                          <a:latin typeface="Droid Sans"/>
                          <a:ea typeface="Droid Sans"/>
                          <a:cs typeface="Droid Sans"/>
                          <a:sym typeface="Droid Sans"/>
                        </a:rPr>
                        <a:t>T</a:t>
                      </a:r>
                      <a:r>
                        <a:rPr baseline="30000" lang="en" sz="1600">
                          <a:solidFill>
                            <a:srgbClr val="274E13"/>
                          </a:solidFill>
                          <a:latin typeface="Droid Sans"/>
                          <a:ea typeface="Droid Sans"/>
                          <a:cs typeface="Droid Sans"/>
                          <a:sym typeface="Droid Sans"/>
                        </a:rPr>
                        <a:t>he names of these operations mostly explain what kind of image they create. All you need to know is that mode strings means either "solid" or "outline" and color strings are strings such as "orange", "black", etc.</a:t>
                      </a:r>
                      <a:r>
                        <a:rPr lang="en" sz="1000">
                          <a:solidFill>
                            <a:srgbClr val="274E13"/>
                          </a:solidFill>
                          <a:latin typeface="Droid Sans"/>
                          <a:ea typeface="Droid Sans"/>
                          <a:cs typeface="Droid Sans"/>
                          <a:sym typeface="Droid Sans"/>
                        </a:rPr>
                        <a:t>3</a:t>
                      </a:r>
                    </a:p>
                    <a:p>
                      <a:pPr lvl="0" rtl="0">
                        <a:lnSpc>
                          <a:spcPct val="115000"/>
                        </a:lnSpc>
                        <a:spcBef>
                          <a:spcPts val="0"/>
                        </a:spcBef>
                        <a:buClr>
                          <a:schemeClr val="dk1"/>
                        </a:buClr>
                        <a:buSzPct val="68750"/>
                        <a:buFont typeface="Arial"/>
                        <a:buNone/>
                      </a:pPr>
                      <a:r>
                        <a:t/>
                      </a:r>
                      <a:endParaRPr baseline="30000" sz="1600">
                        <a:solidFill>
                          <a:srgbClr val="CC0000"/>
                        </a:solidFill>
                        <a:latin typeface="Droid Sans"/>
                        <a:ea typeface="Droid Sans"/>
                        <a:cs typeface="Droid Sans"/>
                        <a:sym typeface="Droid Sans"/>
                      </a:endParaRPr>
                    </a:p>
                  </a:txBody>
                  <a:tcPr marT="68575" marB="68575" marR="91425" marL="91425">
                    <a:lnL cap="flat" cmpd="sng" w="28575">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lvl="0">
                        <a:spcBef>
                          <a:spcPts val="0"/>
                        </a:spcBef>
                        <a:buNone/>
                      </a:pPr>
                      <a:r>
                        <a:t/>
                      </a:r>
                      <a:endParaRPr/>
                    </a:p>
                  </a:txBody>
                  <a:tcPr marT="68575" marB="68575" marR="91425" marL="91425">
                    <a:lnL cap="flat" cmpd="sng" w="28575">
                      <a:solidFill>
                        <a:srgbClr val="000000"/>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r>
            </a:tbl>
          </a:graphicData>
        </a:graphic>
      </p:graphicFrame>
      <p:pic>
        <p:nvPicPr>
          <p:cNvPr id="67" name="Shape 67"/>
          <p:cNvPicPr preferRelativeResize="0"/>
          <p:nvPr/>
        </p:nvPicPr>
        <p:blipFill>
          <a:blip r:embed="rId3">
            <a:alphaModFix/>
          </a:blip>
          <a:stretch>
            <a:fillRect/>
          </a:stretch>
        </p:blipFill>
        <p:spPr>
          <a:xfrm>
            <a:off x="5297850" y="1226925"/>
            <a:ext cx="3744625" cy="1849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graphicFrame>
        <p:nvGraphicFramePr>
          <p:cNvPr id="72" name="Shape 72"/>
          <p:cNvGraphicFramePr/>
          <p:nvPr/>
        </p:nvGraphicFramePr>
        <p:xfrm>
          <a:off x="-6700" y="44381"/>
          <a:ext cx="3000000" cy="3000000"/>
        </p:xfrm>
        <a:graphic>
          <a:graphicData uri="http://schemas.openxmlformats.org/drawingml/2006/table">
            <a:tbl>
              <a:tblPr>
                <a:noFill/>
                <a:tableStyleId>{837D0A51-4D70-46A6-8650-9F014CEBFEB5}</a:tableStyleId>
              </a:tblPr>
              <a:tblGrid>
                <a:gridCol w="5266950"/>
                <a:gridCol w="3782225"/>
              </a:tblGrid>
              <a:tr h="5089325">
                <a:tc>
                  <a:txBody>
                    <a:bodyPr>
                      <a:noAutofit/>
                    </a:bodyPr>
                    <a:lstStyle/>
                    <a:p>
                      <a:pPr lvl="0" rtl="0">
                        <a:lnSpc>
                          <a:spcPct val="115000"/>
                        </a:lnSpc>
                        <a:spcBef>
                          <a:spcPts val="0"/>
                        </a:spcBef>
                        <a:buClr>
                          <a:schemeClr val="dk1"/>
                        </a:buClr>
                        <a:buSzPct val="68750"/>
                        <a:buFont typeface="Arial"/>
                        <a:buNone/>
                      </a:pPr>
                      <a:r>
                        <a:rPr baseline="30000" lang="en" sz="1600">
                          <a:solidFill>
                            <a:srgbClr val="CC0000"/>
                          </a:solidFill>
                          <a:latin typeface="Droid Sans"/>
                          <a:ea typeface="Droid Sans"/>
                          <a:cs typeface="Droid Sans"/>
                          <a:sym typeface="Droid Sans"/>
                        </a:rPr>
                        <a:t>Stop! The above uses a previously-unmentioned operation. Look up its documentation and find out how many more image creation operations there are in BSL. Look up the documentation for </a:t>
                      </a:r>
                      <a:r>
                        <a:rPr baseline="30000" lang="en" sz="1600" u="sng">
                          <a:solidFill>
                            <a:schemeClr val="hlink"/>
                          </a:solidFill>
                          <a:latin typeface="Droid Sans"/>
                          <a:ea typeface="Droid Sans"/>
                          <a:cs typeface="Droid Sans"/>
                          <a:sym typeface="Droid Sans"/>
                          <a:hlinkClick r:id="rId3"/>
                        </a:rPr>
                        <a:t>regular-polygon.</a:t>
                      </a:r>
                      <a:r>
                        <a:rPr baseline="30000" lang="en" sz="1600">
                          <a:solidFill>
                            <a:srgbClr val="CC0000"/>
                          </a:solidFill>
                          <a:latin typeface="Droid Sans"/>
                          <a:ea typeface="Droid Sans"/>
                          <a:cs typeface="Droid Sans"/>
                          <a:sym typeface="Droid Sans"/>
                        </a:rPr>
                        <a:t> Experiment!</a:t>
                      </a:r>
                    </a:p>
                    <a:p>
                      <a:pPr lvl="0" rtl="0">
                        <a:lnSpc>
                          <a:spcPct val="115000"/>
                        </a:lnSpc>
                        <a:spcBef>
                          <a:spcPts val="0"/>
                        </a:spcBef>
                        <a:buClr>
                          <a:schemeClr val="dk1"/>
                        </a:buClr>
                        <a:buSzPct val="68750"/>
                        <a:buFont typeface="Arial"/>
                        <a:buNone/>
                      </a:pPr>
                      <a:r>
                        <a:t/>
                      </a:r>
                      <a:endParaRPr baseline="30000" sz="1600">
                        <a:solidFill>
                          <a:srgbClr val="CC0000"/>
                        </a:solidFill>
                        <a:latin typeface="Droid Sans"/>
                        <a:ea typeface="Droid Sans"/>
                        <a:cs typeface="Droid Sans"/>
                        <a:sym typeface="Droid Sans"/>
                      </a:endParaRPr>
                    </a:p>
                  </a:txBody>
                  <a:tcPr marT="68575" marB="68575" marR="91425" marL="91425" anchor="ctr">
                    <a:lnL cap="flat" cmpd="sng" w="28575">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lnL cap="flat" cmpd="sng" w="28575">
                      <a:solidFill>
                        <a:srgbClr val="000000"/>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r>
            </a:tbl>
          </a:graphicData>
        </a:graphic>
      </p:graphicFrame>
      <p:pic>
        <p:nvPicPr>
          <p:cNvPr id="73" name="Shape 73"/>
          <p:cNvPicPr preferRelativeResize="0"/>
          <p:nvPr/>
        </p:nvPicPr>
        <p:blipFill>
          <a:blip r:embed="rId4">
            <a:alphaModFix/>
          </a:blip>
          <a:stretch>
            <a:fillRect/>
          </a:stretch>
        </p:blipFill>
        <p:spPr>
          <a:xfrm>
            <a:off x="5274474" y="0"/>
            <a:ext cx="3801201"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graphicFrame>
        <p:nvGraphicFramePr>
          <p:cNvPr id="78" name="Shape 78"/>
          <p:cNvGraphicFramePr/>
          <p:nvPr/>
        </p:nvGraphicFramePr>
        <p:xfrm>
          <a:off x="-6700" y="44381"/>
          <a:ext cx="3000000" cy="3000000"/>
        </p:xfrm>
        <a:graphic>
          <a:graphicData uri="http://schemas.openxmlformats.org/drawingml/2006/table">
            <a:tbl>
              <a:tblPr>
                <a:noFill/>
                <a:tableStyleId>{837D0A51-4D70-46A6-8650-9F014CEBFEB5}</a:tableStyleId>
              </a:tblPr>
              <a:tblGrid>
                <a:gridCol w="5266950"/>
                <a:gridCol w="3782225"/>
              </a:tblGrid>
              <a:tr h="5089325">
                <a:tc>
                  <a:txBody>
                    <a:bodyPr>
                      <a:noAutofit/>
                    </a:bodyPr>
                    <a:lstStyle/>
                    <a:p>
                      <a:pPr lvl="0" rtl="0">
                        <a:lnSpc>
                          <a:spcPct val="115000"/>
                        </a:lnSpc>
                        <a:spcBef>
                          <a:spcPts val="0"/>
                        </a:spcBef>
                        <a:buClr>
                          <a:schemeClr val="dk1"/>
                        </a:buClr>
                        <a:buSzPct val="68750"/>
                        <a:buFont typeface="Arial"/>
                        <a:buNone/>
                      </a:pPr>
                      <a:r>
                        <a:rPr baseline="30000" lang="en" sz="1600">
                          <a:solidFill>
                            <a:srgbClr val="CC0000"/>
                          </a:solidFill>
                          <a:latin typeface="Droid Sans"/>
                          <a:ea typeface="Droid Sans"/>
                          <a:cs typeface="Droid Sans"/>
                          <a:sym typeface="Droid Sans"/>
                        </a:rPr>
                        <a:t>Stop! The above uses a previously-unmentioned operation. Look up its documentation and find out how many more image creation operations there are in BSL. Look up the documentation for </a:t>
                      </a:r>
                      <a:r>
                        <a:rPr baseline="30000" lang="en" sz="1600" u="sng">
                          <a:solidFill>
                            <a:schemeClr val="hlink"/>
                          </a:solidFill>
                          <a:latin typeface="Droid Sans"/>
                          <a:ea typeface="Droid Sans"/>
                          <a:cs typeface="Droid Sans"/>
                          <a:sym typeface="Droid Sans"/>
                          <a:hlinkClick r:id="rId3"/>
                        </a:rPr>
                        <a:t>regular-polygon.</a:t>
                      </a:r>
                      <a:r>
                        <a:rPr baseline="30000" lang="en" sz="1600">
                          <a:solidFill>
                            <a:srgbClr val="CC0000"/>
                          </a:solidFill>
                          <a:latin typeface="Droid Sans"/>
                          <a:ea typeface="Droid Sans"/>
                          <a:cs typeface="Droid Sans"/>
                          <a:sym typeface="Droid Sans"/>
                        </a:rPr>
                        <a:t> Experiment!</a:t>
                      </a:r>
                    </a:p>
                    <a:p>
                      <a:pPr lvl="0" rtl="0">
                        <a:lnSpc>
                          <a:spcPct val="115000"/>
                        </a:lnSpc>
                        <a:spcBef>
                          <a:spcPts val="0"/>
                        </a:spcBef>
                        <a:buClr>
                          <a:schemeClr val="dk1"/>
                        </a:buClr>
                        <a:buSzPct val="68750"/>
                        <a:buFont typeface="Arial"/>
                        <a:buNone/>
                      </a:pPr>
                      <a:r>
                        <a:t/>
                      </a:r>
                      <a:endParaRPr baseline="30000" sz="1600">
                        <a:solidFill>
                          <a:srgbClr val="CC0000"/>
                        </a:solidFill>
                        <a:latin typeface="Droid Sans"/>
                        <a:ea typeface="Droid Sans"/>
                        <a:cs typeface="Droid Sans"/>
                        <a:sym typeface="Droid Sans"/>
                      </a:endParaRPr>
                    </a:p>
                  </a:txBody>
                  <a:tcPr marT="68575" marB="68575" marR="91425" marL="91425" anchor="ctr">
                    <a:lnL cap="flat" cmpd="sng" w="28575">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lnL cap="flat" cmpd="sng" w="28575">
                      <a:solidFill>
                        <a:srgbClr val="000000"/>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r>
            </a:tbl>
          </a:graphicData>
        </a:graphic>
      </p:graphicFrame>
      <p:pic>
        <p:nvPicPr>
          <p:cNvPr id="79" name="Shape 79"/>
          <p:cNvPicPr preferRelativeResize="0"/>
          <p:nvPr/>
        </p:nvPicPr>
        <p:blipFill>
          <a:blip r:embed="rId4">
            <a:alphaModFix/>
          </a:blip>
          <a:stretch>
            <a:fillRect/>
          </a:stretch>
        </p:blipFill>
        <p:spPr>
          <a:xfrm>
            <a:off x="5274474" y="0"/>
            <a:ext cx="3801201"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graphicFrame>
        <p:nvGraphicFramePr>
          <p:cNvPr id="84" name="Shape 84"/>
          <p:cNvGraphicFramePr/>
          <p:nvPr/>
        </p:nvGraphicFramePr>
        <p:xfrm>
          <a:off x="-6700" y="44381"/>
          <a:ext cx="3000000" cy="3000000"/>
        </p:xfrm>
        <a:graphic>
          <a:graphicData uri="http://schemas.openxmlformats.org/drawingml/2006/table">
            <a:tbl>
              <a:tblPr>
                <a:noFill/>
                <a:tableStyleId>{837D0A51-4D70-46A6-8650-9F014CEBFEB5}</a:tableStyleId>
              </a:tblPr>
              <a:tblGrid>
                <a:gridCol w="2503250"/>
                <a:gridCol w="4264125"/>
                <a:gridCol w="2281775"/>
              </a:tblGrid>
              <a:tr h="5089325">
                <a:tc>
                  <a:txBody>
                    <a:bodyPr>
                      <a:noAutofit/>
                    </a:bodyPr>
                    <a:lstStyle/>
                    <a:p>
                      <a:pPr lvl="0" rtl="0">
                        <a:lnSpc>
                          <a:spcPct val="115000"/>
                        </a:lnSpc>
                        <a:spcBef>
                          <a:spcPts val="0"/>
                        </a:spcBef>
                        <a:buClr>
                          <a:schemeClr val="dk1"/>
                        </a:buClr>
                        <a:buSzPct val="68750"/>
                        <a:buFont typeface="Arial"/>
                        <a:buNone/>
                      </a:pPr>
                      <a:r>
                        <a:t/>
                      </a:r>
                      <a:endParaRPr baseline="30000" sz="1600">
                        <a:solidFill>
                          <a:srgbClr val="274E13"/>
                        </a:solidFill>
                        <a:latin typeface="Droid Sans"/>
                        <a:ea typeface="Droid Sans"/>
                        <a:cs typeface="Droid Sans"/>
                        <a:sym typeface="Droid Sans"/>
                      </a:endParaRPr>
                    </a:p>
                    <a:p>
                      <a:pPr lvl="0" rtl="0">
                        <a:lnSpc>
                          <a:spcPct val="115000"/>
                        </a:lnSpc>
                        <a:spcBef>
                          <a:spcPts val="0"/>
                        </a:spcBef>
                        <a:buClr>
                          <a:schemeClr val="dk1"/>
                        </a:buClr>
                        <a:buSzPct val="68750"/>
                        <a:buFont typeface="Arial"/>
                        <a:buNone/>
                      </a:pPr>
                      <a:r>
                        <a:t/>
                      </a:r>
                      <a:endParaRPr baseline="30000" sz="1600">
                        <a:solidFill>
                          <a:srgbClr val="CC0000"/>
                        </a:solidFill>
                        <a:latin typeface="Droid Sans"/>
                        <a:ea typeface="Droid Sans"/>
                        <a:cs typeface="Droid Sans"/>
                        <a:sym typeface="Droid Sans"/>
                      </a:endParaRPr>
                    </a:p>
                  </a:txBody>
                  <a:tcPr marT="68575" marB="68575" marR="91425" marL="91425" anchor="ctr">
                    <a:lnL cap="flat" cmpd="sng" w="28575">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baseline="30000" sz="1600">
                        <a:solidFill>
                          <a:srgbClr val="274E13"/>
                        </a:solidFill>
                        <a:latin typeface="Droid Sans"/>
                        <a:ea typeface="Droid Sans"/>
                        <a:cs typeface="Droid Sans"/>
                        <a:sym typeface="Droid Sans"/>
                      </a:endParaRPr>
                    </a:p>
                  </a:txBody>
                  <a:tcPr marT="68575" marB="68575" marR="91425" marL="91425" anchor="ctr">
                    <a:lnL cap="flat" cmpd="sng" w="28575">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lnL cap="flat" cmpd="sng" w="28575">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r>
            </a:tbl>
          </a:graphicData>
        </a:graphic>
      </p:graphicFrame>
      <p:pic>
        <p:nvPicPr>
          <p:cNvPr id="85" name="Shape 85"/>
          <p:cNvPicPr preferRelativeResize="0"/>
          <p:nvPr/>
        </p:nvPicPr>
        <p:blipFill rotWithShape="1">
          <a:blip r:embed="rId3">
            <a:alphaModFix/>
          </a:blip>
          <a:srcRect b="57560" l="0" r="37527" t="0"/>
          <a:stretch/>
        </p:blipFill>
        <p:spPr>
          <a:xfrm>
            <a:off x="0" y="1297605"/>
            <a:ext cx="2449950" cy="2252043"/>
          </a:xfrm>
          <a:prstGeom prst="rect">
            <a:avLst/>
          </a:prstGeom>
          <a:noFill/>
          <a:ln>
            <a:noFill/>
          </a:ln>
        </p:spPr>
      </p:pic>
      <p:pic>
        <p:nvPicPr>
          <p:cNvPr id="86" name="Shape 86"/>
          <p:cNvPicPr preferRelativeResize="0"/>
          <p:nvPr/>
        </p:nvPicPr>
        <p:blipFill rotWithShape="1">
          <a:blip r:embed="rId3">
            <a:alphaModFix/>
          </a:blip>
          <a:srcRect b="31835" l="0" r="0" t="43400"/>
          <a:stretch/>
        </p:blipFill>
        <p:spPr>
          <a:xfrm>
            <a:off x="2521775" y="1753950"/>
            <a:ext cx="4206137" cy="1409391"/>
          </a:xfrm>
          <a:prstGeom prst="rect">
            <a:avLst/>
          </a:prstGeom>
          <a:noFill/>
          <a:ln>
            <a:noFill/>
          </a:ln>
        </p:spPr>
      </p:pic>
      <p:pic>
        <p:nvPicPr>
          <p:cNvPr id="87" name="Shape 87"/>
          <p:cNvPicPr preferRelativeResize="0"/>
          <p:nvPr/>
        </p:nvPicPr>
        <p:blipFill rotWithShape="1">
          <a:blip r:embed="rId3">
            <a:alphaModFix/>
          </a:blip>
          <a:srcRect b="0" l="0" r="43349" t="69260"/>
          <a:stretch/>
        </p:blipFill>
        <p:spPr>
          <a:xfrm>
            <a:off x="6797250" y="1538150"/>
            <a:ext cx="2153399" cy="1581099"/>
          </a:xfrm>
          <a:prstGeom prst="rect">
            <a:avLst/>
          </a:prstGeom>
          <a:noFill/>
          <a:ln>
            <a:noFill/>
          </a:ln>
        </p:spPr>
      </p:pic>
      <p:sp>
        <p:nvSpPr>
          <p:cNvPr id="88" name="Shape 88"/>
          <p:cNvSpPr txBox="1"/>
          <p:nvPr/>
        </p:nvSpPr>
        <p:spPr>
          <a:xfrm>
            <a:off x="55675" y="97450"/>
            <a:ext cx="2345699" cy="487200"/>
          </a:xfrm>
          <a:prstGeom prst="rect">
            <a:avLst/>
          </a:prstGeom>
          <a:noFill/>
          <a:ln>
            <a:noFill/>
          </a:ln>
        </p:spPr>
        <p:txBody>
          <a:bodyPr anchorCtr="0" anchor="t" bIns="91425" lIns="91425" rIns="91425" tIns="91425">
            <a:noAutofit/>
          </a:bodyPr>
          <a:lstStyle/>
          <a:p>
            <a:pPr lvl="0">
              <a:spcBef>
                <a:spcPts val="0"/>
              </a:spcBef>
              <a:buNone/>
            </a:pPr>
            <a:r>
              <a:rPr lang="en" sz="3000"/>
              <a:t>Signature</a:t>
            </a:r>
          </a:p>
        </p:txBody>
      </p:sp>
      <p:sp>
        <p:nvSpPr>
          <p:cNvPr id="89" name="Shape 89"/>
          <p:cNvSpPr txBox="1"/>
          <p:nvPr/>
        </p:nvSpPr>
        <p:spPr>
          <a:xfrm>
            <a:off x="2589150" y="97450"/>
            <a:ext cx="3897600" cy="487200"/>
          </a:xfrm>
          <a:prstGeom prst="rect">
            <a:avLst/>
          </a:prstGeom>
          <a:noFill/>
          <a:ln>
            <a:noFill/>
          </a:ln>
        </p:spPr>
        <p:txBody>
          <a:bodyPr anchorCtr="0" anchor="t" bIns="91425" lIns="91425" rIns="91425" tIns="91425">
            <a:noAutofit/>
          </a:bodyPr>
          <a:lstStyle/>
          <a:p>
            <a:pPr lvl="0" rtl="0">
              <a:spcBef>
                <a:spcPts val="0"/>
              </a:spcBef>
              <a:buNone/>
            </a:pPr>
            <a:r>
              <a:rPr lang="en" sz="3000"/>
              <a:t>Purpose statement</a:t>
            </a:r>
          </a:p>
        </p:txBody>
      </p:sp>
      <p:sp>
        <p:nvSpPr>
          <p:cNvPr id="90" name="Shape 90"/>
          <p:cNvSpPr txBox="1"/>
          <p:nvPr/>
        </p:nvSpPr>
        <p:spPr>
          <a:xfrm>
            <a:off x="6911350" y="153125"/>
            <a:ext cx="2192399" cy="487200"/>
          </a:xfrm>
          <a:prstGeom prst="rect">
            <a:avLst/>
          </a:prstGeom>
          <a:noFill/>
          <a:ln>
            <a:noFill/>
          </a:ln>
        </p:spPr>
        <p:txBody>
          <a:bodyPr anchorCtr="0" anchor="t" bIns="91425" lIns="91425" rIns="91425" tIns="91425">
            <a:noAutofit/>
          </a:bodyPr>
          <a:lstStyle/>
          <a:p>
            <a:pPr lvl="0" rtl="0">
              <a:spcBef>
                <a:spcPts val="0"/>
              </a:spcBef>
              <a:buNone/>
            </a:pPr>
            <a:r>
              <a:rPr lang="en" sz="3000"/>
              <a:t>Examples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graphicFrame>
        <p:nvGraphicFramePr>
          <p:cNvPr id="95" name="Shape 95"/>
          <p:cNvGraphicFramePr/>
          <p:nvPr/>
        </p:nvGraphicFramePr>
        <p:xfrm>
          <a:off x="-6700" y="44381"/>
          <a:ext cx="3000000" cy="3000000"/>
        </p:xfrm>
        <a:graphic>
          <a:graphicData uri="http://schemas.openxmlformats.org/drawingml/2006/table">
            <a:tbl>
              <a:tblPr>
                <a:noFill/>
                <a:tableStyleId>{837D0A51-4D70-46A6-8650-9F014CEBFEB5}</a:tableStyleId>
              </a:tblPr>
              <a:tblGrid>
                <a:gridCol w="2865700"/>
                <a:gridCol w="6183475"/>
              </a:tblGrid>
              <a:tr h="5089325">
                <a:tc>
                  <a:txBody>
                    <a:bodyPr>
                      <a:noAutofit/>
                    </a:bodyPr>
                    <a:lstStyle/>
                    <a:p>
                      <a:pPr lvl="0" rtl="0">
                        <a:lnSpc>
                          <a:spcPct val="115000"/>
                        </a:lnSpc>
                        <a:spcBef>
                          <a:spcPts val="0"/>
                        </a:spcBef>
                        <a:buClr>
                          <a:schemeClr val="dk1"/>
                        </a:buClr>
                        <a:buSzPct val="68750"/>
                        <a:buFont typeface="Arial"/>
                        <a:buNone/>
                      </a:pPr>
                      <a:r>
                        <a:rPr baseline="30000" lang="en" sz="1600">
                          <a:solidFill>
                            <a:srgbClr val="274E13"/>
                          </a:solidFill>
                          <a:latin typeface="Droid Sans"/>
                          <a:ea typeface="Droid Sans"/>
                          <a:cs typeface="Droid Sans"/>
                          <a:sym typeface="Droid Sans"/>
                        </a:rPr>
                        <a:t>The laws of arithmetic for images are analogous to those for numbers:</a:t>
                      </a:r>
                    </a:p>
                    <a:p>
                      <a:pPr lvl="0" rtl="0">
                        <a:lnSpc>
                          <a:spcPct val="115000"/>
                        </a:lnSpc>
                        <a:spcBef>
                          <a:spcPts val="0"/>
                        </a:spcBef>
                        <a:buClr>
                          <a:schemeClr val="dk1"/>
                        </a:buClr>
                        <a:buSzPct val="68750"/>
                        <a:buFont typeface="Arial"/>
                        <a:buNone/>
                      </a:pPr>
                      <a:r>
                        <a:t/>
                      </a:r>
                      <a:endParaRPr baseline="30000" sz="1600">
                        <a:solidFill>
                          <a:srgbClr val="274E13"/>
                        </a:solidFill>
                        <a:latin typeface="Droid Sans"/>
                        <a:ea typeface="Droid Sans"/>
                        <a:cs typeface="Droid Sans"/>
                        <a:sym typeface="Droid Sans"/>
                      </a:endParaRPr>
                    </a:p>
                    <a:p>
                      <a:pPr lvl="0" rtl="0">
                        <a:lnSpc>
                          <a:spcPct val="115000"/>
                        </a:lnSpc>
                        <a:spcBef>
                          <a:spcPts val="0"/>
                        </a:spcBef>
                        <a:buClr>
                          <a:schemeClr val="dk1"/>
                        </a:buClr>
                        <a:buSzPct val="68750"/>
                        <a:buFont typeface="Arial"/>
                        <a:buNone/>
                      </a:pPr>
                      <a:r>
                        <a:t/>
                      </a:r>
                      <a:endParaRPr baseline="30000" sz="1600">
                        <a:solidFill>
                          <a:srgbClr val="274E13"/>
                        </a:solidFill>
                        <a:latin typeface="Droid Sans"/>
                        <a:ea typeface="Droid Sans"/>
                        <a:cs typeface="Droid Sans"/>
                        <a:sym typeface="Droid Sans"/>
                      </a:endParaRPr>
                    </a:p>
                    <a:p>
                      <a:pPr lvl="0" rtl="0">
                        <a:lnSpc>
                          <a:spcPct val="115000"/>
                        </a:lnSpc>
                        <a:spcBef>
                          <a:spcPts val="0"/>
                        </a:spcBef>
                        <a:buClr>
                          <a:schemeClr val="dk1"/>
                        </a:buClr>
                        <a:buSzPct val="68750"/>
                        <a:buFont typeface="Arial"/>
                        <a:buNone/>
                      </a:pPr>
                      <a:r>
                        <a:rPr baseline="30000" lang="en" sz="1600">
                          <a:solidFill>
                            <a:srgbClr val="CC0000"/>
                          </a:solidFill>
                          <a:latin typeface="Droid Sans"/>
                          <a:ea typeface="Droid Sans"/>
                          <a:cs typeface="Droid Sans"/>
                          <a:sym typeface="Droid Sans"/>
                        </a:rPr>
                        <a:t>Again, no image gets destroyed or changed. Like +, these image combinations just make up new images that combine the given ones in the requested manner.</a:t>
                      </a:r>
                    </a:p>
                    <a:p>
                      <a:pPr lvl="0" rtl="0">
                        <a:lnSpc>
                          <a:spcPct val="115000"/>
                        </a:lnSpc>
                        <a:spcBef>
                          <a:spcPts val="0"/>
                        </a:spcBef>
                        <a:buClr>
                          <a:schemeClr val="dk1"/>
                        </a:buClr>
                        <a:buSzPct val="68750"/>
                        <a:buFont typeface="Arial"/>
                        <a:buNone/>
                      </a:pPr>
                      <a:r>
                        <a:t/>
                      </a:r>
                      <a:endParaRPr baseline="30000" sz="1600">
                        <a:solidFill>
                          <a:srgbClr val="CC0000"/>
                        </a:solidFill>
                        <a:latin typeface="Droid Sans"/>
                        <a:ea typeface="Droid Sans"/>
                        <a:cs typeface="Droid Sans"/>
                        <a:sym typeface="Droid Sans"/>
                      </a:endParaRPr>
                    </a:p>
                    <a:p>
                      <a:pPr lvl="0" rtl="0">
                        <a:lnSpc>
                          <a:spcPct val="115000"/>
                        </a:lnSpc>
                        <a:spcBef>
                          <a:spcPts val="0"/>
                        </a:spcBef>
                        <a:buClr>
                          <a:schemeClr val="dk1"/>
                        </a:buClr>
                        <a:buSzPct val="68750"/>
                        <a:buFont typeface="Arial"/>
                        <a:buNone/>
                      </a:pPr>
                      <a:r>
                        <a:t/>
                      </a:r>
                      <a:endParaRPr baseline="30000" sz="1600">
                        <a:solidFill>
                          <a:srgbClr val="CC0000"/>
                        </a:solidFill>
                        <a:latin typeface="Droid Sans"/>
                        <a:ea typeface="Droid Sans"/>
                        <a:cs typeface="Droid Sans"/>
                        <a:sym typeface="Droid Sans"/>
                      </a:endParaRPr>
                    </a:p>
                  </a:txBody>
                  <a:tcPr marT="68575" marB="68575" marR="91425" marL="91425" anchor="ctr">
                    <a:lnL cap="flat" cmpd="sng" w="28575">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lnL cap="flat" cmpd="sng" w="28575">
                      <a:solidFill>
                        <a:srgbClr val="000000"/>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r>
            </a:tbl>
          </a:graphicData>
        </a:graphic>
      </p:graphicFrame>
      <p:pic>
        <p:nvPicPr>
          <p:cNvPr id="96" name="Shape 96"/>
          <p:cNvPicPr preferRelativeResize="0"/>
          <p:nvPr/>
        </p:nvPicPr>
        <p:blipFill>
          <a:blip r:embed="rId3">
            <a:alphaModFix/>
          </a:blip>
          <a:stretch>
            <a:fillRect/>
          </a:stretch>
        </p:blipFill>
        <p:spPr>
          <a:xfrm>
            <a:off x="2881475" y="640025"/>
            <a:ext cx="6160999" cy="3838999"/>
          </a:xfrm>
          <a:prstGeom prst="rect">
            <a:avLst/>
          </a:prstGeom>
          <a:noFill/>
          <a:ln cap="flat" cmpd="sng" w="9525">
            <a:solidFill>
              <a:srgbClr val="000000"/>
            </a:solidFill>
            <a:prstDash val="solid"/>
            <a:round/>
            <a:headEnd len="med" w="med" type="none"/>
            <a:tailEnd len="med" w="med"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graphicFrame>
        <p:nvGraphicFramePr>
          <p:cNvPr id="101" name="Shape 101"/>
          <p:cNvGraphicFramePr/>
          <p:nvPr/>
        </p:nvGraphicFramePr>
        <p:xfrm>
          <a:off x="62175" y="57150"/>
          <a:ext cx="3000000" cy="3000000"/>
        </p:xfrm>
        <a:graphic>
          <a:graphicData uri="http://schemas.openxmlformats.org/drawingml/2006/table">
            <a:tbl>
              <a:tblPr>
                <a:noFill/>
                <a:tableStyleId>{837D0A51-4D70-46A6-8650-9F014CEBFEB5}</a:tableStyleId>
              </a:tblPr>
              <a:tblGrid>
                <a:gridCol w="5394850"/>
                <a:gridCol w="1613850"/>
                <a:gridCol w="1981525"/>
              </a:tblGrid>
              <a:tr h="615950">
                <a:tc>
                  <a:txBody>
                    <a:bodyPr>
                      <a:noAutofit/>
                    </a:bodyPr>
                    <a:lstStyle/>
                    <a:p>
                      <a:pPr lvl="0" rtl="0">
                        <a:spcBef>
                          <a:spcPts val="0"/>
                        </a:spcBef>
                        <a:spcAft>
                          <a:spcPts val="1200"/>
                        </a:spcAft>
                        <a:buClr>
                          <a:schemeClr val="dk1"/>
                        </a:buClr>
                        <a:buSzPct val="38095"/>
                        <a:buFont typeface="Arial"/>
                        <a:buNone/>
                      </a:pPr>
                      <a:r>
                        <a:rPr lang="en" sz="2100">
                          <a:solidFill>
                            <a:schemeClr val="dk2"/>
                          </a:solidFill>
                        </a:rPr>
                        <a:t>Code</a:t>
                      </a: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spcAft>
                          <a:spcPts val="1200"/>
                        </a:spcAft>
                        <a:buClr>
                          <a:schemeClr val="dk1"/>
                        </a:buClr>
                        <a:buSzPct val="38095"/>
                        <a:buFont typeface="Arial"/>
                        <a:buNone/>
                      </a:pPr>
                      <a:r>
                        <a:rPr lang="en" sz="2100">
                          <a:solidFill>
                            <a:schemeClr val="dk2"/>
                          </a:solidFill>
                        </a:rPr>
                        <a:t>Predicted</a:t>
                      </a: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spcAft>
                          <a:spcPts val="1200"/>
                        </a:spcAft>
                        <a:buClr>
                          <a:schemeClr val="dk1"/>
                        </a:buClr>
                        <a:buSzPct val="38095"/>
                        <a:buFont typeface="Arial"/>
                        <a:buNone/>
                      </a:pPr>
                      <a:r>
                        <a:rPr lang="en" sz="2100">
                          <a:solidFill>
                            <a:schemeClr val="dk2"/>
                          </a:solidFill>
                        </a:rPr>
                        <a:t>Actual</a:t>
                      </a: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090275">
                <a:tc>
                  <a:txBody>
                    <a:bodyPr>
                      <a:noAutofit/>
                    </a:bodyPr>
                    <a:lstStyle/>
                    <a:p>
                      <a:pPr lvl="0" marR="342900" rtl="0">
                        <a:spcBef>
                          <a:spcPts val="0"/>
                        </a:spcBef>
                        <a:buNone/>
                      </a:pPr>
                      <a:r>
                        <a:rPr lang="en" sz="1350">
                          <a:solidFill>
                            <a:srgbClr val="843C24"/>
                          </a:solidFill>
                          <a:highlight>
                            <a:srgbClr val="FFFFFF"/>
                          </a:highlight>
                          <a:latin typeface="Consolas"/>
                          <a:ea typeface="Consolas"/>
                          <a:cs typeface="Consolas"/>
                          <a:sym typeface="Consolas"/>
                        </a:rPr>
                        <a:t>(</a:t>
                      </a:r>
                      <a:r>
                        <a:rPr lang="en" sz="1350">
                          <a:solidFill>
                            <a:srgbClr val="0077AA"/>
                          </a:solidFill>
                          <a:highlight>
                            <a:srgbClr val="FFFFFF"/>
                          </a:highlight>
                          <a:latin typeface="Consolas"/>
                          <a:ea typeface="Consolas"/>
                          <a:cs typeface="Consolas"/>
                          <a:sym typeface="Consolas"/>
                          <a:hlinkClick r:id="rId3"/>
                        </a:rPr>
                        <a:t>image-width</a:t>
                      </a:r>
                      <a:r>
                        <a:rPr lang="en" sz="1350">
                          <a:solidFill>
                            <a:schemeClr val="dk1"/>
                          </a:solidFill>
                          <a:highlight>
                            <a:srgbClr val="FFFFFF"/>
                          </a:highlight>
                          <a:latin typeface="Consolas"/>
                          <a:ea typeface="Consolas"/>
                          <a:cs typeface="Consolas"/>
                          <a:sym typeface="Consolas"/>
                        </a:rPr>
                        <a:t> </a:t>
                      </a:r>
                      <a:r>
                        <a:rPr lang="en" sz="1350">
                          <a:solidFill>
                            <a:srgbClr val="843C24"/>
                          </a:solidFill>
                          <a:highlight>
                            <a:srgbClr val="FFFFFF"/>
                          </a:highlight>
                          <a:latin typeface="Consolas"/>
                          <a:ea typeface="Consolas"/>
                          <a:cs typeface="Consolas"/>
                          <a:sym typeface="Consolas"/>
                        </a:rPr>
                        <a:t>(</a:t>
                      </a:r>
                      <a:r>
                        <a:rPr lang="en" sz="1350">
                          <a:solidFill>
                            <a:srgbClr val="0077AA"/>
                          </a:solidFill>
                          <a:highlight>
                            <a:srgbClr val="FFFFFF"/>
                          </a:highlight>
                          <a:latin typeface="Consolas"/>
                          <a:ea typeface="Consolas"/>
                          <a:cs typeface="Consolas"/>
                          <a:sym typeface="Consolas"/>
                          <a:hlinkClick r:id="rId4"/>
                        </a:rPr>
                        <a:t>circle</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10</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"solid"</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"red"</a:t>
                      </a:r>
                      <a:r>
                        <a:rPr lang="en" sz="1350">
                          <a:solidFill>
                            <a:srgbClr val="843C24"/>
                          </a:solidFill>
                          <a:highlight>
                            <a:srgbClr val="FFFFFF"/>
                          </a:highlight>
                          <a:latin typeface="Consolas"/>
                          <a:ea typeface="Consolas"/>
                          <a:cs typeface="Consolas"/>
                          <a:sym typeface="Consolas"/>
                        </a:rPr>
                        <a:t>))</a:t>
                      </a:r>
                    </a:p>
                    <a:p>
                      <a:pPr lvl="0" rtl="0">
                        <a:spcBef>
                          <a:spcPts val="0"/>
                        </a:spcBef>
                        <a:buNone/>
                      </a:pPr>
                      <a:r>
                        <a:t/>
                      </a:r>
                      <a:endParaRPr/>
                    </a:p>
                    <a:p>
                      <a:pPr lvl="0" rtl="0">
                        <a:spcBef>
                          <a:spcPts val="0"/>
                        </a:spcBef>
                        <a:buNone/>
                      </a:pPr>
                      <a:r>
                        <a:t/>
                      </a:r>
                      <a:endParaRPr/>
                    </a:p>
                    <a:p>
                      <a:pPr lvl="0" rtl="0">
                        <a:spcBef>
                          <a:spcPts val="0"/>
                        </a:spcBef>
                        <a:buNone/>
                      </a:pPr>
                      <a:r>
                        <a:t/>
                      </a:r>
                      <a:endParaRPr/>
                    </a:p>
                    <a:p>
                      <a:pPr lvl="0" marR="342900" rtl="0">
                        <a:spcBef>
                          <a:spcPts val="0"/>
                        </a:spcBef>
                        <a:buNone/>
                      </a:pPr>
                      <a:r>
                        <a:rPr lang="en" sz="1350">
                          <a:solidFill>
                            <a:srgbClr val="843C24"/>
                          </a:solidFill>
                          <a:highlight>
                            <a:srgbClr val="FFFFFF"/>
                          </a:highlight>
                          <a:latin typeface="Consolas"/>
                          <a:ea typeface="Consolas"/>
                          <a:cs typeface="Consolas"/>
                          <a:sym typeface="Consolas"/>
                        </a:rPr>
                        <a:t>(</a:t>
                      </a:r>
                      <a:r>
                        <a:rPr lang="en" sz="1350">
                          <a:solidFill>
                            <a:srgbClr val="0077AA"/>
                          </a:solidFill>
                          <a:highlight>
                            <a:srgbClr val="FFFFFF"/>
                          </a:highlight>
                          <a:latin typeface="Consolas"/>
                          <a:ea typeface="Consolas"/>
                          <a:cs typeface="Consolas"/>
                          <a:sym typeface="Consolas"/>
                          <a:hlinkClick r:id="rId5"/>
                        </a:rPr>
                        <a:t>image-height</a:t>
                      </a:r>
                      <a:r>
                        <a:rPr lang="en" sz="1350">
                          <a:solidFill>
                            <a:schemeClr val="dk1"/>
                          </a:solidFill>
                          <a:highlight>
                            <a:srgbClr val="FFFFFF"/>
                          </a:highlight>
                          <a:latin typeface="Consolas"/>
                          <a:ea typeface="Consolas"/>
                          <a:cs typeface="Consolas"/>
                          <a:sym typeface="Consolas"/>
                        </a:rPr>
                        <a:t> </a:t>
                      </a:r>
                      <a:r>
                        <a:rPr lang="en" sz="1350">
                          <a:solidFill>
                            <a:srgbClr val="843C24"/>
                          </a:solidFill>
                          <a:highlight>
                            <a:srgbClr val="FFFFFF"/>
                          </a:highlight>
                          <a:latin typeface="Consolas"/>
                          <a:ea typeface="Consolas"/>
                          <a:cs typeface="Consolas"/>
                          <a:sym typeface="Consolas"/>
                        </a:rPr>
                        <a:t>(</a:t>
                      </a:r>
                      <a:r>
                        <a:rPr lang="en" sz="1350">
                          <a:solidFill>
                            <a:srgbClr val="0077AA"/>
                          </a:solidFill>
                          <a:highlight>
                            <a:srgbClr val="FFFFFF"/>
                          </a:highlight>
                          <a:latin typeface="Consolas"/>
                          <a:ea typeface="Consolas"/>
                          <a:cs typeface="Consolas"/>
                          <a:sym typeface="Consolas"/>
                          <a:hlinkClick r:id="rId6"/>
                        </a:rPr>
                        <a:t>rectangle</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10</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20</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"solid"</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"blue"</a:t>
                      </a:r>
                      <a:r>
                        <a:rPr lang="en" sz="1350">
                          <a:solidFill>
                            <a:srgbClr val="843C24"/>
                          </a:solidFill>
                          <a:highlight>
                            <a:srgbClr val="FFFFFF"/>
                          </a:highlight>
                          <a:latin typeface="Consolas"/>
                          <a:ea typeface="Consolas"/>
                          <a:cs typeface="Consolas"/>
                          <a:sym typeface="Consolas"/>
                        </a:rPr>
                        <a:t>))</a:t>
                      </a:r>
                    </a:p>
                    <a:p>
                      <a:pPr lvl="0" rtl="0">
                        <a:spcBef>
                          <a:spcPts val="0"/>
                        </a:spcBef>
                        <a:buNone/>
                      </a:pPr>
                      <a:r>
                        <a:t/>
                      </a:r>
                      <a:endParaRPr/>
                    </a:p>
                    <a:p>
                      <a:pPr lvl="0" rtl="0">
                        <a:spcBef>
                          <a:spcPts val="0"/>
                        </a:spcBef>
                        <a:buNone/>
                      </a:pPr>
                      <a:r>
                        <a:t/>
                      </a:r>
                      <a:endParaRPr/>
                    </a:p>
                    <a:p>
                      <a:pPr lvl="0" rtl="0">
                        <a:spcBef>
                          <a:spcPts val="0"/>
                        </a:spcBef>
                        <a:buNone/>
                      </a:pPr>
                      <a:r>
                        <a:t/>
                      </a:r>
                      <a:endParaRPr/>
                    </a:p>
                    <a:p>
                      <a:pPr lvl="0" marR="342900" rtl="0">
                        <a:spcBef>
                          <a:spcPts val="0"/>
                        </a:spcBef>
                        <a:buNone/>
                      </a:pPr>
                      <a:r>
                        <a:rPr lang="en" sz="1350">
                          <a:solidFill>
                            <a:srgbClr val="843C24"/>
                          </a:solidFill>
                          <a:highlight>
                            <a:srgbClr val="FFFFFF"/>
                          </a:highlight>
                          <a:latin typeface="Consolas"/>
                          <a:ea typeface="Consolas"/>
                          <a:cs typeface="Consolas"/>
                          <a:sym typeface="Consolas"/>
                        </a:rPr>
                        <a:t>(</a:t>
                      </a:r>
                      <a:r>
                        <a:rPr lang="en" sz="1350">
                          <a:solidFill>
                            <a:srgbClr val="0077AA"/>
                          </a:solidFill>
                          <a:highlight>
                            <a:srgbClr val="FFFFFF"/>
                          </a:highlight>
                          <a:latin typeface="Consolas"/>
                          <a:ea typeface="Consolas"/>
                          <a:cs typeface="Consolas"/>
                          <a:sym typeface="Consolas"/>
                          <a:hlinkClick r:id="rId7"/>
                        </a:rPr>
                        <a:t>+</a:t>
                      </a:r>
                      <a:r>
                        <a:rPr lang="en" sz="1350">
                          <a:solidFill>
                            <a:schemeClr val="dk1"/>
                          </a:solidFill>
                          <a:highlight>
                            <a:srgbClr val="FFFFFF"/>
                          </a:highlight>
                          <a:latin typeface="Consolas"/>
                          <a:ea typeface="Consolas"/>
                          <a:cs typeface="Consolas"/>
                          <a:sym typeface="Consolas"/>
                        </a:rPr>
                        <a:t> </a:t>
                      </a:r>
                      <a:r>
                        <a:rPr lang="en" sz="1350">
                          <a:solidFill>
                            <a:srgbClr val="843C24"/>
                          </a:solidFill>
                          <a:highlight>
                            <a:srgbClr val="FFFFFF"/>
                          </a:highlight>
                          <a:latin typeface="Consolas"/>
                          <a:ea typeface="Consolas"/>
                          <a:cs typeface="Consolas"/>
                          <a:sym typeface="Consolas"/>
                        </a:rPr>
                        <a:t>(</a:t>
                      </a:r>
                      <a:r>
                        <a:rPr lang="en" sz="1350">
                          <a:solidFill>
                            <a:srgbClr val="0077AA"/>
                          </a:solidFill>
                          <a:highlight>
                            <a:srgbClr val="FFFFFF"/>
                          </a:highlight>
                          <a:latin typeface="Consolas"/>
                          <a:ea typeface="Consolas"/>
                          <a:cs typeface="Consolas"/>
                          <a:sym typeface="Consolas"/>
                          <a:hlinkClick r:id="rId8"/>
                        </a:rPr>
                        <a:t>image-width</a:t>
                      </a:r>
                      <a:r>
                        <a:rPr lang="en" sz="1350">
                          <a:solidFill>
                            <a:schemeClr val="dk1"/>
                          </a:solidFill>
                          <a:highlight>
                            <a:srgbClr val="FFFFFF"/>
                          </a:highlight>
                          <a:latin typeface="Consolas"/>
                          <a:ea typeface="Consolas"/>
                          <a:cs typeface="Consolas"/>
                          <a:sym typeface="Consolas"/>
                        </a:rPr>
                        <a:t> </a:t>
                      </a:r>
                      <a:r>
                        <a:rPr lang="en" sz="1350">
                          <a:solidFill>
                            <a:srgbClr val="843C24"/>
                          </a:solidFill>
                          <a:highlight>
                            <a:srgbClr val="FFFFFF"/>
                          </a:highlight>
                          <a:latin typeface="Consolas"/>
                          <a:ea typeface="Consolas"/>
                          <a:cs typeface="Consolas"/>
                          <a:sym typeface="Consolas"/>
                        </a:rPr>
                        <a:t>(</a:t>
                      </a:r>
                      <a:r>
                        <a:rPr lang="en" sz="1350">
                          <a:solidFill>
                            <a:srgbClr val="0077AA"/>
                          </a:solidFill>
                          <a:highlight>
                            <a:srgbClr val="FFFFFF"/>
                          </a:highlight>
                          <a:latin typeface="Consolas"/>
                          <a:ea typeface="Consolas"/>
                          <a:cs typeface="Consolas"/>
                          <a:sym typeface="Consolas"/>
                          <a:hlinkClick r:id="rId9"/>
                        </a:rPr>
                        <a:t>circle</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10</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"solid"</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"red"</a:t>
                      </a:r>
                      <a:r>
                        <a:rPr lang="en" sz="1350">
                          <a:solidFill>
                            <a:srgbClr val="843C24"/>
                          </a:solidFill>
                          <a:highlight>
                            <a:srgbClr val="FFFFFF"/>
                          </a:highlight>
                          <a:latin typeface="Consolas"/>
                          <a:ea typeface="Consolas"/>
                          <a:cs typeface="Consolas"/>
                          <a:sym typeface="Consolas"/>
                        </a:rPr>
                        <a:t>))</a:t>
                      </a:r>
                    </a:p>
                    <a:p>
                      <a:pPr lvl="0" marR="342900" rtl="0">
                        <a:spcBef>
                          <a:spcPts val="0"/>
                        </a:spcBef>
                        <a:buClr>
                          <a:schemeClr val="dk1"/>
                        </a:buClr>
                        <a:buSzPct val="78571"/>
                        <a:buFont typeface="Arial"/>
                        <a:buNone/>
                      </a:pPr>
                      <a:r>
                        <a:rPr lang="en" sz="1350">
                          <a:solidFill>
                            <a:srgbClr val="843C24"/>
                          </a:solidFill>
                          <a:highlight>
                            <a:srgbClr val="FFFFFF"/>
                          </a:highlight>
                          <a:latin typeface="Consolas"/>
                          <a:ea typeface="Consolas"/>
                          <a:cs typeface="Consolas"/>
                          <a:sym typeface="Consolas"/>
                        </a:rPr>
                        <a:t>   (</a:t>
                      </a:r>
                      <a:r>
                        <a:rPr lang="en" sz="1350">
                          <a:solidFill>
                            <a:srgbClr val="0077AA"/>
                          </a:solidFill>
                          <a:highlight>
                            <a:srgbClr val="FFFFFF"/>
                          </a:highlight>
                          <a:latin typeface="Consolas"/>
                          <a:ea typeface="Consolas"/>
                          <a:cs typeface="Consolas"/>
                          <a:sym typeface="Consolas"/>
                          <a:hlinkClick r:id="rId10"/>
                        </a:rPr>
                        <a:t>image-height</a:t>
                      </a:r>
                      <a:r>
                        <a:rPr lang="en" sz="1350">
                          <a:solidFill>
                            <a:schemeClr val="dk1"/>
                          </a:solidFill>
                          <a:highlight>
                            <a:srgbClr val="FFFFFF"/>
                          </a:highlight>
                          <a:latin typeface="Consolas"/>
                          <a:ea typeface="Consolas"/>
                          <a:cs typeface="Consolas"/>
                          <a:sym typeface="Consolas"/>
                        </a:rPr>
                        <a:t> </a:t>
                      </a:r>
                      <a:r>
                        <a:rPr lang="en" sz="1350">
                          <a:solidFill>
                            <a:srgbClr val="843C24"/>
                          </a:solidFill>
                          <a:highlight>
                            <a:srgbClr val="FFFFFF"/>
                          </a:highlight>
                          <a:latin typeface="Consolas"/>
                          <a:ea typeface="Consolas"/>
                          <a:cs typeface="Consolas"/>
                          <a:sym typeface="Consolas"/>
                        </a:rPr>
                        <a:t>(</a:t>
                      </a:r>
                      <a:r>
                        <a:rPr lang="en" sz="1350">
                          <a:solidFill>
                            <a:srgbClr val="0077AA"/>
                          </a:solidFill>
                          <a:highlight>
                            <a:srgbClr val="FFFFFF"/>
                          </a:highlight>
                          <a:latin typeface="Consolas"/>
                          <a:ea typeface="Consolas"/>
                          <a:cs typeface="Consolas"/>
                          <a:sym typeface="Consolas"/>
                          <a:hlinkClick r:id="rId11"/>
                        </a:rPr>
                        <a:t>rectangle</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10</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20</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"solid"</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"blue"</a:t>
                      </a:r>
                      <a:r>
                        <a:rPr lang="en" sz="1350">
                          <a:solidFill>
                            <a:srgbClr val="843C24"/>
                          </a:solidFill>
                          <a:highlight>
                            <a:srgbClr val="FFFFFF"/>
                          </a:highlight>
                          <a:latin typeface="Consolas"/>
                          <a:ea typeface="Consolas"/>
                          <a:cs typeface="Consolas"/>
                          <a:sym typeface="Consolas"/>
                        </a:rPr>
                        <a:t>)))</a:t>
                      </a: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t/>
                      </a:r>
                      <a:endParaRP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t/>
                      </a:r>
                      <a:endParaRP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graphicFrame>
        <p:nvGraphicFramePr>
          <p:cNvPr id="106" name="Shape 106"/>
          <p:cNvGraphicFramePr/>
          <p:nvPr/>
        </p:nvGraphicFramePr>
        <p:xfrm>
          <a:off x="62175" y="57150"/>
          <a:ext cx="3000000" cy="3000000"/>
        </p:xfrm>
        <a:graphic>
          <a:graphicData uri="http://schemas.openxmlformats.org/drawingml/2006/table">
            <a:tbl>
              <a:tblPr>
                <a:noFill/>
                <a:tableStyleId>{837D0A51-4D70-46A6-8650-9F014CEBFEB5}</a:tableStyleId>
              </a:tblPr>
              <a:tblGrid>
                <a:gridCol w="5394850"/>
                <a:gridCol w="1613850"/>
                <a:gridCol w="1981525"/>
              </a:tblGrid>
              <a:tr h="615950">
                <a:tc>
                  <a:txBody>
                    <a:bodyPr>
                      <a:noAutofit/>
                    </a:bodyPr>
                    <a:lstStyle/>
                    <a:p>
                      <a:pPr lvl="0" rtl="0">
                        <a:spcBef>
                          <a:spcPts val="0"/>
                        </a:spcBef>
                        <a:spcAft>
                          <a:spcPts val="1200"/>
                        </a:spcAft>
                        <a:buClr>
                          <a:schemeClr val="dk1"/>
                        </a:buClr>
                        <a:buSzPct val="38095"/>
                        <a:buFont typeface="Arial"/>
                        <a:buNone/>
                      </a:pPr>
                      <a:r>
                        <a:rPr lang="en" sz="2100">
                          <a:solidFill>
                            <a:schemeClr val="dk2"/>
                          </a:solidFill>
                        </a:rPr>
                        <a:t>Code</a:t>
                      </a: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spcAft>
                          <a:spcPts val="1200"/>
                        </a:spcAft>
                        <a:buClr>
                          <a:schemeClr val="dk1"/>
                        </a:buClr>
                        <a:buSzPct val="38095"/>
                        <a:buFont typeface="Arial"/>
                        <a:buNone/>
                      </a:pPr>
                      <a:r>
                        <a:rPr lang="en" sz="2100">
                          <a:solidFill>
                            <a:schemeClr val="dk2"/>
                          </a:solidFill>
                        </a:rPr>
                        <a:t>Predicted</a:t>
                      </a: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spcAft>
                          <a:spcPts val="1200"/>
                        </a:spcAft>
                        <a:buClr>
                          <a:schemeClr val="dk1"/>
                        </a:buClr>
                        <a:buSzPct val="38095"/>
                        <a:buFont typeface="Arial"/>
                        <a:buNone/>
                      </a:pPr>
                      <a:r>
                        <a:rPr lang="en" sz="2100">
                          <a:solidFill>
                            <a:schemeClr val="dk2"/>
                          </a:solidFill>
                        </a:rPr>
                        <a:t>Actual</a:t>
                      </a: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090275">
                <a:tc>
                  <a:txBody>
                    <a:bodyPr>
                      <a:noAutofit/>
                    </a:bodyPr>
                    <a:lstStyle/>
                    <a:p>
                      <a:pPr lvl="0" marR="342900" rtl="0">
                        <a:spcBef>
                          <a:spcPts val="0"/>
                        </a:spcBef>
                        <a:buNone/>
                      </a:pPr>
                      <a:r>
                        <a:rPr lang="en" sz="1350">
                          <a:solidFill>
                            <a:srgbClr val="843C24"/>
                          </a:solidFill>
                          <a:highlight>
                            <a:srgbClr val="FFFFFF"/>
                          </a:highlight>
                          <a:latin typeface="Consolas"/>
                          <a:ea typeface="Consolas"/>
                          <a:cs typeface="Consolas"/>
                          <a:sym typeface="Consolas"/>
                        </a:rPr>
                        <a:t>(</a:t>
                      </a:r>
                      <a:r>
                        <a:rPr lang="en" sz="1350">
                          <a:solidFill>
                            <a:srgbClr val="0077AA"/>
                          </a:solidFill>
                          <a:highlight>
                            <a:srgbClr val="FFFFFF"/>
                          </a:highlight>
                          <a:latin typeface="Consolas"/>
                          <a:ea typeface="Consolas"/>
                          <a:cs typeface="Consolas"/>
                          <a:sym typeface="Consolas"/>
                          <a:hlinkClick r:id="rId3"/>
                        </a:rPr>
                        <a:t>image-width</a:t>
                      </a:r>
                      <a:r>
                        <a:rPr lang="en" sz="1350">
                          <a:solidFill>
                            <a:schemeClr val="dk1"/>
                          </a:solidFill>
                          <a:highlight>
                            <a:srgbClr val="FFFFFF"/>
                          </a:highlight>
                          <a:latin typeface="Consolas"/>
                          <a:ea typeface="Consolas"/>
                          <a:cs typeface="Consolas"/>
                          <a:sym typeface="Consolas"/>
                        </a:rPr>
                        <a:t> </a:t>
                      </a:r>
                      <a:r>
                        <a:rPr lang="en" sz="1350">
                          <a:solidFill>
                            <a:srgbClr val="843C24"/>
                          </a:solidFill>
                          <a:highlight>
                            <a:srgbClr val="FFFFFF"/>
                          </a:highlight>
                          <a:latin typeface="Consolas"/>
                          <a:ea typeface="Consolas"/>
                          <a:cs typeface="Consolas"/>
                          <a:sym typeface="Consolas"/>
                        </a:rPr>
                        <a:t>(</a:t>
                      </a:r>
                      <a:r>
                        <a:rPr lang="en" sz="1350">
                          <a:solidFill>
                            <a:srgbClr val="0077AA"/>
                          </a:solidFill>
                          <a:highlight>
                            <a:srgbClr val="FFFFFF"/>
                          </a:highlight>
                          <a:latin typeface="Consolas"/>
                          <a:ea typeface="Consolas"/>
                          <a:cs typeface="Consolas"/>
                          <a:sym typeface="Consolas"/>
                          <a:hlinkClick r:id="rId4"/>
                        </a:rPr>
                        <a:t>circle</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10</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"solid"</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"red"</a:t>
                      </a:r>
                      <a:r>
                        <a:rPr lang="en" sz="1350">
                          <a:solidFill>
                            <a:srgbClr val="843C24"/>
                          </a:solidFill>
                          <a:highlight>
                            <a:srgbClr val="FFFFFF"/>
                          </a:highlight>
                          <a:latin typeface="Consolas"/>
                          <a:ea typeface="Consolas"/>
                          <a:cs typeface="Consolas"/>
                          <a:sym typeface="Consolas"/>
                        </a:rPr>
                        <a:t>))</a:t>
                      </a:r>
                    </a:p>
                    <a:p>
                      <a:pPr lvl="0" rtl="0">
                        <a:spcBef>
                          <a:spcPts val="0"/>
                        </a:spcBef>
                        <a:buNone/>
                      </a:pPr>
                      <a:r>
                        <a:t/>
                      </a:r>
                      <a:endParaRPr/>
                    </a:p>
                    <a:p>
                      <a:pPr lvl="0" rtl="0">
                        <a:spcBef>
                          <a:spcPts val="0"/>
                        </a:spcBef>
                        <a:buNone/>
                      </a:pPr>
                      <a:r>
                        <a:t/>
                      </a:r>
                      <a:endParaRPr/>
                    </a:p>
                    <a:p>
                      <a:pPr lvl="0" rtl="0">
                        <a:spcBef>
                          <a:spcPts val="0"/>
                        </a:spcBef>
                        <a:buNone/>
                      </a:pPr>
                      <a:r>
                        <a:t/>
                      </a:r>
                      <a:endParaRPr/>
                    </a:p>
                    <a:p>
                      <a:pPr lvl="0" marR="342900" rtl="0">
                        <a:spcBef>
                          <a:spcPts val="0"/>
                        </a:spcBef>
                        <a:buNone/>
                      </a:pPr>
                      <a:r>
                        <a:rPr lang="en" sz="1350">
                          <a:solidFill>
                            <a:srgbClr val="843C24"/>
                          </a:solidFill>
                          <a:highlight>
                            <a:srgbClr val="FFFFFF"/>
                          </a:highlight>
                          <a:latin typeface="Consolas"/>
                          <a:ea typeface="Consolas"/>
                          <a:cs typeface="Consolas"/>
                          <a:sym typeface="Consolas"/>
                        </a:rPr>
                        <a:t>(</a:t>
                      </a:r>
                      <a:r>
                        <a:rPr lang="en" sz="1350">
                          <a:solidFill>
                            <a:srgbClr val="0077AA"/>
                          </a:solidFill>
                          <a:highlight>
                            <a:srgbClr val="FFFFFF"/>
                          </a:highlight>
                          <a:latin typeface="Consolas"/>
                          <a:ea typeface="Consolas"/>
                          <a:cs typeface="Consolas"/>
                          <a:sym typeface="Consolas"/>
                          <a:hlinkClick r:id="rId5"/>
                        </a:rPr>
                        <a:t>image-height</a:t>
                      </a:r>
                      <a:r>
                        <a:rPr lang="en" sz="1350">
                          <a:solidFill>
                            <a:schemeClr val="dk1"/>
                          </a:solidFill>
                          <a:highlight>
                            <a:srgbClr val="FFFFFF"/>
                          </a:highlight>
                          <a:latin typeface="Consolas"/>
                          <a:ea typeface="Consolas"/>
                          <a:cs typeface="Consolas"/>
                          <a:sym typeface="Consolas"/>
                        </a:rPr>
                        <a:t> </a:t>
                      </a:r>
                      <a:r>
                        <a:rPr lang="en" sz="1350">
                          <a:solidFill>
                            <a:srgbClr val="843C24"/>
                          </a:solidFill>
                          <a:highlight>
                            <a:srgbClr val="FFFFFF"/>
                          </a:highlight>
                          <a:latin typeface="Consolas"/>
                          <a:ea typeface="Consolas"/>
                          <a:cs typeface="Consolas"/>
                          <a:sym typeface="Consolas"/>
                        </a:rPr>
                        <a:t>(</a:t>
                      </a:r>
                      <a:r>
                        <a:rPr lang="en" sz="1350">
                          <a:solidFill>
                            <a:srgbClr val="0077AA"/>
                          </a:solidFill>
                          <a:highlight>
                            <a:srgbClr val="FFFFFF"/>
                          </a:highlight>
                          <a:latin typeface="Consolas"/>
                          <a:ea typeface="Consolas"/>
                          <a:cs typeface="Consolas"/>
                          <a:sym typeface="Consolas"/>
                          <a:hlinkClick r:id="rId6"/>
                        </a:rPr>
                        <a:t>rectangle</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10</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20</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"solid"</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"blue"</a:t>
                      </a:r>
                      <a:r>
                        <a:rPr lang="en" sz="1350">
                          <a:solidFill>
                            <a:srgbClr val="843C24"/>
                          </a:solidFill>
                          <a:highlight>
                            <a:srgbClr val="FFFFFF"/>
                          </a:highlight>
                          <a:latin typeface="Consolas"/>
                          <a:ea typeface="Consolas"/>
                          <a:cs typeface="Consolas"/>
                          <a:sym typeface="Consolas"/>
                        </a:rPr>
                        <a:t>))</a:t>
                      </a:r>
                    </a:p>
                    <a:p>
                      <a:pPr lvl="0" rtl="0">
                        <a:spcBef>
                          <a:spcPts val="0"/>
                        </a:spcBef>
                        <a:buNone/>
                      </a:pPr>
                      <a:r>
                        <a:t/>
                      </a:r>
                      <a:endParaRPr/>
                    </a:p>
                    <a:p>
                      <a:pPr lvl="0" rtl="0">
                        <a:spcBef>
                          <a:spcPts val="0"/>
                        </a:spcBef>
                        <a:buNone/>
                      </a:pPr>
                      <a:r>
                        <a:t/>
                      </a:r>
                      <a:endParaRPr/>
                    </a:p>
                    <a:p>
                      <a:pPr lvl="0" rtl="0">
                        <a:spcBef>
                          <a:spcPts val="0"/>
                        </a:spcBef>
                        <a:buNone/>
                      </a:pPr>
                      <a:r>
                        <a:t/>
                      </a:r>
                      <a:endParaRPr/>
                    </a:p>
                    <a:p>
                      <a:pPr lvl="0" marR="342900" rtl="0">
                        <a:spcBef>
                          <a:spcPts val="0"/>
                        </a:spcBef>
                        <a:buNone/>
                      </a:pPr>
                      <a:r>
                        <a:rPr lang="en" sz="1350">
                          <a:solidFill>
                            <a:srgbClr val="843C24"/>
                          </a:solidFill>
                          <a:highlight>
                            <a:srgbClr val="FFFFFF"/>
                          </a:highlight>
                          <a:latin typeface="Consolas"/>
                          <a:ea typeface="Consolas"/>
                          <a:cs typeface="Consolas"/>
                          <a:sym typeface="Consolas"/>
                        </a:rPr>
                        <a:t>(</a:t>
                      </a:r>
                      <a:r>
                        <a:rPr lang="en" sz="1350">
                          <a:solidFill>
                            <a:srgbClr val="0077AA"/>
                          </a:solidFill>
                          <a:highlight>
                            <a:srgbClr val="FFFFFF"/>
                          </a:highlight>
                          <a:latin typeface="Consolas"/>
                          <a:ea typeface="Consolas"/>
                          <a:cs typeface="Consolas"/>
                          <a:sym typeface="Consolas"/>
                          <a:hlinkClick r:id="rId7"/>
                        </a:rPr>
                        <a:t>+</a:t>
                      </a:r>
                      <a:r>
                        <a:rPr lang="en" sz="1350">
                          <a:solidFill>
                            <a:schemeClr val="dk1"/>
                          </a:solidFill>
                          <a:highlight>
                            <a:srgbClr val="FFFFFF"/>
                          </a:highlight>
                          <a:latin typeface="Consolas"/>
                          <a:ea typeface="Consolas"/>
                          <a:cs typeface="Consolas"/>
                          <a:sym typeface="Consolas"/>
                        </a:rPr>
                        <a:t> </a:t>
                      </a:r>
                      <a:r>
                        <a:rPr lang="en" sz="1350">
                          <a:solidFill>
                            <a:srgbClr val="843C24"/>
                          </a:solidFill>
                          <a:highlight>
                            <a:srgbClr val="FFFFFF"/>
                          </a:highlight>
                          <a:latin typeface="Consolas"/>
                          <a:ea typeface="Consolas"/>
                          <a:cs typeface="Consolas"/>
                          <a:sym typeface="Consolas"/>
                        </a:rPr>
                        <a:t>(</a:t>
                      </a:r>
                      <a:r>
                        <a:rPr lang="en" sz="1350">
                          <a:solidFill>
                            <a:srgbClr val="0077AA"/>
                          </a:solidFill>
                          <a:highlight>
                            <a:srgbClr val="FFFFFF"/>
                          </a:highlight>
                          <a:latin typeface="Consolas"/>
                          <a:ea typeface="Consolas"/>
                          <a:cs typeface="Consolas"/>
                          <a:sym typeface="Consolas"/>
                          <a:hlinkClick r:id="rId8"/>
                        </a:rPr>
                        <a:t>image-width</a:t>
                      </a:r>
                      <a:r>
                        <a:rPr lang="en" sz="1350">
                          <a:solidFill>
                            <a:schemeClr val="dk1"/>
                          </a:solidFill>
                          <a:highlight>
                            <a:srgbClr val="FFFFFF"/>
                          </a:highlight>
                          <a:latin typeface="Consolas"/>
                          <a:ea typeface="Consolas"/>
                          <a:cs typeface="Consolas"/>
                          <a:sym typeface="Consolas"/>
                        </a:rPr>
                        <a:t> </a:t>
                      </a:r>
                      <a:r>
                        <a:rPr lang="en" sz="1350">
                          <a:solidFill>
                            <a:srgbClr val="843C24"/>
                          </a:solidFill>
                          <a:highlight>
                            <a:srgbClr val="FFFFFF"/>
                          </a:highlight>
                          <a:latin typeface="Consolas"/>
                          <a:ea typeface="Consolas"/>
                          <a:cs typeface="Consolas"/>
                          <a:sym typeface="Consolas"/>
                        </a:rPr>
                        <a:t>(</a:t>
                      </a:r>
                      <a:r>
                        <a:rPr lang="en" sz="1350">
                          <a:solidFill>
                            <a:srgbClr val="0077AA"/>
                          </a:solidFill>
                          <a:highlight>
                            <a:srgbClr val="FFFFFF"/>
                          </a:highlight>
                          <a:latin typeface="Consolas"/>
                          <a:ea typeface="Consolas"/>
                          <a:cs typeface="Consolas"/>
                          <a:sym typeface="Consolas"/>
                          <a:hlinkClick r:id="rId9"/>
                        </a:rPr>
                        <a:t>circle</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10</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"solid"</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"red"</a:t>
                      </a:r>
                      <a:r>
                        <a:rPr lang="en" sz="1350">
                          <a:solidFill>
                            <a:srgbClr val="843C24"/>
                          </a:solidFill>
                          <a:highlight>
                            <a:srgbClr val="FFFFFF"/>
                          </a:highlight>
                          <a:latin typeface="Consolas"/>
                          <a:ea typeface="Consolas"/>
                          <a:cs typeface="Consolas"/>
                          <a:sym typeface="Consolas"/>
                        </a:rPr>
                        <a:t>))</a:t>
                      </a:r>
                    </a:p>
                    <a:p>
                      <a:pPr lvl="0" marR="342900" rtl="0">
                        <a:spcBef>
                          <a:spcPts val="0"/>
                        </a:spcBef>
                        <a:buNone/>
                      </a:pPr>
                      <a:r>
                        <a:rPr lang="en" sz="1350">
                          <a:solidFill>
                            <a:srgbClr val="843C24"/>
                          </a:solidFill>
                          <a:highlight>
                            <a:srgbClr val="FFFFFF"/>
                          </a:highlight>
                          <a:latin typeface="Consolas"/>
                          <a:ea typeface="Consolas"/>
                          <a:cs typeface="Consolas"/>
                          <a:sym typeface="Consolas"/>
                        </a:rPr>
                        <a:t>   (</a:t>
                      </a:r>
                      <a:r>
                        <a:rPr lang="en" sz="1350">
                          <a:solidFill>
                            <a:srgbClr val="0077AA"/>
                          </a:solidFill>
                          <a:highlight>
                            <a:srgbClr val="FFFFFF"/>
                          </a:highlight>
                          <a:latin typeface="Consolas"/>
                          <a:ea typeface="Consolas"/>
                          <a:cs typeface="Consolas"/>
                          <a:sym typeface="Consolas"/>
                          <a:hlinkClick r:id="rId10"/>
                        </a:rPr>
                        <a:t>image-height</a:t>
                      </a:r>
                      <a:r>
                        <a:rPr lang="en" sz="1350">
                          <a:solidFill>
                            <a:schemeClr val="dk1"/>
                          </a:solidFill>
                          <a:highlight>
                            <a:srgbClr val="FFFFFF"/>
                          </a:highlight>
                          <a:latin typeface="Consolas"/>
                          <a:ea typeface="Consolas"/>
                          <a:cs typeface="Consolas"/>
                          <a:sym typeface="Consolas"/>
                        </a:rPr>
                        <a:t> </a:t>
                      </a:r>
                      <a:r>
                        <a:rPr lang="en" sz="1350">
                          <a:solidFill>
                            <a:srgbClr val="843C24"/>
                          </a:solidFill>
                          <a:highlight>
                            <a:srgbClr val="FFFFFF"/>
                          </a:highlight>
                          <a:latin typeface="Consolas"/>
                          <a:ea typeface="Consolas"/>
                          <a:cs typeface="Consolas"/>
                          <a:sym typeface="Consolas"/>
                        </a:rPr>
                        <a:t>(</a:t>
                      </a:r>
                      <a:r>
                        <a:rPr lang="en" sz="1350">
                          <a:solidFill>
                            <a:srgbClr val="0077AA"/>
                          </a:solidFill>
                          <a:highlight>
                            <a:srgbClr val="FFFFFF"/>
                          </a:highlight>
                          <a:latin typeface="Consolas"/>
                          <a:ea typeface="Consolas"/>
                          <a:cs typeface="Consolas"/>
                          <a:sym typeface="Consolas"/>
                          <a:hlinkClick r:id="rId11"/>
                        </a:rPr>
                        <a:t>rectangle</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10</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20</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"solid"</a:t>
                      </a:r>
                      <a:r>
                        <a:rPr lang="en" sz="1350">
                          <a:solidFill>
                            <a:schemeClr val="dk1"/>
                          </a:solidFill>
                          <a:highlight>
                            <a:srgbClr val="FFFFFF"/>
                          </a:highlight>
                          <a:latin typeface="Consolas"/>
                          <a:ea typeface="Consolas"/>
                          <a:cs typeface="Consolas"/>
                          <a:sym typeface="Consolas"/>
                        </a:rPr>
                        <a:t> </a:t>
                      </a:r>
                      <a:r>
                        <a:rPr lang="en" sz="1350">
                          <a:solidFill>
                            <a:srgbClr val="228B22"/>
                          </a:solidFill>
                          <a:highlight>
                            <a:srgbClr val="FFFFFF"/>
                          </a:highlight>
                          <a:latin typeface="Consolas"/>
                          <a:ea typeface="Consolas"/>
                          <a:cs typeface="Consolas"/>
                          <a:sym typeface="Consolas"/>
                        </a:rPr>
                        <a:t>"blue"</a:t>
                      </a:r>
                      <a:r>
                        <a:rPr lang="en" sz="1350">
                          <a:solidFill>
                            <a:srgbClr val="843C24"/>
                          </a:solidFill>
                          <a:highlight>
                            <a:srgbClr val="FFFFFF"/>
                          </a:highlight>
                          <a:latin typeface="Consolas"/>
                          <a:ea typeface="Consolas"/>
                          <a:cs typeface="Consolas"/>
                          <a:sym typeface="Consolas"/>
                        </a:rPr>
                        <a:t>)))</a:t>
                      </a: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