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embeddedFontLst>
    <p:embeddedFont>
      <p:font typeface="Ubuntu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UbuntuMono-bold.fntdata"/><Relationship Id="rId23" Type="http://schemas.openxmlformats.org/officeDocument/2006/relationships/font" Target="fonts/UbuntuMon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UbuntuMono-boldItalic.fntdata"/><Relationship Id="rId25" Type="http://schemas.openxmlformats.org/officeDocument/2006/relationships/font" Target="fonts/Ubuntu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ocs.racket-lang.org/htdp-langs/beginner.html#%28form._%28%28lib._lang%2Fhtdp-beginner..rkt%29._cond%29%29" TargetMode="External"/><Relationship Id="rId4" Type="http://schemas.openxmlformats.org/officeDocument/2006/relationships/hyperlink" Target="http://docs.racket-lang.org/htdp-langs/beginner.html#%28form._%28%28lib._lang%2Fhtdp-beginner..rkt%29._........%29%29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ocs.racket-lang.org/htdp-langs/beginner.html#%28form._%28%28lib._lang%2Fhtdp-beginner..rkt%29._define%29%29" TargetMode="External"/><Relationship Id="rId4" Type="http://schemas.openxmlformats.org/officeDocument/2006/relationships/hyperlink" Target="http://docs.racket-lang.org/htdp-langs/beginner.html#%28form._%28%28lib._lang%2Fhtdp-beginner..rkt%29._cond%29%29" TargetMode="External"/><Relationship Id="rId5" Type="http://schemas.openxmlformats.org/officeDocument/2006/relationships/hyperlink" Target="http://docs.racket-lang.org/htdp-langs/beginner.html#%28def._htdp-beginner._%28%28lib._lang%2Fhtdp-beginner..rkt%29._string~3d~3f%29%29" TargetMode="External"/><Relationship Id="rId6" Type="http://schemas.openxmlformats.org/officeDocument/2006/relationships/hyperlink" Target="http://docs.racket-lang.org/htdp-langs/beginner.html#%28def._htdp-beginner._%28%28lib._lang%2Fhtdp-beginner..rkt%29._string~3d~3f%29%29" TargetMode="External"/><Relationship Id="rId7" Type="http://schemas.openxmlformats.org/officeDocument/2006/relationships/hyperlink" Target="http://docs.racket-lang.org/htdp-langs/beginner.html#%28def._htdp-beginner._%28%28lib._lang%2Fhtdp-beginner..rkt%29._string~3d~3f%29%29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purpose statement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3000">
                <a:solidFill>
                  <a:srgbClr val="FFA500"/>
                </a:solidFill>
                <a:latin typeface="Consolas"/>
                <a:ea typeface="Consolas"/>
                <a:cs typeface="Consolas"/>
                <a:sym typeface="Consolas"/>
              </a:rPr>
              <a:t>; given a Topping, produce the cost of 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3000">
                <a:solidFill>
                  <a:srgbClr val="FFA500"/>
                </a:solidFill>
                <a:latin typeface="Consolas"/>
                <a:ea typeface="Consolas"/>
                <a:cs typeface="Consolas"/>
                <a:sym typeface="Consolas"/>
              </a:rPr>
              <a:t>; a pizza with that topping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 Function Stub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rgbClr val="4682B4"/>
                </a:solidFill>
                <a:latin typeface="Consolas"/>
                <a:ea typeface="Consolas"/>
                <a:cs typeface="Consolas"/>
                <a:sym typeface="Consolas"/>
              </a:rPr>
              <a:t>define</a:t>
            </a: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3000">
                <a:solidFill>
                  <a:srgbClr val="4682B4"/>
                </a:solidFill>
                <a:latin typeface="Consolas"/>
                <a:ea typeface="Consolas"/>
                <a:cs typeface="Consolas"/>
                <a:sym typeface="Consolas"/>
              </a:rPr>
              <a:t>cost</a:t>
            </a: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4682B4"/>
                </a:solidFill>
                <a:latin typeface="Consolas"/>
                <a:ea typeface="Consolas"/>
                <a:cs typeface="Consolas"/>
                <a:sym typeface="Consolas"/>
              </a:rPr>
              <a:t>topping</a:t>
            </a: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4. Tests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check-expect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"cheese"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  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9.00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check-expect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"pepperoni"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10.50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check-expect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"chicken"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11.25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check-expect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"broccoli"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10.25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(check-expect (cost “anything”)  20.00)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5. definition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define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topping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[(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string=?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topping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"cheese"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  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9.00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[(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string=?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topping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"pepperoni"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10.50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[(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string=?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topping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"chicken"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11.25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[(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string=?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topping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"broccoli"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10.25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	   [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00.00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Check possibilities that don’t work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536631"/>
            <a:ext cx="8520599" cy="112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check-expect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30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"sausage"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 </a:t>
            </a:r>
            <a:r>
              <a:rPr lang="en" sz="3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20.00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Evaluating cond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cost : String -&gt; Number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given a Topping, produce the cost of a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pizza with that topping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(define (cost topping)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(cond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[(string=? topping "cheese")     9.00]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[(string=? topping "pepperoni") 10.50]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[(string=? topping "chicken")   11.25]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[(string=? topping "broccoli")  10.25]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[else 20.00]))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(cost "sausage")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Evaluating cond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cost : String -&gt; Number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given a Topping, produce the cost of a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pizza with that topping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(define (cost topping)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(cond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</a:t>
            </a:r>
            <a:r>
              <a:rPr lang="e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(string=? topping "cheese")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9.00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[(string=? topping "pepperoni") 10.50]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[(string=? topping "chicken")   11.25]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[(string=? topping "broccoli")  10.25]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[else 20.00]))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(cost "sausage")</a:t>
            </a:r>
          </a:p>
        </p:txBody>
      </p:sp>
      <p:sp>
        <p:nvSpPr>
          <p:cNvPr id="147" name="Shape 147"/>
          <p:cNvSpPr/>
          <p:nvPr/>
        </p:nvSpPr>
        <p:spPr>
          <a:xfrm>
            <a:off x="1085775" y="4203900"/>
            <a:ext cx="7080599" cy="141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99050" y="3062425"/>
            <a:ext cx="4027499" cy="76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5651575" y="2709800"/>
            <a:ext cx="2988300" cy="8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a cond clause has two parts</a:t>
            </a:r>
          </a:p>
        </p:txBody>
      </p:sp>
      <p:cxnSp>
        <p:nvCxnSpPr>
          <p:cNvPr id="150" name="Shape 150"/>
          <p:cNvCxnSpPr/>
          <p:nvPr/>
        </p:nvCxnSpPr>
        <p:spPr>
          <a:xfrm flipH="1">
            <a:off x="3489299" y="3424350"/>
            <a:ext cx="252420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1" name="Shape 151"/>
          <p:cNvCxnSpPr/>
          <p:nvPr/>
        </p:nvCxnSpPr>
        <p:spPr>
          <a:xfrm>
            <a:off x="5985675" y="3433650"/>
            <a:ext cx="1540499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structure of cond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7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cond</a:t>
            </a: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  [</a:t>
            </a:r>
            <a:r>
              <a:rPr i="1" lang="en" sz="27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ConditionExpression1</a:t>
            </a: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27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ResultExpression1</a:t>
            </a:r>
            <a:r>
              <a:rPr lang="en" sz="27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7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i="1" lang="en" sz="27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ConditionExpression2</a:t>
            </a: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27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ResultExpression2</a:t>
            </a:r>
            <a:r>
              <a:rPr lang="en" sz="27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7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....</a:t>
            </a: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>
              <a:spcBef>
                <a:spcPts val="0"/>
              </a:spcBef>
              <a:buNone/>
            </a:pPr>
            <a:r>
              <a:rPr lang="en" sz="27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  [</a:t>
            </a:r>
            <a:r>
              <a:rPr i="1" lang="en" sz="27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ConditionExpressionN</a:t>
            </a: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27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ResultExpressionN</a:t>
            </a:r>
            <a:r>
              <a:rPr lang="en" sz="27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check-expect with pizza toppings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check-expect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30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"cheese"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   </a:t>
            </a:r>
            <a:r>
              <a:rPr lang="en" sz="3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9.00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check-expect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30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"pepperoni"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3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10.50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check-expect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30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"chicken"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 </a:t>
            </a:r>
            <a:r>
              <a:rPr lang="en" sz="3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11.25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check-expect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30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"broccoli"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" sz="3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10.25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Warm Up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In your notebooks:</a:t>
            </a:r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Design a function called </a:t>
            </a:r>
            <a:r>
              <a:rPr b="1" lang="en" sz="30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next</a:t>
            </a:r>
            <a:r>
              <a:rPr lang="en" sz="30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 which consumes a traffic-light-state and returns the next traffic light.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Finish design problems, email a working program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 Some states have different tax rates. New York is 8%, Pennsylvania is 3%, and Delaware is 0%. All other states are 5%. Write a function that takes in the price of an item and and returns how much the tax will be on the item.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2. You are putting together a list of flowers in your garden based on their color. You have red roses, purple tulips, and yellow daisies. Write a function that takes in the color of a flower and returns the name of the flower.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3. The grocery store charges $2/pound for a turkey for the first 5 pounds, and then $1/pound for every pound after that. Write a function that takes in the weight of a turkey and returns how much it will cost.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4. Write a function which takes an image and a string, representing whether to produce a “bigger” or “smaller” image. The function should return an image half as big if the string is “smaller” and an image twice as big if the string is “bigger”.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enhancing keypress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;; keypress ;;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Number String -&gt; Number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consumes the current world state and a key and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produces the next world state. If “r” is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pressed reset to the 0, otherwise do nothing.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look at the big-bang expression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(define (main ws)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(big-bang ws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       [on-tick   tock]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       [to-draw   render]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       [on-key    keypress]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       [stop-when end?]))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59300" y="593375"/>
            <a:ext cx="89150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; next : String -&gt; String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; consumes a traffic light state and returns the next light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7775" y="1536625"/>
            <a:ext cx="9258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define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next traffic-light-state</a:t>
            </a:r>
            <a:r>
              <a:rPr lang="en" sz="24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cond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[(</a:t>
            </a:r>
            <a:r>
              <a:rPr lang="en" sz="24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string=?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28B22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traffic-light-state</a:t>
            </a:r>
            <a:r>
              <a:rPr lang="en" sz="24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28B22"/>
                </a:solidFill>
                <a:latin typeface="Consolas"/>
                <a:ea typeface="Consolas"/>
                <a:cs typeface="Consolas"/>
                <a:sym typeface="Consolas"/>
              </a:rPr>
              <a:t>"green"</a:t>
            </a:r>
            <a:r>
              <a:rPr lang="en" sz="24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[(</a:t>
            </a:r>
            <a:r>
              <a:rPr lang="en" sz="24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string=?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28B22"/>
                </a:solidFill>
                <a:latin typeface="Consolas"/>
                <a:ea typeface="Consolas"/>
                <a:cs typeface="Consolas"/>
                <a:sym typeface="Consolas"/>
              </a:rPr>
              <a:t>"green"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traffic-light-state</a:t>
            </a:r>
            <a:r>
              <a:rPr lang="en" sz="24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28B22"/>
                </a:solidFill>
                <a:latin typeface="Consolas"/>
                <a:ea typeface="Consolas"/>
                <a:cs typeface="Consolas"/>
                <a:sym typeface="Consolas"/>
              </a:rPr>
              <a:t>"yellow"</a:t>
            </a:r>
            <a:r>
              <a:rPr lang="en" sz="24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[(</a:t>
            </a:r>
            <a:r>
              <a:rPr lang="en" sz="24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string=?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28B22"/>
                </a:solidFill>
                <a:latin typeface="Consolas"/>
                <a:ea typeface="Consolas"/>
                <a:cs typeface="Consolas"/>
                <a:sym typeface="Consolas"/>
              </a:rPr>
              <a:t>"yellow"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traffic-light-state</a:t>
            </a:r>
            <a:r>
              <a:rPr lang="en" sz="24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28B22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en" sz="24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Knowledge: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What is conditional branching?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When do we use </a:t>
            </a:r>
            <a:r>
              <a:rPr b="1" lang="en" sz="2400"/>
              <a:t>cond </a:t>
            </a:r>
            <a:r>
              <a:rPr lang="en" sz="2400"/>
              <a:t>and when do we use </a:t>
            </a:r>
            <a:r>
              <a:rPr b="1" lang="en" sz="2400"/>
              <a:t>if</a:t>
            </a:r>
            <a:r>
              <a:rPr lang="en" sz="2400"/>
              <a:t>?</a:t>
            </a:r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Skills: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Solve word problems using cond expressions.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Use cond expressions to detect which key was pressed in a simulation.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0. data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3000">
                <a:solidFill>
                  <a:srgbClr val="FFA5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a pizza topping is a String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500"/>
              </a:buClr>
              <a:buSzPct val="100000"/>
              <a:buFont typeface="Consolas"/>
              <a:buNone/>
            </a:pPr>
            <a:r>
              <a:rPr lang="en" sz="3000">
                <a:solidFill>
                  <a:srgbClr val="FFA5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a price is a Number</a:t>
            </a:r>
          </a:p>
          <a:p>
            <a:pPr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signature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3000">
                <a:solidFill>
                  <a:srgbClr val="FFA5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cost : String -&gt; Number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