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3.gif"/><Relationship Id="rId4"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t/>
            </a:r>
            <a:endParaRP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programs don’t need to abbreviate</a:t>
            </a:r>
          </a:p>
        </p:txBody>
      </p:sp>
      <p:sp>
        <p:nvSpPr>
          <p:cNvPr id="116" name="Shape 116"/>
          <p:cNvSpPr txBox="1"/>
          <p:nvPr>
            <p:ph idx="1" type="body"/>
          </p:nvPr>
        </p:nvSpPr>
        <p:spPr>
          <a:xfrm>
            <a:off x="845150" y="2773775"/>
            <a:ext cx="7203299" cy="2041799"/>
          </a:xfrm>
          <a:prstGeom prst="rect">
            <a:avLst/>
          </a:prstGeom>
        </p:spPr>
        <p:txBody>
          <a:bodyPr anchorCtr="0" anchor="t" bIns="91425" lIns="91425" rIns="91425" tIns="91425">
            <a:noAutofit/>
          </a:bodyPr>
          <a:lstStyle/>
          <a:p>
            <a:pPr lvl="0" rtl="0">
              <a:spcBef>
                <a:spcPts val="0"/>
              </a:spcBef>
              <a:buNone/>
            </a:pPr>
            <a:r>
              <a:rPr lang="en" sz="2400">
                <a:latin typeface="Consolas"/>
                <a:ea typeface="Consolas"/>
                <a:cs typeface="Consolas"/>
                <a:sym typeface="Consolas"/>
              </a:rPr>
              <a:t>(define (distance time)</a:t>
            </a:r>
          </a:p>
          <a:p>
            <a:pPr lvl="0" rtl="0">
              <a:spcBef>
                <a:spcPts val="0"/>
              </a:spcBef>
              <a:buNone/>
            </a:pPr>
            <a:r>
              <a:rPr lang="en" sz="2400">
                <a:latin typeface="Consolas"/>
                <a:ea typeface="Consolas"/>
                <a:cs typeface="Consolas"/>
                <a:sym typeface="Consolas"/>
              </a:rPr>
              <a:t>  (+ (* INITIAL-VELOCITY  time)</a:t>
            </a:r>
          </a:p>
          <a:p>
            <a:pPr lvl="0" rtl="0">
              <a:spcBef>
                <a:spcPts val="0"/>
              </a:spcBef>
              <a:buNone/>
            </a:pPr>
            <a:r>
              <a:rPr lang="en" sz="2400">
                <a:latin typeface="Consolas"/>
                <a:ea typeface="Consolas"/>
                <a:cs typeface="Consolas"/>
                <a:sym typeface="Consolas"/>
              </a:rPr>
              <a:t>     (* 1/2 ACCELERATION (sqr time))))</a:t>
            </a:r>
          </a:p>
        </p:txBody>
      </p:sp>
      <p:pic>
        <p:nvPicPr>
          <p:cNvPr id="117" name="Shape 117"/>
          <p:cNvPicPr preferRelativeResize="0"/>
          <p:nvPr/>
        </p:nvPicPr>
        <p:blipFill>
          <a:blip r:embed="rId3">
            <a:alphaModFix/>
          </a:blip>
          <a:stretch>
            <a:fillRect/>
          </a:stretch>
        </p:blipFill>
        <p:spPr>
          <a:xfrm>
            <a:off x="3240587" y="1393446"/>
            <a:ext cx="2662825" cy="757880"/>
          </a:xfrm>
          <a:prstGeom prst="rect">
            <a:avLst/>
          </a:prstGeom>
          <a:noFill/>
          <a:ln>
            <a:noFill/>
          </a:ln>
        </p:spPr>
      </p:pic>
      <p:cxnSp>
        <p:nvCxnSpPr>
          <p:cNvPr id="118" name="Shape 118"/>
          <p:cNvCxnSpPr/>
          <p:nvPr/>
        </p:nvCxnSpPr>
        <p:spPr>
          <a:xfrm flipH="1">
            <a:off x="3240600" y="1926450"/>
            <a:ext cx="118799" cy="1071900"/>
          </a:xfrm>
          <a:prstGeom prst="straightConnector1">
            <a:avLst/>
          </a:prstGeom>
          <a:noFill/>
          <a:ln cap="flat" cmpd="sng" w="28575">
            <a:solidFill>
              <a:srgbClr val="FF0000"/>
            </a:solidFill>
            <a:prstDash val="solid"/>
            <a:round/>
            <a:headEnd len="lg" w="lg" type="none"/>
            <a:tailEnd len="lg" w="lg" type="stealth"/>
          </a:ln>
        </p:spPr>
      </p:cxnSp>
      <p:cxnSp>
        <p:nvCxnSpPr>
          <p:cNvPr id="119" name="Shape 119"/>
          <p:cNvCxnSpPr/>
          <p:nvPr/>
        </p:nvCxnSpPr>
        <p:spPr>
          <a:xfrm>
            <a:off x="3644100" y="1926450"/>
            <a:ext cx="640499" cy="1071900"/>
          </a:xfrm>
          <a:prstGeom prst="straightConnector1">
            <a:avLst/>
          </a:prstGeom>
          <a:noFill/>
          <a:ln cap="flat" cmpd="sng" w="28575">
            <a:solidFill>
              <a:srgbClr val="FF0000"/>
            </a:solidFill>
            <a:prstDash val="solid"/>
            <a:round/>
            <a:headEnd len="lg" w="lg" type="none"/>
            <a:tailEnd len="lg" w="lg"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programs don’t need to abbreviate</a:t>
            </a:r>
          </a:p>
        </p:txBody>
      </p:sp>
      <p:sp>
        <p:nvSpPr>
          <p:cNvPr id="125" name="Shape 125"/>
          <p:cNvSpPr txBox="1"/>
          <p:nvPr>
            <p:ph idx="1" type="body"/>
          </p:nvPr>
        </p:nvSpPr>
        <p:spPr>
          <a:xfrm>
            <a:off x="845150" y="2773775"/>
            <a:ext cx="7203299" cy="2041799"/>
          </a:xfrm>
          <a:prstGeom prst="rect">
            <a:avLst/>
          </a:prstGeom>
        </p:spPr>
        <p:txBody>
          <a:bodyPr anchorCtr="0" anchor="t" bIns="91425" lIns="91425" rIns="91425" tIns="91425">
            <a:noAutofit/>
          </a:bodyPr>
          <a:lstStyle/>
          <a:p>
            <a:pPr lvl="0" rtl="0">
              <a:spcBef>
                <a:spcPts val="0"/>
              </a:spcBef>
              <a:buNone/>
            </a:pPr>
            <a:r>
              <a:rPr lang="en" sz="2400">
                <a:latin typeface="Consolas"/>
                <a:ea typeface="Consolas"/>
                <a:cs typeface="Consolas"/>
                <a:sym typeface="Consolas"/>
              </a:rPr>
              <a:t>(define (distance time)</a:t>
            </a:r>
          </a:p>
          <a:p>
            <a:pPr lvl="0" rtl="0">
              <a:spcBef>
                <a:spcPts val="0"/>
              </a:spcBef>
              <a:buNone/>
            </a:pPr>
            <a:r>
              <a:rPr lang="en" sz="2400">
                <a:latin typeface="Consolas"/>
                <a:ea typeface="Consolas"/>
                <a:cs typeface="Consolas"/>
                <a:sym typeface="Consolas"/>
              </a:rPr>
              <a:t>  (+ (* INITIAL-VELOCITY  time)</a:t>
            </a:r>
          </a:p>
          <a:p>
            <a:pPr lvl="0" rtl="0">
              <a:spcBef>
                <a:spcPts val="0"/>
              </a:spcBef>
              <a:buNone/>
            </a:pPr>
            <a:r>
              <a:rPr lang="en" sz="2400">
                <a:latin typeface="Consolas"/>
                <a:ea typeface="Consolas"/>
                <a:cs typeface="Consolas"/>
                <a:sym typeface="Consolas"/>
              </a:rPr>
              <a:t>     (* 1/2 ACCELERATION (sqr time))))</a:t>
            </a:r>
          </a:p>
        </p:txBody>
      </p:sp>
      <p:pic>
        <p:nvPicPr>
          <p:cNvPr id="126" name="Shape 126"/>
          <p:cNvPicPr preferRelativeResize="0"/>
          <p:nvPr/>
        </p:nvPicPr>
        <p:blipFill>
          <a:blip r:embed="rId3">
            <a:alphaModFix/>
          </a:blip>
          <a:stretch>
            <a:fillRect/>
          </a:stretch>
        </p:blipFill>
        <p:spPr>
          <a:xfrm>
            <a:off x="3240587" y="1393446"/>
            <a:ext cx="2662825" cy="757880"/>
          </a:xfrm>
          <a:prstGeom prst="rect">
            <a:avLst/>
          </a:prstGeom>
          <a:noFill/>
          <a:ln>
            <a:noFill/>
          </a:ln>
        </p:spPr>
      </p:pic>
      <p:cxnSp>
        <p:nvCxnSpPr>
          <p:cNvPr id="127" name="Shape 127"/>
          <p:cNvCxnSpPr/>
          <p:nvPr/>
        </p:nvCxnSpPr>
        <p:spPr>
          <a:xfrm flipH="1">
            <a:off x="3240600" y="1926450"/>
            <a:ext cx="118799" cy="1071900"/>
          </a:xfrm>
          <a:prstGeom prst="straightConnector1">
            <a:avLst/>
          </a:prstGeom>
          <a:noFill/>
          <a:ln cap="flat" cmpd="sng" w="28575">
            <a:solidFill>
              <a:srgbClr val="FF0000"/>
            </a:solidFill>
            <a:prstDash val="solid"/>
            <a:round/>
            <a:headEnd len="lg" w="lg" type="none"/>
            <a:tailEnd len="lg" w="lg" type="stealth"/>
          </a:ln>
        </p:spPr>
      </p:cxnSp>
      <p:cxnSp>
        <p:nvCxnSpPr>
          <p:cNvPr id="128" name="Shape 128"/>
          <p:cNvCxnSpPr/>
          <p:nvPr/>
        </p:nvCxnSpPr>
        <p:spPr>
          <a:xfrm>
            <a:off x="3644100" y="1926450"/>
            <a:ext cx="640499" cy="1071900"/>
          </a:xfrm>
          <a:prstGeom prst="straightConnector1">
            <a:avLst/>
          </a:prstGeom>
          <a:noFill/>
          <a:ln cap="flat" cmpd="sng" w="28575">
            <a:solidFill>
              <a:srgbClr val="FF0000"/>
            </a:solidFill>
            <a:prstDash val="solid"/>
            <a:round/>
            <a:headEnd len="lg" w="lg" type="none"/>
            <a:tailEnd len="lg" w="lg" type="stealth"/>
          </a:ln>
        </p:spPr>
      </p:cxnSp>
      <p:sp>
        <p:nvSpPr>
          <p:cNvPr id="129" name="Shape 129"/>
          <p:cNvSpPr txBox="1"/>
          <p:nvPr/>
        </p:nvSpPr>
        <p:spPr>
          <a:xfrm>
            <a:off x="4023700" y="2230125"/>
            <a:ext cx="1043999" cy="303599"/>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parameter</a:t>
            </a:r>
          </a:p>
        </p:txBody>
      </p:sp>
      <p:sp>
        <p:nvSpPr>
          <p:cNvPr id="130" name="Shape 130"/>
          <p:cNvSpPr txBox="1"/>
          <p:nvPr/>
        </p:nvSpPr>
        <p:spPr>
          <a:xfrm>
            <a:off x="2543275" y="2176200"/>
            <a:ext cx="958499" cy="572699"/>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function name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programs don’t need to abbreviate</a:t>
            </a:r>
          </a:p>
        </p:txBody>
      </p:sp>
      <p:sp>
        <p:nvSpPr>
          <p:cNvPr id="136" name="Shape 136"/>
          <p:cNvSpPr txBox="1"/>
          <p:nvPr>
            <p:ph idx="1" type="body"/>
          </p:nvPr>
        </p:nvSpPr>
        <p:spPr>
          <a:xfrm>
            <a:off x="845150" y="2773775"/>
            <a:ext cx="7203299" cy="2041799"/>
          </a:xfrm>
          <a:prstGeom prst="rect">
            <a:avLst/>
          </a:prstGeom>
        </p:spPr>
        <p:txBody>
          <a:bodyPr anchorCtr="0" anchor="t" bIns="91425" lIns="91425" rIns="91425" tIns="91425">
            <a:noAutofit/>
          </a:bodyPr>
          <a:lstStyle/>
          <a:p>
            <a:pPr lvl="0" rtl="0">
              <a:spcBef>
                <a:spcPts val="0"/>
              </a:spcBef>
              <a:buNone/>
            </a:pPr>
            <a:r>
              <a:rPr lang="en" sz="2400">
                <a:latin typeface="Consolas"/>
                <a:ea typeface="Consolas"/>
                <a:cs typeface="Consolas"/>
                <a:sym typeface="Consolas"/>
              </a:rPr>
              <a:t>(define (distance time)</a:t>
            </a:r>
          </a:p>
          <a:p>
            <a:pPr lvl="0" rtl="0">
              <a:spcBef>
                <a:spcPts val="0"/>
              </a:spcBef>
              <a:buNone/>
            </a:pPr>
            <a:r>
              <a:rPr lang="en" sz="2400">
                <a:latin typeface="Consolas"/>
                <a:ea typeface="Consolas"/>
                <a:cs typeface="Consolas"/>
                <a:sym typeface="Consolas"/>
              </a:rPr>
              <a:t>  (+ (* INITIAL-VELOCITY  time)</a:t>
            </a:r>
          </a:p>
          <a:p>
            <a:pPr lvl="0" rtl="0">
              <a:spcBef>
                <a:spcPts val="0"/>
              </a:spcBef>
              <a:buNone/>
            </a:pPr>
            <a:r>
              <a:rPr lang="en" sz="2400">
                <a:latin typeface="Consolas"/>
                <a:ea typeface="Consolas"/>
                <a:cs typeface="Consolas"/>
                <a:sym typeface="Consolas"/>
              </a:rPr>
              <a:t>     (* 1/2 ACCELERATION (sqr time))))</a:t>
            </a:r>
          </a:p>
        </p:txBody>
      </p:sp>
      <p:pic>
        <p:nvPicPr>
          <p:cNvPr id="137" name="Shape 137"/>
          <p:cNvPicPr preferRelativeResize="0"/>
          <p:nvPr/>
        </p:nvPicPr>
        <p:blipFill>
          <a:blip r:embed="rId3">
            <a:alphaModFix/>
          </a:blip>
          <a:stretch>
            <a:fillRect/>
          </a:stretch>
        </p:blipFill>
        <p:spPr>
          <a:xfrm>
            <a:off x="3240587" y="1393446"/>
            <a:ext cx="2662825" cy="757880"/>
          </a:xfrm>
          <a:prstGeom prst="rect">
            <a:avLst/>
          </a:prstGeom>
          <a:noFill/>
          <a:ln>
            <a:noFill/>
          </a:ln>
        </p:spPr>
      </p:pic>
      <p:sp>
        <p:nvSpPr>
          <p:cNvPr id="138" name="Shape 138"/>
          <p:cNvSpPr/>
          <p:nvPr/>
        </p:nvSpPr>
        <p:spPr>
          <a:xfrm>
            <a:off x="4279925" y="1357050"/>
            <a:ext cx="1850400" cy="844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txBox="1"/>
          <p:nvPr/>
        </p:nvSpPr>
        <p:spPr>
          <a:xfrm>
            <a:off x="4764650" y="2627987"/>
            <a:ext cx="1262100" cy="317999"/>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function body</a:t>
            </a:r>
          </a:p>
        </p:txBody>
      </p:sp>
      <p:sp>
        <p:nvSpPr>
          <p:cNvPr id="140" name="Shape 140"/>
          <p:cNvSpPr/>
          <p:nvPr/>
        </p:nvSpPr>
        <p:spPr>
          <a:xfrm>
            <a:off x="1262175" y="3372425"/>
            <a:ext cx="6120899" cy="11825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1" name="Shape 141"/>
          <p:cNvCxnSpPr>
            <a:stCxn id="139" idx="0"/>
            <a:endCxn id="138" idx="2"/>
          </p:cNvCxnSpPr>
          <p:nvPr/>
        </p:nvCxnSpPr>
        <p:spPr>
          <a:xfrm rot="10800000">
            <a:off x="5205200" y="2201687"/>
            <a:ext cx="190500" cy="426300"/>
          </a:xfrm>
          <a:prstGeom prst="straightConnector1">
            <a:avLst/>
          </a:prstGeom>
          <a:noFill/>
          <a:ln cap="flat" cmpd="sng" w="28575">
            <a:solidFill>
              <a:srgbClr val="FF0000"/>
            </a:solidFill>
            <a:prstDash val="solid"/>
            <a:round/>
            <a:headEnd len="lg" w="lg" type="none"/>
            <a:tailEnd len="lg" w="lg" type="stealth"/>
          </a:ln>
        </p:spPr>
      </p:cxnSp>
      <p:cxnSp>
        <p:nvCxnSpPr>
          <p:cNvPr id="142" name="Shape 142"/>
          <p:cNvCxnSpPr>
            <a:stCxn id="139" idx="2"/>
            <a:endCxn id="140" idx="0"/>
          </p:cNvCxnSpPr>
          <p:nvPr/>
        </p:nvCxnSpPr>
        <p:spPr>
          <a:xfrm flipH="1">
            <a:off x="4322600" y="2945987"/>
            <a:ext cx="1073100" cy="426299"/>
          </a:xfrm>
          <a:prstGeom prst="straightConnector1">
            <a:avLst/>
          </a:prstGeom>
          <a:noFill/>
          <a:ln cap="flat" cmpd="sng" w="28575">
            <a:solidFill>
              <a:srgbClr val="FF0000"/>
            </a:solidFill>
            <a:prstDash val="solid"/>
            <a:round/>
            <a:headEnd len="lg" w="lg" type="none"/>
            <a:tailEnd len="lg" w="lg"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programs don’t need to abbreviate</a:t>
            </a:r>
          </a:p>
        </p:txBody>
      </p:sp>
      <p:sp>
        <p:nvSpPr>
          <p:cNvPr id="148" name="Shape 148"/>
          <p:cNvSpPr txBox="1"/>
          <p:nvPr>
            <p:ph idx="1" type="body"/>
          </p:nvPr>
        </p:nvSpPr>
        <p:spPr>
          <a:xfrm>
            <a:off x="845150" y="2773775"/>
            <a:ext cx="7203299" cy="2041799"/>
          </a:xfrm>
          <a:prstGeom prst="rect">
            <a:avLst/>
          </a:prstGeom>
        </p:spPr>
        <p:txBody>
          <a:bodyPr anchorCtr="0" anchor="t" bIns="91425" lIns="91425" rIns="91425" tIns="91425">
            <a:noAutofit/>
          </a:bodyPr>
          <a:lstStyle/>
          <a:p>
            <a:pPr lvl="0" rtl="0">
              <a:spcBef>
                <a:spcPts val="0"/>
              </a:spcBef>
              <a:buNone/>
            </a:pPr>
            <a:r>
              <a:rPr lang="en" sz="2400">
                <a:latin typeface="Consolas"/>
                <a:ea typeface="Consolas"/>
                <a:cs typeface="Consolas"/>
                <a:sym typeface="Consolas"/>
              </a:rPr>
              <a:t>(define (distance time)</a:t>
            </a:r>
          </a:p>
          <a:p>
            <a:pPr lvl="0" rtl="0">
              <a:spcBef>
                <a:spcPts val="0"/>
              </a:spcBef>
              <a:buNone/>
            </a:pPr>
            <a:r>
              <a:rPr lang="en" sz="2400">
                <a:latin typeface="Consolas"/>
                <a:ea typeface="Consolas"/>
                <a:cs typeface="Consolas"/>
                <a:sym typeface="Consolas"/>
              </a:rPr>
              <a:t>  (+ (* INITIAL-VELOCITY  time)</a:t>
            </a:r>
          </a:p>
          <a:p>
            <a:pPr lvl="0" rtl="0">
              <a:spcBef>
                <a:spcPts val="0"/>
              </a:spcBef>
              <a:buNone/>
            </a:pPr>
            <a:r>
              <a:rPr lang="en" sz="2400">
                <a:latin typeface="Consolas"/>
                <a:ea typeface="Consolas"/>
                <a:cs typeface="Consolas"/>
                <a:sym typeface="Consolas"/>
              </a:rPr>
              <a:t>     (* 1/2 ACCELERATION (sqr time))))</a:t>
            </a:r>
          </a:p>
        </p:txBody>
      </p:sp>
      <p:pic>
        <p:nvPicPr>
          <p:cNvPr id="149" name="Shape 149"/>
          <p:cNvPicPr preferRelativeResize="0"/>
          <p:nvPr/>
        </p:nvPicPr>
        <p:blipFill>
          <a:blip r:embed="rId3">
            <a:alphaModFix/>
          </a:blip>
          <a:stretch>
            <a:fillRect/>
          </a:stretch>
        </p:blipFill>
        <p:spPr>
          <a:xfrm>
            <a:off x="3240587" y="1393446"/>
            <a:ext cx="2662825" cy="757880"/>
          </a:xfrm>
          <a:prstGeom prst="rect">
            <a:avLst/>
          </a:prstGeom>
          <a:noFill/>
          <a:ln>
            <a:noFill/>
          </a:ln>
        </p:spPr>
      </p:pic>
      <p:sp>
        <p:nvSpPr>
          <p:cNvPr id="150" name="Shape 150"/>
          <p:cNvSpPr/>
          <p:nvPr/>
        </p:nvSpPr>
        <p:spPr>
          <a:xfrm>
            <a:off x="4277862" y="1566062"/>
            <a:ext cx="588299" cy="513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txBox="1"/>
          <p:nvPr/>
        </p:nvSpPr>
        <p:spPr>
          <a:xfrm>
            <a:off x="4764650" y="2628000"/>
            <a:ext cx="1659900" cy="317999"/>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body expression</a:t>
            </a:r>
          </a:p>
        </p:txBody>
      </p:sp>
      <p:sp>
        <p:nvSpPr>
          <p:cNvPr id="152" name="Shape 152"/>
          <p:cNvSpPr/>
          <p:nvPr/>
        </p:nvSpPr>
        <p:spPr>
          <a:xfrm>
            <a:off x="1727150" y="3409500"/>
            <a:ext cx="4555199" cy="5726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3" name="Shape 153"/>
          <p:cNvCxnSpPr>
            <a:stCxn id="151" idx="0"/>
            <a:endCxn id="150" idx="2"/>
          </p:cNvCxnSpPr>
          <p:nvPr/>
        </p:nvCxnSpPr>
        <p:spPr>
          <a:xfrm rot="10800000">
            <a:off x="4571900" y="2079600"/>
            <a:ext cx="1022700" cy="548400"/>
          </a:xfrm>
          <a:prstGeom prst="straightConnector1">
            <a:avLst/>
          </a:prstGeom>
          <a:noFill/>
          <a:ln cap="flat" cmpd="sng" w="28575">
            <a:solidFill>
              <a:srgbClr val="FF0000"/>
            </a:solidFill>
            <a:prstDash val="solid"/>
            <a:round/>
            <a:headEnd len="lg" w="lg" type="none"/>
            <a:tailEnd len="lg" w="lg" type="stealth"/>
          </a:ln>
        </p:spPr>
      </p:cxnSp>
      <p:cxnSp>
        <p:nvCxnSpPr>
          <p:cNvPr id="154" name="Shape 154"/>
          <p:cNvCxnSpPr>
            <a:stCxn id="151" idx="2"/>
            <a:endCxn id="152" idx="0"/>
          </p:cNvCxnSpPr>
          <p:nvPr/>
        </p:nvCxnSpPr>
        <p:spPr>
          <a:xfrm flipH="1">
            <a:off x="4004600" y="2945999"/>
            <a:ext cx="1590000" cy="463499"/>
          </a:xfrm>
          <a:prstGeom prst="straightConnector1">
            <a:avLst/>
          </a:prstGeom>
          <a:noFill/>
          <a:ln cap="flat" cmpd="sng" w="28575">
            <a:solidFill>
              <a:srgbClr val="FF0000"/>
            </a:solidFill>
            <a:prstDash val="solid"/>
            <a:round/>
            <a:headEnd len="lg" w="lg" type="none"/>
            <a:tailEnd len="lg" w="lg"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programs don’t need to abbreviate</a:t>
            </a:r>
          </a:p>
        </p:txBody>
      </p:sp>
      <p:sp>
        <p:nvSpPr>
          <p:cNvPr id="160" name="Shape 160"/>
          <p:cNvSpPr txBox="1"/>
          <p:nvPr>
            <p:ph idx="1" type="body"/>
          </p:nvPr>
        </p:nvSpPr>
        <p:spPr>
          <a:xfrm>
            <a:off x="845150" y="2773775"/>
            <a:ext cx="7203299" cy="2041799"/>
          </a:xfrm>
          <a:prstGeom prst="rect">
            <a:avLst/>
          </a:prstGeom>
        </p:spPr>
        <p:txBody>
          <a:bodyPr anchorCtr="0" anchor="t" bIns="91425" lIns="91425" rIns="91425" tIns="91425">
            <a:noAutofit/>
          </a:bodyPr>
          <a:lstStyle/>
          <a:p>
            <a:pPr lvl="0" rtl="0">
              <a:spcBef>
                <a:spcPts val="0"/>
              </a:spcBef>
              <a:buNone/>
            </a:pPr>
            <a:r>
              <a:rPr lang="en" sz="2400">
                <a:latin typeface="Consolas"/>
                <a:ea typeface="Consolas"/>
                <a:cs typeface="Consolas"/>
                <a:sym typeface="Consolas"/>
              </a:rPr>
              <a:t>(define (distance time)</a:t>
            </a:r>
          </a:p>
          <a:p>
            <a:pPr lvl="0" rtl="0">
              <a:spcBef>
                <a:spcPts val="0"/>
              </a:spcBef>
              <a:buNone/>
            </a:pPr>
            <a:r>
              <a:rPr lang="en" sz="2400">
                <a:latin typeface="Consolas"/>
                <a:ea typeface="Consolas"/>
                <a:cs typeface="Consolas"/>
                <a:sym typeface="Consolas"/>
              </a:rPr>
              <a:t>  (+ (* INITIAL-VELOCITY  time)</a:t>
            </a:r>
          </a:p>
          <a:p>
            <a:pPr lvl="0" rtl="0">
              <a:spcBef>
                <a:spcPts val="0"/>
              </a:spcBef>
              <a:buNone/>
            </a:pPr>
            <a:r>
              <a:rPr lang="en" sz="2400">
                <a:latin typeface="Consolas"/>
                <a:ea typeface="Consolas"/>
                <a:cs typeface="Consolas"/>
                <a:sym typeface="Consolas"/>
              </a:rPr>
              <a:t>     (* 1/2 ACCELERATION (sqr time))))</a:t>
            </a:r>
          </a:p>
        </p:txBody>
      </p:sp>
      <p:pic>
        <p:nvPicPr>
          <p:cNvPr id="161" name="Shape 161"/>
          <p:cNvPicPr preferRelativeResize="0"/>
          <p:nvPr/>
        </p:nvPicPr>
        <p:blipFill>
          <a:blip r:embed="rId3">
            <a:alphaModFix/>
          </a:blip>
          <a:stretch>
            <a:fillRect/>
          </a:stretch>
        </p:blipFill>
        <p:spPr>
          <a:xfrm>
            <a:off x="3240587" y="1393446"/>
            <a:ext cx="2662825" cy="757880"/>
          </a:xfrm>
          <a:prstGeom prst="rect">
            <a:avLst/>
          </a:prstGeom>
          <a:noFill/>
          <a:ln>
            <a:noFill/>
          </a:ln>
        </p:spPr>
      </p:pic>
      <p:sp>
        <p:nvSpPr>
          <p:cNvPr id="162" name="Shape 162"/>
          <p:cNvSpPr/>
          <p:nvPr/>
        </p:nvSpPr>
        <p:spPr>
          <a:xfrm>
            <a:off x="5094000" y="1328575"/>
            <a:ext cx="932099" cy="901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4764650" y="2628000"/>
            <a:ext cx="1659900" cy="317999"/>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body expression</a:t>
            </a:r>
          </a:p>
        </p:txBody>
      </p:sp>
      <p:sp>
        <p:nvSpPr>
          <p:cNvPr id="164" name="Shape 164"/>
          <p:cNvSpPr/>
          <p:nvPr/>
        </p:nvSpPr>
        <p:spPr>
          <a:xfrm>
            <a:off x="1727150" y="3978875"/>
            <a:ext cx="5636999" cy="5726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5" name="Shape 165"/>
          <p:cNvCxnSpPr>
            <a:stCxn id="163" idx="0"/>
            <a:endCxn id="162" idx="2"/>
          </p:cNvCxnSpPr>
          <p:nvPr/>
        </p:nvCxnSpPr>
        <p:spPr>
          <a:xfrm rot="10800000">
            <a:off x="5560100" y="2230200"/>
            <a:ext cx="34500" cy="397800"/>
          </a:xfrm>
          <a:prstGeom prst="straightConnector1">
            <a:avLst/>
          </a:prstGeom>
          <a:noFill/>
          <a:ln cap="flat" cmpd="sng" w="28575">
            <a:solidFill>
              <a:srgbClr val="FF0000"/>
            </a:solidFill>
            <a:prstDash val="solid"/>
            <a:round/>
            <a:headEnd len="lg" w="lg" type="none"/>
            <a:tailEnd len="lg" w="lg" type="stealth"/>
          </a:ln>
        </p:spPr>
      </p:cxnSp>
      <p:cxnSp>
        <p:nvCxnSpPr>
          <p:cNvPr id="166" name="Shape 166"/>
          <p:cNvCxnSpPr>
            <a:stCxn id="163" idx="2"/>
            <a:endCxn id="164" idx="0"/>
          </p:cNvCxnSpPr>
          <p:nvPr/>
        </p:nvCxnSpPr>
        <p:spPr>
          <a:xfrm flipH="1">
            <a:off x="4545500" y="2945999"/>
            <a:ext cx="1049100" cy="1032899"/>
          </a:xfrm>
          <a:prstGeom prst="straightConnector1">
            <a:avLst/>
          </a:prstGeom>
          <a:noFill/>
          <a:ln cap="flat" cmpd="sng" w="28575">
            <a:solidFill>
              <a:srgbClr val="FF0000"/>
            </a:solidFill>
            <a:prstDash val="solid"/>
            <a:round/>
            <a:headEnd len="lg" w="lg" type="none"/>
            <a:tailEnd len="lg" w="lg"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programs don’t need to abbreviate</a:t>
            </a:r>
          </a:p>
        </p:txBody>
      </p:sp>
      <p:sp>
        <p:nvSpPr>
          <p:cNvPr id="172" name="Shape 172"/>
          <p:cNvSpPr txBox="1"/>
          <p:nvPr>
            <p:ph idx="1" type="body"/>
          </p:nvPr>
        </p:nvSpPr>
        <p:spPr>
          <a:xfrm>
            <a:off x="845150" y="2773775"/>
            <a:ext cx="7203299" cy="2041799"/>
          </a:xfrm>
          <a:prstGeom prst="rect">
            <a:avLst/>
          </a:prstGeom>
        </p:spPr>
        <p:txBody>
          <a:bodyPr anchorCtr="0" anchor="t" bIns="91425" lIns="91425" rIns="91425" tIns="91425">
            <a:noAutofit/>
          </a:bodyPr>
          <a:lstStyle/>
          <a:p>
            <a:pPr lvl="0" rtl="0">
              <a:spcBef>
                <a:spcPts val="0"/>
              </a:spcBef>
              <a:buNone/>
            </a:pPr>
            <a:r>
              <a:rPr lang="en" sz="2400">
                <a:latin typeface="Consolas"/>
                <a:ea typeface="Consolas"/>
                <a:cs typeface="Consolas"/>
                <a:sym typeface="Consolas"/>
              </a:rPr>
              <a:t>(define (distance time)</a:t>
            </a:r>
          </a:p>
          <a:p>
            <a:pPr lvl="0" rtl="0">
              <a:spcBef>
                <a:spcPts val="0"/>
              </a:spcBef>
              <a:buNone/>
            </a:pPr>
            <a:r>
              <a:rPr lang="en" sz="2400">
                <a:latin typeface="Consolas"/>
                <a:ea typeface="Consolas"/>
                <a:cs typeface="Consolas"/>
                <a:sym typeface="Consolas"/>
              </a:rPr>
              <a:t>  (+ (* INITIAL-VELOCITY  time)</a:t>
            </a:r>
          </a:p>
          <a:p>
            <a:pPr lvl="0" rtl="0">
              <a:spcBef>
                <a:spcPts val="0"/>
              </a:spcBef>
              <a:buNone/>
            </a:pPr>
            <a:r>
              <a:rPr lang="en" sz="2400">
                <a:latin typeface="Consolas"/>
                <a:ea typeface="Consolas"/>
                <a:cs typeface="Consolas"/>
                <a:sym typeface="Consolas"/>
              </a:rPr>
              <a:t>     (* 1/2 ACCELERATION (sqr time))))</a:t>
            </a:r>
          </a:p>
        </p:txBody>
      </p:sp>
      <p:pic>
        <p:nvPicPr>
          <p:cNvPr id="173" name="Shape 173"/>
          <p:cNvPicPr preferRelativeResize="0"/>
          <p:nvPr/>
        </p:nvPicPr>
        <p:blipFill>
          <a:blip r:embed="rId3">
            <a:alphaModFix/>
          </a:blip>
          <a:stretch>
            <a:fillRect/>
          </a:stretch>
        </p:blipFill>
        <p:spPr>
          <a:xfrm>
            <a:off x="3240587" y="1393446"/>
            <a:ext cx="2662825" cy="757880"/>
          </a:xfrm>
          <a:prstGeom prst="rect">
            <a:avLst/>
          </a:prstGeom>
          <a:noFill/>
          <a:ln>
            <a:noFill/>
          </a:ln>
        </p:spPr>
      </p:pic>
      <p:sp>
        <p:nvSpPr>
          <p:cNvPr id="174" name="Shape 174"/>
          <p:cNvSpPr/>
          <p:nvPr/>
        </p:nvSpPr>
        <p:spPr>
          <a:xfrm>
            <a:off x="5094000" y="1328575"/>
            <a:ext cx="932099" cy="901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txBox="1"/>
          <p:nvPr/>
        </p:nvSpPr>
        <p:spPr>
          <a:xfrm>
            <a:off x="4764650" y="2628000"/>
            <a:ext cx="1659900" cy="317999"/>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body expression</a:t>
            </a:r>
          </a:p>
        </p:txBody>
      </p:sp>
      <p:sp>
        <p:nvSpPr>
          <p:cNvPr id="176" name="Shape 176"/>
          <p:cNvSpPr/>
          <p:nvPr/>
        </p:nvSpPr>
        <p:spPr>
          <a:xfrm>
            <a:off x="1727150" y="3978875"/>
            <a:ext cx="5636999" cy="5726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7" name="Shape 177"/>
          <p:cNvCxnSpPr>
            <a:stCxn id="175" idx="0"/>
            <a:endCxn id="174" idx="2"/>
          </p:cNvCxnSpPr>
          <p:nvPr/>
        </p:nvCxnSpPr>
        <p:spPr>
          <a:xfrm rot="10800000">
            <a:off x="5560100" y="2230200"/>
            <a:ext cx="34500" cy="397800"/>
          </a:xfrm>
          <a:prstGeom prst="straightConnector1">
            <a:avLst/>
          </a:prstGeom>
          <a:noFill/>
          <a:ln cap="flat" cmpd="sng" w="28575">
            <a:solidFill>
              <a:srgbClr val="FF0000"/>
            </a:solidFill>
            <a:prstDash val="solid"/>
            <a:round/>
            <a:headEnd len="lg" w="lg" type="none"/>
            <a:tailEnd len="lg" w="lg" type="stealth"/>
          </a:ln>
        </p:spPr>
      </p:cxnSp>
      <p:cxnSp>
        <p:nvCxnSpPr>
          <p:cNvPr id="178" name="Shape 178"/>
          <p:cNvCxnSpPr>
            <a:stCxn id="175" idx="2"/>
            <a:endCxn id="176" idx="0"/>
          </p:cNvCxnSpPr>
          <p:nvPr/>
        </p:nvCxnSpPr>
        <p:spPr>
          <a:xfrm flipH="1">
            <a:off x="4545500" y="2945999"/>
            <a:ext cx="1049100" cy="1032899"/>
          </a:xfrm>
          <a:prstGeom prst="straightConnector1">
            <a:avLst/>
          </a:prstGeom>
          <a:noFill/>
          <a:ln cap="flat" cmpd="sng" w="28575">
            <a:solidFill>
              <a:srgbClr val="FF0000"/>
            </a:solidFill>
            <a:prstDash val="solid"/>
            <a:round/>
            <a:headEnd len="lg" w="lg" type="none"/>
            <a:tailEnd len="lg" w="lg"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83100" y="-12175"/>
            <a:ext cx="8520599" cy="572699"/>
          </a:xfrm>
          <a:prstGeom prst="rect">
            <a:avLst/>
          </a:prstGeom>
        </p:spPr>
        <p:txBody>
          <a:bodyPr anchorCtr="0" anchor="t" bIns="91425" lIns="91425" rIns="91425" tIns="91425">
            <a:noAutofit/>
          </a:bodyPr>
          <a:lstStyle/>
          <a:p>
            <a:pPr lvl="0">
              <a:spcBef>
                <a:spcPts val="0"/>
              </a:spcBef>
              <a:buNone/>
            </a:pPr>
            <a:r>
              <a:rPr lang="en"/>
              <a:t>Agenda</a:t>
            </a:r>
          </a:p>
        </p:txBody>
      </p:sp>
      <p:sp>
        <p:nvSpPr>
          <p:cNvPr id="184" name="Shape 184"/>
          <p:cNvSpPr txBox="1"/>
          <p:nvPr>
            <p:ph idx="1" type="body"/>
          </p:nvPr>
        </p:nvSpPr>
        <p:spPr>
          <a:xfrm>
            <a:off x="303800" y="443350"/>
            <a:ext cx="8452199" cy="3211199"/>
          </a:xfrm>
          <a:prstGeom prst="rect">
            <a:avLst/>
          </a:prstGeom>
        </p:spPr>
        <p:txBody>
          <a:bodyPr anchorCtr="0" anchor="t" bIns="91425" lIns="91425" rIns="91425" tIns="91425">
            <a:noAutofit/>
          </a:bodyPr>
          <a:lstStyle/>
          <a:p>
            <a:pPr lvl="0" rtl="0">
              <a:spcBef>
                <a:spcPts val="0"/>
              </a:spcBef>
              <a:buNone/>
            </a:pPr>
            <a:r>
              <a:rPr lang="en"/>
              <a:t>Design a program to land a UFO on the ground.</a:t>
            </a:r>
          </a:p>
          <a:p>
            <a:pPr indent="-228600" lvl="0" marL="457200" rtl="0">
              <a:lnSpc>
                <a:spcPct val="100000"/>
              </a:lnSpc>
              <a:spcBef>
                <a:spcPts val="0"/>
              </a:spcBef>
              <a:spcAft>
                <a:spcPts val="0"/>
              </a:spcAft>
            </a:pPr>
            <a:r>
              <a:rPr b="1" lang="en">
                <a:solidFill>
                  <a:srgbClr val="222222"/>
                </a:solidFill>
                <a:highlight>
                  <a:srgbClr val="FFFFFF"/>
                </a:highlight>
              </a:rPr>
              <a:t>Novice</a:t>
            </a:r>
            <a:r>
              <a:rPr lang="en">
                <a:solidFill>
                  <a:srgbClr val="222222"/>
                </a:solidFill>
                <a:highlight>
                  <a:srgbClr val="FFFFFF"/>
                </a:highlight>
              </a:rPr>
              <a:t> - A UFO should descend from the top of the scene to the bottom. It should land on its feet, dropping from the top of the scene to the bottom, and cannot go past the bottom of the scene. The size of the scene should be controlled by one value.</a:t>
            </a:r>
          </a:p>
          <a:p>
            <a:pPr indent="-228600" lvl="0" marL="457200" rtl="0">
              <a:lnSpc>
                <a:spcPct val="100000"/>
              </a:lnSpc>
              <a:spcBef>
                <a:spcPts val="0"/>
              </a:spcBef>
              <a:spcAft>
                <a:spcPts val="0"/>
              </a:spcAft>
            </a:pPr>
            <a:r>
              <a:rPr b="1" lang="en">
                <a:solidFill>
                  <a:srgbClr val="222222"/>
                </a:solidFill>
                <a:highlight>
                  <a:srgbClr val="FFFFFF"/>
                </a:highlight>
              </a:rPr>
              <a:t>Apprentice</a:t>
            </a:r>
            <a:r>
              <a:rPr lang="en">
                <a:solidFill>
                  <a:srgbClr val="222222"/>
                </a:solidFill>
                <a:highlight>
                  <a:srgbClr val="FFFFFF"/>
                </a:highlight>
              </a:rPr>
              <a:t> - Refactor the definition of the function to use only one place-image expression in the body of the function.</a:t>
            </a:r>
          </a:p>
          <a:p>
            <a:pPr indent="-228600" lvl="0" marL="457200" rtl="0">
              <a:lnSpc>
                <a:spcPct val="100000"/>
              </a:lnSpc>
              <a:spcBef>
                <a:spcPts val="0"/>
              </a:spcBef>
              <a:spcAft>
                <a:spcPts val="0"/>
              </a:spcAft>
            </a:pPr>
            <a:r>
              <a:rPr b="1" lang="en">
                <a:solidFill>
                  <a:srgbClr val="222222"/>
                </a:solidFill>
                <a:highlight>
                  <a:srgbClr val="FFFFFF"/>
                </a:highlight>
              </a:rPr>
              <a:t>Practitioner</a:t>
            </a:r>
            <a:r>
              <a:rPr lang="en">
                <a:solidFill>
                  <a:srgbClr val="222222"/>
                </a:solidFill>
                <a:highlight>
                  <a:srgbClr val="FFFFFF"/>
                </a:highlight>
              </a:rPr>
              <a:t> - Add a distance function to the program using the equations you have learned in physics class. The function should be defined as </a:t>
            </a:r>
          </a:p>
          <a:p>
            <a:pPr indent="-228600" lvl="0" marL="457200" rtl="0">
              <a:lnSpc>
                <a:spcPct val="100000"/>
              </a:lnSpc>
              <a:spcBef>
                <a:spcPts val="0"/>
              </a:spcBef>
              <a:spcAft>
                <a:spcPts val="0"/>
              </a:spcAft>
            </a:pPr>
            <a:r>
              <a:rPr lang="en">
                <a:solidFill>
                  <a:srgbClr val="222222"/>
                </a:solidFill>
                <a:highlight>
                  <a:srgbClr val="FFFFFF"/>
                </a:highlight>
              </a:rPr>
              <a:t>d(t) = v_i*t + 1/2 * a * t^2. Call the function in the body of create-rocket-scene to control the descent of the rocket.</a:t>
            </a:r>
          </a:p>
          <a:p>
            <a:pPr indent="-228600" lvl="0" marL="457200" rtl="0">
              <a:lnSpc>
                <a:spcPct val="100000"/>
              </a:lnSpc>
              <a:spcBef>
                <a:spcPts val="0"/>
              </a:spcBef>
              <a:spcAft>
                <a:spcPts val="0"/>
              </a:spcAft>
            </a:pPr>
            <a:r>
              <a:rPr b="1" lang="en">
                <a:solidFill>
                  <a:srgbClr val="222222"/>
                </a:solidFill>
                <a:highlight>
                  <a:srgbClr val="FFFFFF"/>
                </a:highlight>
              </a:rPr>
              <a:t>Professional</a:t>
            </a:r>
            <a:r>
              <a:rPr lang="en">
                <a:solidFill>
                  <a:srgbClr val="222222"/>
                </a:solidFill>
                <a:highlight>
                  <a:srgbClr val="FFFFFF"/>
                </a:highlight>
              </a:rPr>
              <a:t> - Add a status line that says "descending" when the UFO’s height is above one third of the height of the canvas. It switches to "closing in" below that. And finally, when the UFO has reached the bottom of the canvas, the status notifies the player that the UFO has "landed."</a:t>
            </a:r>
          </a:p>
          <a:p>
            <a:pPr lvl="0">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0" y="0"/>
            <a:ext cx="8520599" cy="572699"/>
          </a:xfrm>
          <a:prstGeom prst="rect">
            <a:avLst/>
          </a:prstGeom>
        </p:spPr>
        <p:txBody>
          <a:bodyPr anchorCtr="0" anchor="t" bIns="91425" lIns="91425" rIns="91425" tIns="91425">
            <a:noAutofit/>
          </a:bodyPr>
          <a:lstStyle/>
          <a:p>
            <a:pPr lvl="0">
              <a:spcBef>
                <a:spcPts val="0"/>
              </a:spcBef>
              <a:buNone/>
            </a:pPr>
            <a:r>
              <a:rPr lang="en"/>
              <a:t>Warm Up</a:t>
            </a:r>
          </a:p>
        </p:txBody>
      </p:sp>
      <p:pic>
        <p:nvPicPr>
          <p:cNvPr id="61" name="Shape 61"/>
          <p:cNvPicPr preferRelativeResize="0"/>
          <p:nvPr/>
        </p:nvPicPr>
        <p:blipFill rotWithShape="1">
          <a:blip r:embed="rId3">
            <a:alphaModFix/>
          </a:blip>
          <a:srcRect b="86164" l="0" r="0" t="0"/>
          <a:stretch/>
        </p:blipFill>
        <p:spPr>
          <a:xfrm>
            <a:off x="0" y="571175"/>
            <a:ext cx="9144000" cy="624550"/>
          </a:xfrm>
          <a:prstGeom prst="rect">
            <a:avLst/>
          </a:prstGeom>
          <a:noFill/>
          <a:ln>
            <a:noFill/>
          </a:ln>
        </p:spPr>
      </p:pic>
      <p:pic>
        <p:nvPicPr>
          <p:cNvPr id="62" name="Shape 62"/>
          <p:cNvPicPr preferRelativeResize="0"/>
          <p:nvPr/>
        </p:nvPicPr>
        <p:blipFill>
          <a:blip r:embed="rId4">
            <a:alphaModFix/>
          </a:blip>
          <a:stretch>
            <a:fillRect/>
          </a:stretch>
        </p:blipFill>
        <p:spPr>
          <a:xfrm>
            <a:off x="0" y="1455950"/>
            <a:ext cx="9144000" cy="2971800"/>
          </a:xfrm>
          <a:prstGeom prst="rect">
            <a:avLst/>
          </a:prstGeom>
          <a:noFill/>
          <a:ln>
            <a:noFill/>
          </a:ln>
        </p:spPr>
      </p:pic>
      <p:sp>
        <p:nvSpPr>
          <p:cNvPr id="63" name="Shape 63"/>
          <p:cNvSpPr txBox="1"/>
          <p:nvPr/>
        </p:nvSpPr>
        <p:spPr>
          <a:xfrm>
            <a:off x="2789525" y="259250"/>
            <a:ext cx="6354600" cy="1088699"/>
          </a:xfrm>
          <a:prstGeom prst="rect">
            <a:avLst/>
          </a:prstGeom>
          <a:noFill/>
          <a:ln>
            <a:noFill/>
          </a:ln>
        </p:spPr>
        <p:txBody>
          <a:bodyPr anchorCtr="0" anchor="t" bIns="91425" lIns="91425" rIns="91425" tIns="91425">
            <a:noAutofit/>
          </a:bodyPr>
          <a:lstStyle/>
          <a:p>
            <a:pPr lvl="0">
              <a:spcBef>
                <a:spcPts val="0"/>
              </a:spcBef>
              <a:buNone/>
            </a:pPr>
            <a:r>
              <a:rPr lang="en"/>
              <a:t>Circle all of the values that are used repeatedly.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create-rocket-scene version 3 takes in height</a:t>
            </a:r>
          </a:p>
          <a:p>
            <a:pPr lvl="0">
              <a:spcBef>
                <a:spcPts val="0"/>
              </a:spcBef>
              <a:buNone/>
            </a:pPr>
            <a:r>
              <a:rPr lang="en"/>
              <a:t>But that isn't really what is happening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create-rocket-scene should really take in time because the clock is what produces the animation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Instead of giving time directly to create-rocket-scene we should pass the time to the distance function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68825"/>
            <a:ext cx="8520599" cy="572699"/>
          </a:xfrm>
          <a:prstGeom prst="rect">
            <a:avLst/>
          </a:prstGeom>
        </p:spPr>
        <p:txBody>
          <a:bodyPr anchorCtr="0" anchor="t" bIns="91425" lIns="91425" rIns="91425" tIns="91425">
            <a:noAutofit/>
          </a:bodyPr>
          <a:lstStyle/>
          <a:p>
            <a:pPr lvl="0">
              <a:spcBef>
                <a:spcPts val="0"/>
              </a:spcBef>
              <a:buNone/>
            </a:pPr>
            <a:r>
              <a:rPr lang="en"/>
              <a:t>Now the height of the rocket can be computed by a proper distance function and we can add gravity and initial velocity.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distance</a:t>
            </a:r>
          </a:p>
        </p:txBody>
      </p:sp>
      <p:sp>
        <p:nvSpPr>
          <p:cNvPr id="89" name="Shape 8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In physics class you were given the following reference equation</a:t>
            </a:r>
          </a:p>
        </p:txBody>
      </p:sp>
      <p:pic>
        <p:nvPicPr>
          <p:cNvPr id="90" name="Shape 90"/>
          <p:cNvPicPr preferRelativeResize="0"/>
          <p:nvPr/>
        </p:nvPicPr>
        <p:blipFill>
          <a:blip r:embed="rId3">
            <a:alphaModFix/>
          </a:blip>
          <a:stretch>
            <a:fillRect/>
          </a:stretch>
        </p:blipFill>
        <p:spPr>
          <a:xfrm>
            <a:off x="791574" y="1862174"/>
            <a:ext cx="2434225" cy="82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distance changes with respect to time</a:t>
            </a:r>
          </a:p>
        </p:txBody>
      </p:sp>
      <p:pic>
        <p:nvPicPr>
          <p:cNvPr id="96" name="Shape 96"/>
          <p:cNvPicPr preferRelativeResize="0"/>
          <p:nvPr/>
        </p:nvPicPr>
        <p:blipFill>
          <a:blip r:embed="rId3">
            <a:alphaModFix/>
          </a:blip>
          <a:stretch>
            <a:fillRect/>
          </a:stretch>
        </p:blipFill>
        <p:spPr>
          <a:xfrm>
            <a:off x="4787325" y="1017725"/>
            <a:ext cx="2798602" cy="4125775"/>
          </a:xfrm>
          <a:prstGeom prst="rect">
            <a:avLst/>
          </a:prstGeom>
          <a:noFill/>
          <a:ln>
            <a:noFill/>
          </a:ln>
        </p:spPr>
      </p:pic>
      <p:pic>
        <p:nvPicPr>
          <p:cNvPr id="97" name="Shape 97"/>
          <p:cNvPicPr preferRelativeResize="0"/>
          <p:nvPr/>
        </p:nvPicPr>
        <p:blipFill>
          <a:blip r:embed="rId4">
            <a:alphaModFix/>
          </a:blip>
          <a:stretch>
            <a:fillRect/>
          </a:stretch>
        </p:blipFill>
        <p:spPr>
          <a:xfrm>
            <a:off x="791574" y="1862174"/>
            <a:ext cx="2434225" cy="82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791574" y="1862174"/>
            <a:ext cx="2434225" cy="826275"/>
          </a:xfrm>
          <a:prstGeom prst="rect">
            <a:avLst/>
          </a:prstGeom>
          <a:noFill/>
          <a:ln>
            <a:noFill/>
          </a:ln>
        </p:spPr>
      </p:pic>
      <p:sp>
        <p:nvSpPr>
          <p:cNvPr id="103" name="Shape 10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distance as a function of time</a:t>
            </a:r>
          </a:p>
        </p:txBody>
      </p:sp>
      <p:pic>
        <p:nvPicPr>
          <p:cNvPr id="104" name="Shape 104"/>
          <p:cNvPicPr preferRelativeResize="0"/>
          <p:nvPr/>
        </p:nvPicPr>
        <p:blipFill>
          <a:blip r:embed="rId4">
            <a:alphaModFix/>
          </a:blip>
          <a:stretch>
            <a:fillRect/>
          </a:stretch>
        </p:blipFill>
        <p:spPr>
          <a:xfrm>
            <a:off x="5522600" y="1896371"/>
            <a:ext cx="2662825" cy="757880"/>
          </a:xfrm>
          <a:prstGeom prst="rect">
            <a:avLst/>
          </a:prstGeom>
          <a:noFill/>
          <a:ln>
            <a:noFill/>
          </a:ln>
        </p:spPr>
      </p:pic>
      <p:sp>
        <p:nvSpPr>
          <p:cNvPr id="105" name="Shape 105"/>
          <p:cNvSpPr txBox="1"/>
          <p:nvPr/>
        </p:nvSpPr>
        <p:spPr>
          <a:xfrm>
            <a:off x="244875" y="3464550"/>
            <a:ext cx="1956900" cy="838199"/>
          </a:xfrm>
          <a:prstGeom prst="rect">
            <a:avLst/>
          </a:prstGeom>
          <a:noFill/>
          <a:ln>
            <a:noFill/>
          </a:ln>
        </p:spPr>
        <p:txBody>
          <a:bodyPr anchorCtr="0" anchor="t" bIns="91425" lIns="91425" rIns="91425" tIns="91425">
            <a:noAutofit/>
          </a:bodyPr>
          <a:lstStyle/>
          <a:p>
            <a:pPr lvl="0">
              <a:spcBef>
                <a:spcPts val="0"/>
              </a:spcBef>
              <a:buNone/>
            </a:pPr>
            <a:r>
              <a:rPr lang="en" sz="3000"/>
              <a:t>Equations</a:t>
            </a:r>
          </a:p>
        </p:txBody>
      </p:sp>
      <p:sp>
        <p:nvSpPr>
          <p:cNvPr id="106" name="Shape 106"/>
          <p:cNvSpPr txBox="1"/>
          <p:nvPr/>
        </p:nvSpPr>
        <p:spPr>
          <a:xfrm>
            <a:off x="2971575" y="3426575"/>
            <a:ext cx="3007799" cy="1005299"/>
          </a:xfrm>
          <a:prstGeom prst="rect">
            <a:avLst/>
          </a:prstGeom>
          <a:noFill/>
          <a:ln>
            <a:noFill/>
          </a:ln>
        </p:spPr>
        <p:txBody>
          <a:bodyPr anchorCtr="0" anchor="t" bIns="91425" lIns="91425" rIns="91425" tIns="91425">
            <a:noAutofit/>
          </a:bodyPr>
          <a:lstStyle/>
          <a:p>
            <a:pPr lvl="0" rtl="0">
              <a:spcBef>
                <a:spcPts val="0"/>
              </a:spcBef>
              <a:buNone/>
            </a:pPr>
            <a:r>
              <a:rPr lang="en" sz="3000"/>
              <a:t>are more clearly expressed as</a:t>
            </a:r>
          </a:p>
        </p:txBody>
      </p:sp>
      <p:sp>
        <p:nvSpPr>
          <p:cNvPr id="107" name="Shape 107"/>
          <p:cNvSpPr txBox="1"/>
          <p:nvPr/>
        </p:nvSpPr>
        <p:spPr>
          <a:xfrm>
            <a:off x="6942228" y="3464550"/>
            <a:ext cx="1956900" cy="838199"/>
          </a:xfrm>
          <a:prstGeom prst="rect">
            <a:avLst/>
          </a:prstGeom>
          <a:noFill/>
          <a:ln>
            <a:noFill/>
          </a:ln>
        </p:spPr>
        <p:txBody>
          <a:bodyPr anchorCtr="0" anchor="t" bIns="91425" lIns="91425" rIns="91425" tIns="91425">
            <a:noAutofit/>
          </a:bodyPr>
          <a:lstStyle/>
          <a:p>
            <a:pPr lvl="0" rtl="0">
              <a:spcBef>
                <a:spcPts val="0"/>
              </a:spcBef>
              <a:buNone/>
            </a:pPr>
            <a:r>
              <a:rPr lang="en" sz="3000"/>
              <a:t>functions</a:t>
            </a:r>
          </a:p>
        </p:txBody>
      </p:sp>
      <p:cxnSp>
        <p:nvCxnSpPr>
          <p:cNvPr id="108" name="Shape 108"/>
          <p:cNvCxnSpPr>
            <a:stCxn id="105" idx="0"/>
            <a:endCxn id="109" idx="2"/>
          </p:cNvCxnSpPr>
          <p:nvPr/>
        </p:nvCxnSpPr>
        <p:spPr>
          <a:xfrm flipH="1" rot="10800000">
            <a:off x="1223325" y="2688450"/>
            <a:ext cx="785400" cy="776100"/>
          </a:xfrm>
          <a:prstGeom prst="straightConnector1">
            <a:avLst/>
          </a:prstGeom>
          <a:noFill/>
          <a:ln cap="flat" cmpd="sng" w="38100">
            <a:solidFill>
              <a:schemeClr val="dk2"/>
            </a:solidFill>
            <a:prstDash val="solid"/>
            <a:round/>
            <a:headEnd len="lg" w="lg" type="none"/>
            <a:tailEnd len="lg" w="lg" type="triangle"/>
          </a:ln>
        </p:spPr>
      </p:cxnSp>
      <p:cxnSp>
        <p:nvCxnSpPr>
          <p:cNvPr id="110" name="Shape 110"/>
          <p:cNvCxnSpPr>
            <a:stCxn id="107" idx="0"/>
            <a:endCxn id="104" idx="2"/>
          </p:cNvCxnSpPr>
          <p:nvPr/>
        </p:nvCxnSpPr>
        <p:spPr>
          <a:xfrm rot="10800000">
            <a:off x="6853878" y="2654250"/>
            <a:ext cx="1066800" cy="8103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