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pyret.org/docs/latest/" TargetMode="External"/><Relationship Id="rId4" Type="http://schemas.openxmlformats.org/officeDocument/2006/relationships/hyperlink" Target="http://docs.racket-lang.or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 02.00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Solving with Pair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821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 image 1</a:t>
            </a:r>
          </a:p>
        </p:txBody>
      </p:sp>
      <p:sp>
        <p:nvSpPr>
          <p:cNvPr id="91" name="Shape 91"/>
          <p:cNvSpPr/>
          <p:nvPr/>
        </p:nvSpPr>
        <p:spPr>
          <a:xfrm>
            <a:off x="1785625" y="1527325"/>
            <a:ext cx="5019900" cy="289739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5480400" y="3122025"/>
            <a:ext cx="1336499" cy="12915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Slide keyboard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 image 2</a:t>
            </a:r>
          </a:p>
        </p:txBody>
      </p:sp>
      <p:sp>
        <p:nvSpPr>
          <p:cNvPr id="103" name="Shape 103"/>
          <p:cNvSpPr/>
          <p:nvPr/>
        </p:nvSpPr>
        <p:spPr>
          <a:xfrm>
            <a:off x="1785625" y="1527325"/>
            <a:ext cx="5019900" cy="28973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5480400" y="3122025"/>
            <a:ext cx="1336499" cy="12915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1808075" y="1538550"/>
            <a:ext cx="2492999" cy="10221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Slide keyboard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 image 3</a:t>
            </a:r>
          </a:p>
        </p:txBody>
      </p:sp>
      <p:sp>
        <p:nvSpPr>
          <p:cNvPr id="116" name="Shape 116"/>
          <p:cNvSpPr/>
          <p:nvPr/>
        </p:nvSpPr>
        <p:spPr>
          <a:xfrm>
            <a:off x="1785625" y="1527325"/>
            <a:ext cx="5019900" cy="28973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480400" y="3122025"/>
            <a:ext cx="1336499" cy="12915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785625" y="3391425"/>
            <a:ext cx="2492999" cy="10221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Slide keyboard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 image 4</a:t>
            </a:r>
          </a:p>
        </p:txBody>
      </p:sp>
      <p:sp>
        <p:nvSpPr>
          <p:cNvPr id="129" name="Shape 129"/>
          <p:cNvSpPr/>
          <p:nvPr/>
        </p:nvSpPr>
        <p:spPr>
          <a:xfrm>
            <a:off x="2268525" y="1336400"/>
            <a:ext cx="5480399" cy="2639100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Slide keyboard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 image 5</a:t>
            </a:r>
          </a:p>
        </p:txBody>
      </p:sp>
      <p:sp>
        <p:nvSpPr>
          <p:cNvPr id="140" name="Shape 140"/>
          <p:cNvSpPr/>
          <p:nvPr/>
        </p:nvSpPr>
        <p:spPr>
          <a:xfrm>
            <a:off x="2268525" y="1336400"/>
            <a:ext cx="5480399" cy="2639100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4155225" y="2032700"/>
            <a:ext cx="1336499" cy="1010699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Slide keyboard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Pair programming task 0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Bind the constant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/>
              <a:t> to the variable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A-NUMBER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/>
              <a:t>Show that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A-NUMBER</a:t>
            </a:r>
            <a:r>
              <a:rPr lang="en"/>
              <a:t> is indeed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/>
              <a:t> by evaluating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A-NUMBER</a:t>
            </a:r>
            <a:r>
              <a:rPr lang="en"/>
              <a:t> in the REPL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 image 6</a:t>
            </a:r>
          </a:p>
        </p:txBody>
      </p:sp>
      <p:sp>
        <p:nvSpPr>
          <p:cNvPr id="152" name="Shape 152"/>
          <p:cNvSpPr/>
          <p:nvPr/>
        </p:nvSpPr>
        <p:spPr>
          <a:xfrm>
            <a:off x="2268525" y="1336400"/>
            <a:ext cx="5480399" cy="2639100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 rot="-3662841">
            <a:off x="4155289" y="2021344"/>
            <a:ext cx="1359054" cy="1022008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Slide keyboard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 image 7</a:t>
            </a:r>
          </a:p>
        </p:txBody>
      </p:sp>
      <p:sp>
        <p:nvSpPr>
          <p:cNvPr id="164" name="Shape 164"/>
          <p:cNvSpPr/>
          <p:nvPr/>
        </p:nvSpPr>
        <p:spPr>
          <a:xfrm>
            <a:off x="2268525" y="1336400"/>
            <a:ext cx="5480399" cy="2639100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 rot="-3663000">
            <a:off x="4520807" y="1343940"/>
            <a:ext cx="319184" cy="2469818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2268525" y="3627400"/>
            <a:ext cx="5424299" cy="347999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Slide keyboard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 image 8 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3256800" y="2111300"/>
            <a:ext cx="2223599" cy="69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I LOVE CS!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Slide keyboard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 image 9 </a:t>
            </a:r>
          </a:p>
        </p:txBody>
      </p:sp>
      <p:sp>
        <p:nvSpPr>
          <p:cNvPr id="188" name="Shape 188"/>
          <p:cNvSpPr/>
          <p:nvPr/>
        </p:nvSpPr>
        <p:spPr>
          <a:xfrm>
            <a:off x="3408450" y="1493625"/>
            <a:ext cx="1920300" cy="1819200"/>
          </a:xfrm>
          <a:prstGeom prst="star7">
            <a:avLst>
              <a:gd fmla="val 11860" name="adj"/>
              <a:gd fmla="val 102572" name="hf"/>
              <a:gd fmla="val 105210" name="vf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/>
        </p:nvSpPr>
        <p:spPr>
          <a:xfrm>
            <a:off x="3256800" y="2111300"/>
            <a:ext cx="2223599" cy="69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I LOVE CS!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Slide keyboard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 image 10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1836950" y="2199475"/>
            <a:ext cx="5278200" cy="69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 something cool.  No, do not make these words into text.  No seriously.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434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connect each argument to the diagram</a:t>
            </a:r>
          </a:p>
        </p:txBody>
      </p:sp>
      <p:pic>
        <p:nvPicPr>
          <p:cNvPr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62375"/>
            <a:ext cx="2882599" cy="3256949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/>
          <p:nvPr/>
        </p:nvSpPr>
        <p:spPr>
          <a:xfrm>
            <a:off x="3521925" y="1600425"/>
            <a:ext cx="5447100" cy="18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#Example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EXAMPLE = I.place-image(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I.circle(50, 'solid', 'red'),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50, 50,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I.rectangle(100, 100, 'solid', 'blue'))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Slide keyboard</a:t>
            </a:r>
          </a:p>
        </p:txBody>
      </p:sp>
      <p:sp>
        <p:nvSpPr>
          <p:cNvPr id="54" name="Shape 54"/>
          <p:cNvSpPr txBox="1"/>
          <p:nvPr>
            <p:ph idx="1" type="subTitle"/>
          </p:nvPr>
        </p:nvSpPr>
        <p:spPr>
          <a:xfrm>
            <a:off x="685800" y="2840046"/>
            <a:ext cx="7772400" cy="156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This is the cue to switch partners, but you shouldn’t have to move anything except the keyboard.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Write an expression to display the following image.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Bind the expression to a constant and evaluate it in the REPL</a:t>
            </a:r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Pair programming task 1</a:t>
            </a:r>
          </a:p>
        </p:txBody>
      </p:sp>
      <p:sp>
        <p:nvSpPr>
          <p:cNvPr id="61" name="Shape 61"/>
          <p:cNvSpPr/>
          <p:nvPr/>
        </p:nvSpPr>
        <p:spPr>
          <a:xfrm>
            <a:off x="2740200" y="2279750"/>
            <a:ext cx="1572300" cy="13251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3604950" y="2832451"/>
            <a:ext cx="1403700" cy="1527300"/>
          </a:xfrm>
          <a:prstGeom prst="pie">
            <a:avLst>
              <a:gd fmla="val 10826317" name="adj1"/>
              <a:gd fmla="val 1620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Slide keyboard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Guidelines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 not copy and paste any code!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If you do, you’re not thinking abstractly.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hlinkClick r:id="rId3"/>
              </a:rPr>
              <a:t>pyret.org/docs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 </a:t>
            </a:r>
            <a:r>
              <a:rPr lang="en" u="sng">
                <a:solidFill>
                  <a:schemeClr val="hlink"/>
                </a:solidFill>
                <a:hlinkClick r:id="rId4"/>
              </a:rPr>
              <a:t>docs.racket-lang.org</a:t>
            </a:r>
            <a:r>
              <a:rPr lang="en"/>
              <a:t> to learn more about the image functions you are using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 image 0</a:t>
            </a:r>
          </a:p>
        </p:txBody>
      </p:sp>
      <p:sp>
        <p:nvSpPr>
          <p:cNvPr id="79" name="Shape 79"/>
          <p:cNvSpPr/>
          <p:nvPr/>
        </p:nvSpPr>
        <p:spPr>
          <a:xfrm>
            <a:off x="1785625" y="1527325"/>
            <a:ext cx="5019900" cy="2897399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5480400" y="3122025"/>
            <a:ext cx="1336499" cy="12915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Slide keyboard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