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20160202_103550.jpg"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20160202_103531.jpg"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20160202_103510.jpg"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20160202_103502.jpg"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20160202_103640.jpg"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20160202_103423.jpg"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824498" y="-662499"/>
            <a:ext cx="3604026" cy="6407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20160202_103735.jpg"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616376" y="-142524"/>
            <a:ext cx="3259699" cy="579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Structure Definitions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# a Party is a location, theme, and number of guests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data Party: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| party(location :: String,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     theme    :: String,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     guests   :: Number)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Structure Definitions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a Party is a location, theme, and number of guests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Party: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 | party(location :: String,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         theme    :: String,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         guests   :: Number)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  <p:cxnSp>
        <p:nvCxnSpPr>
          <p:cNvPr id="68" name="Shape 68"/>
          <p:cNvCxnSpPr>
            <a:endCxn id="69" idx="1"/>
          </p:cNvCxnSpPr>
          <p:nvPr/>
        </p:nvCxnSpPr>
        <p:spPr>
          <a:xfrm flipH="1" rot="10800000">
            <a:off x="1027325" y="2217850"/>
            <a:ext cx="2054400" cy="576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70" name="Shape 70"/>
          <p:cNvSpPr txBox="1"/>
          <p:nvPr/>
        </p:nvSpPr>
        <p:spPr>
          <a:xfrm>
            <a:off x="3190675" y="1945525"/>
            <a:ext cx="5221799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3081725" y="1852150"/>
            <a:ext cx="3641999" cy="73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define a new type of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Structure Definitions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a Party is a location, theme, and number of guests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Party</a:t>
            </a:r>
            <a:r>
              <a:rPr lang="en" sz="2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 | party(location :: String,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         theme    :: String,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         guests   :: Number)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  <p:cxnSp>
        <p:nvCxnSpPr>
          <p:cNvPr id="77" name="Shape 77"/>
          <p:cNvCxnSpPr>
            <a:endCxn id="78" idx="1"/>
          </p:cNvCxnSpPr>
          <p:nvPr/>
        </p:nvCxnSpPr>
        <p:spPr>
          <a:xfrm flipH="1" rot="10800000">
            <a:off x="1766525" y="2217850"/>
            <a:ext cx="1315200" cy="51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79" name="Shape 79"/>
          <p:cNvSpPr txBox="1"/>
          <p:nvPr/>
        </p:nvSpPr>
        <p:spPr>
          <a:xfrm>
            <a:off x="3190675" y="1945525"/>
            <a:ext cx="5221799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3081725" y="1852150"/>
            <a:ext cx="4287899" cy="73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the name of the new data </a:t>
            </a:r>
            <a:r>
              <a:rPr lang="en" sz="2400" u="sng">
                <a:solidFill>
                  <a:srgbClr val="FF0000"/>
                </a:solidFill>
              </a:rPr>
              <a:t>type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Structure Definitions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a Party is a location, theme, and number of guests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data Party: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 | 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party(</a:t>
            </a:r>
            <a:r>
              <a:rPr lang="en" sz="2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location :: String,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         theme    :: String,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         guests   :: Number)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  <p:cxnSp>
        <p:nvCxnSpPr>
          <p:cNvPr id="86" name="Shape 86"/>
          <p:cNvCxnSpPr>
            <a:endCxn id="87" idx="1"/>
          </p:cNvCxnSpPr>
          <p:nvPr/>
        </p:nvCxnSpPr>
        <p:spPr>
          <a:xfrm flipH="1" rot="10800000">
            <a:off x="1558625" y="2217850"/>
            <a:ext cx="1523100" cy="920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88" name="Shape 88"/>
          <p:cNvSpPr txBox="1"/>
          <p:nvPr/>
        </p:nvSpPr>
        <p:spPr>
          <a:xfrm>
            <a:off x="3190675" y="1945525"/>
            <a:ext cx="5221799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3081725" y="1852150"/>
            <a:ext cx="4287899" cy="73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the name of the </a:t>
            </a:r>
            <a:r>
              <a:rPr lang="en" sz="2400" u="sng">
                <a:solidFill>
                  <a:srgbClr val="FF0000"/>
                </a:solidFill>
              </a:rPr>
              <a:t>function </a:t>
            </a:r>
            <a:r>
              <a:rPr lang="en" sz="2400">
                <a:solidFill>
                  <a:srgbClr val="FF0000"/>
                </a:solidFill>
              </a:rPr>
              <a:t>that can produce this type of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Structure Definitions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a Party is a location, theme, and number of guests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data Party: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 | party(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location </a:t>
            </a:r>
            <a:r>
              <a:rPr lang="en" sz="2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:: String,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theme </a:t>
            </a:r>
            <a:r>
              <a:rPr lang="en" sz="2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  :: String,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guests </a:t>
            </a:r>
            <a:r>
              <a:rPr lang="en" sz="2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 :: Number)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  <p:cxnSp>
        <p:nvCxnSpPr>
          <p:cNvPr id="95" name="Shape 95"/>
          <p:cNvCxnSpPr>
            <a:endCxn id="96" idx="1"/>
          </p:cNvCxnSpPr>
          <p:nvPr/>
        </p:nvCxnSpPr>
        <p:spPr>
          <a:xfrm flipH="1" rot="10800000">
            <a:off x="2618525" y="2217850"/>
            <a:ext cx="463200" cy="868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97" name="Shape 97"/>
          <p:cNvSpPr txBox="1"/>
          <p:nvPr/>
        </p:nvSpPr>
        <p:spPr>
          <a:xfrm>
            <a:off x="3190675" y="1945525"/>
            <a:ext cx="5221799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3081725" y="1852150"/>
            <a:ext cx="4287899" cy="73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the names of parameters that make up the data</a:t>
            </a:r>
          </a:p>
        </p:txBody>
      </p:sp>
      <p:cxnSp>
        <p:nvCxnSpPr>
          <p:cNvPr id="98" name="Shape 98"/>
          <p:cNvCxnSpPr>
            <a:endCxn id="96" idx="1"/>
          </p:cNvCxnSpPr>
          <p:nvPr/>
        </p:nvCxnSpPr>
        <p:spPr>
          <a:xfrm flipH="1" rot="10800000">
            <a:off x="2727425" y="2217850"/>
            <a:ext cx="354300" cy="1233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99" name="Shape 99"/>
          <p:cNvCxnSpPr>
            <a:endCxn id="96" idx="1"/>
          </p:cNvCxnSpPr>
          <p:nvPr/>
        </p:nvCxnSpPr>
        <p:spPr>
          <a:xfrm flipH="1" rot="10800000">
            <a:off x="2888525" y="2217850"/>
            <a:ext cx="193200" cy="1605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stealth"/>
            <a:tailEnd len="lg" w="lg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Structure Definitions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a Party is a location, theme, and number of guests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data Party: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 | party(location :: 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String,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         theme    :: 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String,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         guests   :: 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Number)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  <p:cxnSp>
        <p:nvCxnSpPr>
          <p:cNvPr id="106" name="Shape 106"/>
          <p:cNvCxnSpPr>
            <a:endCxn id="107" idx="2"/>
          </p:cNvCxnSpPr>
          <p:nvPr/>
        </p:nvCxnSpPr>
        <p:spPr>
          <a:xfrm flipH="1" rot="10800000">
            <a:off x="4997974" y="2583549"/>
            <a:ext cx="227700" cy="1250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108" name="Shape 108"/>
          <p:cNvSpPr txBox="1"/>
          <p:nvPr/>
        </p:nvSpPr>
        <p:spPr>
          <a:xfrm>
            <a:off x="3190675" y="1945525"/>
            <a:ext cx="5221799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3081725" y="1852150"/>
            <a:ext cx="4287899" cy="73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the </a:t>
            </a:r>
            <a:r>
              <a:rPr lang="en" sz="2400" u="sng">
                <a:solidFill>
                  <a:srgbClr val="FF0000"/>
                </a:solidFill>
              </a:rPr>
              <a:t>types of data</a:t>
            </a:r>
            <a:r>
              <a:rPr lang="en" sz="2400">
                <a:solidFill>
                  <a:srgbClr val="FF0000"/>
                </a:solidFill>
              </a:rPr>
              <a:t> of the individual parameters</a:t>
            </a:r>
          </a:p>
        </p:txBody>
      </p:sp>
      <p:cxnSp>
        <p:nvCxnSpPr>
          <p:cNvPr id="109" name="Shape 109"/>
          <p:cNvCxnSpPr>
            <a:endCxn id="107" idx="2"/>
          </p:cNvCxnSpPr>
          <p:nvPr/>
        </p:nvCxnSpPr>
        <p:spPr>
          <a:xfrm flipH="1" rot="10800000">
            <a:off x="4842274" y="2583549"/>
            <a:ext cx="383400" cy="907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10" name="Shape 110"/>
          <p:cNvCxnSpPr>
            <a:endCxn id="107" idx="2"/>
          </p:cNvCxnSpPr>
          <p:nvPr/>
        </p:nvCxnSpPr>
        <p:spPr>
          <a:xfrm flipH="1" rot="10800000">
            <a:off x="4862974" y="2583549"/>
            <a:ext cx="362700" cy="492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stealth"/>
            <a:tailEnd len="lg" w="lg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20160202_103357.jpg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20160202_103409.jp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