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CF2"/>
                </a:highlight>
              </a:rPr>
              <a:t>In examples like this, we see the need for </a:t>
            </a:r>
            <a:r>
              <a:rPr i="1" lang="en">
                <a:solidFill>
                  <a:schemeClr val="dk1"/>
                </a:solidFill>
                <a:highlight>
                  <a:srgbClr val="FFFCF2"/>
                </a:highlight>
              </a:rPr>
              <a:t>structured</a:t>
            </a:r>
            <a:r>
              <a:rPr lang="en">
                <a:solidFill>
                  <a:schemeClr val="dk1"/>
                </a:solidFill>
                <a:highlight>
                  <a:srgbClr val="FFFCF2"/>
                </a:highlight>
              </a:rPr>
              <a:t> data: a single datum actually consists of many pieces. The number of pieces is </a:t>
            </a:r>
            <a:r>
              <a:rPr i="1" lang="en">
                <a:solidFill>
                  <a:schemeClr val="dk1"/>
                </a:solidFill>
                <a:highlight>
                  <a:srgbClr val="FFFCF2"/>
                </a:highlight>
              </a:rPr>
              <a:t>fixed</a:t>
            </a:r>
            <a:r>
              <a:rPr lang="en">
                <a:solidFill>
                  <a:schemeClr val="dk1"/>
                </a:solidFill>
                <a:highlight>
                  <a:srgbClr val="FFFCF2"/>
                </a:highlight>
              </a:rPr>
              <a:t>, but may be of different kinds (some might be numbers, some strings, some images, and different types may be mixed together in that one datum). Some might even be other structured data: for instance, a date usually has at least three parts, the day, month, and year. The parts of a structured datum are called its</a:t>
            </a:r>
            <a:r>
              <a:rPr i="1" lang="en">
                <a:solidFill>
                  <a:schemeClr val="dk1"/>
                </a:solidFill>
                <a:highlight>
                  <a:srgbClr val="FFFCF2"/>
                </a:highlight>
              </a:rPr>
              <a:t>fields</a:t>
            </a:r>
            <a:r>
              <a:rPr lang="en">
                <a:solidFill>
                  <a:schemeClr val="dk1"/>
                </a:solidFill>
                <a:highlight>
                  <a:srgbClr val="FFFCF2"/>
                </a:highlight>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CF2"/>
                </a:highlight>
              </a:rPr>
              <a:t>In examples like this, we see the need for </a:t>
            </a:r>
            <a:r>
              <a:rPr i="1" lang="en">
                <a:solidFill>
                  <a:schemeClr val="dk1"/>
                </a:solidFill>
                <a:highlight>
                  <a:srgbClr val="FFFCF2"/>
                </a:highlight>
              </a:rPr>
              <a:t>structured</a:t>
            </a:r>
            <a:r>
              <a:rPr lang="en">
                <a:solidFill>
                  <a:schemeClr val="dk1"/>
                </a:solidFill>
                <a:highlight>
                  <a:srgbClr val="FFFCF2"/>
                </a:highlight>
              </a:rPr>
              <a:t> data: a single datum actually consists of many pieces. The number of pieces is </a:t>
            </a:r>
            <a:r>
              <a:rPr i="1" lang="en">
                <a:solidFill>
                  <a:schemeClr val="dk1"/>
                </a:solidFill>
                <a:highlight>
                  <a:srgbClr val="FFFCF2"/>
                </a:highlight>
              </a:rPr>
              <a:t>fixed</a:t>
            </a:r>
            <a:r>
              <a:rPr lang="en">
                <a:solidFill>
                  <a:schemeClr val="dk1"/>
                </a:solidFill>
                <a:highlight>
                  <a:srgbClr val="FFFCF2"/>
                </a:highlight>
              </a:rPr>
              <a:t>, but may be of different kinds (some might be numbers, some strings, some images, and different types may be mixed together in that one datum). Some might even be other structured data: for instance, a date usually has at least three parts, the day, month, and year. The parts of a structured datum are called its</a:t>
            </a:r>
            <a:r>
              <a:rPr i="1" lang="en">
                <a:solidFill>
                  <a:schemeClr val="dk1"/>
                </a:solidFill>
                <a:highlight>
                  <a:srgbClr val="FFFCF2"/>
                </a:highlight>
              </a:rPr>
              <a:t>fields</a:t>
            </a:r>
            <a:r>
              <a:rPr lang="en">
                <a:solidFill>
                  <a:schemeClr val="dk1"/>
                </a:solidFill>
                <a:highlight>
                  <a:srgbClr val="FFFCF2"/>
                </a:highlight>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685800" y="2111123"/>
            <a:ext cx="7772400" cy="15464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56" name="Shape 56"/>
          <p:cNvSpPr txBox="1"/>
          <p:nvPr>
            <p:ph idx="1" type="subTitle"/>
          </p:nvPr>
        </p:nvSpPr>
        <p:spPr>
          <a:xfrm>
            <a:off x="685800" y="3786738"/>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1" name="Shape 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4" name="Shape 64"/>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457200" y="5875079"/>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3" name="Shape 73"/>
        <p:cNvGrpSpPr/>
        <p:nvPr/>
      </p:nvGrpSpPr>
      <p:grpSpPr>
        <a:xfrm>
          <a:off x="0" y="0"/>
          <a:ext cx="0" cy="0"/>
          <a:chOff x="0" y="0"/>
          <a:chExt cx="0" cy="0"/>
        </a:xfrm>
      </p:grpSpPr>
      <p:sp>
        <p:nvSpPr>
          <p:cNvPr id="74" name="Shape 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53" name="Shape 53"/>
          <p:cNvSpPr txBox="1"/>
          <p:nvPr>
            <p:ph idx="12" type="sldNum"/>
          </p:nvPr>
        </p:nvSpPr>
        <p:spPr>
          <a:xfrm>
            <a:off x="8556791" y="6333134"/>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t>Unit 4 Lesson 0 - Introduction  to Compound Data</a:t>
            </a:r>
          </a:p>
        </p:txBody>
      </p:sp>
      <p:sp>
        <p:nvSpPr>
          <p:cNvPr id="80" name="Shape 80"/>
          <p:cNvSpPr txBox="1"/>
          <p:nvPr>
            <p:ph idx="1" type="body"/>
          </p:nvPr>
        </p:nvSpPr>
        <p:spPr>
          <a:xfrm>
            <a:off x="6900" y="2924675"/>
            <a:ext cx="8520600" cy="2423699"/>
          </a:xfrm>
          <a:prstGeom prst="rect">
            <a:avLst/>
          </a:prstGeom>
        </p:spPr>
        <p:txBody>
          <a:bodyPr anchorCtr="0" anchor="t" bIns="91425" lIns="91425" rIns="91425" tIns="91425">
            <a:noAutofit/>
          </a:bodyPr>
          <a:lstStyle/>
          <a:p>
            <a:pPr lvl="0">
              <a:spcBef>
                <a:spcPts val="0"/>
              </a:spcBef>
              <a:buNone/>
            </a:pPr>
            <a:r>
              <a:rPr lang="en" sz="3000">
                <a:solidFill>
                  <a:srgbClr val="0000FF"/>
                </a:solidFill>
              </a:rPr>
              <a:t>Do now</a:t>
            </a:r>
          </a:p>
          <a:p>
            <a:pPr lvl="0">
              <a:spcBef>
                <a:spcPts val="0"/>
              </a:spcBef>
              <a:buNone/>
            </a:pPr>
            <a:r>
              <a:rPr lang="en" sz="3000">
                <a:solidFill>
                  <a:srgbClr val="0000FF"/>
                </a:solidFill>
              </a:rPr>
              <a:t>How many </a:t>
            </a:r>
            <a:r>
              <a:rPr i="1" lang="en" sz="3000">
                <a:solidFill>
                  <a:srgbClr val="0000FF"/>
                </a:solidFill>
              </a:rPr>
              <a:t>fields </a:t>
            </a:r>
            <a:r>
              <a:rPr lang="en" sz="3000">
                <a:solidFill>
                  <a:srgbClr val="0000FF"/>
                </a:solidFill>
              </a:rPr>
              <a:t>make up </a:t>
            </a:r>
            <a:r>
              <a:rPr lang="en" sz="3000" u="sng">
                <a:solidFill>
                  <a:srgbClr val="0000FF"/>
                </a:solidFill>
              </a:rPr>
              <a:t>email</a:t>
            </a:r>
            <a:r>
              <a:rPr lang="en" sz="3000">
                <a:solidFill>
                  <a:srgbClr val="0000FF"/>
                </a:solidFill>
              </a:rPr>
              <a:t> data?</a:t>
            </a:r>
          </a:p>
          <a:p>
            <a:pPr lvl="0">
              <a:spcBef>
                <a:spcPts val="0"/>
              </a:spcBef>
              <a:buNone/>
            </a:pPr>
            <a:r>
              <a:rPr lang="en" sz="3000">
                <a:solidFill>
                  <a:srgbClr val="0000FF"/>
                </a:solidFill>
              </a:rPr>
              <a:t>For example a </a:t>
            </a:r>
            <a:r>
              <a:rPr b="1" lang="en" sz="3000">
                <a:solidFill>
                  <a:srgbClr val="0000FF"/>
                </a:solidFill>
              </a:rPr>
              <a:t>subject </a:t>
            </a:r>
            <a:r>
              <a:rPr lang="en" sz="3000">
                <a:solidFill>
                  <a:srgbClr val="0000FF"/>
                </a:solidFill>
              </a:rPr>
              <a:t>is a </a:t>
            </a:r>
            <a:r>
              <a:rPr i="1" lang="en" sz="3000">
                <a:solidFill>
                  <a:srgbClr val="0000FF"/>
                </a:solidFill>
              </a:rPr>
              <a:t>field.</a:t>
            </a:r>
          </a:p>
          <a:p>
            <a:pPr lvl="0" rtl="0">
              <a:spcBef>
                <a:spcPts val="0"/>
              </a:spcBef>
              <a:buNone/>
            </a:pPr>
            <a:r>
              <a:t/>
            </a:r>
            <a:endParaRPr sz="3000">
              <a:solidFill>
                <a:srgbClr val="0000FF"/>
              </a:solidFill>
            </a:endParaRPr>
          </a:p>
        </p:txBody>
      </p:sp>
      <p:pic>
        <p:nvPicPr>
          <p:cNvPr id="81" name="Shape 81"/>
          <p:cNvPicPr preferRelativeResize="0"/>
          <p:nvPr/>
        </p:nvPicPr>
        <p:blipFill>
          <a:blip r:embed="rId3">
            <a:alphaModFix/>
          </a:blip>
          <a:stretch>
            <a:fillRect/>
          </a:stretch>
        </p:blipFill>
        <p:spPr>
          <a:xfrm>
            <a:off x="6900" y="1822274"/>
            <a:ext cx="9144000" cy="763499"/>
          </a:xfrm>
          <a:prstGeom prst="rect">
            <a:avLst/>
          </a:prstGeom>
          <a:noFill/>
          <a:ln>
            <a:noFill/>
          </a:ln>
        </p:spPr>
      </p:pic>
      <p:sp>
        <p:nvSpPr>
          <p:cNvPr id="82" name="Shape 82"/>
          <p:cNvSpPr/>
          <p:nvPr/>
        </p:nvSpPr>
        <p:spPr>
          <a:xfrm>
            <a:off x="2098875" y="1944356"/>
            <a:ext cx="1319400" cy="522900"/>
          </a:xfrm>
          <a:prstGeom prst="ellipse">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3" name="Shape 83"/>
          <p:cNvCxnSpPr>
            <a:endCxn id="82" idx="4"/>
          </p:cNvCxnSpPr>
          <p:nvPr/>
        </p:nvCxnSpPr>
        <p:spPr>
          <a:xfrm rot="10800000">
            <a:off x="2758575" y="2467256"/>
            <a:ext cx="426900" cy="21918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 a dillo is a dillo(number, boolean)</a:t>
            </a:r>
          </a:p>
        </p:txBody>
      </p:sp>
      <p:sp>
        <p:nvSpPr>
          <p:cNvPr id="146" name="Shape 146"/>
          <p:cNvSpPr txBox="1"/>
          <p:nvPr>
            <p:ph idx="1" type="body"/>
          </p:nvPr>
        </p:nvSpPr>
        <p:spPr>
          <a:xfrm>
            <a:off x="62225" y="1106033"/>
            <a:ext cx="9081900" cy="56688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data Armadillo:</a:t>
            </a:r>
          </a:p>
          <a:p>
            <a:pPr lvl="0" rtl="0">
              <a:spcBef>
                <a:spcPts val="0"/>
              </a:spcBef>
              <a:buNone/>
            </a:pPr>
            <a:r>
              <a:rPr lang="en" sz="2200">
                <a:latin typeface="Consolas"/>
                <a:ea typeface="Consolas"/>
                <a:cs typeface="Consolas"/>
                <a:sym typeface="Consolas"/>
              </a:rPr>
              <a:t>  | dillo(length :: Number, dead :: Boolean)</a:t>
            </a:r>
          </a:p>
          <a:p>
            <a:pPr lvl="0" rtl="0">
              <a:spcBef>
                <a:spcPts val="0"/>
              </a:spcBef>
              <a:buNone/>
            </a:pPr>
            <a:r>
              <a:rPr lang="en" sz="2200">
                <a:latin typeface="Consolas"/>
                <a:ea typeface="Consolas"/>
                <a:cs typeface="Consolas"/>
                <a:sym typeface="Consolas"/>
              </a:rPr>
              <a:t>end</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D1 = dillo(20, true)</a:t>
            </a:r>
          </a:p>
          <a:p>
            <a:pPr lvl="0" rtl="0">
              <a:spcBef>
                <a:spcPts val="0"/>
              </a:spcBef>
              <a:buNone/>
            </a:pPr>
            <a:r>
              <a:rPr lang="en" sz="2200">
                <a:latin typeface="Consolas"/>
                <a:ea typeface="Consolas"/>
                <a:cs typeface="Consolas"/>
                <a:sym typeface="Consolas"/>
              </a:rPr>
              <a:t>D2 = dillo(5, false)</a:t>
            </a:r>
          </a:p>
          <a:p>
            <a:pPr lvl="0" rtl="0">
              <a:spcBef>
                <a:spcPts val="0"/>
              </a:spcBef>
              <a:buNone/>
            </a:pPr>
            <a:r>
              <a:t/>
            </a:r>
            <a:endParaRPr sz="2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300"/>
          </a:xfrm>
          <a:prstGeom prst="rect">
            <a:avLst/>
          </a:prstGeom>
        </p:spPr>
        <p:txBody>
          <a:bodyPr anchorCtr="0" anchor="b" bIns="91425" lIns="91425" rIns="91425" tIns="91425">
            <a:noAutofit/>
          </a:bodyPr>
          <a:lstStyle/>
          <a:p>
            <a:pPr lvl="0">
              <a:spcBef>
                <a:spcPts val="0"/>
              </a:spcBef>
              <a:buNone/>
            </a:pPr>
            <a:r>
              <a:rPr lang="en"/>
              <a:t># hit-with-truck: dillo -&gt; dillo</a:t>
            </a:r>
          </a:p>
        </p:txBody>
      </p:sp>
      <p:sp>
        <p:nvSpPr>
          <p:cNvPr id="152" name="Shape 152"/>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 # return dead dillo one unit longer than given dillo </a:t>
            </a:r>
          </a:p>
          <a:p>
            <a:pPr lvl="0">
              <a:spcBef>
                <a:spcPts val="0"/>
              </a:spcBef>
              <a:buNone/>
            </a:pPr>
            <a:r>
              <a:t/>
            </a:r>
            <a:endParaRPr/>
          </a:p>
        </p:txBody>
      </p:sp>
      <p:sp>
        <p:nvSpPr>
          <p:cNvPr id="153" name="Shape 153"/>
          <p:cNvSpPr txBox="1"/>
          <p:nvPr/>
        </p:nvSpPr>
        <p:spPr>
          <a:xfrm>
            <a:off x="1617725" y="2696200"/>
            <a:ext cx="4998300" cy="3442800"/>
          </a:xfrm>
          <a:prstGeom prst="rect">
            <a:avLst/>
          </a:prstGeom>
          <a:noFill/>
          <a:ln>
            <a:noFill/>
          </a:ln>
        </p:spPr>
        <p:txBody>
          <a:bodyPr anchorCtr="0" anchor="t" bIns="91425" lIns="91425" rIns="91425" tIns="91425">
            <a:noAutofit/>
          </a:bodyPr>
          <a:lstStyle/>
          <a:p>
            <a:pPr lvl="0">
              <a:spcBef>
                <a:spcPts val="0"/>
              </a:spcBef>
              <a:buNone/>
            </a:pPr>
            <a:r>
              <a:rPr lang="en" sz="3000"/>
              <a:t>Define the rest of this function using the design recipe.  Write a function header, examples, and a function body.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 hit-with-truck: dillo -&gt; dillo</a:t>
            </a:r>
          </a:p>
        </p:txBody>
      </p:sp>
      <p:sp>
        <p:nvSpPr>
          <p:cNvPr id="159" name="Shape 159"/>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None/>
            </a:pPr>
            <a:r>
              <a:rPr lang="en"/>
              <a:t> # return dead dillo one unit longer than given dillo </a:t>
            </a:r>
          </a:p>
          <a:p>
            <a:pPr lvl="0" rtl="0">
              <a:spcBef>
                <a:spcPts val="0"/>
              </a:spcBef>
              <a:buNone/>
            </a:pPr>
            <a:r>
              <a:t/>
            </a:r>
            <a:endParaRPr/>
          </a:p>
        </p:txBody>
      </p:sp>
      <p:sp>
        <p:nvSpPr>
          <p:cNvPr id="160" name="Shape 160"/>
          <p:cNvSpPr txBox="1"/>
          <p:nvPr/>
        </p:nvSpPr>
        <p:spPr>
          <a:xfrm>
            <a:off x="1617725" y="2696200"/>
            <a:ext cx="4998300" cy="3442800"/>
          </a:xfrm>
          <a:prstGeom prst="rect">
            <a:avLst/>
          </a:prstGeom>
          <a:noFill/>
          <a:ln>
            <a:noFill/>
          </a:ln>
        </p:spPr>
        <p:txBody>
          <a:bodyPr anchorCtr="0" anchor="t" bIns="91425" lIns="91425" rIns="91425" tIns="91425">
            <a:noAutofit/>
          </a:bodyPr>
          <a:lstStyle/>
          <a:p>
            <a:pPr lvl="0" rtl="0">
              <a:spcBef>
                <a:spcPts val="0"/>
              </a:spcBef>
              <a:buNone/>
            </a:pPr>
            <a:r>
              <a:rPr lang="en" sz="3000"/>
              <a:t>Define the rest of this function using the design recipe.  Write a function header, examples, and a function body.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 a tiger is a tiger(string, number, product)</a:t>
            </a:r>
          </a:p>
        </p:txBody>
      </p:sp>
      <p:sp>
        <p:nvSpPr>
          <p:cNvPr id="166" name="Shape 166"/>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 a product is a product(string, string)</a:t>
            </a:r>
          </a:p>
          <a:p>
            <a:pPr lvl="0" rtl="0">
              <a:spcBef>
                <a:spcPts val="0"/>
              </a:spcBef>
              <a:buClr>
                <a:schemeClr val="dk1"/>
              </a:buClr>
              <a:buSzPct val="61111"/>
              <a:buFont typeface="Arial"/>
              <a:buNone/>
            </a:pPr>
            <a:r>
              <a:rPr lang="en" sz="1800"/>
              <a:t>data Product:</a:t>
            </a:r>
          </a:p>
          <a:p>
            <a:pPr lvl="0" rtl="0">
              <a:spcBef>
                <a:spcPts val="0"/>
              </a:spcBef>
              <a:buClr>
                <a:schemeClr val="dk1"/>
              </a:buClr>
              <a:buSzPct val="61111"/>
              <a:buFont typeface="Arial"/>
              <a:buNone/>
            </a:pPr>
            <a:r>
              <a:rPr lang="en" sz="1800"/>
              <a:t>  | product(item :: String, company :: String)</a:t>
            </a:r>
          </a:p>
          <a:p>
            <a:pPr lvl="0" rtl="0">
              <a:spcBef>
                <a:spcPts val="0"/>
              </a:spcBef>
              <a:buClr>
                <a:schemeClr val="dk1"/>
              </a:buClr>
              <a:buSzPct val="61111"/>
              <a:buFont typeface="Arial"/>
              <a:buNone/>
            </a:pPr>
            <a:r>
              <a:rPr lang="en" sz="1800"/>
              <a:t>end</a:t>
            </a:r>
          </a:p>
          <a:p>
            <a:pPr lvl="0" rt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rPr lang="en" sz="1800"/>
              <a:t># a tiger is a tiger(string, number, product)</a:t>
            </a:r>
          </a:p>
          <a:p>
            <a:pPr lvl="0" rtl="0">
              <a:spcBef>
                <a:spcPts val="0"/>
              </a:spcBef>
              <a:buClr>
                <a:schemeClr val="dk1"/>
              </a:buClr>
              <a:buSzPct val="61111"/>
              <a:buFont typeface="Arial"/>
              <a:buNone/>
            </a:pPr>
            <a:r>
              <a:rPr lang="en" sz="1800"/>
              <a:t>data Tiger:</a:t>
            </a:r>
          </a:p>
          <a:p>
            <a:pPr lvl="0" rtl="0">
              <a:spcBef>
                <a:spcPts val="0"/>
              </a:spcBef>
              <a:buClr>
                <a:schemeClr val="dk1"/>
              </a:buClr>
              <a:buSzPct val="61111"/>
              <a:buFont typeface="Arial"/>
              <a:buNone/>
            </a:pPr>
            <a:r>
              <a:rPr lang="en" sz="1800"/>
              <a:t>  | tiger(name :: String, length :: Number, sells :: Product)</a:t>
            </a:r>
          </a:p>
          <a:p>
            <a:pPr lvl="0" rtl="0">
              <a:spcBef>
                <a:spcPts val="0"/>
              </a:spcBef>
              <a:buNone/>
            </a:pPr>
            <a:r>
              <a:rPr lang="en" sz="1800"/>
              <a:t>end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0" y="274633"/>
            <a:ext cx="9343200" cy="1143300"/>
          </a:xfrm>
          <a:prstGeom prst="rect">
            <a:avLst/>
          </a:prstGeom>
        </p:spPr>
        <p:txBody>
          <a:bodyPr anchorCtr="0" anchor="b" bIns="91425" lIns="91425" rIns="91425" tIns="91425">
            <a:noAutofit/>
          </a:bodyPr>
          <a:lstStyle/>
          <a:p>
            <a:pPr lvl="0" rtl="0">
              <a:spcBef>
                <a:spcPts val="0"/>
              </a:spcBef>
              <a:buNone/>
            </a:pPr>
            <a:r>
              <a:rPr lang="en" sz="3000"/>
              <a:t># a tiger is a tiger(string, number, product)</a:t>
            </a:r>
          </a:p>
        </p:txBody>
      </p:sp>
      <p:sp>
        <p:nvSpPr>
          <p:cNvPr id="172" name="Shape 172"/>
          <p:cNvSpPr txBox="1"/>
          <p:nvPr>
            <p:ph idx="1" type="body"/>
          </p:nvPr>
        </p:nvSpPr>
        <p:spPr>
          <a:xfrm>
            <a:off x="114075" y="1600200"/>
            <a:ext cx="8866200" cy="4967700"/>
          </a:xfrm>
          <a:prstGeom prst="rect">
            <a:avLst/>
          </a:prstGeom>
        </p:spPr>
        <p:txBody>
          <a:bodyPr anchorCtr="0" anchor="t" bIns="91425" lIns="91425" rIns="91425" tIns="91425">
            <a:noAutofit/>
          </a:bodyPr>
          <a:lstStyle/>
          <a:p>
            <a:pPr lvl="0" rtl="0">
              <a:spcBef>
                <a:spcPts val="0"/>
              </a:spcBef>
              <a:buNone/>
            </a:pPr>
            <a:r>
              <a:rPr lang="en"/>
              <a:t>Design a function called sells-gas, which returns true if a given tiger sells gas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t>Unit 4 Lesson 0 - Introduction  to Compound Data</a:t>
            </a:r>
          </a:p>
        </p:txBody>
      </p:sp>
      <p:sp>
        <p:nvSpPr>
          <p:cNvPr id="89" name="Shape 89"/>
          <p:cNvSpPr txBox="1"/>
          <p:nvPr>
            <p:ph idx="1" type="body"/>
          </p:nvPr>
        </p:nvSpPr>
        <p:spPr>
          <a:xfrm>
            <a:off x="6900" y="2924675"/>
            <a:ext cx="8520600" cy="2423699"/>
          </a:xfrm>
          <a:prstGeom prst="rect">
            <a:avLst/>
          </a:prstGeom>
        </p:spPr>
        <p:txBody>
          <a:bodyPr anchorCtr="0" anchor="t" bIns="91425" lIns="91425" rIns="91425" tIns="91425">
            <a:noAutofit/>
          </a:bodyPr>
          <a:lstStyle/>
          <a:p>
            <a:pPr lvl="0" rtl="0">
              <a:spcBef>
                <a:spcPts val="0"/>
              </a:spcBef>
              <a:buNone/>
            </a:pPr>
            <a:r>
              <a:rPr lang="en" sz="3000">
                <a:solidFill>
                  <a:srgbClr val="0000FF"/>
                </a:solidFill>
              </a:rPr>
              <a:t>How many </a:t>
            </a:r>
            <a:r>
              <a:rPr i="1" lang="en" sz="3000">
                <a:solidFill>
                  <a:srgbClr val="0000FF"/>
                </a:solidFill>
              </a:rPr>
              <a:t>fields </a:t>
            </a:r>
            <a:r>
              <a:rPr lang="en" sz="3000">
                <a:solidFill>
                  <a:srgbClr val="0000FF"/>
                </a:solidFill>
              </a:rPr>
              <a:t>make up </a:t>
            </a:r>
            <a:r>
              <a:rPr lang="en" sz="3000" u="sng">
                <a:solidFill>
                  <a:srgbClr val="0000FF"/>
                </a:solidFill>
              </a:rPr>
              <a:t>a song</a:t>
            </a:r>
            <a:r>
              <a:rPr lang="en" sz="3000">
                <a:solidFill>
                  <a:srgbClr val="0000FF"/>
                </a:solidFill>
              </a:rPr>
              <a:t> in iTunes?</a:t>
            </a:r>
          </a:p>
          <a:p>
            <a:pPr lvl="0" rtl="0">
              <a:spcBef>
                <a:spcPts val="0"/>
              </a:spcBef>
              <a:buNone/>
            </a:pPr>
            <a:r>
              <a:rPr lang="en" sz="3000">
                <a:solidFill>
                  <a:srgbClr val="0000FF"/>
                </a:solidFill>
              </a:rPr>
              <a:t>For example a </a:t>
            </a:r>
            <a:r>
              <a:rPr b="1" lang="en" sz="3000">
                <a:solidFill>
                  <a:srgbClr val="0000FF"/>
                </a:solidFill>
              </a:rPr>
              <a:t>title </a:t>
            </a:r>
            <a:r>
              <a:rPr lang="en" sz="3000">
                <a:solidFill>
                  <a:srgbClr val="0000FF"/>
                </a:solidFill>
              </a:rPr>
              <a:t>is a </a:t>
            </a:r>
            <a:r>
              <a:rPr i="1" lang="en" sz="3000">
                <a:solidFill>
                  <a:srgbClr val="0000FF"/>
                </a:solidFill>
              </a:rPr>
              <a:t>field.</a:t>
            </a:r>
          </a:p>
          <a:p>
            <a:pPr lvl="0" rtl="0">
              <a:spcBef>
                <a:spcPts val="0"/>
              </a:spcBef>
              <a:buNone/>
            </a:pPr>
            <a:r>
              <a:t/>
            </a:r>
            <a:endParaRPr sz="3000">
              <a:solidFill>
                <a:srgbClr val="0000FF"/>
              </a:solidFill>
            </a:endParaRPr>
          </a:p>
        </p:txBody>
      </p:sp>
      <p:pic>
        <p:nvPicPr>
          <p:cNvPr id="90" name="Shape 90"/>
          <p:cNvPicPr preferRelativeResize="0"/>
          <p:nvPr/>
        </p:nvPicPr>
        <p:blipFill>
          <a:blip r:embed="rId3">
            <a:alphaModFix/>
          </a:blip>
          <a:stretch>
            <a:fillRect/>
          </a:stretch>
        </p:blipFill>
        <p:spPr>
          <a:xfrm>
            <a:off x="-59425" y="1893125"/>
            <a:ext cx="9144000" cy="4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300"/>
          </a:xfrm>
          <a:prstGeom prst="rect">
            <a:avLst/>
          </a:prstGeom>
        </p:spPr>
        <p:txBody>
          <a:bodyPr anchorCtr="0" anchor="b" bIns="91425" lIns="91425" rIns="91425" tIns="91425">
            <a:noAutofit/>
          </a:bodyPr>
          <a:lstStyle/>
          <a:p>
            <a:pPr lvl="0">
              <a:spcBef>
                <a:spcPts val="0"/>
              </a:spcBef>
              <a:buNone/>
            </a:pPr>
            <a:r>
              <a:rPr lang="en"/>
              <a:t>a Boa </a:t>
            </a:r>
          </a:p>
          <a:p>
            <a:pPr lvl="0">
              <a:spcBef>
                <a:spcPts val="0"/>
              </a:spcBef>
              <a:buNone/>
            </a:pPr>
            <a:r>
              <a:rPr lang="en"/>
              <a:t>is a boa(string, number, string)</a:t>
            </a:r>
          </a:p>
        </p:txBody>
      </p:sp>
      <p:sp>
        <p:nvSpPr>
          <p:cNvPr id="96" name="Shape 96"/>
          <p:cNvSpPr txBox="1"/>
          <p:nvPr>
            <p:ph idx="1" type="body"/>
          </p:nvPr>
        </p:nvSpPr>
        <p:spPr>
          <a:xfrm>
            <a:off x="62225" y="1614033"/>
            <a:ext cx="8938800" cy="31761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nsolas"/>
                <a:ea typeface="Consolas"/>
                <a:cs typeface="Consolas"/>
                <a:sym typeface="Consolas"/>
              </a:rPr>
              <a:t>data Boa:</a:t>
            </a:r>
          </a:p>
          <a:p>
            <a:pPr lvl="0">
              <a:spcBef>
                <a:spcPts val="0"/>
              </a:spcBef>
              <a:buClr>
                <a:schemeClr val="dk1"/>
              </a:buClr>
              <a:buSzPct val="36666"/>
              <a:buFont typeface="Arial"/>
              <a:buNone/>
            </a:pPr>
            <a:r>
              <a:rPr lang="en">
                <a:latin typeface="Consolas"/>
                <a:ea typeface="Consolas"/>
                <a:cs typeface="Consolas"/>
                <a:sym typeface="Consolas"/>
              </a:rPr>
              <a:t>   boa(name :: String,</a:t>
            </a:r>
          </a:p>
          <a:p>
            <a:pPr lvl="0">
              <a:spcBef>
                <a:spcPts val="0"/>
              </a:spcBef>
              <a:buClr>
                <a:schemeClr val="dk1"/>
              </a:buClr>
              <a:buSzPct val="36666"/>
              <a:buFont typeface="Arial"/>
              <a:buNone/>
            </a:pPr>
            <a:r>
              <a:rPr lang="en">
                <a:latin typeface="Consolas"/>
                <a:ea typeface="Consolas"/>
                <a:cs typeface="Consolas"/>
                <a:sym typeface="Consolas"/>
              </a:rPr>
              <a:t>   length   :: Number, </a:t>
            </a:r>
          </a:p>
          <a:p>
            <a:pPr lvl="0" rtl="0">
              <a:spcBef>
                <a:spcPts val="0"/>
              </a:spcBef>
              <a:buClr>
                <a:schemeClr val="dk1"/>
              </a:buClr>
              <a:buSzPct val="36666"/>
              <a:buFont typeface="Arial"/>
              <a:buNone/>
            </a:pPr>
            <a:r>
              <a:rPr lang="en">
                <a:latin typeface="Consolas"/>
                <a:ea typeface="Consolas"/>
                <a:cs typeface="Consolas"/>
                <a:sym typeface="Consolas"/>
              </a:rPr>
              <a:t>   eats     :: String)</a:t>
            </a:r>
          </a:p>
          <a:p>
            <a:pPr lvl="0">
              <a:spcBef>
                <a:spcPts val="0"/>
              </a:spcBef>
              <a:buNone/>
            </a:pPr>
            <a:r>
              <a:rPr lang="en">
                <a:latin typeface="Consolas"/>
                <a:ea typeface="Consolas"/>
                <a:cs typeface="Consolas"/>
                <a:sym typeface="Consolas"/>
              </a:rPr>
              <a:t>end</a:t>
            </a:r>
          </a:p>
        </p:txBody>
      </p:sp>
      <p:pic>
        <p:nvPicPr>
          <p:cNvPr descr="Boa, Constrictor" id="97" name="Shape 97"/>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 boa is a boa(string, number, string)</a:t>
            </a:r>
          </a:p>
        </p:txBody>
      </p:sp>
      <p:sp>
        <p:nvSpPr>
          <p:cNvPr id="103" name="Shape 103"/>
          <p:cNvSpPr txBox="1"/>
          <p:nvPr>
            <p:ph idx="1" type="body"/>
          </p:nvPr>
        </p:nvSpPr>
        <p:spPr>
          <a:xfrm>
            <a:off x="62225" y="1614033"/>
            <a:ext cx="8938800" cy="37344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data Boa:</a:t>
            </a:r>
          </a:p>
          <a:p>
            <a:pPr lvl="0" rtl="0">
              <a:spcBef>
                <a:spcPts val="0"/>
              </a:spcBef>
              <a:buNone/>
            </a:pPr>
            <a:r>
              <a:rPr lang="en" sz="2200">
                <a:latin typeface="Consolas"/>
                <a:ea typeface="Consolas"/>
                <a:cs typeface="Consolas"/>
                <a:sym typeface="Consolas"/>
              </a:rPr>
              <a:t>  boa(name :: String, length :: Number, eats :: String)</a:t>
            </a:r>
          </a:p>
          <a:p>
            <a:pPr lvl="0" rtl="0">
              <a:spcBef>
                <a:spcPts val="0"/>
              </a:spcBef>
              <a:buNone/>
            </a:pPr>
            <a:r>
              <a:rPr lang="en" sz="2200">
                <a:latin typeface="Consolas"/>
                <a:ea typeface="Consolas"/>
                <a:cs typeface="Consolas"/>
                <a:sym typeface="Consolas"/>
              </a:rPr>
              <a:t>end</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B1 = boa("Slinky", 30, "pets")</a:t>
            </a:r>
          </a:p>
          <a:p>
            <a:pPr lvl="0" rtl="0">
              <a:spcBef>
                <a:spcPts val="0"/>
              </a:spcBef>
              <a:buNone/>
            </a:pPr>
            <a:r>
              <a:rPr lang="en" sz="2200">
                <a:latin typeface="Consolas"/>
                <a:ea typeface="Consolas"/>
                <a:cs typeface="Consolas"/>
                <a:sym typeface="Consolas"/>
              </a:rPr>
              <a:t>B2 = boa("Slim", 50, "homework")</a:t>
            </a:r>
          </a:p>
          <a:p>
            <a:pPr lvl="0" rtl="0">
              <a:spcBef>
                <a:spcPts val="0"/>
              </a:spcBef>
              <a:buNone/>
            </a:pPr>
            <a:r>
              <a:t/>
            </a:r>
            <a:endParaRPr sz="2200">
              <a:latin typeface="Consolas"/>
              <a:ea typeface="Consolas"/>
              <a:cs typeface="Consolas"/>
              <a:sym typeface="Consolas"/>
            </a:endParaRPr>
          </a:p>
        </p:txBody>
      </p:sp>
      <p:pic>
        <p:nvPicPr>
          <p:cNvPr descr="Boa, Constrictor" id="104" name="Shape 104"/>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p:nvPr/>
        </p:nvSpPr>
        <p:spPr>
          <a:xfrm>
            <a:off x="873600" y="4250175"/>
            <a:ext cx="556800" cy="44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11" name="Shape 111"/>
          <p:cNvSpPr txBox="1"/>
          <p:nvPr>
            <p:ph idx="1" type="body"/>
          </p:nvPr>
        </p:nvSpPr>
        <p:spPr>
          <a:xfrm>
            <a:off x="62225" y="1614028"/>
            <a:ext cx="8938800" cy="30213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data Boa:</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  boa(name :: String, length :: Number, eats :: String)</a:t>
            </a:r>
          </a:p>
          <a:p>
            <a:pPr lvl="0">
              <a:spcBef>
                <a:spcPts val="0"/>
              </a:spcBef>
              <a:buNone/>
            </a:pPr>
            <a:r>
              <a:rPr lang="en" sz="2200">
                <a:solidFill>
                  <a:srgbClr val="999999"/>
                </a:solidFill>
                <a:latin typeface="Consolas"/>
                <a:ea typeface="Consolas"/>
                <a:cs typeface="Consolas"/>
                <a:sym typeface="Consolas"/>
              </a:rPr>
              <a:t>end</a:t>
            </a:r>
          </a:p>
          <a:p>
            <a:pPr lvl="0">
              <a:spcBef>
                <a:spcPts val="0"/>
              </a:spcBef>
              <a:buClr>
                <a:schemeClr val="dk1"/>
              </a:buClr>
              <a:buSzPct val="50000"/>
              <a:buFont typeface="Arial"/>
              <a:buNone/>
            </a:pPr>
            <a:r>
              <a:t/>
            </a:r>
            <a:endParaRPr sz="2200">
              <a:latin typeface="Consolas"/>
              <a:ea typeface="Consolas"/>
              <a:cs typeface="Consolas"/>
              <a:sym typeface="Consolas"/>
            </a:endParaRPr>
          </a:p>
          <a:p>
            <a:pPr lv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constructor </a:t>
            </a:r>
            <a:r>
              <a:rPr lang="en" sz="2200">
                <a:latin typeface="Consolas"/>
                <a:ea typeface="Consolas"/>
                <a:cs typeface="Consolas"/>
                <a:sym typeface="Consolas"/>
              </a:rPr>
              <a:t>function</a:t>
            </a:r>
          </a:p>
          <a:p>
            <a:pPr lvl="0">
              <a:spcBef>
                <a:spcPts val="0"/>
              </a:spcBef>
              <a:buNone/>
            </a:pPr>
            <a:r>
              <a:rPr lang="en" sz="2200">
                <a:latin typeface="Consolas"/>
                <a:ea typeface="Consolas"/>
                <a:cs typeface="Consolas"/>
                <a:sym typeface="Consolas"/>
              </a:rPr>
              <a:t># boa : String Number String -&gt; Boa</a:t>
            </a:r>
          </a:p>
          <a:p>
            <a:pPr lvl="0" rtl="0">
              <a:spcBef>
                <a:spcPts val="0"/>
              </a:spcBef>
              <a:buNone/>
            </a:pPr>
            <a:r>
              <a:rPr lang="en" sz="2200">
                <a:latin typeface="Consolas"/>
                <a:ea typeface="Consolas"/>
                <a:cs typeface="Consolas"/>
                <a:sym typeface="Consolas"/>
              </a:rPr>
              <a:t>B1 = boa("Slinky", 30, "pets")</a:t>
            </a:r>
          </a:p>
        </p:txBody>
      </p:sp>
      <p:pic>
        <p:nvPicPr>
          <p:cNvPr descr="Boa, Constrictor" id="112" name="Shape 112"/>
          <p:cNvPicPr preferRelativeResize="0"/>
          <p:nvPr/>
        </p:nvPicPr>
        <p:blipFill>
          <a:blip r:embed="rId3">
            <a:alphaModFix/>
          </a:blip>
          <a:stretch>
            <a:fillRect/>
          </a:stretch>
        </p:blipFill>
        <p:spPr>
          <a:xfrm>
            <a:off x="6191425" y="3302300"/>
            <a:ext cx="2621675" cy="1966250"/>
          </a:xfrm>
          <a:prstGeom prst="rect">
            <a:avLst/>
          </a:prstGeom>
          <a:noFill/>
          <a:ln>
            <a:noFill/>
          </a:ln>
        </p:spPr>
      </p:pic>
      <p:cxnSp>
        <p:nvCxnSpPr>
          <p:cNvPr id="113" name="Shape 113"/>
          <p:cNvCxnSpPr/>
          <p:nvPr/>
        </p:nvCxnSpPr>
        <p:spPr>
          <a:xfrm flipH="1" rot="10800000">
            <a:off x="1200450" y="3702150"/>
            <a:ext cx="514200" cy="552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19" name="Shape 119"/>
          <p:cNvSpPr txBox="1"/>
          <p:nvPr>
            <p:ph idx="1" type="body"/>
          </p:nvPr>
        </p:nvSpPr>
        <p:spPr>
          <a:xfrm>
            <a:off x="62225" y="1614033"/>
            <a:ext cx="8938800" cy="49677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data Boa:</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  boa(name :: String, length :: Number, eats :: String)</a:t>
            </a:r>
          </a:p>
          <a:p>
            <a:pPr lvl="0">
              <a:spcBef>
                <a:spcPts val="0"/>
              </a:spcBef>
              <a:buClr>
                <a:schemeClr val="dk1"/>
              </a:buClr>
              <a:buSzPct val="50000"/>
              <a:buFont typeface="Arial"/>
              <a:buNone/>
            </a:pPr>
            <a:r>
              <a:rPr lang="en" sz="2200">
                <a:solidFill>
                  <a:srgbClr val="999999"/>
                </a:solidFill>
                <a:latin typeface="Consolas"/>
                <a:ea typeface="Consolas"/>
                <a:cs typeface="Consolas"/>
                <a:sym typeface="Consolas"/>
              </a:rPr>
              <a:t>end</a:t>
            </a:r>
          </a:p>
          <a:p>
            <a:pPr lv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accessor </a:t>
            </a:r>
            <a:r>
              <a:rPr lang="en" sz="2200">
                <a:latin typeface="Consolas"/>
                <a:ea typeface="Consolas"/>
                <a:cs typeface="Consolas"/>
                <a:sym typeface="Consolas"/>
              </a:rPr>
              <a:t>functions</a:t>
            </a:r>
          </a:p>
          <a:p>
            <a:pPr lvl="0" rt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.name   : Boa -&gt; String</a:t>
            </a:r>
          </a:p>
          <a:p>
            <a:pPr lvl="0" rt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.length : Boa -&gt; Number</a:t>
            </a:r>
          </a:p>
          <a:p>
            <a:pPr lvl="0">
              <a:spcBef>
                <a:spcPts val="0"/>
              </a:spcBef>
              <a:buNone/>
            </a:pPr>
            <a:r>
              <a:rPr lang="en" sz="2200">
                <a:latin typeface="Consolas"/>
                <a:ea typeface="Consolas"/>
                <a:cs typeface="Consolas"/>
                <a:sym typeface="Consolas"/>
              </a:rPr>
              <a:t># </a:t>
            </a:r>
            <a:r>
              <a:rPr i="1" lang="en" sz="2200">
                <a:latin typeface="Consolas"/>
                <a:ea typeface="Consolas"/>
                <a:cs typeface="Consolas"/>
                <a:sym typeface="Consolas"/>
              </a:rPr>
              <a:t>nameOfBoa</a:t>
            </a:r>
            <a:r>
              <a:rPr lang="en" sz="2200">
                <a:latin typeface="Consolas"/>
                <a:ea typeface="Consolas"/>
                <a:cs typeface="Consolas"/>
                <a:sym typeface="Consolas"/>
              </a:rPr>
              <a:t>.eats   : Boa -&gt; String</a:t>
            </a:r>
          </a:p>
          <a:p>
            <a:pPr lvl="0" rtl="0">
              <a:spcBef>
                <a:spcPts val="0"/>
              </a:spcBef>
              <a:buNone/>
            </a:pPr>
            <a:r>
              <a:t/>
            </a:r>
            <a:endParaRPr sz="2200">
              <a:latin typeface="Consolas"/>
              <a:ea typeface="Consolas"/>
              <a:cs typeface="Consolas"/>
              <a:sym typeface="Consolas"/>
            </a:endParaRPr>
          </a:p>
          <a:p>
            <a:pPr lvl="0">
              <a:spcBef>
                <a:spcPts val="0"/>
              </a:spcBef>
              <a:buClr>
                <a:schemeClr val="dk1"/>
              </a:buClr>
              <a:buSzPct val="50000"/>
              <a:buFont typeface="Arial"/>
              <a:buNone/>
            </a:pPr>
            <a:r>
              <a:rPr lang="en" sz="2200">
                <a:latin typeface="Consolas"/>
                <a:ea typeface="Consolas"/>
                <a:cs typeface="Consolas"/>
                <a:sym typeface="Consolas"/>
              </a:rPr>
              <a:t>B2 = boa("Slim", 50, "homework")</a:t>
            </a:r>
          </a:p>
          <a:p>
            <a:pPr lvl="0">
              <a:spcBef>
                <a:spcPts val="0"/>
              </a:spcBef>
              <a:buClr>
                <a:schemeClr val="dk1"/>
              </a:buClr>
              <a:buSzPct val="50000"/>
              <a:buFont typeface="Arial"/>
              <a:buNone/>
            </a:pPr>
            <a:r>
              <a:rPr lang="en" sz="2200">
                <a:latin typeface="Consolas"/>
                <a:ea typeface="Consolas"/>
                <a:cs typeface="Consolas"/>
                <a:sym typeface="Consolas"/>
              </a:rPr>
              <a:t>B2.name   -&gt; “Slim”</a:t>
            </a:r>
          </a:p>
          <a:p>
            <a:pPr lvl="0">
              <a:spcBef>
                <a:spcPts val="0"/>
              </a:spcBef>
              <a:buClr>
                <a:schemeClr val="dk1"/>
              </a:buClr>
              <a:buSzPct val="50000"/>
              <a:buFont typeface="Arial"/>
              <a:buNone/>
            </a:pPr>
            <a:r>
              <a:rPr lang="en" sz="2200">
                <a:latin typeface="Consolas"/>
                <a:ea typeface="Consolas"/>
                <a:cs typeface="Consolas"/>
                <a:sym typeface="Consolas"/>
              </a:rPr>
              <a:t>B2.length -&gt; 50</a:t>
            </a:r>
          </a:p>
          <a:p>
            <a:pPr lvl="0" rtl="0">
              <a:spcBef>
                <a:spcPts val="0"/>
              </a:spcBef>
              <a:buClr>
                <a:schemeClr val="dk1"/>
              </a:buClr>
              <a:buSzPct val="50000"/>
              <a:buFont typeface="Arial"/>
              <a:buNone/>
            </a:pPr>
            <a:r>
              <a:rPr lang="en" sz="2200">
                <a:latin typeface="Consolas"/>
                <a:ea typeface="Consolas"/>
                <a:cs typeface="Consolas"/>
                <a:sym typeface="Consolas"/>
              </a:rPr>
              <a:t>B2.eats   -&gt; “homework”</a:t>
            </a:r>
          </a:p>
        </p:txBody>
      </p:sp>
      <p:pic>
        <p:nvPicPr>
          <p:cNvPr descr="Boa, Constrictor" id="120" name="Shape 120"/>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definitions also create functions</a:t>
            </a:r>
          </a:p>
        </p:txBody>
      </p:sp>
      <p:sp>
        <p:nvSpPr>
          <p:cNvPr id="126" name="Shape 126"/>
          <p:cNvSpPr txBox="1"/>
          <p:nvPr>
            <p:ph idx="1" type="body"/>
          </p:nvPr>
        </p:nvSpPr>
        <p:spPr>
          <a:xfrm>
            <a:off x="62225" y="1614033"/>
            <a:ext cx="8938800" cy="4967700"/>
          </a:xfrm>
          <a:prstGeom prst="rect">
            <a:avLst/>
          </a:prstGeom>
        </p:spPr>
        <p:txBody>
          <a:bodyPr anchorCtr="0" anchor="t" bIns="91425" lIns="91425" rIns="91425" tIns="91425">
            <a:noAutofit/>
          </a:bodyPr>
          <a:lstStyle/>
          <a:p>
            <a:pPr lvl="0">
              <a:spcBef>
                <a:spcPts val="0"/>
              </a:spcBef>
              <a:buClr>
                <a:schemeClr val="dk1"/>
              </a:buClr>
              <a:buSzPct val="50000"/>
              <a:buFont typeface="Arial"/>
              <a:buNone/>
            </a:pPr>
            <a:r>
              <a:rPr lang="en" sz="2200">
                <a:latin typeface="Consolas"/>
                <a:ea typeface="Consolas"/>
                <a:cs typeface="Consolas"/>
                <a:sym typeface="Consolas"/>
              </a:rPr>
              <a:t>data Boa:</a:t>
            </a:r>
          </a:p>
          <a:p>
            <a:pPr lvl="0">
              <a:spcBef>
                <a:spcPts val="0"/>
              </a:spcBef>
              <a:buClr>
                <a:schemeClr val="dk1"/>
              </a:buClr>
              <a:buSzPct val="50000"/>
              <a:buFont typeface="Arial"/>
              <a:buNone/>
            </a:pPr>
            <a:r>
              <a:rPr lang="en" sz="2200">
                <a:latin typeface="Consolas"/>
                <a:ea typeface="Consolas"/>
                <a:cs typeface="Consolas"/>
                <a:sym typeface="Consolas"/>
              </a:rPr>
              <a:t>  boa(name :: String, length :: Number, eats :: String)</a:t>
            </a:r>
          </a:p>
          <a:p>
            <a:pPr lvl="0">
              <a:spcBef>
                <a:spcPts val="0"/>
              </a:spcBef>
              <a:buClr>
                <a:schemeClr val="dk1"/>
              </a:buClr>
              <a:buSzPct val="50000"/>
              <a:buFont typeface="Arial"/>
              <a:buNone/>
            </a:pPr>
            <a:r>
              <a:rPr lang="en" sz="2200">
                <a:latin typeface="Consolas"/>
                <a:ea typeface="Consolas"/>
                <a:cs typeface="Consolas"/>
                <a:sym typeface="Consolas"/>
              </a:rPr>
              <a:t>end</a:t>
            </a:r>
          </a:p>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 Boa </a:t>
            </a:r>
            <a:r>
              <a:rPr b="1" lang="en" sz="2200">
                <a:latin typeface="Consolas"/>
                <a:ea typeface="Consolas"/>
                <a:cs typeface="Consolas"/>
                <a:sym typeface="Consolas"/>
              </a:rPr>
              <a:t>predicate</a:t>
            </a:r>
            <a:r>
              <a:rPr lang="en" sz="2200">
                <a:latin typeface="Consolas"/>
                <a:ea typeface="Consolas"/>
                <a:cs typeface="Consolas"/>
                <a:sym typeface="Consolas"/>
              </a:rPr>
              <a:t> function</a:t>
            </a:r>
          </a:p>
          <a:p>
            <a:pPr lvl="0">
              <a:spcBef>
                <a:spcPts val="0"/>
              </a:spcBef>
              <a:buNone/>
            </a:pPr>
            <a:r>
              <a:rPr lang="en" sz="2200">
                <a:latin typeface="Consolas"/>
                <a:ea typeface="Consolas"/>
                <a:cs typeface="Consolas"/>
                <a:sym typeface="Consolas"/>
              </a:rPr>
              <a:t># is-boa: Data -&gt; Boolean</a:t>
            </a:r>
          </a:p>
          <a:p>
            <a:pPr lvl="0">
              <a:spcBef>
                <a:spcPts val="0"/>
              </a:spcBef>
              <a:buNone/>
            </a:pPr>
            <a:r>
              <a:t/>
            </a:r>
            <a:endParaRPr sz="2200">
              <a:latin typeface="Consolas"/>
              <a:ea typeface="Consolas"/>
              <a:cs typeface="Consolas"/>
              <a:sym typeface="Consolas"/>
            </a:endParaRPr>
          </a:p>
          <a:p>
            <a:pPr lvl="0">
              <a:spcBef>
                <a:spcPts val="0"/>
              </a:spcBef>
              <a:buClr>
                <a:schemeClr val="dk1"/>
              </a:buClr>
              <a:buSzPct val="50000"/>
              <a:buFont typeface="Arial"/>
              <a:buNone/>
            </a:pPr>
            <a:r>
              <a:rPr lang="en" sz="2200">
                <a:latin typeface="Consolas"/>
                <a:ea typeface="Consolas"/>
                <a:cs typeface="Consolas"/>
                <a:sym typeface="Consolas"/>
              </a:rPr>
              <a:t>B2 = boa("Slim", 50, "homework")</a:t>
            </a:r>
          </a:p>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is-boa(B2) -&gt; true</a:t>
            </a:r>
          </a:p>
          <a:p>
            <a:pPr lvl="0" rtl="0">
              <a:spcBef>
                <a:spcPts val="0"/>
              </a:spcBef>
              <a:buNone/>
            </a:pPr>
            <a:r>
              <a:t/>
            </a:r>
            <a:endParaRPr sz="2200">
              <a:latin typeface="Consolas"/>
              <a:ea typeface="Consolas"/>
              <a:cs typeface="Consolas"/>
              <a:sym typeface="Consolas"/>
            </a:endParaRPr>
          </a:p>
        </p:txBody>
      </p:sp>
      <p:pic>
        <p:nvPicPr>
          <p:cNvPr descr="Boa, Constrictor" id="127" name="Shape 127"/>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write 3 examples of boa-fit-cage </a:t>
            </a:r>
          </a:p>
        </p:txBody>
      </p:sp>
      <p:sp>
        <p:nvSpPr>
          <p:cNvPr id="133" name="Shape 133"/>
          <p:cNvSpPr txBox="1"/>
          <p:nvPr>
            <p:ph idx="1" type="body"/>
          </p:nvPr>
        </p:nvSpPr>
        <p:spPr>
          <a:xfrm>
            <a:off x="62225" y="1614033"/>
            <a:ext cx="9081900" cy="49677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fun boa-fit-cage(aboa :: Boa, limit :: Number) -&gt; Boolean:</a:t>
            </a:r>
          </a:p>
          <a:p>
            <a:pPr lvl="0">
              <a:spcBef>
                <a:spcPts val="0"/>
              </a:spcBef>
              <a:buNone/>
            </a:pPr>
            <a:r>
              <a:rPr lang="en" sz="2200">
                <a:latin typeface="Consolas"/>
                <a:ea typeface="Consolas"/>
                <a:cs typeface="Consolas"/>
                <a:sym typeface="Consolas"/>
              </a:rPr>
              <a:t>  doc: “consumes a boa and a limit and produces true if the boa will fit inside the cage, false if it will not”</a:t>
            </a:r>
          </a:p>
          <a:p>
            <a:pPr lvl="0">
              <a:spcBef>
                <a:spcPts val="0"/>
              </a:spcBef>
              <a:buNone/>
            </a:pPr>
            <a:r>
              <a:t/>
            </a:r>
            <a:endParaRPr sz="2200">
              <a:latin typeface="Consolas"/>
              <a:ea typeface="Consolas"/>
              <a:cs typeface="Consolas"/>
              <a:sym typeface="Consolas"/>
            </a:endParaRPr>
          </a:p>
          <a:p>
            <a:pPr lvl="0" rtl="0">
              <a:spcBef>
                <a:spcPts val="0"/>
              </a:spcBef>
              <a:buNone/>
            </a:pPr>
            <a:r>
              <a:t/>
            </a:r>
            <a:endParaRPr sz="2200">
              <a:latin typeface="Consolas"/>
              <a:ea typeface="Consolas"/>
              <a:cs typeface="Consolas"/>
              <a:sym typeface="Consolas"/>
            </a:endParaRPr>
          </a:p>
        </p:txBody>
      </p:sp>
      <p:pic>
        <p:nvPicPr>
          <p:cNvPr descr="Boa, Constrictor" id="134" name="Shape 134"/>
          <p:cNvPicPr preferRelativeResize="0"/>
          <p:nvPr/>
        </p:nvPicPr>
        <p:blipFill>
          <a:blip r:embed="rId3">
            <a:alphaModFix/>
          </a:blip>
          <a:stretch>
            <a:fillRect/>
          </a:stretch>
        </p:blipFill>
        <p:spPr>
          <a:xfrm>
            <a:off x="6191425" y="3302300"/>
            <a:ext cx="2621675" cy="196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write 3 examples of boa-fit-cage </a:t>
            </a:r>
          </a:p>
        </p:txBody>
      </p:sp>
      <p:sp>
        <p:nvSpPr>
          <p:cNvPr id="140" name="Shape 140"/>
          <p:cNvSpPr txBox="1"/>
          <p:nvPr>
            <p:ph idx="1" type="body"/>
          </p:nvPr>
        </p:nvSpPr>
        <p:spPr>
          <a:xfrm>
            <a:off x="31050" y="1070383"/>
            <a:ext cx="9081900" cy="5668800"/>
          </a:xfrm>
          <a:prstGeom prst="rect">
            <a:avLst/>
          </a:prstGeom>
        </p:spPr>
        <p:txBody>
          <a:bodyPr anchorCtr="0" anchor="t" bIns="91425" lIns="91425" rIns="91425" tIns="91425">
            <a:noAutofit/>
          </a:bodyPr>
          <a:lstStyle/>
          <a:p>
            <a:pPr lv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fun boa-fit-cage(aboa :: Boa, limit :: Number) -&gt; Boolean:</a:t>
            </a:r>
          </a:p>
          <a:p>
            <a:pPr lvl="0" rtl="0">
              <a:spcBef>
                <a:spcPts val="0"/>
              </a:spcBef>
              <a:buNone/>
            </a:pPr>
            <a:r>
              <a:rPr lang="en" sz="2200">
                <a:latin typeface="Consolas"/>
                <a:ea typeface="Consolas"/>
                <a:cs typeface="Consolas"/>
                <a:sym typeface="Consolas"/>
              </a:rPr>
              <a:t>  doc: “consumes a boa and a limit and produces true if the boa will fit inside the cage, false if it will not”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  aboa.length &lt;= limit  </a:t>
            </a:r>
          </a:p>
          <a:p>
            <a:pPr lvl="0">
              <a:spcBef>
                <a:spcPts val="0"/>
              </a:spcBef>
              <a:buNone/>
            </a:pPr>
            <a:r>
              <a:rPr lang="en" sz="2200">
                <a:latin typeface="Consolas"/>
                <a:ea typeface="Consolas"/>
                <a:cs typeface="Consolas"/>
                <a:sym typeface="Consolas"/>
              </a:rPr>
              <a:t>end</a:t>
            </a:r>
          </a:p>
          <a:p>
            <a:pPr lvl="0" rtl="0">
              <a:spcBef>
                <a:spcPts val="0"/>
              </a:spcBef>
              <a:buNone/>
            </a:pPr>
            <a:r>
              <a:rPr lang="en" sz="2200">
                <a:latin typeface="Consolas"/>
                <a:ea typeface="Consolas"/>
                <a:cs typeface="Consolas"/>
                <a:sym typeface="Consolas"/>
              </a:rPr>
              <a:t>check:</a:t>
            </a:r>
          </a:p>
          <a:p>
            <a:pPr lvl="0" rtl="0">
              <a:spcBef>
                <a:spcPts val="0"/>
              </a:spcBef>
              <a:buNone/>
            </a:pPr>
            <a:r>
              <a:rPr lang="en" sz="2200">
                <a:latin typeface="Consolas"/>
                <a:ea typeface="Consolas"/>
                <a:cs typeface="Consolas"/>
                <a:sym typeface="Consolas"/>
              </a:rPr>
              <a:t>  boa-fit-cage(B2), 10)                       is false</a:t>
            </a:r>
          </a:p>
          <a:p>
            <a:pPr lvl="0" rtl="0">
              <a:spcBef>
                <a:spcPts val="0"/>
              </a:spcBef>
              <a:buNone/>
            </a:pPr>
            <a:r>
              <a:rPr lang="en" sz="2200">
                <a:latin typeface="Consolas"/>
                <a:ea typeface="Consolas"/>
                <a:cs typeface="Consolas"/>
                <a:sym typeface="Consolas"/>
              </a:rPr>
              <a:t>  boa-fit-cage(boa("Slinky", 30, "pets"), 30) is true</a:t>
            </a:r>
          </a:p>
          <a:p>
            <a:pPr lvl="0" rtl="0">
              <a:spcBef>
                <a:spcPts val="0"/>
              </a:spcBef>
              <a:buNone/>
            </a:pPr>
            <a:r>
              <a:rPr lang="en" sz="2200">
                <a:latin typeface="Consolas"/>
                <a:ea typeface="Consolas"/>
                <a:cs typeface="Consolas"/>
                <a:sym typeface="Consolas"/>
              </a:rPr>
              <a:t>  boa-fit-cage(boa(“Slinky”, 30, “pets”), 55) is true</a:t>
            </a:r>
          </a:p>
          <a:p>
            <a:pPr lvl="0" rtl="0">
              <a:spcBef>
                <a:spcPts val="0"/>
              </a:spcBef>
              <a:buNone/>
            </a:pPr>
            <a:r>
              <a:rPr lang="en" sz="2200">
                <a:latin typeface="Consolas"/>
                <a:ea typeface="Consolas"/>
                <a:cs typeface="Consolas"/>
                <a:sym typeface="Consolas"/>
              </a:rPr>
              <a:t>end</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