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embeddedFontLst>
    <p:embeddedFont>
      <p:font typeface="Inconsolat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Inconsolata-regular.fntdata"/><Relationship Id="rId14" Type="http://schemas.openxmlformats.org/officeDocument/2006/relationships/slide" Target="slides/slide10.xml"/><Relationship Id="rId16" Type="http://schemas.openxmlformats.org/officeDocument/2006/relationships/font" Target="fonts/Inconsolat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Practice problems	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Define a function that returns the list of all the squares of the numbers in a list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Define a function that returns a list of all the absolute values of the numbers in a list.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 Data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Inconsolata"/>
                <a:ea typeface="Inconsolata"/>
                <a:cs typeface="Inconsolata"/>
                <a:sym typeface="Inconsolata"/>
              </a:rPr>
              <a:t>data List:</a:t>
            </a:r>
          </a:p>
          <a:p>
            <a:pPr lvl="0">
              <a:spcBef>
                <a:spcPts val="0"/>
              </a:spcBef>
              <a:buNone/>
            </a:pPr>
            <a:r>
              <a:rPr lang="en" sz="3600">
                <a:latin typeface="Inconsolata"/>
                <a:ea typeface="Inconsolata"/>
                <a:cs typeface="Inconsolata"/>
                <a:sym typeface="Inconsolata"/>
              </a:rPr>
              <a:t>  | empty</a:t>
            </a:r>
          </a:p>
          <a:p>
            <a:pPr lvl="0">
              <a:spcBef>
                <a:spcPts val="0"/>
              </a:spcBef>
              <a:buNone/>
            </a:pPr>
            <a:r>
              <a:rPr lang="en" sz="3600">
                <a:latin typeface="Inconsolata"/>
                <a:ea typeface="Inconsolata"/>
                <a:cs typeface="Inconsolata"/>
                <a:sym typeface="Inconsolata"/>
              </a:rPr>
              <a:t>  | link(first, rest :: List)</a:t>
            </a:r>
          </a:p>
          <a:p>
            <a:pPr lvl="0">
              <a:spcBef>
                <a:spcPts val="0"/>
              </a:spcBef>
              <a:buNone/>
            </a:pPr>
            <a:r>
              <a:rPr lang="en" sz="3600">
                <a:latin typeface="Inconsolata"/>
                <a:ea typeface="Inconsolata"/>
                <a:cs typeface="Inconsolata"/>
                <a:sym typeface="Inconsolata"/>
              </a:rPr>
              <a:t>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-40200" y="1536625"/>
            <a:ext cx="91440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fun sum(lonums :: List&lt;Number&gt;) -&gt; Number: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cases (List) lonums: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    | empty =&gt; 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    | link(first, rest) =&gt; first + sum(rest)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end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end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count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83525" y="1536625"/>
            <a:ext cx="906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fun count(lonums :: List&lt;Number&gt;) -&gt; Number: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cases (List) lonums: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    | empty =&gt; 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    | link(first, rest) =&gt; 1+ count(rest)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end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end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double-all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7125" y="1536625"/>
            <a:ext cx="91068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fun double-all(lonums :: List&lt;Number&gt;) -&gt; Number: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  cases (List) lonums: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      | empty =&gt; 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      | link(first, rest) =&gt; (first * 2 )+ double-all(rest)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  end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end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extract-positives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0" y="1536625"/>
            <a:ext cx="91440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fun extract-positives(lonums :: List&lt;Number&gt;) -&gt; Number: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 cases (List) lonums: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     | empty =&gt; 0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     | link(first, rest) =&gt;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            ask: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              | first &gt; 0 then: link(first, extract-positives(rest))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              | otherwise: extract-positives(rest)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            end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 end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end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extract-evens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0" y="1536633"/>
            <a:ext cx="91830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fun extract-evens(lonums :: List&lt;Number&gt;) -&gt; Number: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cases (List) lonums: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   | empty =&gt; 0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   | link(first, rest) =&gt;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       ask: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        | num-modulo(first, 2) == 0 then: link(first, extract-evens(rest))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        | otherwise: extract-positives(rest)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       end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end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end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template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256025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Template for Functions that Consume Lists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#|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fun </a:t>
            </a:r>
            <a:r>
              <a:rPr i="1" lang="en" sz="2400"/>
              <a:t>&lt;functionName&gt;</a:t>
            </a:r>
            <a:r>
              <a:rPr lang="en" sz="2400"/>
              <a:t>(</a:t>
            </a:r>
            <a:r>
              <a:rPr i="1" lang="en" sz="2400"/>
              <a:t>&lt;parameters&gt; </a:t>
            </a:r>
            <a:r>
              <a:rPr lang="en" sz="2400"/>
              <a:t>:: List):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    cases (List) </a:t>
            </a:r>
            <a:r>
              <a:rPr i="1" lang="en" sz="2400"/>
              <a:t>&lt;parameters&gt;:</a:t>
            </a:r>
          </a:p>
          <a:p>
            <a:pPr lvl="0">
              <a:spcBef>
                <a:spcPts val="0"/>
              </a:spcBef>
              <a:buNone/>
            </a:pPr>
            <a:r>
              <a:rPr i="1" lang="en" sz="2400"/>
              <a:t>      </a:t>
            </a:r>
            <a:r>
              <a:rPr lang="en" sz="2400"/>
              <a:t>| empty =&gt; ...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      | link(first, rest) =&gt; ... first ... </a:t>
            </a:r>
            <a:r>
              <a:rPr i="1" lang="en" sz="2400"/>
              <a:t>&lt;functionName&gt;</a:t>
            </a:r>
            <a:r>
              <a:rPr lang="en" sz="2400"/>
              <a:t>(rest) ...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  end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|#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