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4"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3" name="Shape 53"/>
        <p:cNvGrpSpPr/>
        <p:nvPr/>
      </p:nvGrpSpPr>
      <p:grpSpPr>
        <a:xfrm>
          <a:off x="0" y="0"/>
          <a:ext cx="0" cy="0"/>
          <a:chOff x="0" y="0"/>
          <a:chExt cx="0" cy="0"/>
        </a:xfrm>
      </p:grpSpPr>
      <p:sp>
        <p:nvSpPr>
          <p:cNvPr id="54" name="Shape 54"/>
          <p:cNvSpPr txBox="1"/>
          <p:nvPr>
            <p:ph type="ctrTitle"/>
          </p:nvPr>
        </p:nvSpPr>
        <p:spPr>
          <a:xfrm>
            <a:off x="685800" y="2111123"/>
            <a:ext cx="7772400" cy="15464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55" name="Shape 55"/>
          <p:cNvSpPr txBox="1"/>
          <p:nvPr>
            <p:ph idx="1" type="subTitle"/>
          </p:nvPr>
        </p:nvSpPr>
        <p:spPr>
          <a:xfrm>
            <a:off x="685800" y="3786738"/>
            <a:ext cx="7772400" cy="1046400"/>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1" name="Shape 61"/>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5" name="Shape 65"/>
        <p:cNvGrpSpPr/>
        <p:nvPr/>
      </p:nvGrpSpPr>
      <p:grpSpPr>
        <a:xfrm>
          <a:off x="0" y="0"/>
          <a:ext cx="0" cy="0"/>
          <a:chOff x="0" y="0"/>
          <a:chExt cx="0" cy="0"/>
        </a:xfrm>
      </p:grpSpPr>
      <p:sp>
        <p:nvSpPr>
          <p:cNvPr id="66" name="Shape 66"/>
          <p:cNvSpPr txBox="1"/>
          <p:nvPr>
            <p:ph idx="1" type="body"/>
          </p:nvPr>
        </p:nvSpPr>
        <p:spPr>
          <a:xfrm>
            <a:off x="457200" y="5875079"/>
            <a:ext cx="8229600" cy="69270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52" name="Shape 5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0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Shape 72"/>
          <p:cNvSpPr txBox="1"/>
          <p:nvPr>
            <p:ph type="title"/>
          </p:nvPr>
        </p:nvSpPr>
        <p:spPr>
          <a:xfrm>
            <a:off x="457200" y="579437"/>
            <a:ext cx="8229600" cy="1143299"/>
          </a:xfrm>
          <a:prstGeom prst="rect">
            <a:avLst/>
          </a:prstGeom>
        </p:spPr>
        <p:txBody>
          <a:bodyPr anchorCtr="0" anchor="b" bIns="91425" lIns="91425" rIns="91425" tIns="91425">
            <a:noAutofit/>
          </a:bodyPr>
          <a:lstStyle/>
          <a:p>
            <a:pPr lvl="0">
              <a:spcBef>
                <a:spcPts val="0"/>
              </a:spcBef>
              <a:buNone/>
            </a:pPr>
            <a:r>
              <a:rPr lang="en">
                <a:solidFill>
                  <a:srgbClr val="FFFFFF"/>
                </a:solidFill>
              </a:rPr>
              <a:t>How do compilers and interpreters help develop programs?</a:t>
            </a:r>
          </a:p>
        </p:txBody>
      </p:sp>
      <p:sp>
        <p:nvSpPr>
          <p:cNvPr id="73" name="Shape 73"/>
          <p:cNvSpPr txBox="1"/>
          <p:nvPr>
            <p:ph idx="1" type="body"/>
          </p:nvPr>
        </p:nvSpPr>
        <p:spPr>
          <a:xfrm>
            <a:off x="457200" y="3213200"/>
            <a:ext cx="8229600" cy="3603300"/>
          </a:xfrm>
          <a:prstGeom prst="rect">
            <a:avLst/>
          </a:prstGeom>
        </p:spPr>
        <p:txBody>
          <a:bodyPr anchorCtr="0" anchor="t" bIns="91425" lIns="91425" rIns="91425" tIns="91425">
            <a:noAutofit/>
          </a:bodyPr>
          <a:lstStyle/>
          <a:p>
            <a:pPr lvl="0" rtl="0">
              <a:spcBef>
                <a:spcPts val="0"/>
              </a:spcBef>
              <a:buNone/>
            </a:pPr>
            <a:r>
              <a:rPr lang="en">
                <a:solidFill>
                  <a:srgbClr val="0000FF"/>
                </a:solidFill>
                <a:highlight>
                  <a:srgbClr val="FFFFFF"/>
                </a:highlight>
              </a:rPr>
              <a:t>A. They give the programmer access to specific functions designed for a specific purpose.</a:t>
            </a:r>
          </a:p>
          <a:p>
            <a:pPr lvl="0" rtl="0">
              <a:spcBef>
                <a:spcPts val="0"/>
              </a:spcBef>
              <a:buNone/>
            </a:pPr>
            <a:r>
              <a:rPr lang="en">
                <a:solidFill>
                  <a:srgbClr val="FF00FF"/>
                </a:solidFill>
                <a:highlight>
                  <a:srgbClr val="FFFFFF"/>
                </a:highlight>
              </a:rPr>
              <a:t>B. They make programs run faster.</a:t>
            </a:r>
          </a:p>
          <a:p>
            <a:pPr lvl="0" rtl="0">
              <a:spcBef>
                <a:spcPts val="0"/>
              </a:spcBef>
              <a:buClr>
                <a:schemeClr val="dk1"/>
              </a:buClr>
              <a:buSzPct val="36666"/>
              <a:buFont typeface="Arial"/>
              <a:buNone/>
            </a:pPr>
            <a:r>
              <a:rPr lang="en">
                <a:solidFill>
                  <a:srgbClr val="FF0000"/>
                </a:solidFill>
                <a:highlight>
                  <a:srgbClr val="FFFFFF"/>
                </a:highlight>
              </a:rPr>
              <a:t>C. They allow programmers to write programs without using machine code.</a:t>
            </a:r>
          </a:p>
          <a:p>
            <a:pPr lvl="0">
              <a:spcBef>
                <a:spcPts val="0"/>
              </a:spcBef>
              <a:buNone/>
            </a:pPr>
            <a:r>
              <a:t/>
            </a:r>
            <a:endParaRPr>
              <a:solidFill>
                <a:srgbClr val="FF0000"/>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Booleans</a:t>
            </a:r>
          </a:p>
        </p:txBody>
      </p:sp>
      <p:sp>
        <p:nvSpPr>
          <p:cNvPr id="129" name="Shape 12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true</a:t>
            </a:r>
          </a:p>
          <a:p>
            <a:pPr lvl="0" rtl="0">
              <a:spcBef>
                <a:spcPts val="0"/>
              </a:spcBef>
              <a:buNone/>
            </a:pPr>
            <a:r>
              <a:rPr lang="en"/>
              <a:t>false</a:t>
            </a:r>
          </a:p>
        </p:txBody>
      </p:sp>
      <p:pic>
        <p:nvPicPr>
          <p:cNvPr id="130" name="Shape 130"/>
          <p:cNvPicPr preferRelativeResize="0"/>
          <p:nvPr/>
        </p:nvPicPr>
        <p:blipFill>
          <a:blip r:embed="rId3">
            <a:alphaModFix/>
          </a:blip>
          <a:stretch>
            <a:fillRect/>
          </a:stretch>
        </p:blipFill>
        <p:spPr>
          <a:xfrm>
            <a:off x="3929067" y="898085"/>
            <a:ext cx="5214924" cy="59599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Images</a:t>
            </a:r>
          </a:p>
        </p:txBody>
      </p:sp>
      <p:sp>
        <p:nvSpPr>
          <p:cNvPr id="136" name="Shape 13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t/>
            </a:r>
            <a:endParaRPr/>
          </a:p>
        </p:txBody>
      </p:sp>
      <p:pic>
        <p:nvPicPr>
          <p:cNvPr descr="Image result for images.google.com eric allatta" id="137" name="Shape 137"/>
          <p:cNvPicPr preferRelativeResize="0"/>
          <p:nvPr/>
        </p:nvPicPr>
        <p:blipFill>
          <a:blip r:embed="rId3">
            <a:alphaModFix/>
          </a:blip>
          <a:stretch>
            <a:fillRect/>
          </a:stretch>
        </p:blipFill>
        <p:spPr>
          <a:xfrm>
            <a:off x="4858500" y="1887375"/>
            <a:ext cx="1009099" cy="1009099"/>
          </a:xfrm>
          <a:prstGeom prst="rect">
            <a:avLst/>
          </a:prstGeom>
          <a:noFill/>
          <a:ln>
            <a:noFill/>
          </a:ln>
        </p:spPr>
      </p:pic>
      <p:sp>
        <p:nvSpPr>
          <p:cNvPr id="138" name="Shape 138"/>
          <p:cNvSpPr/>
          <p:nvPr/>
        </p:nvSpPr>
        <p:spPr>
          <a:xfrm>
            <a:off x="953025" y="2335825"/>
            <a:ext cx="915600" cy="8970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2756275" y="3344900"/>
            <a:ext cx="868800" cy="775500"/>
          </a:xfrm>
          <a:prstGeom prst="triangle">
            <a:avLst>
              <a:gd fmla="val 50000"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803525" y="4204500"/>
            <a:ext cx="1009200" cy="10839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Functions that combine data</a:t>
            </a:r>
          </a:p>
        </p:txBody>
      </p:sp>
      <p:sp>
        <p:nvSpPr>
          <p:cNvPr id="146" name="Shape 14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Numbers </a:t>
            </a:r>
          </a:p>
          <a:p>
            <a:pPr lvl="0">
              <a:spcBef>
                <a:spcPts val="0"/>
              </a:spcBef>
              <a:buNone/>
            </a:pPr>
            <a:r>
              <a:rPr lang="en"/>
              <a:t>(+ 3 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Functions that combine data</a:t>
            </a:r>
          </a:p>
        </p:txBody>
      </p:sp>
      <p:sp>
        <p:nvSpPr>
          <p:cNvPr id="152" name="Shape 15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Numbers </a:t>
            </a:r>
          </a:p>
          <a:p>
            <a:pPr lvl="0" rtl="0">
              <a:spcBef>
                <a:spcPts val="0"/>
              </a:spcBef>
              <a:buNone/>
            </a:pPr>
            <a:r>
              <a:rPr lang="en"/>
              <a:t>(+ 3 2)</a:t>
            </a:r>
          </a:p>
          <a:p>
            <a:pPr lvl="0" rtl="0">
              <a:spcBef>
                <a:spcPts val="0"/>
              </a:spcBef>
              <a:buNone/>
            </a:pPr>
            <a:r>
              <a:t/>
            </a:r>
            <a:endParaRPr/>
          </a:p>
          <a:p>
            <a:pPr lvl="0" rtl="0">
              <a:spcBef>
                <a:spcPts val="0"/>
              </a:spcBef>
              <a:buNone/>
            </a:pPr>
            <a:r>
              <a:rPr lang="en"/>
              <a:t>5</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Functions that combine data</a:t>
            </a:r>
          </a:p>
        </p:txBody>
      </p:sp>
      <p:sp>
        <p:nvSpPr>
          <p:cNvPr id="158" name="Shape 15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Strings</a:t>
            </a:r>
          </a:p>
          <a:p>
            <a:pPr lvl="0" rtl="0">
              <a:spcBef>
                <a:spcPts val="0"/>
              </a:spcBef>
              <a:buNone/>
            </a:pPr>
            <a:r>
              <a:rPr lang="en"/>
              <a:t>(string-append “hello_” “world”)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Functions that combine data</a:t>
            </a:r>
          </a:p>
        </p:txBody>
      </p:sp>
      <p:sp>
        <p:nvSpPr>
          <p:cNvPr id="164" name="Shape 1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Strings</a:t>
            </a:r>
          </a:p>
          <a:p>
            <a:pPr lvl="0" rtl="0">
              <a:spcBef>
                <a:spcPts val="0"/>
              </a:spcBef>
              <a:buNone/>
            </a:pPr>
            <a:r>
              <a:rPr lang="en"/>
              <a:t>(string-append “hello_” “world”)</a:t>
            </a:r>
          </a:p>
          <a:p>
            <a:pPr lvl="0" rtl="0">
              <a:spcBef>
                <a:spcPts val="0"/>
              </a:spcBef>
              <a:buNone/>
            </a:pPr>
            <a:r>
              <a:t/>
            </a:r>
            <a:endParaRPr/>
          </a:p>
          <a:p>
            <a:pPr lvl="0" rtl="0">
              <a:spcBef>
                <a:spcPts val="0"/>
              </a:spcBef>
              <a:buNone/>
            </a:pPr>
            <a:r>
              <a:t/>
            </a:r>
            <a:endParaRPr/>
          </a:p>
          <a:p>
            <a:pPr lvl="0" rtl="0">
              <a:spcBef>
                <a:spcPts val="0"/>
              </a:spcBef>
              <a:buNone/>
            </a:pPr>
            <a:r>
              <a:rPr lang="en"/>
              <a:t>“hello_world”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Functions that combine data</a:t>
            </a:r>
          </a:p>
        </p:txBody>
      </p:sp>
      <p:sp>
        <p:nvSpPr>
          <p:cNvPr id="170" name="Shape 17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Booleans</a:t>
            </a:r>
          </a:p>
          <a:p>
            <a:pPr lvl="0" rtl="0">
              <a:spcBef>
                <a:spcPts val="0"/>
              </a:spcBef>
              <a:buNone/>
            </a:pPr>
            <a:r>
              <a:rPr lang="en"/>
              <a:t>(and true false)</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Functions that combine data</a:t>
            </a:r>
          </a:p>
        </p:txBody>
      </p:sp>
      <p:sp>
        <p:nvSpPr>
          <p:cNvPr id="176" name="Shape 17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Booleans</a:t>
            </a:r>
          </a:p>
          <a:p>
            <a:pPr lvl="0">
              <a:spcBef>
                <a:spcPts val="0"/>
              </a:spcBef>
              <a:buNone/>
            </a:pPr>
            <a:r>
              <a:rPr lang="en"/>
              <a:t>(and true false)</a:t>
            </a:r>
          </a:p>
          <a:p>
            <a:pPr lvl="0">
              <a:spcBef>
                <a:spcPts val="0"/>
              </a:spcBef>
              <a:buNone/>
            </a:pPr>
            <a:r>
              <a:t/>
            </a:r>
            <a:endParaRPr/>
          </a:p>
          <a:p>
            <a:pPr lvl="0">
              <a:spcBef>
                <a:spcPts val="0"/>
              </a:spcBef>
              <a:buNone/>
            </a:pPr>
            <a:r>
              <a:t/>
            </a:r>
            <a:endParaRPr/>
          </a:p>
          <a:p>
            <a:pPr lvl="0" rtl="0">
              <a:spcBef>
                <a:spcPts val="0"/>
              </a:spcBef>
              <a:buNone/>
            </a:pPr>
            <a:r>
              <a:rPr lang="en"/>
              <a:t>false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Functions that combine data</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Images</a:t>
            </a:r>
          </a:p>
          <a:p>
            <a:pPr lvl="0" rtl="0">
              <a:spcBef>
                <a:spcPts val="0"/>
              </a:spcBef>
              <a:buNone/>
            </a:pPr>
            <a:r>
              <a:rPr lang="en"/>
              <a:t>(above                            </a:t>
            </a:r>
            <a:r>
              <a:rPr lang="en"/>
              <a:t>)</a:t>
            </a:r>
          </a:p>
        </p:txBody>
      </p:sp>
      <p:sp>
        <p:nvSpPr>
          <p:cNvPr id="183" name="Shape 183"/>
          <p:cNvSpPr/>
          <p:nvPr/>
        </p:nvSpPr>
        <p:spPr>
          <a:xfrm>
            <a:off x="2342000" y="1710225"/>
            <a:ext cx="790800" cy="995400"/>
          </a:xfrm>
          <a:prstGeom prst="triangle">
            <a:avLst>
              <a:gd fmla="val 50000"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3654350" y="1982925"/>
            <a:ext cx="804300" cy="722700"/>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Functions that combine data</a:t>
            </a:r>
          </a:p>
        </p:txBody>
      </p:sp>
      <p:sp>
        <p:nvSpPr>
          <p:cNvPr id="190" name="Shape 19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Images</a:t>
            </a:r>
          </a:p>
          <a:p>
            <a:pPr lvl="0" rtl="0">
              <a:spcBef>
                <a:spcPts val="0"/>
              </a:spcBef>
              <a:buNone/>
            </a:pPr>
            <a:r>
              <a:rPr lang="en"/>
              <a:t>(above</a:t>
            </a: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rPr lang="en"/>
              <a:t>                )</a:t>
            </a:r>
          </a:p>
        </p:txBody>
      </p:sp>
      <p:sp>
        <p:nvSpPr>
          <p:cNvPr id="191" name="Shape 191"/>
          <p:cNvSpPr/>
          <p:nvPr/>
        </p:nvSpPr>
        <p:spPr>
          <a:xfrm>
            <a:off x="1118025" y="3083700"/>
            <a:ext cx="790800" cy="995400"/>
          </a:xfrm>
          <a:prstGeom prst="triangle">
            <a:avLst>
              <a:gd fmla="val 50000"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1131650" y="4646075"/>
            <a:ext cx="804300" cy="722700"/>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5116975" y="3233175"/>
            <a:ext cx="790800" cy="995400"/>
          </a:xfrm>
          <a:prstGeom prst="triangle">
            <a:avLst>
              <a:gd fmla="val 50000"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5110225" y="4228575"/>
            <a:ext cx="804300" cy="722700"/>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Shape 78"/>
          <p:cNvSpPr txBox="1"/>
          <p:nvPr>
            <p:ph type="title"/>
          </p:nvPr>
        </p:nvSpPr>
        <p:spPr>
          <a:xfrm>
            <a:off x="3216275" y="229200"/>
            <a:ext cx="4515900" cy="1143300"/>
          </a:xfrm>
          <a:prstGeom prst="rect">
            <a:avLst/>
          </a:prstGeom>
        </p:spPr>
        <p:txBody>
          <a:bodyPr anchorCtr="0" anchor="b" bIns="91425" lIns="91425" rIns="91425" tIns="91425">
            <a:noAutofit/>
          </a:bodyPr>
          <a:lstStyle/>
          <a:p>
            <a:pPr lvl="0">
              <a:spcBef>
                <a:spcPts val="0"/>
              </a:spcBef>
              <a:buNone/>
            </a:pPr>
            <a:r>
              <a:rPr lang="en"/>
              <a:t>Fortran Punch Card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t/>
            </a:r>
            <a:endParaRPr/>
          </a:p>
        </p:txBody>
      </p:sp>
      <p:sp>
        <p:nvSpPr>
          <p:cNvPr id="200" name="Shape 20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The programming process</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A program performs computations on data. The purpose of data is to represent meaningful information. What information does this problem contain? How do we represent this information as data? What computation needs to be performed on this data to produce new meaningful information?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Functions and Types</a:t>
            </a:r>
          </a:p>
        </p:txBody>
      </p:sp>
      <p:sp>
        <p:nvSpPr>
          <p:cNvPr id="90" name="Shape 90"/>
          <p:cNvSpPr txBox="1"/>
          <p:nvPr>
            <p:ph idx="1" type="body"/>
          </p:nvPr>
        </p:nvSpPr>
        <p:spPr>
          <a:xfrm>
            <a:off x="457200" y="1600200"/>
            <a:ext cx="8229600" cy="731100"/>
          </a:xfrm>
          <a:prstGeom prst="rect">
            <a:avLst/>
          </a:prstGeom>
        </p:spPr>
        <p:txBody>
          <a:bodyPr anchorCtr="0" anchor="t" bIns="91425" lIns="91425" rIns="91425" tIns="91425">
            <a:noAutofit/>
          </a:bodyPr>
          <a:lstStyle/>
          <a:p>
            <a:pPr lvl="0" algn="ctr">
              <a:spcBef>
                <a:spcPts val="0"/>
              </a:spcBef>
              <a:buNone/>
            </a:pPr>
            <a:r>
              <a:rPr lang="en"/>
              <a:t>Humans</a:t>
            </a:r>
          </a:p>
        </p:txBody>
      </p:sp>
      <p:cxnSp>
        <p:nvCxnSpPr>
          <p:cNvPr id="91" name="Shape 91"/>
          <p:cNvCxnSpPr/>
          <p:nvPr/>
        </p:nvCxnSpPr>
        <p:spPr>
          <a:xfrm flipH="1" rot="10800000">
            <a:off x="644925" y="3415350"/>
            <a:ext cx="8085000" cy="27300"/>
          </a:xfrm>
          <a:prstGeom prst="straightConnector1">
            <a:avLst/>
          </a:prstGeom>
          <a:noFill/>
          <a:ln cap="flat" cmpd="sng" w="9525">
            <a:solidFill>
              <a:schemeClr val="dk2"/>
            </a:solidFill>
            <a:prstDash val="solid"/>
            <a:round/>
            <a:headEnd len="lg" w="lg" type="none"/>
            <a:tailEnd len="lg" w="lg" type="none"/>
          </a:ln>
        </p:spPr>
      </p:cxnSp>
      <p:sp>
        <p:nvSpPr>
          <p:cNvPr id="92" name="Shape 92"/>
          <p:cNvSpPr txBox="1"/>
          <p:nvPr>
            <p:ph idx="1" type="body"/>
          </p:nvPr>
        </p:nvSpPr>
        <p:spPr>
          <a:xfrm>
            <a:off x="572625" y="4526700"/>
            <a:ext cx="8229600" cy="731100"/>
          </a:xfrm>
          <a:prstGeom prst="rect">
            <a:avLst/>
          </a:prstGeom>
        </p:spPr>
        <p:txBody>
          <a:bodyPr anchorCtr="0" anchor="t" bIns="91425" lIns="91425" rIns="91425" tIns="91425">
            <a:noAutofit/>
          </a:bodyPr>
          <a:lstStyle/>
          <a:p>
            <a:pPr lvl="0" rtl="0" algn="ctr">
              <a:spcBef>
                <a:spcPts val="0"/>
              </a:spcBef>
              <a:buNone/>
            </a:pPr>
            <a:r>
              <a:rPr lang="en"/>
              <a:t>Computer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Functions and Types</a:t>
            </a:r>
          </a:p>
        </p:txBody>
      </p:sp>
      <p:sp>
        <p:nvSpPr>
          <p:cNvPr id="98" name="Shape 98"/>
          <p:cNvSpPr txBox="1"/>
          <p:nvPr/>
        </p:nvSpPr>
        <p:spPr>
          <a:xfrm>
            <a:off x="1377050" y="2126925"/>
            <a:ext cx="2113200" cy="4294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9" name="Shape 99"/>
          <p:cNvSpPr txBox="1"/>
          <p:nvPr/>
        </p:nvSpPr>
        <p:spPr>
          <a:xfrm>
            <a:off x="927125" y="2045125"/>
            <a:ext cx="2113200" cy="4294800"/>
          </a:xfrm>
          <a:prstGeom prst="rect">
            <a:avLst/>
          </a:prstGeom>
          <a:noFill/>
          <a:ln>
            <a:noFill/>
          </a:ln>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Four types</a:t>
            </a:r>
          </a:p>
        </p:txBody>
      </p:sp>
      <p:sp>
        <p:nvSpPr>
          <p:cNvPr id="105" name="Shape 10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Numbers</a:t>
            </a:r>
          </a:p>
          <a:p>
            <a:pPr lvl="0">
              <a:spcBef>
                <a:spcPts val="0"/>
              </a:spcBef>
              <a:buNone/>
            </a:pPr>
            <a:r>
              <a:rPr lang="en"/>
              <a:t>Strings</a:t>
            </a:r>
          </a:p>
          <a:p>
            <a:pPr lvl="0">
              <a:spcBef>
                <a:spcPts val="0"/>
              </a:spcBef>
              <a:buNone/>
            </a:pPr>
            <a:r>
              <a:rPr lang="en"/>
              <a:t>Booleans</a:t>
            </a:r>
          </a:p>
          <a:p>
            <a:pPr lvl="0">
              <a:spcBef>
                <a:spcPts val="0"/>
              </a:spcBef>
              <a:buNone/>
            </a:pPr>
            <a:r>
              <a:rPr lang="en"/>
              <a:t>Images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Numbers</a:t>
            </a:r>
          </a:p>
        </p:txBody>
      </p:sp>
      <p:sp>
        <p:nvSpPr>
          <p:cNvPr id="111" name="Shape 11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4</a:t>
            </a:r>
          </a:p>
          <a:p>
            <a:pPr lvl="0">
              <a:spcBef>
                <a:spcPts val="0"/>
              </a:spcBef>
              <a:buNone/>
            </a:pPr>
            <a:r>
              <a:rPr lang="en"/>
              <a:t>0.1</a:t>
            </a:r>
          </a:p>
          <a:p>
            <a:pPr lvl="0">
              <a:spcBef>
                <a:spcPts val="0"/>
              </a:spcBef>
              <a:buNone/>
            </a:pPr>
            <a:r>
              <a:rPr lang="en"/>
              <a:t>p</a:t>
            </a:r>
            <a:r>
              <a:rPr lang="en"/>
              <a:t>i </a:t>
            </a:r>
          </a:p>
          <a:p>
            <a:pPr lvl="0">
              <a:spcBef>
                <a:spcPts val="0"/>
              </a:spcBef>
              <a:buNone/>
            </a:pPr>
            <a:r>
              <a:rPr lang="en"/>
              <a:t>⅓</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Strings</a:t>
            </a:r>
          </a:p>
        </p:txBody>
      </p:sp>
      <p:sp>
        <p:nvSpPr>
          <p:cNvPr id="117" name="Shape 11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a:t>
            </a:r>
            <a:r>
              <a:rPr lang="en"/>
              <a:t>t</a:t>
            </a:r>
            <a:r>
              <a:rPr lang="en"/>
              <a:t>itle”</a:t>
            </a:r>
          </a:p>
          <a:p>
            <a:pPr lvl="0">
              <a:spcBef>
                <a:spcPts val="0"/>
              </a:spcBef>
              <a:buNone/>
            </a:pPr>
            <a:r>
              <a:rPr lang="en"/>
              <a:t>“</a:t>
            </a:r>
            <a:r>
              <a:rPr lang="en"/>
              <a:t>n</a:t>
            </a:r>
            <a:r>
              <a:rPr lang="en"/>
              <a:t>ame”</a:t>
            </a:r>
          </a:p>
          <a:p>
            <a:pPr lvl="0">
              <a:spcBef>
                <a:spcPts val="0"/>
              </a:spcBef>
              <a:buNone/>
            </a:pPr>
            <a:r>
              <a:rPr lang="en"/>
              <a:t>“</a:t>
            </a:r>
            <a:r>
              <a:rPr lang="en"/>
              <a:t>h</a:t>
            </a:r>
            <a:r>
              <a:rPr lang="en"/>
              <a:t>ello”</a:t>
            </a:r>
          </a:p>
          <a:p>
            <a:pPr lvl="0">
              <a:spcBef>
                <a:spcPts val="0"/>
              </a:spcBef>
              <a:buNone/>
            </a:pPr>
            <a:r>
              <a:rPr lang="en"/>
              <a:t>“21”</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Booleans</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t</a:t>
            </a:r>
            <a:r>
              <a:rPr lang="en"/>
              <a:t>rue</a:t>
            </a:r>
          </a:p>
          <a:p>
            <a:pPr lvl="0">
              <a:spcBef>
                <a:spcPts val="0"/>
              </a:spcBef>
              <a:buNone/>
            </a:pPr>
            <a:r>
              <a:rPr lang="en"/>
              <a:t>false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