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Inconsolata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Inconsolata-bold.fntdata"/><Relationship Id="rId10" Type="http://schemas.openxmlformats.org/officeDocument/2006/relationships/font" Target="fonts/Inconsolata-regular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2879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Unit 01 - Programming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15446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01.00 - Introduction to Racket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x="685800" y="23294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Aim: How do we evaluate expressions in Racket?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glossary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0477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spcBef>
                <a:spcPts val="0"/>
              </a:spcBef>
              <a:buSzPct val="100000"/>
            </a:pPr>
            <a:r>
              <a:rPr b="1" lang="en" sz="2600"/>
              <a:t>function</a:t>
            </a:r>
            <a:r>
              <a:rPr lang="en" sz="2600"/>
              <a:t>: a mathematical object that takes in some inputs and produces an output</a:t>
            </a:r>
          </a:p>
          <a:p>
            <a:pPr indent="-393700" lvl="0" marL="457200" rtl="0">
              <a:spcBef>
                <a:spcPts val="0"/>
              </a:spcBef>
              <a:buSzPct val="100000"/>
            </a:pPr>
            <a:r>
              <a:rPr b="1" lang="en" sz="2600"/>
              <a:t>domain</a:t>
            </a:r>
            <a:r>
              <a:rPr lang="en" sz="2600"/>
              <a:t>: the type of data that a function expects</a:t>
            </a:r>
          </a:p>
          <a:p>
            <a:pPr indent="-393700" lvl="0" marL="457200" rtl="0">
              <a:spcBef>
                <a:spcPts val="0"/>
              </a:spcBef>
              <a:buSzPct val="100000"/>
            </a:pPr>
            <a:r>
              <a:rPr b="1" lang="en" sz="2600"/>
              <a:t>range</a:t>
            </a:r>
            <a:r>
              <a:rPr lang="en" sz="2600"/>
              <a:t>: the type of data that a function produces</a:t>
            </a:r>
          </a:p>
          <a:p>
            <a:pPr indent="-393700" lvl="0" marL="457200" rtl="0">
              <a:spcBef>
                <a:spcPts val="0"/>
              </a:spcBef>
              <a:buSzPct val="100000"/>
            </a:pPr>
            <a:r>
              <a:rPr b="1" lang="en" sz="2600"/>
              <a:t>contract</a:t>
            </a:r>
            <a:r>
              <a:rPr lang="en" sz="2600"/>
              <a:t>: a statement of the name, domain, and range of a function</a:t>
            </a:r>
          </a:p>
          <a:p>
            <a:pPr indent="-393700" lvl="0" marL="457200" rtl="0">
              <a:spcBef>
                <a:spcPts val="0"/>
              </a:spcBef>
              <a:buSzPct val="100000"/>
            </a:pPr>
            <a:r>
              <a:rPr b="1" lang="en" sz="2600"/>
              <a:t>consume</a:t>
            </a:r>
            <a:r>
              <a:rPr lang="en" sz="2600"/>
              <a:t>: to take in values to compute an expression</a:t>
            </a:r>
          </a:p>
          <a:p>
            <a:pPr indent="-393700" lvl="0" marL="457200" rtl="0">
              <a:spcBef>
                <a:spcPts val="0"/>
              </a:spcBef>
              <a:buSzPct val="100000"/>
            </a:pPr>
            <a:r>
              <a:rPr b="1" lang="en" sz="2600"/>
              <a:t>produce</a:t>
            </a:r>
            <a:r>
              <a:rPr lang="en" sz="2600"/>
              <a:t>: to compute a value from an expression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304800" y="62100"/>
            <a:ext cx="8229600" cy="696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glossary cont’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527550"/>
            <a:ext cx="8229600" cy="4628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spcBef>
                <a:spcPts val="0"/>
              </a:spcBef>
              <a:buSzPct val="100000"/>
            </a:pPr>
            <a:r>
              <a:rPr b="1" lang="en" sz="2600"/>
              <a:t>error message</a:t>
            </a:r>
            <a:r>
              <a:rPr lang="en" sz="2600"/>
              <a:t>: information from the computer about errors in code</a:t>
            </a:r>
          </a:p>
          <a:p>
            <a:pPr indent="-393700" lvl="0" marL="457200" rtl="0">
              <a:spcBef>
                <a:spcPts val="0"/>
              </a:spcBef>
              <a:buSzPct val="100000"/>
            </a:pPr>
            <a:r>
              <a:rPr b="1" lang="en" sz="2600"/>
              <a:t>image</a:t>
            </a:r>
            <a:r>
              <a:rPr lang="en" sz="2600"/>
              <a:t>: a type of data for pictures</a:t>
            </a:r>
          </a:p>
          <a:p>
            <a:pPr indent="-393700" lvl="0" marL="457200" rtl="0">
              <a:spcBef>
                <a:spcPts val="0"/>
              </a:spcBef>
              <a:buSzPct val="100000"/>
            </a:pPr>
            <a:r>
              <a:rPr b="1" lang="en" sz="2600"/>
              <a:t>identifier</a:t>
            </a:r>
            <a:r>
              <a:rPr lang="en" sz="2600"/>
              <a:t>: how we refer to a function or value defined in a language (examples: +, *, star, circle)</a:t>
            </a:r>
          </a:p>
          <a:p>
            <a:pPr indent="-393700" lvl="0" marL="457200" rtl="0">
              <a:spcBef>
                <a:spcPts val="0"/>
              </a:spcBef>
              <a:buSzPct val="100000"/>
            </a:pPr>
            <a:r>
              <a:rPr b="1" lang="en" sz="2600"/>
              <a:t>string</a:t>
            </a:r>
            <a:r>
              <a:rPr lang="en" sz="2600"/>
              <a:t>: any sequence of characters between quotation marks (examples: "hello", "42", "this is a string!")</a:t>
            </a:r>
          </a:p>
          <a:p>
            <a:pPr indent="-393700" lvl="0" marL="457200" rtl="0">
              <a:spcBef>
                <a:spcPts val="0"/>
              </a:spcBef>
              <a:buSzPct val="100000"/>
            </a:pPr>
            <a:r>
              <a:rPr b="1" lang="en" sz="2600"/>
              <a:t>type</a:t>
            </a:r>
            <a:r>
              <a:rPr lang="en" sz="2600"/>
              <a:t>: refers to a general kind of data, like Number, String, Image, or Boolean</a:t>
            </a:r>
          </a:p>
          <a:p>
            <a:pPr indent="-393700" lvl="0" marL="457200" rtl="0">
              <a:spcBef>
                <a:spcPts val="0"/>
              </a:spcBef>
              <a:buSzPct val="100000"/>
            </a:pPr>
            <a:r>
              <a:rPr b="1" lang="en" sz="2600"/>
              <a:t>value</a:t>
            </a:r>
            <a:r>
              <a:rPr lang="en" sz="2600"/>
              <a:t>: a specific piece of data, like 5 or "hello"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/>
        </p:nvSpPr>
        <p:spPr>
          <a:xfrm>
            <a:off x="833725" y="1850962"/>
            <a:ext cx="7088099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4000"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4000">
                <a:latin typeface="Inconsolata"/>
                <a:ea typeface="Inconsolata"/>
                <a:cs typeface="Inconsolata"/>
                <a:sym typeface="Inconsolata"/>
              </a:rPr>
              <a:t>circle 50 "solid" "red"</a:t>
            </a:r>
            <a:r>
              <a:rPr b="1" lang="en" sz="4000">
                <a:latin typeface="Inconsolata"/>
                <a:ea typeface="Inconsolata"/>
                <a:cs typeface="Inconsolata"/>
                <a:sym typeface="Inconsolata"/>
              </a:rPr>
              <a:t>)</a:t>
            </a:r>
          </a:p>
        </p:txBody>
      </p:sp>
      <p:sp>
        <p:nvSpPr>
          <p:cNvPr id="47" name="Shape 47"/>
          <p:cNvSpPr/>
          <p:nvPr/>
        </p:nvSpPr>
        <p:spPr>
          <a:xfrm>
            <a:off x="1082627" y="2611575"/>
            <a:ext cx="2603967" cy="1521241"/>
          </a:xfrm>
          <a:custGeom>
            <a:pathLst>
              <a:path extrusionOk="0" h="54864" w="97536">
                <a:moveTo>
                  <a:pt x="97536" y="54864"/>
                </a:moveTo>
                <a:cubicBezTo>
                  <a:pt x="95504" y="51816"/>
                  <a:pt x="99568" y="40132"/>
                  <a:pt x="85344" y="36576"/>
                </a:cubicBezTo>
                <a:cubicBezTo>
                  <a:pt x="71120" y="33020"/>
                  <a:pt x="26416" y="39624"/>
                  <a:pt x="12192" y="33528"/>
                </a:cubicBezTo>
                <a:cubicBezTo>
                  <a:pt x="-2032" y="27432"/>
                  <a:pt x="2032" y="5588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48" name="Shape 48"/>
          <p:cNvSpPr/>
          <p:nvPr/>
        </p:nvSpPr>
        <p:spPr>
          <a:xfrm>
            <a:off x="4256125" y="2545875"/>
            <a:ext cx="2874400" cy="1586950"/>
          </a:xfrm>
          <a:custGeom>
            <a:pathLst>
              <a:path extrusionOk="0" h="63478" w="114976">
                <a:moveTo>
                  <a:pt x="0" y="63478"/>
                </a:moveTo>
                <a:cubicBezTo>
                  <a:pt x="2170" y="60097"/>
                  <a:pt x="-3382" y="47219"/>
                  <a:pt x="13020" y="43194"/>
                </a:cubicBezTo>
                <a:cubicBezTo>
                  <a:pt x="29422" y="39168"/>
                  <a:pt x="81424" y="46526"/>
                  <a:pt x="98417" y="39327"/>
                </a:cubicBezTo>
                <a:cubicBezTo>
                  <a:pt x="115409" y="32128"/>
                  <a:pt x="112216" y="6554"/>
                  <a:pt x="114976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49" name="Shape 49"/>
          <p:cNvSpPr txBox="1"/>
          <p:nvPr/>
        </p:nvSpPr>
        <p:spPr>
          <a:xfrm>
            <a:off x="1489528" y="4134796"/>
            <a:ext cx="5537400" cy="84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each</a:t>
            </a:r>
            <a:r>
              <a:rPr lang="en" sz="3000"/>
              <a:t> function has an open and close parenthesis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919883" y="76200"/>
            <a:ext cx="2279699" cy="16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name</a:t>
            </a:r>
            <a:r>
              <a:rPr lang="en" sz="3000"/>
              <a:t>:</a:t>
            </a:r>
            <a:r>
              <a:rPr lang="en" sz="2400"/>
              <a:t> </a:t>
            </a:r>
            <a:r>
              <a:rPr lang="en" sz="1800"/>
              <a:t>or the </a:t>
            </a:r>
            <a:r>
              <a:rPr i="1" lang="en" sz="1800"/>
              <a:t>identifier, </a:t>
            </a:r>
            <a:r>
              <a:rPr lang="en" sz="1800"/>
              <a:t>always comes right after the opening parenthesis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51" name="Shape 51"/>
          <p:cNvSpPr txBox="1"/>
          <p:nvPr/>
        </p:nvSpPr>
        <p:spPr>
          <a:xfrm>
            <a:off x="3523780" y="660467"/>
            <a:ext cx="4472100" cy="93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arguments</a:t>
            </a:r>
            <a:r>
              <a:rPr lang="en" sz="3000"/>
              <a:t>:</a:t>
            </a:r>
            <a:r>
              <a:rPr lang="en" sz="2600"/>
              <a:t> what the function needs to do its job</a:t>
            </a:r>
          </a:p>
        </p:txBody>
      </p:sp>
      <p:sp>
        <p:nvSpPr>
          <p:cNvPr id="52" name="Shape 52"/>
          <p:cNvSpPr/>
          <p:nvPr/>
        </p:nvSpPr>
        <p:spPr>
          <a:xfrm rot="-5409151">
            <a:off x="4866524" y="-73407"/>
            <a:ext cx="338101" cy="3838214"/>
          </a:xfrm>
          <a:prstGeom prst="rightBrace">
            <a:avLst>
              <a:gd fmla="val 105638" name="adj1"/>
              <a:gd fmla="val 48054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 rot="-5407921">
            <a:off x="1929353" y="1155684"/>
            <a:ext cx="260400" cy="1464305"/>
          </a:xfrm>
          <a:prstGeom prst="rightBrace">
            <a:avLst>
              <a:gd fmla="val 59765" name="adj1"/>
              <a:gd fmla="val 48054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330100" y="766937"/>
            <a:ext cx="8570099" cy="4108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9" name="Shape 59"/>
          <p:cNvCxnSpPr>
            <a:stCxn id="58" idx="1"/>
            <a:endCxn id="58" idx="7"/>
          </p:cNvCxnSpPr>
          <p:nvPr/>
        </p:nvCxnSpPr>
        <p:spPr>
          <a:xfrm>
            <a:off x="1585162" y="1368569"/>
            <a:ext cx="6060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0" name="Shape 60"/>
          <p:cNvSpPr txBox="1"/>
          <p:nvPr/>
        </p:nvSpPr>
        <p:spPr>
          <a:xfrm>
            <a:off x="3554643" y="935425"/>
            <a:ext cx="3498900" cy="43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place-image</a:t>
            </a:r>
          </a:p>
        </p:txBody>
      </p:sp>
      <p:sp>
        <p:nvSpPr>
          <p:cNvPr id="61" name="Shape 61"/>
          <p:cNvSpPr/>
          <p:nvPr/>
        </p:nvSpPr>
        <p:spPr>
          <a:xfrm>
            <a:off x="625713" y="2130723"/>
            <a:ext cx="3108600" cy="1558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5452195" y="2122309"/>
            <a:ext cx="3108600" cy="1558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3" name="Shape 63"/>
          <p:cNvCxnSpPr>
            <a:stCxn id="61" idx="1"/>
            <a:endCxn id="61" idx="7"/>
          </p:cNvCxnSpPr>
          <p:nvPr/>
        </p:nvCxnSpPr>
        <p:spPr>
          <a:xfrm>
            <a:off x="1080957" y="2358960"/>
            <a:ext cx="2198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4" name="Shape 64"/>
          <p:cNvCxnSpPr>
            <a:stCxn id="62" idx="1"/>
            <a:endCxn id="62" idx="7"/>
          </p:cNvCxnSpPr>
          <p:nvPr/>
        </p:nvCxnSpPr>
        <p:spPr>
          <a:xfrm>
            <a:off x="5907439" y="2350546"/>
            <a:ext cx="2198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5" name="Shape 65"/>
          <p:cNvSpPr txBox="1"/>
          <p:nvPr/>
        </p:nvSpPr>
        <p:spPr>
          <a:xfrm>
            <a:off x="1318430" y="2168967"/>
            <a:ext cx="1740899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943463" y="1988733"/>
            <a:ext cx="24528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circle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5748144" y="2008623"/>
            <a:ext cx="24528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square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3788117" y="2635191"/>
            <a:ext cx="733199" cy="38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25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4518411" y="2635191"/>
            <a:ext cx="1223999" cy="38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626574" y="2745265"/>
            <a:ext cx="709499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1800"/>
              <a:t>50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1453527" y="2745265"/>
            <a:ext cx="11742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1800"/>
              <a:t>"solid"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2753025" y="2745265"/>
            <a:ext cx="10524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/>
              <a:t>"red"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331973" y="4041695"/>
            <a:ext cx="5313899" cy="10358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b="1" lang="en" sz="1800"/>
              <a:t>Arguments</a:t>
            </a:r>
            <a:r>
              <a:rPr lang="en" sz="1800"/>
              <a:t>: like the object of a verb, arguments are given to functions to help functions do their work. They are written below the line.</a:t>
            </a:r>
          </a:p>
        </p:txBody>
      </p:sp>
      <p:sp>
        <p:nvSpPr>
          <p:cNvPr id="74" name="Shape 74"/>
          <p:cNvSpPr/>
          <p:nvPr/>
        </p:nvSpPr>
        <p:spPr>
          <a:xfrm>
            <a:off x="1863508" y="3735926"/>
            <a:ext cx="408950" cy="385221"/>
          </a:xfrm>
          <a:custGeom>
            <a:pathLst>
              <a:path extrusionOk="0" h="21336" w="12192">
                <a:moveTo>
                  <a:pt x="0" y="21336"/>
                </a:moveTo>
                <a:cubicBezTo>
                  <a:pt x="1524" y="19812"/>
                  <a:pt x="7112" y="15748"/>
                  <a:pt x="9144" y="12192"/>
                </a:cubicBezTo>
                <a:cubicBezTo>
                  <a:pt x="11176" y="8636"/>
                  <a:pt x="11684" y="2032"/>
                  <a:pt x="12192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75" name="Shape 75"/>
          <p:cNvSpPr/>
          <p:nvPr/>
        </p:nvSpPr>
        <p:spPr>
          <a:xfrm>
            <a:off x="1965736" y="2965412"/>
            <a:ext cx="2249225" cy="1155664"/>
          </a:xfrm>
          <a:custGeom>
            <a:pathLst>
              <a:path extrusionOk="0" h="64008" w="67056">
                <a:moveTo>
                  <a:pt x="0" y="64008"/>
                </a:moveTo>
                <a:cubicBezTo>
                  <a:pt x="6604" y="61976"/>
                  <a:pt x="28956" y="56896"/>
                  <a:pt x="39624" y="51816"/>
                </a:cubicBezTo>
                <a:cubicBezTo>
                  <a:pt x="50292" y="46736"/>
                  <a:pt x="59436" y="42164"/>
                  <a:pt x="64008" y="33528"/>
                </a:cubicBezTo>
                <a:cubicBezTo>
                  <a:pt x="68580" y="24892"/>
                  <a:pt x="66548" y="5588"/>
                  <a:pt x="67056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76" name="Shape 76"/>
          <p:cNvSpPr/>
          <p:nvPr/>
        </p:nvSpPr>
        <p:spPr>
          <a:xfrm>
            <a:off x="1965736" y="2965412"/>
            <a:ext cx="2862651" cy="1155664"/>
          </a:xfrm>
          <a:custGeom>
            <a:pathLst>
              <a:path extrusionOk="0" h="64008" w="85344">
                <a:moveTo>
                  <a:pt x="0" y="64008"/>
                </a:moveTo>
                <a:cubicBezTo>
                  <a:pt x="8636" y="62992"/>
                  <a:pt x="38608" y="62992"/>
                  <a:pt x="51816" y="57912"/>
                </a:cubicBezTo>
                <a:cubicBezTo>
                  <a:pt x="65024" y="52832"/>
                  <a:pt x="73660" y="43180"/>
                  <a:pt x="79248" y="33528"/>
                </a:cubicBezTo>
                <a:cubicBezTo>
                  <a:pt x="84836" y="23876"/>
                  <a:pt x="84328" y="5588"/>
                  <a:pt x="85344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77" name="Shape 77"/>
          <p:cNvSpPr/>
          <p:nvPr/>
        </p:nvSpPr>
        <p:spPr>
          <a:xfrm>
            <a:off x="2067963" y="3625853"/>
            <a:ext cx="4396214" cy="497577"/>
          </a:xfrm>
          <a:custGeom>
            <a:pathLst>
              <a:path extrusionOk="0" h="27559" w="131064">
                <a:moveTo>
                  <a:pt x="0" y="27432"/>
                </a:moveTo>
                <a:cubicBezTo>
                  <a:pt x="14224" y="26924"/>
                  <a:pt x="63500" y="28956"/>
                  <a:pt x="85344" y="24384"/>
                </a:cubicBezTo>
                <a:cubicBezTo>
                  <a:pt x="107188" y="19812"/>
                  <a:pt x="123444" y="4064"/>
                  <a:pt x="131064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78" name="Shape 78"/>
          <p:cNvSpPr txBox="1"/>
          <p:nvPr/>
        </p:nvSpPr>
        <p:spPr>
          <a:xfrm>
            <a:off x="5441462" y="2745265"/>
            <a:ext cx="9165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/>
              <a:t>100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6413829" y="2745265"/>
            <a:ext cx="11742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/>
              <a:t>"solid"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7567914" y="2745265"/>
            <a:ext cx="10524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/>
              <a:t>"blue"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4933144" y="103500"/>
            <a:ext cx="3882300" cy="8237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b="1" lang="en" sz="1800"/>
              <a:t>Function Names</a:t>
            </a:r>
            <a:r>
              <a:rPr lang="en" sz="1800"/>
              <a:t>: or </a:t>
            </a:r>
            <a:r>
              <a:rPr i="1" lang="en" sz="1800"/>
              <a:t>identifiers,</a:t>
            </a:r>
            <a:r>
              <a:rPr lang="en" sz="1800"/>
              <a:t> are like the verbs in a sentence, they are written above the line.</a:t>
            </a:r>
            <a:r>
              <a:rPr i="1" lang="en" sz="1800"/>
              <a:t> </a:t>
            </a:r>
          </a:p>
        </p:txBody>
      </p:sp>
      <p:sp>
        <p:nvSpPr>
          <p:cNvPr id="82" name="Shape 82"/>
          <p:cNvSpPr/>
          <p:nvPr/>
        </p:nvSpPr>
        <p:spPr>
          <a:xfrm>
            <a:off x="5645917" y="984088"/>
            <a:ext cx="1124612" cy="165094"/>
          </a:xfrm>
          <a:custGeom>
            <a:pathLst>
              <a:path extrusionOk="0" h="9144" w="33528">
                <a:moveTo>
                  <a:pt x="33528" y="0"/>
                </a:moveTo>
                <a:cubicBezTo>
                  <a:pt x="30480" y="1016"/>
                  <a:pt x="20828" y="4572"/>
                  <a:pt x="15240" y="6096"/>
                </a:cubicBezTo>
                <a:cubicBezTo>
                  <a:pt x="9652" y="7620"/>
                  <a:pt x="2540" y="8636"/>
                  <a:pt x="0" y="9144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83" name="Shape 83"/>
          <p:cNvSpPr/>
          <p:nvPr/>
        </p:nvSpPr>
        <p:spPr>
          <a:xfrm>
            <a:off x="2681326" y="984088"/>
            <a:ext cx="4089501" cy="1210696"/>
          </a:xfrm>
          <a:custGeom>
            <a:pathLst>
              <a:path extrusionOk="0" h="67056" w="121920">
                <a:moveTo>
                  <a:pt x="121920" y="0"/>
                </a:moveTo>
                <a:cubicBezTo>
                  <a:pt x="115316" y="7620"/>
                  <a:pt x="102616" y="34544"/>
                  <a:pt x="82296" y="45720"/>
                </a:cubicBezTo>
                <a:cubicBezTo>
                  <a:pt x="61976" y="56896"/>
                  <a:pt x="13716" y="63500"/>
                  <a:pt x="0" y="67056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84" name="Shape 84"/>
          <p:cNvSpPr/>
          <p:nvPr/>
        </p:nvSpPr>
        <p:spPr>
          <a:xfrm>
            <a:off x="6565962" y="979501"/>
            <a:ext cx="195933" cy="1160312"/>
          </a:xfrm>
          <a:custGeom>
            <a:pathLst>
              <a:path extrusionOk="0" h="24384" w="3048">
                <a:moveTo>
                  <a:pt x="3048" y="0"/>
                </a:moveTo>
                <a:cubicBezTo>
                  <a:pt x="2540" y="1524"/>
                  <a:pt x="508" y="5080"/>
                  <a:pt x="0" y="9144"/>
                </a:cubicBezTo>
                <a:cubicBezTo>
                  <a:pt x="-508" y="13208"/>
                  <a:pt x="0" y="21844"/>
                  <a:pt x="0" y="24384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85" name="Shape 85"/>
          <p:cNvSpPr txBox="1"/>
          <p:nvPr/>
        </p:nvSpPr>
        <p:spPr>
          <a:xfrm>
            <a:off x="206975" y="186275"/>
            <a:ext cx="3598499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600"/>
              <a:t>Circles of Evaluation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