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wescheme.org/openEditor?publicId=2XAFfRXfW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wescheme.org/openEditor?publicId=tCt9uyrglj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a/afsenyc.org/document/d/1SpD6pwRNQRsI4zo0wlLW5yT63BF_o3zZloH1YPyE1jk/edit#heading=h.a7lqf89o0en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05 - Composition of Functions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we put functions inside of each other to create more sophisticated images?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makes an image...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</a:t>
            </a:r>
            <a:r>
              <a:rPr lang="en">
                <a:solidFill>
                  <a:srgbClr val="38761D"/>
                </a:solidFill>
              </a:rPr>
              <a:t>place-image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(</a:t>
            </a:r>
            <a:r>
              <a:rPr lang="en">
                <a:solidFill>
                  <a:srgbClr val="38761D"/>
                </a:solidFill>
              </a:rPr>
              <a:t>circle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60</a:t>
            </a:r>
            <a:r>
              <a:rPr lang="en"/>
              <a:t> </a:t>
            </a:r>
            <a:r>
              <a:rPr lang="en">
                <a:solidFill>
                  <a:srgbClr val="38761D"/>
                </a:solidFill>
              </a:rPr>
              <a:t>"solid" "red"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150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100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(</a:t>
            </a:r>
            <a:r>
              <a:rPr lang="en">
                <a:solidFill>
                  <a:srgbClr val="38761D"/>
                </a:solidFill>
              </a:rPr>
              <a:t>rectangle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300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200</a:t>
            </a:r>
            <a:r>
              <a:rPr lang="en">
                <a:solidFill>
                  <a:srgbClr val="6AA84F"/>
                </a:solidFill>
              </a:rPr>
              <a:t> </a:t>
            </a:r>
            <a:r>
              <a:rPr lang="en">
                <a:solidFill>
                  <a:srgbClr val="38761D"/>
                </a:solidFill>
              </a:rPr>
              <a:t>"outline" "black"</a:t>
            </a:r>
            <a:r>
              <a:rPr lang="en"/>
              <a:t>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but this is a program.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Japan Flag Good</a:t>
            </a:r>
            <a:r>
              <a:rPr lang="en"/>
              <a:t> to see an example of program.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Mr. Allatta's U.S. Flag Program	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 to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http://www.wescheme.org/openEditor?publicId=tCt9uyrglj</a:t>
            </a:r>
            <a:r>
              <a:rPr lang="en" sz="18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Extension:  Look for a better way to create the stars.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8748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"You know you are done when your code is as beautiful as the flag it creates," Emmanuel Schanzer, creator of WeScheme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-38993" y="427037"/>
            <a:ext cx="90591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login to WeScheme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start a new program called Japan Flag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50" y="1737300"/>
            <a:ext cx="8870832" cy="2407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74637"/>
            <a:ext cx="84297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want to create the following image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725" y="1417637"/>
            <a:ext cx="3876374" cy="259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918350" y="4502875"/>
            <a:ext cx="76281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 we need to know about it?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height, width, size, components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we need to think about the pieces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750" y="1396062"/>
            <a:ext cx="4762500" cy="294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Shape 138"/>
          <p:cNvCxnSpPr/>
          <p:nvPr/>
        </p:nvCxnSpPr>
        <p:spPr>
          <a:xfrm flipH="1">
            <a:off x="5649000" y="1134125"/>
            <a:ext cx="1371599" cy="3047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9" name="Shape 139"/>
          <p:cNvSpPr txBox="1"/>
          <p:nvPr/>
        </p:nvSpPr>
        <p:spPr>
          <a:xfrm>
            <a:off x="6715800" y="829325"/>
            <a:ext cx="17526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The width is 3 or a multiple of 3.</a:t>
            </a:r>
          </a:p>
        </p:txBody>
      </p:sp>
      <p:cxnSp>
        <p:nvCxnSpPr>
          <p:cNvPr id="140" name="Shape 140"/>
          <p:cNvCxnSpPr/>
          <p:nvPr/>
        </p:nvCxnSpPr>
        <p:spPr>
          <a:xfrm>
            <a:off x="2905800" y="1972325"/>
            <a:ext cx="381000" cy="91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1" name="Shape 141"/>
          <p:cNvSpPr txBox="1"/>
          <p:nvPr/>
        </p:nvSpPr>
        <p:spPr>
          <a:xfrm>
            <a:off x="2372400" y="1438925"/>
            <a:ext cx="76199" cy="7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2216077" y="1362725"/>
            <a:ext cx="12258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The height is 2 or a multiple of 2.</a:t>
            </a:r>
          </a:p>
        </p:txBody>
      </p:sp>
      <p:cxnSp>
        <p:nvCxnSpPr>
          <p:cNvPr id="143" name="Shape 143"/>
          <p:cNvCxnSpPr/>
          <p:nvPr/>
        </p:nvCxnSpPr>
        <p:spPr>
          <a:xfrm rot="10800000">
            <a:off x="7934999" y="3343924"/>
            <a:ext cx="381000" cy="114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4" name="Shape 144"/>
          <p:cNvSpPr txBox="1"/>
          <p:nvPr/>
        </p:nvSpPr>
        <p:spPr>
          <a:xfrm>
            <a:off x="7401600" y="4334525"/>
            <a:ext cx="167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The diameter of the circle is three fifths of the height.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859100" y="4858375"/>
            <a:ext cx="4517700" cy="14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/>
              <a:t>A black outline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 white rectangle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 red circle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lets write some code for each piece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75306" y="1600200"/>
            <a:ext cx="86591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;The black outlined rectangle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(rectangle 300 200 "outline" "black")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;The white solid rectangle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(rectangle 300 200 "solid" "white")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;The red solid circle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(circle 60 "solid" "red")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2" name="Shape 152"/>
          <p:cNvCxnSpPr/>
          <p:nvPr/>
        </p:nvCxnSpPr>
        <p:spPr>
          <a:xfrm>
            <a:off x="414750" y="1703400"/>
            <a:ext cx="0" cy="48878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3" name="Shape 153"/>
          <p:cNvCxnSpPr/>
          <p:nvPr/>
        </p:nvCxnSpPr>
        <p:spPr>
          <a:xfrm flipH="1" rot="10800000">
            <a:off x="29625" y="2922175"/>
            <a:ext cx="8961299" cy="296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4" name="Shape 154"/>
          <p:cNvCxnSpPr/>
          <p:nvPr/>
        </p:nvCxnSpPr>
        <p:spPr>
          <a:xfrm>
            <a:off x="133300" y="4585325"/>
            <a:ext cx="8902200" cy="593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5" name="Shape 155"/>
          <p:cNvSpPr txBox="1"/>
          <p:nvPr/>
        </p:nvSpPr>
        <p:spPr>
          <a:xfrm>
            <a:off x="29625" y="1747825"/>
            <a:ext cx="399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1</a:t>
            </a:r>
          </a:p>
        </p:txBody>
      </p:sp>
      <p:sp>
        <p:nvSpPr>
          <p:cNvPr id="156" name="Shape 156"/>
          <p:cNvSpPr txBox="1"/>
          <p:nvPr/>
        </p:nvSpPr>
        <p:spPr>
          <a:xfrm flipH="1">
            <a:off x="-11099" y="2221825"/>
            <a:ext cx="422099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2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9625" y="3258675"/>
            <a:ext cx="399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4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9625" y="3688225"/>
            <a:ext cx="399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5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0" y="4813925"/>
            <a:ext cx="399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6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0" y="5287900"/>
            <a:ext cx="399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330092"/>
            <a:ext cx="8229600" cy="69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we need to put it together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546102" y="792992"/>
            <a:ext cx="8229600" cy="768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does it fit together?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356950" y="3545200"/>
            <a:ext cx="2954699" cy="16472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356950" y="1574734"/>
            <a:ext cx="2907299" cy="1679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988727" y="5085150"/>
            <a:ext cx="3422700" cy="768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we place the circle onto the outline and place them both onto the white background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227100" y="5542975"/>
            <a:ext cx="1014600" cy="99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4728375" y="2731175"/>
            <a:ext cx="2954699" cy="16472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4752075" y="2731175"/>
            <a:ext cx="2907299" cy="1679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5717238" y="3070925"/>
            <a:ext cx="1014600" cy="99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6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3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that we know what to do, lets write the code	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53332" y="1600200"/>
            <a:ext cx="9164099" cy="374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place-image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  (circle 60 "solid" "red")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  150 100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  (place-image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     (rectangle 300 200 "outline" "black")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     150 100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     (rectangle 300 200 "solid" "white"))) </a:t>
            </a:r>
          </a:p>
        </p:txBody>
      </p:sp>
      <p:sp>
        <p:nvSpPr>
          <p:cNvPr id="180" name="Shape 180"/>
          <p:cNvSpPr/>
          <p:nvPr/>
        </p:nvSpPr>
        <p:spPr>
          <a:xfrm>
            <a:off x="469583" y="3121970"/>
            <a:ext cx="8541599" cy="239399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1" name="Shape 181"/>
          <p:cNvCxnSpPr>
            <a:endCxn id="180" idx="0"/>
          </p:cNvCxnSpPr>
          <p:nvPr/>
        </p:nvCxnSpPr>
        <p:spPr>
          <a:xfrm flipH="1">
            <a:off x="4740383" y="2281070"/>
            <a:ext cx="2043600" cy="84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2" name="Shape 182"/>
          <p:cNvSpPr txBox="1"/>
          <p:nvPr/>
        </p:nvSpPr>
        <p:spPr>
          <a:xfrm>
            <a:off x="4599650" y="48223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6805325" y="1400725"/>
            <a:ext cx="2133000" cy="87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This place-image function is actually happening first.</a:t>
            </a:r>
          </a:p>
        </p:txBody>
      </p:sp>
      <p:sp>
        <p:nvSpPr>
          <p:cNvPr id="184" name="Shape 184"/>
          <p:cNvSpPr/>
          <p:nvPr/>
        </p:nvSpPr>
        <p:spPr>
          <a:xfrm>
            <a:off x="6773252" y="1439154"/>
            <a:ext cx="2040000" cy="92879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190250" y="5975700"/>
            <a:ext cx="4186799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does the inside place-image function do?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does the outside place-image function do?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5694225" y="5618025"/>
            <a:ext cx="3131099" cy="98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the type of value of this place-image function?  An image.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whole place-image function is the 4th parameter of the first place-image function.</a:t>
            </a:r>
          </a:p>
        </p:txBody>
      </p:sp>
      <p:sp>
        <p:nvSpPr>
          <p:cNvPr id="187" name="Shape 187"/>
          <p:cNvSpPr/>
          <p:nvPr/>
        </p:nvSpPr>
        <p:spPr>
          <a:xfrm>
            <a:off x="5694225" y="5638200"/>
            <a:ext cx="2988899" cy="118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8" name="Shape 188"/>
          <p:cNvCxnSpPr>
            <a:stCxn id="187" idx="1"/>
            <a:endCxn id="180" idx="2"/>
          </p:cNvCxnSpPr>
          <p:nvPr/>
        </p:nvCxnSpPr>
        <p:spPr>
          <a:xfrm rot="10800000">
            <a:off x="4740525" y="5516100"/>
            <a:ext cx="953700" cy="71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 min - Transition from previous class</a:t>
            </a:r>
            <a:b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 min - Students signing out laptops/setting up files</a:t>
            </a:r>
            <a:b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 min - Students working on warm up activity</a:t>
            </a:r>
            <a:b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5 min - Review last class</a:t>
            </a:r>
            <a:b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 min - go over list of functions students can use in their programs</a:t>
            </a:r>
            <a:b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 min - write one contract together</a:t>
            </a:r>
            <a:b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5 min - lesson on composition of functions</a:t>
            </a:r>
            <a:b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15 min - focused practice on composing images</a:t>
            </a:r>
            <a:b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 min - transition to closing</a:t>
            </a:r>
            <a:b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5 min - share student work,</a:t>
            </a:r>
            <a:b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3 min - regroup, summarize, plan for next 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5 min - Exit Form</a:t>
            </a:r>
            <a:b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5 min - Sign out, return laptops, dismiss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 comments to help others understand your code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48357" y="990600"/>
            <a:ext cx="8910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;</a:t>
            </a:r>
            <a:r>
              <a:rPr lang="en"/>
              <a:t>  a comment in Racket begins with a semi-colon.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;  this place image-function place a red circle on a black outline, on a white background.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(place-image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(circle 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"solid" "red")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(place-image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(rectangle 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"outline" "black")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(rectangle 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"solid" "white"))) 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write a program that displays a flag using two place-image functions.  Plan your flag on the worksheet before you begin coding.</a:t>
            </a:r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your own flag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extension	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 an image that is not cropped by a scene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overlay/xy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other function to incorporate in your program: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flip-horizontal, flip-vertical, scale, scale/xy, above, below, rotate, bitmap/url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error messages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enter the following code exactly how it is written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(circle 50 "solid" "red"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What does the message say?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about this one?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(circle "solid" 50 "red")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/>
              <a:t>What is the message telling us?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the difference between a type and a value?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444108"/>
            <a:ext cx="8229600" cy="4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(define width 100)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(define radius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(* width 1/2))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(define rc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(circle radius "solid" "red"))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406374" y="23268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enter the following code and be prepared to discuss</a:t>
            </a:r>
          </a:p>
        </p:txBody>
      </p:sp>
      <p:cxnSp>
        <p:nvCxnSpPr>
          <p:cNvPr id="58" name="Shape 58"/>
          <p:cNvCxnSpPr/>
          <p:nvPr/>
        </p:nvCxnSpPr>
        <p:spPr>
          <a:xfrm>
            <a:off x="105775" y="2546725"/>
            <a:ext cx="8830799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" name="Shape 59"/>
          <p:cNvCxnSpPr/>
          <p:nvPr/>
        </p:nvCxnSpPr>
        <p:spPr>
          <a:xfrm>
            <a:off x="196400" y="4088425"/>
            <a:ext cx="878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0" name="Shape 60"/>
          <p:cNvCxnSpPr/>
          <p:nvPr/>
        </p:nvCxnSpPr>
        <p:spPr>
          <a:xfrm flipH="1">
            <a:off x="442099" y="1715125"/>
            <a:ext cx="16200" cy="41246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1" name="Shape 61"/>
          <p:cNvSpPr txBox="1"/>
          <p:nvPr/>
        </p:nvSpPr>
        <p:spPr>
          <a:xfrm>
            <a:off x="65475" y="1862450"/>
            <a:ext cx="359999" cy="55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1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65475" y="1862450"/>
            <a:ext cx="359999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65475" y="2769625"/>
            <a:ext cx="359999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3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65475" y="3381000"/>
            <a:ext cx="359999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4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65475" y="4977800"/>
            <a:ext cx="359999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7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65475" y="4385900"/>
            <a:ext cx="359999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6</a:t>
            </a:r>
          </a:p>
        </p:txBody>
      </p:sp>
      <p:sp>
        <p:nvSpPr>
          <p:cNvPr id="67" name="Shape 67"/>
          <p:cNvSpPr/>
          <p:nvPr/>
        </p:nvSpPr>
        <p:spPr>
          <a:xfrm>
            <a:off x="102025" y="2549725"/>
            <a:ext cx="6841499" cy="3388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105775" y="4088425"/>
            <a:ext cx="6834000" cy="1692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composition of functions: putting one function inside of another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0200"/>
            <a:ext cx="8229600" cy="381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Interpret the following line of code.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(* 5 (+ 3 2))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...and this one?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(rotate 45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en"/>
              <a:t>(triangle 50 "solid" "green"))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503600" y="5732275"/>
            <a:ext cx="8117099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many parameters does rotate have?  How do we answer this question?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74637"/>
            <a:ext cx="89028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locating images relative to each other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 to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Designing Structure Worksheet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flag of japan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618800" y="1928050"/>
            <a:ext cx="76199" cy="7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8" name="Shape 88"/>
          <p:cNvGrpSpPr/>
          <p:nvPr/>
        </p:nvGrpSpPr>
        <p:grpSpPr>
          <a:xfrm>
            <a:off x="388588" y="1318393"/>
            <a:ext cx="8327587" cy="5108173"/>
            <a:chOff x="1462477" y="1318450"/>
            <a:chExt cx="6861322" cy="4419600"/>
          </a:xfrm>
        </p:grpSpPr>
        <p:pic>
          <p:nvPicPr>
            <p:cNvPr id="89" name="Shape 8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14150" y="1885187"/>
              <a:ext cx="4762500" cy="294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Shape 90"/>
            <p:cNvCxnSpPr/>
            <p:nvPr/>
          </p:nvCxnSpPr>
          <p:spPr>
            <a:xfrm flipH="1">
              <a:off x="4895400" y="1623250"/>
              <a:ext cx="1371599" cy="304799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91" name="Shape 91"/>
            <p:cNvSpPr txBox="1"/>
            <p:nvPr/>
          </p:nvSpPr>
          <p:spPr>
            <a:xfrm>
              <a:off x="5962200" y="1318450"/>
              <a:ext cx="1752600" cy="533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The width is 3 or a multiple of 3.</a:t>
              </a:r>
            </a:p>
          </p:txBody>
        </p:sp>
        <p:cxnSp>
          <p:nvCxnSpPr>
            <p:cNvPr id="92" name="Shape 92"/>
            <p:cNvCxnSpPr/>
            <p:nvPr/>
          </p:nvCxnSpPr>
          <p:spPr>
            <a:xfrm>
              <a:off x="2152200" y="2461450"/>
              <a:ext cx="381000" cy="914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93" name="Shape 93"/>
            <p:cNvSpPr txBox="1"/>
            <p:nvPr/>
          </p:nvSpPr>
          <p:spPr>
            <a:xfrm>
              <a:off x="1462477" y="1851850"/>
              <a:ext cx="1225800" cy="609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The height is 2 or a multiple of 2.</a:t>
              </a:r>
            </a:p>
          </p:txBody>
        </p:sp>
        <p:cxnSp>
          <p:nvCxnSpPr>
            <p:cNvPr id="94" name="Shape 94"/>
            <p:cNvCxnSpPr/>
            <p:nvPr/>
          </p:nvCxnSpPr>
          <p:spPr>
            <a:xfrm rot="10800000">
              <a:off x="7181399" y="3833049"/>
              <a:ext cx="381000" cy="1143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95" name="Shape 95"/>
            <p:cNvSpPr txBox="1"/>
            <p:nvPr/>
          </p:nvSpPr>
          <p:spPr>
            <a:xfrm>
              <a:off x="6648000" y="4823650"/>
              <a:ext cx="16758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The diameter of the circle is three fifths of the height.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