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0F8C335-D01B-49D0-8FF8-613E593186DB}">
  <a:tblStyle styleId="{B0F8C335-D01B-49D0-8FF8-613E593186DB}"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 styleId="{2B1B0474-3739-4F5F-A967-B0EB68C86D76}" styleName="Table_1"/>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ootstrapworld.org/materials/resources/workbook/StudentWorkbook.pdf" TargetMode="External"/><Relationship Id="rId3" Type="http://schemas.openxmlformats.org/officeDocument/2006/relationships/hyperlink" Target="http://www.bootstrapworld.org/materials/resources/workbook/StudentWorkbook.pdf" TargetMode="External"/><Relationship Id="rId4" Type="http://schemas.openxmlformats.org/officeDocument/2006/relationships/hyperlink" Target="http://www.bootstrapworld.org/materials/resources/workbook/StudentWorkbook.pdf"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sz="1200"/>
              <a:t>what data types do we know so far?</a:t>
            </a:r>
          </a:p>
          <a:p>
            <a:pPr lvl="0" rtl="0">
              <a:spcBef>
                <a:spcPts val="600"/>
              </a:spcBef>
              <a:buNone/>
            </a:pPr>
            <a:r>
              <a:rPr lang="en" sz="1200"/>
              <a:t>what are some functions that we know so far?</a:t>
            </a:r>
          </a:p>
          <a:p>
            <a:pPr lvl="0" rtl="0">
              <a:spcBef>
                <a:spcPts val="600"/>
              </a:spcBef>
              <a:buNone/>
            </a:pPr>
            <a:r>
              <a:rPr lang="en" sz="1200"/>
              <a:t>and we know how to define functions using functions in the computers language.</a:t>
            </a:r>
          </a:p>
          <a:p>
            <a:pPr lvl="0" rtl="0">
              <a:spcBef>
                <a:spcPts val="600"/>
              </a:spcBef>
              <a:buNone/>
            </a:pPr>
            <a:r>
              <a:t/>
            </a:r>
            <a:endParaRPr sz="1200"/>
          </a:p>
          <a:p>
            <a:pPr indent="-298450" lvl="0" marL="457200" rtl="0">
              <a:lnSpc>
                <a:spcPct val="115000"/>
              </a:lnSpc>
              <a:spcBef>
                <a:spcPts val="0"/>
              </a:spcBef>
              <a:buSzPct val="100000"/>
            </a:pPr>
            <a:r>
              <a:rPr lang="en">
                <a:latin typeface="Times New Roman"/>
                <a:ea typeface="Times New Roman"/>
                <a:cs typeface="Times New Roman"/>
                <a:sym typeface="Times New Roman"/>
              </a:rPr>
              <a:t>When Run is clicked, a window with a butterfly in it will pop up. You can use the arrow keys to move the butterfly around.</a:t>
            </a:r>
          </a:p>
          <a:p>
            <a:pPr indent="-298450" lvl="0" marL="457200" rtl="0">
              <a:lnSpc>
                <a:spcPct val="115000"/>
              </a:lnSpc>
              <a:spcBef>
                <a:spcPts val="0"/>
              </a:spcBef>
              <a:buSzPct val="100000"/>
            </a:pPr>
            <a:r>
              <a:rPr lang="en">
                <a:latin typeface="Times New Roman"/>
                <a:ea typeface="Times New Roman"/>
                <a:cs typeface="Times New Roman"/>
                <a:sym typeface="Times New Roman"/>
              </a:rPr>
              <a:t>This butterfly is Sam - he’s a happy student like you! He likes to fly around outside and enjoy the fresh air.</a:t>
            </a:r>
          </a:p>
          <a:p>
            <a:pPr indent="-298450" lvl="0" marL="457200" rtl="0">
              <a:lnSpc>
                <a:spcPct val="115000"/>
              </a:lnSpc>
              <a:spcBef>
                <a:spcPts val="0"/>
              </a:spcBef>
              <a:buSzPct val="100000"/>
            </a:pPr>
            <a:r>
              <a:rPr lang="en">
                <a:latin typeface="Times New Roman"/>
                <a:ea typeface="Times New Roman"/>
                <a:cs typeface="Times New Roman"/>
                <a:sym typeface="Times New Roman"/>
              </a:rPr>
              <a:t>His yard is 640 pixels wide and 480 pixels tall. If the bottom-left corner is (0, 0), what are the coordinates of the other corners?</a:t>
            </a:r>
          </a:p>
          <a:p>
            <a:pPr indent="-298450" lvl="0" marL="457200" rtl="0">
              <a:lnSpc>
                <a:spcPct val="115000"/>
              </a:lnSpc>
              <a:spcBef>
                <a:spcPts val="0"/>
              </a:spcBef>
              <a:buSzPct val="100000"/>
            </a:pPr>
            <a:r>
              <a:rPr lang="en">
                <a:latin typeface="Times New Roman"/>
                <a:ea typeface="Times New Roman"/>
                <a:cs typeface="Times New Roman"/>
                <a:sym typeface="Times New Roman"/>
              </a:rPr>
              <a:t>Sam’s mom tells him that he should stay where she can see him - that means he can even step a little outside of the yard...as long as a piece of him is visible, his mom is okay.</a:t>
            </a:r>
          </a:p>
          <a:p>
            <a:pPr indent="-298450" lvl="0" marL="457200" rtl="0">
              <a:lnSpc>
                <a:spcPct val="115000"/>
              </a:lnSpc>
              <a:spcBef>
                <a:spcPts val="0"/>
              </a:spcBef>
              <a:buSzPct val="100000"/>
            </a:pPr>
            <a:r>
              <a:rPr lang="en">
                <a:latin typeface="Times New Roman"/>
                <a:ea typeface="Times New Roman"/>
                <a:cs typeface="Times New Roman"/>
                <a:sym typeface="Times New Roman"/>
              </a:rPr>
              <a:t>Try moving him so he’s a little off the screen, but still safe. How far can he go?</a:t>
            </a:r>
          </a:p>
          <a:p>
            <a:pPr indent="-298450" lvl="0" marL="457200" rtl="0">
              <a:lnSpc>
                <a:spcPct val="115000"/>
              </a:lnSpc>
              <a:spcBef>
                <a:spcPts val="0"/>
              </a:spcBef>
              <a:buSzPct val="100000"/>
            </a:pPr>
            <a:r>
              <a:rPr lang="en">
                <a:latin typeface="Times New Roman"/>
                <a:ea typeface="Times New Roman"/>
                <a:cs typeface="Times New Roman"/>
                <a:sym typeface="Times New Roman"/>
              </a:rPr>
              <a:t>Sometimes, however, Sam sneaks out of the box and just keeps going! He’s free! Free as a bird! (well, as a butterfly!) Look at his smile! He’s so happy to be free! Why shouldn’t he be?</a:t>
            </a:r>
          </a:p>
          <a:p>
            <a:pPr indent="-298450" lvl="0" marL="457200" rtl="0">
              <a:lnSpc>
                <a:spcPct val="115000"/>
              </a:lnSpc>
              <a:spcBef>
                <a:spcPts val="0"/>
              </a:spcBef>
              <a:buSzPct val="100000"/>
            </a:pPr>
            <a:r>
              <a:rPr lang="en">
                <a:latin typeface="Times New Roman"/>
                <a:ea typeface="Times New Roman"/>
                <a:cs typeface="Times New Roman"/>
                <a:sym typeface="Times New Roman"/>
              </a:rPr>
              <a:t>Well...there’s some bad news.</a:t>
            </a:r>
          </a:p>
          <a:p>
            <a:pPr indent="-298450" lvl="0" marL="457200" rtl="0">
              <a:lnSpc>
                <a:spcPct val="115000"/>
              </a:lnSpc>
              <a:spcBef>
                <a:spcPts val="0"/>
              </a:spcBef>
              <a:buSzPct val="100000"/>
            </a:pPr>
            <a:r>
              <a:rPr lang="en">
                <a:latin typeface="Times New Roman"/>
                <a:ea typeface="Times New Roman"/>
                <a:cs typeface="Times New Roman"/>
                <a:sym typeface="Times New Roman"/>
              </a:rPr>
              <a:t>Sam doesn’t realize that there’s a monster outside his yard, waiting to eat him! As long as ANY part of Sam is still in the yard, he is safe...but the moment he disappears completely his mom won’t be able to keep an eye on him!</a:t>
            </a:r>
          </a:p>
          <a:p>
            <a:pPr indent="-298450" lvl="0" marL="457200" rtl="0">
              <a:lnSpc>
                <a:spcPct val="115000"/>
              </a:lnSpc>
              <a:spcBef>
                <a:spcPts val="0"/>
              </a:spcBef>
              <a:buSzPct val="100000"/>
            </a:pPr>
            <a:r>
              <a:rPr lang="en">
                <a:latin typeface="Times New Roman"/>
                <a:ea typeface="Times New Roman"/>
                <a:cs typeface="Times New Roman"/>
                <a:sym typeface="Times New Roman"/>
              </a:rPr>
              <a:t>It’s up to you to keep him safe!</a:t>
            </a:r>
          </a:p>
          <a:p>
            <a:pPr indent="-298450" lvl="0" marL="457200" rtl="0">
              <a:lnSpc>
                <a:spcPct val="115000"/>
              </a:lnSpc>
              <a:spcBef>
                <a:spcPts val="0"/>
              </a:spcBef>
              <a:buSzPct val="100000"/>
            </a:pPr>
            <a:r>
              <a:rPr i="1" lang="en">
                <a:latin typeface="Times New Roman"/>
                <a:ea typeface="Times New Roman"/>
                <a:cs typeface="Times New Roman"/>
                <a:sym typeface="Times New Roman"/>
              </a:rPr>
              <a:t>Draw a 640x480 rectangle on the board to represent the screen, and have students help you identify the coordinates at the corners. Then turn students’ attention to the computers, and have them analyze the last function in the code, called </a:t>
            </a:r>
            <a:r>
              <a:rPr i="1" lang="en">
                <a:solidFill>
                  <a:srgbClr val="262680"/>
                </a:solidFill>
                <a:latin typeface="Verdana"/>
                <a:ea typeface="Verdana"/>
                <a:cs typeface="Verdana"/>
                <a:sym typeface="Verdana"/>
              </a:rPr>
              <a:t>onscreen?</a:t>
            </a:r>
            <a:r>
              <a:rPr i="1" lang="en">
                <a:latin typeface="Times New Roman"/>
                <a:ea typeface="Times New Roman"/>
                <a:cs typeface="Times New Roman"/>
                <a:sym typeface="Times New Roman"/>
              </a:rPr>
              <a:t>.</a:t>
            </a:r>
          </a:p>
          <a:p>
            <a:pPr indent="-298450" lvl="0" marL="457200" rtl="0">
              <a:lnSpc>
                <a:spcPct val="115000"/>
              </a:lnSpc>
              <a:spcBef>
                <a:spcPts val="0"/>
              </a:spcBef>
              <a:buSzPct val="100000"/>
            </a:pPr>
            <a:r>
              <a:rPr lang="en">
                <a:latin typeface="Times New Roman"/>
                <a:ea typeface="Times New Roman"/>
                <a:cs typeface="Times New Roman"/>
                <a:sym typeface="Times New Roman"/>
              </a:rPr>
              <a:t>This file contains three function definitions. Can you find all three? What are the names of these functions?</a:t>
            </a:r>
          </a:p>
          <a:p>
            <a:pPr indent="-298450" lvl="0" marL="457200" rtl="0">
              <a:lnSpc>
                <a:spcPct val="115000"/>
              </a:lnSpc>
              <a:spcBef>
                <a:spcPts val="0"/>
              </a:spcBef>
              <a:buSzPct val="100000"/>
            </a:pPr>
            <a:r>
              <a:rPr i="1" lang="en">
                <a:latin typeface="Times New Roman"/>
                <a:ea typeface="Times New Roman"/>
                <a:cs typeface="Times New Roman"/>
                <a:sym typeface="Times New Roman"/>
              </a:rPr>
              <a:t>(</a:t>
            </a:r>
            <a:r>
              <a:rPr i="1" lang="en">
                <a:solidFill>
                  <a:srgbClr val="262680"/>
                </a:solidFill>
                <a:latin typeface="Verdana"/>
                <a:ea typeface="Verdana"/>
                <a:cs typeface="Verdana"/>
                <a:sym typeface="Verdana"/>
              </a:rPr>
              <a:t>safe-left?</a:t>
            </a:r>
            <a:r>
              <a:rPr i="1" lang="en">
                <a:latin typeface="Times New Roman"/>
                <a:ea typeface="Times New Roman"/>
                <a:cs typeface="Times New Roman"/>
                <a:sym typeface="Times New Roman"/>
              </a:rPr>
              <a:t>, </a:t>
            </a:r>
            <a:r>
              <a:rPr i="1" lang="en">
                <a:solidFill>
                  <a:srgbClr val="262680"/>
                </a:solidFill>
                <a:latin typeface="Verdana"/>
                <a:ea typeface="Verdana"/>
                <a:cs typeface="Verdana"/>
                <a:sym typeface="Verdana"/>
              </a:rPr>
              <a:t>safe-right?</a:t>
            </a:r>
            <a:r>
              <a:rPr i="1" lang="en">
                <a:latin typeface="Times New Roman"/>
                <a:ea typeface="Times New Roman"/>
                <a:cs typeface="Times New Roman"/>
                <a:sym typeface="Times New Roman"/>
              </a:rPr>
              <a:t> and </a:t>
            </a:r>
            <a:r>
              <a:rPr i="1" lang="en">
                <a:solidFill>
                  <a:srgbClr val="262680"/>
                </a:solidFill>
                <a:latin typeface="Verdana"/>
                <a:ea typeface="Verdana"/>
                <a:cs typeface="Verdana"/>
                <a:sym typeface="Verdana"/>
              </a:rPr>
              <a:t>onscreen?</a:t>
            </a:r>
            <a:r>
              <a:rPr i="1" lang="en">
                <a:latin typeface="Times New Roman"/>
                <a:ea typeface="Times New Roman"/>
                <a:cs typeface="Times New Roman"/>
                <a:sym typeface="Times New Roman"/>
              </a:rPr>
              <a:t>)</a:t>
            </a:r>
          </a:p>
          <a:p>
            <a:pPr indent="-298450" lvl="0" marL="457200" rtl="0">
              <a:lnSpc>
                <a:spcPct val="115000"/>
              </a:lnSpc>
              <a:spcBef>
                <a:spcPts val="0"/>
              </a:spcBef>
              <a:buSzPct val="100000"/>
            </a:pPr>
            <a:r>
              <a:rPr i="1" lang="en">
                <a:latin typeface="Times New Roman"/>
                <a:ea typeface="Times New Roman"/>
                <a:cs typeface="Times New Roman"/>
                <a:sym typeface="Times New Roman"/>
              </a:rPr>
              <a:t>Skit:</a:t>
            </a:r>
          </a:p>
          <a:p>
            <a:pPr indent="-298450" lvl="0" marL="457200" rtl="0">
              <a:lnSpc>
                <a:spcPct val="115000"/>
              </a:lnSpc>
              <a:spcBef>
                <a:spcPts val="0"/>
              </a:spcBef>
              <a:buSzPct val="100000"/>
            </a:pPr>
            <a:r>
              <a:rPr i="1" lang="en">
                <a:latin typeface="Times New Roman"/>
                <a:ea typeface="Times New Roman"/>
                <a:cs typeface="Times New Roman"/>
                <a:sym typeface="Times New Roman"/>
              </a:rPr>
              <a:t>Have a volunteer stand up to be </a:t>
            </a:r>
            <a:r>
              <a:rPr i="1" lang="en">
                <a:solidFill>
                  <a:srgbClr val="262680"/>
                </a:solidFill>
                <a:latin typeface="Verdana"/>
                <a:ea typeface="Verdana"/>
                <a:cs typeface="Verdana"/>
                <a:sym typeface="Verdana"/>
              </a:rPr>
              <a:t>safe-left?</a:t>
            </a:r>
            <a:r>
              <a:rPr i="1" lang="en">
                <a:latin typeface="Times New Roman"/>
                <a:ea typeface="Times New Roman"/>
                <a:cs typeface="Times New Roman"/>
                <a:sym typeface="Times New Roman"/>
              </a:rPr>
              <a:t>. Ask them about their domain and range, and what they do according to the code (they always return true). Have students practice calling the function with sample values, then have another volunteer repeat the process as </a:t>
            </a:r>
            <a:r>
              <a:rPr i="1" lang="en">
                <a:solidFill>
                  <a:srgbClr val="262680"/>
                </a:solidFill>
                <a:latin typeface="Verdana"/>
                <a:ea typeface="Verdana"/>
                <a:cs typeface="Verdana"/>
                <a:sym typeface="Verdana"/>
              </a:rPr>
              <a:t>safe-right?</a:t>
            </a:r>
            <a:r>
              <a:rPr i="1" lang="en">
                <a:latin typeface="Times New Roman"/>
                <a:ea typeface="Times New Roman"/>
                <a:cs typeface="Times New Roman"/>
                <a:sym typeface="Times New Roman"/>
              </a:rPr>
              <a:t>. Finally, have a third volunteer do the same as </a:t>
            </a:r>
            <a:r>
              <a:rPr i="1" lang="en">
                <a:solidFill>
                  <a:srgbClr val="262680"/>
                </a:solidFill>
                <a:latin typeface="Verdana"/>
                <a:ea typeface="Verdana"/>
                <a:cs typeface="Verdana"/>
                <a:sym typeface="Verdana"/>
              </a:rPr>
              <a:t>onscreen?</a:t>
            </a:r>
            <a:r>
              <a:rPr i="1" lang="en">
                <a:latin typeface="Times New Roman"/>
                <a:ea typeface="Times New Roman"/>
                <a:cs typeface="Times New Roman"/>
                <a:sym typeface="Times New Roman"/>
              </a:rPr>
              <a:t>. Note that </a:t>
            </a:r>
            <a:r>
              <a:rPr i="1" lang="en">
                <a:solidFill>
                  <a:srgbClr val="262680"/>
                </a:solidFill>
                <a:latin typeface="Verdana"/>
                <a:ea typeface="Verdana"/>
                <a:cs typeface="Verdana"/>
                <a:sym typeface="Verdana"/>
              </a:rPr>
              <a:t>onscreen?</a:t>
            </a:r>
            <a:r>
              <a:rPr i="1" lang="en">
                <a:latin typeface="Times New Roman"/>
                <a:ea typeface="Times New Roman"/>
                <a:cs typeface="Times New Roman"/>
                <a:sym typeface="Times New Roman"/>
              </a:rPr>
              <a:t> must use </a:t>
            </a:r>
            <a:r>
              <a:rPr i="1" lang="en">
                <a:solidFill>
                  <a:srgbClr val="262680"/>
                </a:solidFill>
                <a:latin typeface="Verdana"/>
                <a:ea typeface="Verdana"/>
                <a:cs typeface="Verdana"/>
                <a:sym typeface="Verdana"/>
              </a:rPr>
              <a:t>safe-left?</a:t>
            </a:r>
            <a:r>
              <a:rPr i="1" lang="en">
                <a:latin typeface="Times New Roman"/>
                <a:ea typeface="Times New Roman"/>
                <a:cs typeface="Times New Roman"/>
                <a:sym typeface="Times New Roman"/>
              </a:rPr>
              <a:t> when evaluate an input!</a:t>
            </a:r>
          </a:p>
          <a:p>
            <a:pPr indent="-298450" lvl="0" marL="457200" rtl="0">
              <a:lnSpc>
                <a:spcPct val="115000"/>
              </a:lnSpc>
              <a:spcBef>
                <a:spcPts val="0"/>
              </a:spcBef>
              <a:buSzPct val="100000"/>
            </a:pPr>
            <a:r>
              <a:rPr lang="en">
                <a:latin typeface="Times New Roman"/>
                <a:ea typeface="Times New Roman"/>
                <a:cs typeface="Times New Roman"/>
                <a:sym typeface="Times New Roman"/>
              </a:rPr>
              <a:t>The computer only talks to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when deciding whether or not to let same keep moving. In turn,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will need to use both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and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to figure out if Sam is safe on both sides.</a:t>
            </a:r>
          </a:p>
          <a:p>
            <a:pPr indent="-298450" lvl="0" marL="457200" rtl="0">
              <a:lnSpc>
                <a:spcPct val="115000"/>
              </a:lnSpc>
              <a:spcBef>
                <a:spcPts val="0"/>
              </a:spcBef>
              <a:buSzPct val="100000"/>
            </a:pPr>
            <a:r>
              <a:rPr lang="en">
                <a:latin typeface="Times New Roman"/>
                <a:ea typeface="Times New Roman"/>
                <a:cs typeface="Times New Roman"/>
                <a:sym typeface="Times New Roman"/>
              </a:rPr>
              <a:t>What are the Domain and Range of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What does the function do? What will happen when it’s given a sample input? (Answer: It calls the function ’safe-left?’ on the variable x)</a:t>
            </a:r>
          </a:p>
          <a:p>
            <a:pPr indent="-298450" lvl="0" marL="457200" rtl="0">
              <a:lnSpc>
                <a:spcPct val="115000"/>
              </a:lnSpc>
              <a:spcBef>
                <a:spcPts val="0"/>
              </a:spcBef>
              <a:buSzPct val="100000"/>
            </a:pPr>
            <a:r>
              <a:rPr lang="en">
                <a:latin typeface="Times New Roman"/>
                <a:ea typeface="Times New Roman"/>
                <a:cs typeface="Times New Roman"/>
                <a:sym typeface="Times New Roman"/>
              </a:rPr>
              <a:t>We need to fix this code, to keep Sam safe. He can fly left or right and there is nothing to stop him from moving off the screen... yet!</a:t>
            </a:r>
          </a:p>
          <a:p>
            <a:pPr indent="-298450" lvl="0" marL="457200" rtl="0">
              <a:lnSpc>
                <a:spcPct val="115000"/>
              </a:lnSpc>
              <a:spcBef>
                <a:spcPts val="0"/>
              </a:spcBef>
              <a:buSzPct val="100000"/>
            </a:pPr>
            <a:r>
              <a:rPr lang="en">
                <a:latin typeface="Times New Roman"/>
                <a:ea typeface="Times New Roman"/>
                <a:cs typeface="Times New Roman"/>
                <a:sym typeface="Times New Roman"/>
              </a:rPr>
              <a:t>How far can Sam go to the left before he disappears completely? (Answer: -50.) So he is onscreen as long as </a:t>
            </a:r>
            <a:r>
              <a:rPr i="1" lang="en">
                <a:latin typeface="Times New Roman"/>
                <a:ea typeface="Times New Roman"/>
                <a:cs typeface="Times New Roman"/>
                <a:sym typeface="Times New Roman"/>
              </a:rPr>
              <a:t>x is greater than -50</a:t>
            </a:r>
            <a:r>
              <a:rPr lang="en">
                <a:latin typeface="Times New Roman"/>
                <a:ea typeface="Times New Roman"/>
                <a:cs typeface="Times New Roman"/>
                <a:sym typeface="Times New Roman"/>
              </a:rPr>
              <a:t>!</a:t>
            </a:r>
          </a:p>
          <a:p>
            <a:pPr indent="-298450" lvl="0" marL="457200" rtl="0">
              <a:lnSpc>
                <a:spcPct val="115000"/>
              </a:lnSpc>
              <a:spcBef>
                <a:spcPts val="0"/>
              </a:spcBef>
              <a:buSzPct val="100000"/>
            </a:pPr>
            <a:r>
              <a:rPr i="1" lang="en">
                <a:latin typeface="Times New Roman"/>
                <a:ea typeface="Times New Roman"/>
                <a:cs typeface="Times New Roman"/>
                <a:sym typeface="Times New Roman"/>
              </a:rPr>
              <a:t>Take some ideas from the class, then explain if necessary.</a:t>
            </a:r>
          </a:p>
          <a:p>
            <a:pPr indent="-298450" lvl="0" marL="457200" rtl="0">
              <a:lnSpc>
                <a:spcPct val="115000"/>
              </a:lnSpc>
              <a:spcBef>
                <a:spcPts val="0"/>
              </a:spcBef>
              <a:buSzPct val="100000"/>
            </a:pPr>
            <a:r>
              <a:rPr lang="en">
                <a:latin typeface="Times New Roman"/>
                <a:ea typeface="Times New Roman"/>
                <a:cs typeface="Times New Roman"/>
                <a:sym typeface="Times New Roman"/>
              </a:rPr>
              <a:t>When the butterfly is drawn at some coordinate, it is centered at that coordinate. So if it’s drawn at 0, half of the butterfly is actually off the screen. We add the extra 50 pixels on all sides, because a piece of him is still visible as long as he is within 50 pixels of the screen’s edge.</a:t>
            </a:r>
          </a:p>
          <a:p>
            <a:pPr indent="-298450" lvl="0" marL="457200" rtl="0">
              <a:lnSpc>
                <a:spcPct val="115000"/>
              </a:lnSpc>
              <a:spcBef>
                <a:spcPts val="0"/>
              </a:spcBef>
              <a:buSzPct val="100000"/>
            </a:pPr>
            <a:r>
              <a:rPr lang="en">
                <a:latin typeface="Times New Roman"/>
                <a:ea typeface="Times New Roman"/>
                <a:cs typeface="Times New Roman"/>
                <a:sym typeface="Times New Roman"/>
              </a:rPr>
              <a:t>Turn to </a:t>
            </a:r>
            <a:r>
              <a:rPr lang="en" u="sng">
                <a:solidFill>
                  <a:schemeClr val="hlink"/>
                </a:solidFill>
                <a:latin typeface="Times New Roman"/>
                <a:ea typeface="Times New Roman"/>
                <a:cs typeface="Times New Roman"/>
                <a:sym typeface="Times New Roman"/>
                <a:hlinkClick r:id="rId2"/>
              </a:rPr>
              <a:t>Page 17</a:t>
            </a:r>
            <a:r>
              <a:rPr lang="en">
                <a:latin typeface="Times New Roman"/>
                <a:ea typeface="Times New Roman"/>
                <a:cs typeface="Times New Roman"/>
                <a:sym typeface="Times New Roman"/>
              </a:rPr>
              <a:t>. Take thirty seconds to fill out what we’ve discovered.</a:t>
            </a:r>
          </a:p>
          <a:p>
            <a:pPr indent="-298450" lvl="0" marL="457200" rtl="0">
              <a:lnSpc>
                <a:spcPct val="115000"/>
              </a:lnSpc>
              <a:spcBef>
                <a:spcPts val="0"/>
              </a:spcBef>
              <a:buSzPct val="100000"/>
            </a:pPr>
            <a:r>
              <a:rPr lang="en">
                <a:latin typeface="Times New Roman"/>
                <a:ea typeface="Times New Roman"/>
                <a:cs typeface="Times New Roman"/>
                <a:sym typeface="Times New Roman"/>
              </a:rPr>
              <a:t>Turn to </a:t>
            </a:r>
            <a:r>
              <a:rPr lang="en" u="sng">
                <a:solidFill>
                  <a:schemeClr val="hlink"/>
                </a:solidFill>
                <a:latin typeface="Times New Roman"/>
                <a:ea typeface="Times New Roman"/>
                <a:cs typeface="Times New Roman"/>
                <a:sym typeface="Times New Roman"/>
                <a:hlinkClick r:id="rId3"/>
              </a:rPr>
              <a:t>Page 18</a:t>
            </a:r>
            <a:r>
              <a:rPr lang="en">
                <a:latin typeface="Times New Roman"/>
                <a:ea typeface="Times New Roman"/>
                <a:cs typeface="Times New Roman"/>
                <a:sym typeface="Times New Roman"/>
              </a:rPr>
              <a:t> and read the word problem for the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function.</a:t>
            </a:r>
          </a:p>
          <a:p>
            <a:pPr indent="-298450" lvl="0" marL="457200" rtl="0">
              <a:lnSpc>
                <a:spcPct val="115000"/>
              </a:lnSpc>
              <a:spcBef>
                <a:spcPts val="0"/>
              </a:spcBef>
              <a:buSzPct val="100000"/>
            </a:pPr>
            <a:r>
              <a:rPr i="1" lang="en">
                <a:latin typeface="Times New Roman"/>
                <a:ea typeface="Times New Roman"/>
                <a:cs typeface="Times New Roman"/>
                <a:sym typeface="Times New Roman"/>
              </a:rPr>
              <a:t>Who would like to act out </a:t>
            </a:r>
            <a:r>
              <a:rPr i="1" lang="en">
                <a:solidFill>
                  <a:srgbClr val="262680"/>
                </a:solidFill>
                <a:latin typeface="Verdana"/>
                <a:ea typeface="Verdana"/>
                <a:cs typeface="Verdana"/>
                <a:sym typeface="Verdana"/>
              </a:rPr>
              <a:t>safe-left</a:t>
            </a:r>
            <a:r>
              <a:rPr i="1" lang="en">
                <a:latin typeface="Times New Roman"/>
                <a:ea typeface="Times New Roman"/>
                <a:cs typeface="Times New Roman"/>
                <a:sym typeface="Times New Roman"/>
              </a:rPr>
              <a:t>? Take a volunteer.</a:t>
            </a:r>
          </a:p>
          <a:p>
            <a:pPr indent="-298450" lvl="0" marL="457200" rtl="0">
              <a:lnSpc>
                <a:spcPct val="115000"/>
              </a:lnSpc>
              <a:spcBef>
                <a:spcPts val="0"/>
              </a:spcBef>
              <a:buSzPct val="100000"/>
            </a:pPr>
            <a:r>
              <a:rPr i="1" lang="en">
                <a:latin typeface="Times New Roman"/>
                <a:ea typeface="Times New Roman"/>
                <a:cs typeface="Times New Roman"/>
                <a:sym typeface="Times New Roman"/>
              </a:rPr>
              <a:t>Exercise:</a:t>
            </a:r>
          </a:p>
          <a:p>
            <a:pPr indent="-298450" lvl="0" marL="457200" rtl="0">
              <a:lnSpc>
                <a:spcPct val="115000"/>
              </a:lnSpc>
              <a:spcBef>
                <a:spcPts val="0"/>
              </a:spcBef>
              <a:buSzPct val="100000"/>
            </a:pPr>
            <a:r>
              <a:rPr i="1" lang="en">
                <a:latin typeface="Times New Roman"/>
                <a:ea typeface="Times New Roman"/>
                <a:cs typeface="Times New Roman"/>
                <a:sym typeface="Times New Roman"/>
              </a:rPr>
              <a:t>According to the word problem, what’s your name? What’s your Domain? Your Range? Given Sam’s x-coordinate, and tell me if any part of him is still on the screen. Let’s try it out. "safe-left forty-five!" "safe-left three!" "safe-left negative sixty-one!" How did you know Sam was not protected at -61? because the number was not greater than -50!.</a:t>
            </a:r>
          </a:p>
          <a:p>
            <a:pPr indent="-298450" lvl="0" marL="457200" rtl="0">
              <a:lnSpc>
                <a:spcPct val="115000"/>
              </a:lnSpc>
              <a:spcBef>
                <a:spcPts val="0"/>
              </a:spcBef>
              <a:buSzPct val="100000"/>
            </a:pPr>
            <a:r>
              <a:rPr lang="en">
                <a:latin typeface="Times New Roman"/>
                <a:ea typeface="Times New Roman"/>
                <a:cs typeface="Times New Roman"/>
                <a:sym typeface="Times New Roman"/>
              </a:rPr>
              <a:t>Complete the design recipe for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a:t>
            </a:r>
          </a:p>
          <a:p>
            <a:pPr indent="-298450" lvl="0" marL="457200" rtl="0">
              <a:lnSpc>
                <a:spcPct val="115000"/>
              </a:lnSpc>
              <a:spcBef>
                <a:spcPts val="0"/>
              </a:spcBef>
              <a:buSzPct val="100000"/>
            </a:pPr>
            <a:r>
              <a:rPr i="1" lang="en">
                <a:latin typeface="Times New Roman"/>
                <a:ea typeface="Times New Roman"/>
                <a:cs typeface="Times New Roman"/>
                <a:sym typeface="Times New Roman"/>
              </a:rPr>
              <a:t>Raise your hand after you complete each step.</a:t>
            </a:r>
          </a:p>
          <a:p>
            <a:pPr indent="-298450" lvl="0" marL="457200" rtl="0">
              <a:lnSpc>
                <a:spcPct val="115000"/>
              </a:lnSpc>
              <a:spcBef>
                <a:spcPts val="0"/>
              </a:spcBef>
              <a:buSzPct val="100000"/>
            </a:pPr>
            <a:r>
              <a:rPr lang="en">
                <a:latin typeface="Times New Roman"/>
                <a:ea typeface="Times New Roman"/>
                <a:cs typeface="Times New Roman"/>
                <a:sym typeface="Times New Roman"/>
              </a:rPr>
              <a:t>When a team has completed the Design Recipe for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they must type in the examples and function body onto the computer.</a:t>
            </a:r>
          </a:p>
          <a:p>
            <a:pPr indent="-298450" lvl="0" marL="457200" rtl="0">
              <a:lnSpc>
                <a:spcPct val="115000"/>
              </a:lnSpc>
              <a:spcBef>
                <a:spcPts val="0"/>
              </a:spcBef>
              <a:buSzPct val="100000"/>
            </a:pPr>
            <a:r>
              <a:rPr lang="en">
                <a:latin typeface="Times New Roman"/>
                <a:ea typeface="Times New Roman"/>
                <a:cs typeface="Times New Roman"/>
                <a:sym typeface="Times New Roman"/>
              </a:rPr>
              <a:t>So now we have a function that will tell us whether or not Sam is safe on the left side of the screen.</a:t>
            </a:r>
          </a:p>
          <a:p>
            <a:pPr indent="-298450" lvl="0" marL="457200" rtl="0">
              <a:lnSpc>
                <a:spcPct val="115000"/>
              </a:lnSpc>
              <a:spcBef>
                <a:spcPts val="0"/>
              </a:spcBef>
              <a:buSzPct val="100000"/>
            </a:pPr>
            <a:r>
              <a:rPr lang="en">
                <a:latin typeface="Times New Roman"/>
                <a:ea typeface="Times New Roman"/>
                <a:cs typeface="Times New Roman"/>
                <a:sym typeface="Times New Roman"/>
              </a:rPr>
              <a:t>Click "Run", and try to move Sam off the left edge of the screen. Congrats! You’ve protected Sam on one side!</a:t>
            </a:r>
          </a:p>
          <a:p>
            <a:pPr indent="-298450" lvl="0" marL="457200" rtl="0">
              <a:lnSpc>
                <a:spcPct val="115000"/>
              </a:lnSpc>
              <a:spcBef>
                <a:spcPts val="0"/>
              </a:spcBef>
              <a:buSzPct val="100000"/>
            </a:pPr>
            <a:r>
              <a:rPr lang="en">
                <a:latin typeface="Times New Roman"/>
                <a:ea typeface="Times New Roman"/>
                <a:cs typeface="Times New Roman"/>
                <a:sym typeface="Times New Roman"/>
              </a:rPr>
              <a:t>Unfortunately, Sam can still escape on the right hand side. We need a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a:t>
            </a:r>
          </a:p>
          <a:p>
            <a:pPr indent="-298450" lvl="0" marL="457200" rtl="0">
              <a:lnSpc>
                <a:spcPct val="115000"/>
              </a:lnSpc>
              <a:spcBef>
                <a:spcPts val="0"/>
              </a:spcBef>
              <a:buSzPct val="100000"/>
            </a:pPr>
            <a:r>
              <a:rPr i="1" lang="en">
                <a:latin typeface="Times New Roman"/>
                <a:ea typeface="Times New Roman"/>
                <a:cs typeface="Times New Roman"/>
                <a:sym typeface="Times New Roman"/>
              </a:rPr>
              <a:t>(act out with another volunteer, if necessary).</a:t>
            </a:r>
          </a:p>
          <a:p>
            <a:pPr indent="-298450" lvl="0" marL="457200" rtl="0">
              <a:lnSpc>
                <a:spcPct val="115000"/>
              </a:lnSpc>
              <a:spcBef>
                <a:spcPts val="0"/>
              </a:spcBef>
              <a:buSzPct val="100000"/>
            </a:pPr>
            <a:r>
              <a:rPr lang="en">
                <a:latin typeface="Times New Roman"/>
                <a:ea typeface="Times New Roman"/>
                <a:cs typeface="Times New Roman"/>
                <a:sym typeface="Times New Roman"/>
              </a:rPr>
              <a:t>Turn to </a:t>
            </a:r>
            <a:r>
              <a:rPr lang="en" u="sng">
                <a:solidFill>
                  <a:schemeClr val="hlink"/>
                </a:solidFill>
                <a:latin typeface="Times New Roman"/>
                <a:ea typeface="Times New Roman"/>
                <a:cs typeface="Times New Roman"/>
                <a:sym typeface="Times New Roman"/>
                <a:hlinkClick r:id="rId4"/>
              </a:rPr>
              <a:t>Page 19</a:t>
            </a:r>
            <a:r>
              <a:rPr lang="en">
                <a:latin typeface="Times New Roman"/>
                <a:ea typeface="Times New Roman"/>
                <a:cs typeface="Times New Roman"/>
                <a:sym typeface="Times New Roman"/>
              </a:rPr>
              <a:t>, and write another function called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a:t>
            </a:r>
          </a:p>
          <a:p>
            <a:pPr indent="-298450" lvl="0" marL="457200" rtl="0">
              <a:lnSpc>
                <a:spcPct val="115000"/>
              </a:lnSpc>
              <a:spcBef>
                <a:spcPts val="0"/>
              </a:spcBef>
              <a:buSzPct val="100000"/>
            </a:pPr>
            <a:r>
              <a:rPr i="1" lang="en">
                <a:latin typeface="Times New Roman"/>
                <a:ea typeface="Times New Roman"/>
                <a:cs typeface="Times New Roman"/>
                <a:sym typeface="Times New Roman"/>
              </a:rPr>
              <a:t>Call me over when you reach a stopping point!</a:t>
            </a:r>
          </a:p>
          <a:p>
            <a:pPr indent="-298450" lvl="0" marL="457200" rtl="0">
              <a:lnSpc>
                <a:spcPct val="115000"/>
              </a:lnSpc>
              <a:spcBef>
                <a:spcPts val="0"/>
              </a:spcBef>
              <a:buSzPct val="100000"/>
            </a:pPr>
            <a:r>
              <a:rPr lang="en">
                <a:latin typeface="Times New Roman"/>
                <a:ea typeface="Times New Roman"/>
                <a:cs typeface="Times New Roman"/>
                <a:sym typeface="Times New Roman"/>
              </a:rPr>
              <a:t>Notice that even though we’ve fixed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won’t know about it until we change the body of</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so it calls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instead of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Please make this change now, so that Same is safe on the right side instead of the left side.</a:t>
            </a:r>
          </a:p>
          <a:p>
            <a:pPr indent="-298450" lvl="0" marL="457200" rtl="0">
              <a:lnSpc>
                <a:spcPct val="115000"/>
              </a:lnSpc>
              <a:spcBef>
                <a:spcPts val="0"/>
              </a:spcBef>
              <a:buSzPct val="100000"/>
            </a:pPr>
            <a:r>
              <a:rPr lang="en">
                <a:latin typeface="Times New Roman"/>
                <a:ea typeface="Times New Roman"/>
                <a:cs typeface="Times New Roman"/>
                <a:sym typeface="Times New Roman"/>
              </a:rPr>
              <a:t>Good job! Now we can keep Sam safe on the left side, or we can keep Sam safe on the right side. However, we don’t have a way to keep him safe on both sides! When we call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with an x-coordinate, what should it do?</a:t>
            </a:r>
          </a:p>
          <a:p>
            <a:pPr lvl="0" rtl="0">
              <a:spcBef>
                <a:spcPts val="600"/>
              </a:spcBef>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rtl="0">
              <a:lnSpc>
                <a:spcPct val="115000"/>
              </a:lnSpc>
              <a:spcBef>
                <a:spcPts val="0"/>
              </a:spcBef>
              <a:buSzPct val="100000"/>
            </a:pPr>
            <a:r>
              <a:rPr lang="en">
                <a:latin typeface="Times New Roman"/>
                <a:ea typeface="Times New Roman"/>
                <a:cs typeface="Times New Roman"/>
                <a:sym typeface="Times New Roman"/>
              </a:rPr>
              <a:t>Sugar is sweet.</a:t>
            </a:r>
          </a:p>
          <a:p>
            <a:pPr indent="-298450" lvl="0" marL="457200" rtl="0">
              <a:lnSpc>
                <a:spcPct val="115000"/>
              </a:lnSpc>
              <a:spcBef>
                <a:spcPts val="0"/>
              </a:spcBef>
              <a:buSzPct val="100000"/>
            </a:pPr>
            <a:r>
              <a:rPr lang="en">
                <a:latin typeface="Times New Roman"/>
                <a:ea typeface="Times New Roman"/>
                <a:cs typeface="Times New Roman"/>
                <a:sym typeface="Times New Roman"/>
              </a:rPr>
              <a:t>Ice is hot.</a:t>
            </a:r>
          </a:p>
          <a:p>
            <a:pPr indent="-298450" lvl="0" marL="457200" rtl="0">
              <a:lnSpc>
                <a:spcPct val="115000"/>
              </a:lnSpc>
              <a:spcBef>
                <a:spcPts val="0"/>
              </a:spcBef>
              <a:buSzPct val="100000"/>
            </a:pPr>
            <a:r>
              <a:rPr lang="en">
                <a:latin typeface="Times New Roman"/>
                <a:ea typeface="Times New Roman"/>
                <a:cs typeface="Times New Roman"/>
                <a:sym typeface="Times New Roman"/>
              </a:rPr>
              <a:t>Sugar is sweet </a:t>
            </a:r>
            <a:r>
              <a:rPr b="1" lang="en">
                <a:latin typeface="Times New Roman"/>
                <a:ea typeface="Times New Roman"/>
                <a:cs typeface="Times New Roman"/>
                <a:sym typeface="Times New Roman"/>
              </a:rPr>
              <a:t>and</a:t>
            </a:r>
            <a:r>
              <a:rPr lang="en">
                <a:latin typeface="Times New Roman"/>
                <a:ea typeface="Times New Roman"/>
                <a:cs typeface="Times New Roman"/>
                <a:sym typeface="Times New Roman"/>
              </a:rPr>
              <a:t> Ice is cold.</a:t>
            </a:r>
          </a:p>
          <a:p>
            <a:pPr indent="-298450" lvl="0" marL="457200" rtl="0">
              <a:lnSpc>
                <a:spcPct val="115000"/>
              </a:lnSpc>
              <a:spcBef>
                <a:spcPts val="0"/>
              </a:spcBef>
              <a:buSzPct val="100000"/>
            </a:pPr>
            <a:r>
              <a:rPr lang="en">
                <a:latin typeface="Times New Roman"/>
                <a:ea typeface="Times New Roman"/>
                <a:cs typeface="Times New Roman"/>
                <a:sym typeface="Times New Roman"/>
              </a:rPr>
              <a:t>Sugar is sweet </a:t>
            </a:r>
            <a:r>
              <a:rPr b="1" lang="en">
                <a:latin typeface="Times New Roman"/>
                <a:ea typeface="Times New Roman"/>
                <a:cs typeface="Times New Roman"/>
                <a:sym typeface="Times New Roman"/>
              </a:rPr>
              <a:t>and</a:t>
            </a:r>
            <a:r>
              <a:rPr lang="en">
                <a:latin typeface="Times New Roman"/>
                <a:ea typeface="Times New Roman"/>
                <a:cs typeface="Times New Roman"/>
                <a:sym typeface="Times New Roman"/>
              </a:rPr>
              <a:t> Ice is hot. Why is it false? Isn’t sugar still sweet?</a:t>
            </a:r>
          </a:p>
          <a:p>
            <a:pPr indent="-298450" lvl="0" marL="457200" rtl="0">
              <a:lnSpc>
                <a:spcPct val="115000"/>
              </a:lnSpc>
              <a:spcBef>
                <a:spcPts val="0"/>
              </a:spcBef>
              <a:buSzPct val="100000"/>
            </a:pPr>
            <a:r>
              <a:rPr lang="en">
                <a:latin typeface="Times New Roman"/>
                <a:ea typeface="Times New Roman"/>
                <a:cs typeface="Times New Roman"/>
                <a:sym typeface="Times New Roman"/>
              </a:rPr>
              <a:t>Sugar is sweet </a:t>
            </a:r>
            <a:r>
              <a:rPr b="1" lang="en">
                <a:latin typeface="Times New Roman"/>
                <a:ea typeface="Times New Roman"/>
                <a:cs typeface="Times New Roman"/>
                <a:sym typeface="Times New Roman"/>
              </a:rPr>
              <a:t>or</a:t>
            </a:r>
            <a:r>
              <a:rPr lang="en">
                <a:latin typeface="Times New Roman"/>
                <a:ea typeface="Times New Roman"/>
                <a:cs typeface="Times New Roman"/>
                <a:sym typeface="Times New Roman"/>
              </a:rPr>
              <a:t> Ice is cold.</a:t>
            </a:r>
          </a:p>
          <a:p>
            <a:pPr indent="-298450" lvl="0" marL="457200" rtl="0">
              <a:lnSpc>
                <a:spcPct val="115000"/>
              </a:lnSpc>
              <a:spcBef>
                <a:spcPts val="0"/>
              </a:spcBef>
              <a:buSzPct val="100000"/>
            </a:pPr>
            <a:r>
              <a:rPr lang="en">
                <a:latin typeface="Times New Roman"/>
                <a:ea typeface="Times New Roman"/>
                <a:cs typeface="Times New Roman"/>
                <a:sym typeface="Times New Roman"/>
              </a:rPr>
              <a:t>Sugar is sweet </a:t>
            </a:r>
            <a:r>
              <a:rPr b="1" lang="en">
                <a:latin typeface="Times New Roman"/>
                <a:ea typeface="Times New Roman"/>
                <a:cs typeface="Times New Roman"/>
                <a:sym typeface="Times New Roman"/>
              </a:rPr>
              <a:t>or</a:t>
            </a:r>
            <a:r>
              <a:rPr lang="en">
                <a:latin typeface="Times New Roman"/>
                <a:ea typeface="Times New Roman"/>
                <a:cs typeface="Times New Roman"/>
                <a:sym typeface="Times New Roman"/>
              </a:rPr>
              <a:t> Ice is hot. Why is it true? Ice isn’t hot!</a:t>
            </a:r>
          </a:p>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98450" lvl="0" marL="457200" rtl="0">
              <a:lnSpc>
                <a:spcPct val="115000"/>
              </a:lnSpc>
              <a:spcBef>
                <a:spcPts val="0"/>
              </a:spcBef>
              <a:buSzPct val="100000"/>
            </a:pPr>
            <a:r>
              <a:rPr lang="en">
                <a:latin typeface="Times New Roman"/>
                <a:ea typeface="Times New Roman"/>
                <a:cs typeface="Times New Roman"/>
                <a:sym typeface="Times New Roman"/>
              </a:rPr>
              <a:t>Does it matter? Both will work just fine when you type them in...so why care?</a:t>
            </a:r>
          </a:p>
          <a:p>
            <a:pPr indent="-298450" lvl="0" marL="457200" rtl="0">
              <a:lnSpc>
                <a:spcPct val="115000"/>
              </a:lnSpc>
              <a:spcBef>
                <a:spcPts val="0"/>
              </a:spcBef>
              <a:buSzPct val="100000"/>
            </a:pPr>
            <a:r>
              <a:rPr lang="en">
                <a:latin typeface="Times New Roman"/>
                <a:ea typeface="Times New Roman"/>
                <a:cs typeface="Times New Roman"/>
                <a:sym typeface="Times New Roman"/>
              </a:rPr>
              <a:t>There’s more to being a writer than putting down grammatically-correct sentences. There’s more to being an architect or an artist than building a bridge or coloring in a canvas. All of these disciples involved an element of </a:t>
            </a:r>
            <a:r>
              <a:rPr i="1" lang="en">
                <a:latin typeface="Times New Roman"/>
                <a:ea typeface="Times New Roman"/>
                <a:cs typeface="Times New Roman"/>
                <a:sym typeface="Times New Roman"/>
              </a:rPr>
              <a:t>design</a:t>
            </a:r>
            <a:r>
              <a:rPr lang="en">
                <a:latin typeface="Times New Roman"/>
                <a:ea typeface="Times New Roman"/>
                <a:cs typeface="Times New Roman"/>
                <a:sym typeface="Times New Roman"/>
              </a:rPr>
              <a:t>.</a:t>
            </a:r>
          </a:p>
          <a:p>
            <a:pPr indent="-298450" lvl="0" marL="457200" rtl="0">
              <a:lnSpc>
                <a:spcPct val="115000"/>
              </a:lnSpc>
              <a:spcBef>
                <a:spcPts val="0"/>
              </a:spcBef>
              <a:buSzPct val="100000"/>
            </a:pPr>
            <a:r>
              <a:rPr lang="en">
                <a:latin typeface="Times New Roman"/>
                <a:ea typeface="Times New Roman"/>
                <a:cs typeface="Times New Roman"/>
                <a:sym typeface="Times New Roman"/>
              </a:rPr>
              <a:t>Likewise, there is more to being a Programmer than just writing code. You've gotten decent at writing code, and now you’re able to write sophisticated programs that include multiple functions - congratulations! But that also means you’re ready to consider what it means to </a:t>
            </a:r>
            <a:r>
              <a:rPr i="1" lang="en">
                <a:latin typeface="Times New Roman"/>
                <a:ea typeface="Times New Roman"/>
                <a:cs typeface="Times New Roman"/>
                <a:sym typeface="Times New Roman"/>
              </a:rPr>
              <a:t>design</a:t>
            </a:r>
            <a:r>
              <a:rPr lang="en">
                <a:latin typeface="Times New Roman"/>
                <a:ea typeface="Times New Roman"/>
                <a:cs typeface="Times New Roman"/>
                <a:sym typeface="Times New Roman"/>
              </a:rPr>
              <a:t> the code that you write.</a:t>
            </a:r>
          </a:p>
          <a:p>
            <a:pPr indent="-298450" lvl="0" marL="457200" rtl="0">
              <a:lnSpc>
                <a:spcPct val="115000"/>
              </a:lnSpc>
              <a:spcBef>
                <a:spcPts val="0"/>
              </a:spcBef>
              <a:buSzPct val="100000"/>
            </a:pPr>
            <a:r>
              <a:rPr lang="en">
                <a:latin typeface="Times New Roman"/>
                <a:ea typeface="Times New Roman"/>
                <a:cs typeface="Times New Roman"/>
                <a:sym typeface="Times New Roman"/>
              </a:rPr>
              <a:t>The first solution puts all of the logic into one function: the left boundary and the right boundary are both tested by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In the second solution,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uses both helper functions, each of which only tests one boundary at a time. Can you think of a reason why one might be better than another? Is it better to have a single, complex function that does all the work, or to have multiple simple functions that only do one thing apiece?</a:t>
            </a:r>
          </a:p>
          <a:p>
            <a:pPr indent="-298450" lvl="0" marL="457200" rtl="0">
              <a:lnSpc>
                <a:spcPct val="115000"/>
              </a:lnSpc>
              <a:spcBef>
                <a:spcPts val="0"/>
              </a:spcBef>
              <a:buSzPct val="100000"/>
            </a:pPr>
            <a:r>
              <a:rPr lang="en">
                <a:latin typeface="Times New Roman"/>
                <a:ea typeface="Times New Roman"/>
                <a:cs typeface="Times New Roman"/>
                <a:sym typeface="Times New Roman"/>
              </a:rPr>
              <a:t>Suppose you just built a car, but it’s not working right. What would you do? Ideally, you’d like to test each part of the car (the engine, the transmission, etc) </a:t>
            </a:r>
            <a:r>
              <a:rPr i="1" lang="en">
                <a:latin typeface="Times New Roman"/>
                <a:ea typeface="Times New Roman"/>
                <a:cs typeface="Times New Roman"/>
                <a:sym typeface="Times New Roman"/>
              </a:rPr>
              <a:t>one at a time</a:t>
            </a:r>
            <a:r>
              <a:rPr lang="en">
                <a:latin typeface="Times New Roman"/>
                <a:ea typeface="Times New Roman"/>
                <a:cs typeface="Times New Roman"/>
                <a:sym typeface="Times New Roman"/>
              </a:rPr>
              <a:t>, to see which one was broken. The same is true for code! If you have a bug, it’s much easier to find when every function is simple and easy to test, and the only complex functions are just built out of simpler ones.</a:t>
            </a:r>
          </a:p>
          <a:p>
            <a:pPr indent="-298450" lvl="0" marL="457200" rtl="0">
              <a:lnSpc>
                <a:spcPct val="115000"/>
              </a:lnSpc>
              <a:spcBef>
                <a:spcPts val="0"/>
              </a:spcBef>
              <a:buSzPct val="100000"/>
            </a:pPr>
            <a:r>
              <a:rPr lang="en">
                <a:latin typeface="Times New Roman"/>
                <a:ea typeface="Times New Roman"/>
                <a:cs typeface="Times New Roman"/>
                <a:sym typeface="Times New Roman"/>
              </a:rPr>
              <a:t>Another reason to like the second example is the fact that it lets programmers be lazy. Suppose you have a few characters in a videogame, all of which need to be kept on the screen. Some of them might only need </a:t>
            </a:r>
            <a:r>
              <a:rPr lang="en">
                <a:solidFill>
                  <a:srgbClr val="262680"/>
                </a:solidFill>
                <a:latin typeface="Verdana"/>
                <a:ea typeface="Verdana"/>
                <a:cs typeface="Verdana"/>
                <a:sym typeface="Verdana"/>
              </a:rPr>
              <a:t>safe-left?</a:t>
            </a:r>
            <a:r>
              <a:rPr lang="en">
                <a:latin typeface="Times New Roman"/>
                <a:ea typeface="Times New Roman"/>
                <a:cs typeface="Times New Roman"/>
                <a:sym typeface="Times New Roman"/>
              </a:rPr>
              <a:t>, others might only need </a:t>
            </a:r>
            <a:r>
              <a:rPr lang="en">
                <a:solidFill>
                  <a:srgbClr val="262680"/>
                </a:solidFill>
                <a:latin typeface="Verdana"/>
                <a:ea typeface="Verdana"/>
                <a:cs typeface="Verdana"/>
                <a:sym typeface="Verdana"/>
              </a:rPr>
              <a:t>safe-right?</a:t>
            </a:r>
            <a:r>
              <a:rPr lang="en">
                <a:latin typeface="Times New Roman"/>
                <a:ea typeface="Times New Roman"/>
                <a:cs typeface="Times New Roman"/>
                <a:sym typeface="Times New Roman"/>
              </a:rPr>
              <a:t>, and only a few might need </a:t>
            </a:r>
            <a:r>
              <a:rPr lang="en">
                <a:solidFill>
                  <a:srgbClr val="262680"/>
                </a:solidFill>
                <a:latin typeface="Verdana"/>
                <a:ea typeface="Verdana"/>
                <a:cs typeface="Verdana"/>
                <a:sym typeface="Verdana"/>
              </a:rPr>
              <a:t>onscreen?</a:t>
            </a:r>
            <a:r>
              <a:rPr lang="en">
                <a:latin typeface="Times New Roman"/>
                <a:ea typeface="Times New Roman"/>
                <a:cs typeface="Times New Roman"/>
                <a:sym typeface="Times New Roman"/>
              </a:rPr>
              <a:t>. What happens if the game suddenly needs to run on computers with differently-sized monitors, where the boundary is 1000 instead of 690? If you have simple and complex functions spread throughout your code, you’ll need to change them all. If your complex functions just use the simpler ones, you’d only need to change them in one place!</a:t>
            </a:r>
          </a:p>
          <a:p>
            <a:pPr indent="-298450" lvl="0" marL="457200" rtl="0">
              <a:lnSpc>
                <a:spcPct val="115000"/>
              </a:lnSpc>
              <a:spcBef>
                <a:spcPts val="0"/>
              </a:spcBef>
              <a:buSzPct val="100000"/>
            </a:pPr>
            <a:r>
              <a:rPr lang="en">
                <a:latin typeface="Times New Roman"/>
                <a:ea typeface="Times New Roman"/>
                <a:cs typeface="Times New Roman"/>
                <a:sym typeface="Times New Roman"/>
              </a:rPr>
              <a:t>Badly designed programs can work just fine, but they are hard to read, hard to test, and easy to screw up if things change. As you grow and develop as a programmer, you’ll need to think beyond just "making code work". It’s not good enough if it just works - as artists, we should care about whether or not code is </a:t>
            </a:r>
            <a:r>
              <a:rPr i="1" lang="en">
                <a:latin typeface="Times New Roman"/>
                <a:ea typeface="Times New Roman"/>
                <a:cs typeface="Times New Roman"/>
                <a:sym typeface="Times New Roman"/>
              </a:rPr>
              <a:t>well designed</a:t>
            </a:r>
            <a:r>
              <a:rPr lang="en">
                <a:latin typeface="Times New Roman"/>
                <a:ea typeface="Times New Roman"/>
                <a:cs typeface="Times New Roman"/>
                <a:sym typeface="Times New Roman"/>
              </a:rPr>
              <a:t>, too.</a:t>
            </a:r>
          </a:p>
          <a:p>
            <a:pPr indent="-298450" lvl="0" marL="457200" rtl="0">
              <a:lnSpc>
                <a:spcPct val="115000"/>
              </a:lnSpc>
              <a:spcBef>
                <a:spcPts val="0"/>
              </a:spcBef>
              <a:buSzPct val="100000"/>
            </a:pPr>
            <a:r>
              <a:rPr lang="en">
                <a:latin typeface="Times New Roman"/>
                <a:ea typeface="Times New Roman"/>
                <a:cs typeface="Times New Roman"/>
                <a:sym typeface="Times New Roman"/>
              </a:rPr>
              <a:t>This is what functions allow us to do! Everyone from programmers to mathematicians uses functions to carve up complex problems into simpler pieces, which make it possible to design elegant solutions to difficult problems.</a:t>
            </a:r>
          </a:p>
          <a:p>
            <a:pPr indent="-298450" lvl="0" marL="457200" rtl="0">
              <a:lnSpc>
                <a:spcPct val="115000"/>
              </a:lnSpc>
              <a:spcBef>
                <a:spcPts val="0"/>
              </a:spcBef>
              <a:buSzPct val="100000"/>
            </a:pPr>
            <a:r>
              <a:rPr lang="en">
                <a:latin typeface="Times New Roman"/>
                <a:ea typeface="Times New Roman"/>
                <a:cs typeface="Times New Roman"/>
                <a:sym typeface="Times New Roman"/>
              </a:rPr>
              <a:t>So the next time you sit down to solve a problem, think about algebraic abstraction, and how you might design a beautiful solution out of simple functions, rather than a huge, complex one.</a:t>
            </a:r>
          </a:p>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What types of data have we worked with so far?  What are some functions that work on those data types?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latin typeface="Times New Roman"/>
                <a:ea typeface="Times New Roman"/>
                <a:cs typeface="Times New Roman"/>
                <a:sym typeface="Times New Roman"/>
              </a:rPr>
              <a:t>So far, our language can only add, subtract, multiply and divide numbers. It can't compare them or decide whether something is true or false! We'll be adding the power of comparison to our language today.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rot="10800000">
            <a:off x="0" y="4124512"/>
            <a:ext cx="8458200" cy="9497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0" name="Shape 10"/>
          <p:cNvSpPr txBox="1"/>
          <p:nvPr>
            <p:ph type="ctrTitle"/>
          </p:nvPr>
        </p:nvSpPr>
        <p:spPr>
          <a:xfrm>
            <a:off x="685800" y="1734342"/>
            <a:ext cx="7772400" cy="2245499"/>
          </a:xfrm>
          <a:prstGeom prst="rect">
            <a:avLst/>
          </a:prstGeom>
          <a:noFill/>
          <a:ln>
            <a:noFill/>
          </a:ln>
        </p:spPr>
        <p:txBody>
          <a:bodyPr anchorCtr="0" anchor="b" bIns="91425" lIns="91425" rIns="91425" tIns="91425"/>
          <a:lstStyle>
            <a:lvl1pPr lvl="0"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1pPr>
            <a:lvl2pPr lvl="1"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2pPr>
            <a:lvl3pPr lvl="2"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3pPr>
            <a:lvl4pPr lvl="3"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4pPr>
            <a:lvl5pPr lvl="4"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5pPr>
            <a:lvl6pPr lvl="5"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6pPr>
            <a:lvl7pPr lvl="6"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7pPr>
            <a:lvl8pPr lvl="7"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8pPr>
            <a:lvl9pPr lvl="8" rtl="0" algn="l">
              <a:spcBef>
                <a:spcPts val="0"/>
              </a:spcBef>
              <a:buClr>
                <a:schemeClr val="dk2"/>
              </a:buClr>
              <a:buSzPct val="100000"/>
              <a:buFont typeface="Arial"/>
              <a:buNone/>
              <a:defRPr b="1"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4124476"/>
            <a:ext cx="7772400" cy="949799"/>
          </a:xfrm>
          <a:prstGeom prst="rect">
            <a:avLst/>
          </a:prstGeom>
          <a:noFill/>
          <a:ln>
            <a:noFill/>
          </a:ln>
        </p:spPr>
        <p:txBody>
          <a:bodyPr anchorCtr="0" anchor="ctr" bIns="91425" lIns="91425" rIns="91425" tIns="91425"/>
          <a:lstStyle>
            <a:lvl1pPr lvl="0"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1pPr>
            <a:lvl2pPr lvl="1"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2pPr>
            <a:lvl3pPr lvl="2"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3pPr>
            <a:lvl4pPr lvl="3"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4pPr>
            <a:lvl5pPr lvl="4"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5pPr>
            <a:lvl6pPr lvl="5"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6pPr>
            <a:lvl7pPr lvl="6"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7pPr>
            <a:lvl8pPr lvl="7"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8pPr>
            <a:lvl9pPr lvl="8" rtl="0" algn="l">
              <a:spcBef>
                <a:spcPts val="0"/>
              </a:spcBef>
              <a:buClr>
                <a:schemeClr val="lt2"/>
              </a:buClr>
              <a:buSzPct val="100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1" name="Shape 41"/>
        <p:cNvGrpSpPr/>
        <p:nvPr/>
      </p:nvGrpSpPr>
      <p:grpSpPr>
        <a:xfrm>
          <a:off x="0" y="0"/>
          <a:ext cx="0" cy="0"/>
          <a:chOff x="0" y="0"/>
          <a:chExt cx="0" cy="0"/>
        </a:xfrm>
      </p:grpSpPr>
      <p:sp>
        <p:nvSpPr>
          <p:cNvPr id="42" name="Shape 4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457200" y="5875078"/>
            <a:ext cx="8229600" cy="692700"/>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1"/>
              </a:buClr>
              <a:buSzPct val="100000"/>
              <a:buFont typeface="Arial"/>
              <a:buChar char="●"/>
              <a:defRPr sz="1800">
                <a:solidFill>
                  <a:schemeClr val="lt1"/>
                </a:solidFill>
              </a:defRPr>
            </a:lvl1pPr>
            <a:lvl2pPr lvl="1" rtl="0" algn="ctr">
              <a:lnSpc>
                <a:spcPct val="100000"/>
              </a:lnSpc>
              <a:spcBef>
                <a:spcPts val="0"/>
              </a:spcBef>
              <a:spcAft>
                <a:spcPts val="0"/>
              </a:spcAft>
              <a:buClr>
                <a:schemeClr val="lt1"/>
              </a:buClr>
              <a:buSzPct val="100000"/>
              <a:buFont typeface="Courier New"/>
              <a:buChar char="o"/>
              <a:defRPr sz="1800">
                <a:solidFill>
                  <a:schemeClr val="lt1"/>
                </a:solidFill>
              </a:defRPr>
            </a:lvl2pPr>
            <a:lvl3pPr lvl="2" rtl="0" algn="ctr">
              <a:lnSpc>
                <a:spcPct val="100000"/>
              </a:lnSpc>
              <a:spcBef>
                <a:spcPts val="0"/>
              </a:spcBef>
              <a:spcAft>
                <a:spcPts val="0"/>
              </a:spcAft>
              <a:buClr>
                <a:schemeClr val="lt1"/>
              </a:buClr>
              <a:buSzPct val="100000"/>
              <a:buFont typeface="Wingdings"/>
              <a:buChar char="§"/>
              <a:defRPr sz="1800">
                <a:solidFill>
                  <a:schemeClr val="lt1"/>
                </a:solidFill>
              </a:defRPr>
            </a:lvl3pPr>
            <a:lvl4pPr lvl="3" rtl="0" algn="ctr">
              <a:lnSpc>
                <a:spcPct val="100000"/>
              </a:lnSpc>
              <a:spcBef>
                <a:spcPts val="0"/>
              </a:spcBef>
              <a:spcAft>
                <a:spcPts val="0"/>
              </a:spcAft>
              <a:buClr>
                <a:schemeClr val="lt1"/>
              </a:buClr>
              <a:buSzPct val="100000"/>
              <a:buFont typeface="Arial"/>
              <a:buChar char="●"/>
              <a:defRPr sz="1800">
                <a:solidFill>
                  <a:schemeClr val="lt1"/>
                </a:solidFill>
              </a:defRPr>
            </a:lvl4pPr>
            <a:lvl5pPr lvl="4" rtl="0" algn="ctr">
              <a:lnSpc>
                <a:spcPct val="100000"/>
              </a:lnSpc>
              <a:spcBef>
                <a:spcPts val="0"/>
              </a:spcBef>
              <a:spcAft>
                <a:spcPts val="0"/>
              </a:spcAft>
              <a:buClr>
                <a:schemeClr val="lt1"/>
              </a:buClr>
              <a:buSzPct val="100000"/>
              <a:buFont typeface="Courier New"/>
              <a:buChar char="o"/>
              <a:defRPr sz="1800">
                <a:solidFill>
                  <a:schemeClr val="lt1"/>
                </a:solidFill>
              </a:defRPr>
            </a:lvl5pPr>
            <a:lvl6pPr lvl="5" rtl="0" algn="ctr">
              <a:lnSpc>
                <a:spcPct val="100000"/>
              </a:lnSpc>
              <a:spcBef>
                <a:spcPts val="0"/>
              </a:spcBef>
              <a:spcAft>
                <a:spcPts val="0"/>
              </a:spcAft>
              <a:buClr>
                <a:schemeClr val="lt1"/>
              </a:buClr>
              <a:buSzPct val="100000"/>
              <a:buFont typeface="Wingdings"/>
              <a:buChar char="§"/>
              <a:defRPr sz="1800">
                <a:solidFill>
                  <a:schemeClr val="lt1"/>
                </a:solidFill>
              </a:defRPr>
            </a:lvl6pPr>
            <a:lvl7pPr lvl="6" rtl="0" algn="ctr">
              <a:lnSpc>
                <a:spcPct val="100000"/>
              </a:lnSpc>
              <a:spcBef>
                <a:spcPts val="0"/>
              </a:spcBef>
              <a:spcAft>
                <a:spcPts val="0"/>
              </a:spcAft>
              <a:buClr>
                <a:schemeClr val="lt1"/>
              </a:buClr>
              <a:buSzPct val="100000"/>
              <a:buFont typeface="Arial"/>
              <a:buChar char="●"/>
              <a:defRPr sz="1800">
                <a:solidFill>
                  <a:schemeClr val="lt1"/>
                </a:solidFill>
              </a:defRPr>
            </a:lvl7pPr>
            <a:lvl8pPr lvl="7" rtl="0" algn="ctr">
              <a:lnSpc>
                <a:spcPct val="100000"/>
              </a:lnSpc>
              <a:spcBef>
                <a:spcPts val="0"/>
              </a:spcBef>
              <a:spcAft>
                <a:spcPts val="0"/>
              </a:spcAft>
              <a:buClr>
                <a:schemeClr val="lt1"/>
              </a:buClr>
              <a:buSzPct val="100000"/>
              <a:buFont typeface="Courier New"/>
              <a:buChar char="o"/>
              <a:defRPr sz="1800">
                <a:solidFill>
                  <a:schemeClr val="lt1"/>
                </a:solidFill>
              </a:defRPr>
            </a:lvl8pPr>
            <a:lvl9pPr lvl="8"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p:nvPr/>
        </p:nvSpPr>
        <p:spPr>
          <a:xfrm>
            <a:off x="0" y="274636"/>
            <a:ext cx="8686800" cy="15543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4" name="Shape 14"/>
          <p:cNvSpPr txBox="1"/>
          <p:nvPr>
            <p:ph type="title"/>
          </p:nvPr>
        </p:nvSpPr>
        <p:spPr>
          <a:xfrm>
            <a:off x="457200" y="274637"/>
            <a:ext cx="8229600" cy="1522199"/>
          </a:xfrm>
          <a:prstGeom prst="rect">
            <a:avLst/>
          </a:prstGeom>
          <a:noFill/>
          <a:ln>
            <a:noFill/>
          </a:ln>
        </p:spPr>
        <p:txBody>
          <a:bodyPr anchorCtr="0" anchor="b" bIns="91425" lIns="91425" rIns="91425" tIns="91425"/>
          <a:lstStyle>
            <a:lvl1pPr lvl="0" rtl="0">
              <a:spcBef>
                <a:spcPts val="0"/>
              </a:spcBef>
              <a:defRPr>
                <a:solidFill>
                  <a:schemeClr val="lt1"/>
                </a:solidFill>
              </a:defRPr>
            </a:lvl1pPr>
            <a:lvl2pPr lvl="1" rtl="0">
              <a:spcBef>
                <a:spcPts val="0"/>
              </a:spcBef>
              <a:defRPr>
                <a:solidFill>
                  <a:schemeClr val="lt1"/>
                </a:solidFill>
              </a:defRPr>
            </a:lvl2pPr>
            <a:lvl3pPr lvl="2" rtl="0">
              <a:spcBef>
                <a:spcPts val="0"/>
              </a:spcBef>
              <a:defRPr>
                <a:solidFill>
                  <a:schemeClr val="lt1"/>
                </a:solidFill>
              </a:defRPr>
            </a:lvl3pPr>
            <a:lvl4pPr lvl="3" rtl="0">
              <a:spcBef>
                <a:spcPts val="0"/>
              </a:spcBef>
              <a:defRPr>
                <a:solidFill>
                  <a:schemeClr val="lt1"/>
                </a:solidFill>
              </a:defRPr>
            </a:lvl4pPr>
            <a:lvl5pPr lvl="4" rtl="0">
              <a:spcBef>
                <a:spcPts val="0"/>
              </a:spcBef>
              <a:defRPr>
                <a:solidFill>
                  <a:schemeClr val="lt1"/>
                </a:solidFill>
              </a:defRPr>
            </a:lvl5pPr>
            <a:lvl6pPr lvl="5" rtl="0">
              <a:spcBef>
                <a:spcPts val="0"/>
              </a:spcBef>
              <a:defRPr>
                <a:solidFill>
                  <a:schemeClr val="lt1"/>
                </a:solidFill>
              </a:defRPr>
            </a:lvl6pPr>
            <a:lvl7pPr lvl="6" rtl="0">
              <a:spcBef>
                <a:spcPts val="0"/>
              </a:spcBef>
              <a:defRPr>
                <a:solidFill>
                  <a:schemeClr val="lt1"/>
                </a:solidFill>
              </a:defRPr>
            </a:lvl7pPr>
            <a:lvl8pPr lvl="7" rtl="0">
              <a:spcBef>
                <a:spcPts val="0"/>
              </a:spcBef>
              <a:defRPr>
                <a:solidFill>
                  <a:schemeClr val="lt1"/>
                </a:solidFill>
              </a:defRPr>
            </a:lvl8pPr>
            <a:lvl9pPr lvl="8" rtl="0">
              <a:spcBef>
                <a:spcPts val="0"/>
              </a:spcBef>
              <a:defRPr>
                <a:solidFill>
                  <a:schemeClr val="lt1"/>
                </a:solidFill>
              </a:defRPr>
            </a:lvl9pPr>
          </a:lstStyle>
          <a:p/>
        </p:txBody>
      </p:sp>
      <p:sp>
        <p:nvSpPr>
          <p:cNvPr id="15" name="Shape 15"/>
          <p:cNvSpPr txBox="1"/>
          <p:nvPr>
            <p:ph idx="1" type="body"/>
          </p:nvPr>
        </p:nvSpPr>
        <p:spPr>
          <a:xfrm>
            <a:off x="457200" y="1947332"/>
            <a:ext cx="8229600" cy="4620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p:nvPr/>
        </p:nvSpPr>
        <p:spPr>
          <a:xfrm>
            <a:off x="0" y="274636"/>
            <a:ext cx="8686800" cy="15543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18" name="Shape 18"/>
          <p:cNvSpPr txBox="1"/>
          <p:nvPr>
            <p:ph type="title"/>
          </p:nvPr>
        </p:nvSpPr>
        <p:spPr>
          <a:xfrm>
            <a:off x="457200" y="274637"/>
            <a:ext cx="8229600" cy="1522199"/>
          </a:xfrm>
          <a:prstGeom prst="rect">
            <a:avLst/>
          </a:prstGeom>
          <a:noFill/>
          <a:ln>
            <a:noFill/>
          </a:ln>
        </p:spPr>
        <p:txBody>
          <a:bodyPr anchorCtr="0" anchor="b" bIns="91425" lIns="91425" rIns="91425" tIns="91425"/>
          <a:lstStyle>
            <a:lvl1pPr lvl="0" rtl="0" algn="l">
              <a:spcBef>
                <a:spcPts val="0"/>
              </a:spcBef>
              <a:buSzPct val="100000"/>
              <a:buFont typeface="Arial"/>
              <a:buNone/>
              <a:defRPr b="1" sz="4800">
                <a:solidFill>
                  <a:schemeClr val="lt1"/>
                </a:solidFill>
                <a:latin typeface="Arial"/>
                <a:ea typeface="Arial"/>
                <a:cs typeface="Arial"/>
                <a:sym typeface="Arial"/>
              </a:defRPr>
            </a:lvl1pPr>
            <a:lvl2pPr lvl="1" rtl="0" algn="l">
              <a:spcBef>
                <a:spcPts val="0"/>
              </a:spcBef>
              <a:buSzPct val="100000"/>
              <a:buFont typeface="Arial"/>
              <a:buNone/>
              <a:defRPr b="1" sz="4800">
                <a:solidFill>
                  <a:schemeClr val="lt1"/>
                </a:solidFill>
                <a:latin typeface="Arial"/>
                <a:ea typeface="Arial"/>
                <a:cs typeface="Arial"/>
                <a:sym typeface="Arial"/>
              </a:defRPr>
            </a:lvl2pPr>
            <a:lvl3pPr lvl="2" rtl="0" algn="l">
              <a:spcBef>
                <a:spcPts val="0"/>
              </a:spcBef>
              <a:buSzPct val="100000"/>
              <a:buFont typeface="Arial"/>
              <a:buNone/>
              <a:defRPr b="1" sz="4800">
                <a:solidFill>
                  <a:schemeClr val="lt1"/>
                </a:solidFill>
                <a:latin typeface="Arial"/>
                <a:ea typeface="Arial"/>
                <a:cs typeface="Arial"/>
                <a:sym typeface="Arial"/>
              </a:defRPr>
            </a:lvl3pPr>
            <a:lvl4pPr lvl="3" rtl="0" algn="l">
              <a:spcBef>
                <a:spcPts val="0"/>
              </a:spcBef>
              <a:buSzPct val="100000"/>
              <a:buFont typeface="Arial"/>
              <a:buNone/>
              <a:defRPr b="1" sz="4800">
                <a:solidFill>
                  <a:schemeClr val="lt1"/>
                </a:solidFill>
                <a:latin typeface="Arial"/>
                <a:ea typeface="Arial"/>
                <a:cs typeface="Arial"/>
                <a:sym typeface="Arial"/>
              </a:defRPr>
            </a:lvl4pPr>
            <a:lvl5pPr lvl="4" rtl="0" algn="l">
              <a:spcBef>
                <a:spcPts val="0"/>
              </a:spcBef>
              <a:buSzPct val="100000"/>
              <a:buFont typeface="Arial"/>
              <a:buNone/>
              <a:defRPr b="1" sz="4800">
                <a:solidFill>
                  <a:schemeClr val="lt1"/>
                </a:solidFill>
                <a:latin typeface="Arial"/>
                <a:ea typeface="Arial"/>
                <a:cs typeface="Arial"/>
                <a:sym typeface="Arial"/>
              </a:defRPr>
            </a:lvl5pPr>
            <a:lvl6pPr lvl="5" rtl="0" algn="l">
              <a:spcBef>
                <a:spcPts val="0"/>
              </a:spcBef>
              <a:buSzPct val="100000"/>
              <a:buFont typeface="Arial"/>
              <a:buNone/>
              <a:defRPr b="1" sz="4800">
                <a:solidFill>
                  <a:schemeClr val="lt1"/>
                </a:solidFill>
                <a:latin typeface="Arial"/>
                <a:ea typeface="Arial"/>
                <a:cs typeface="Arial"/>
                <a:sym typeface="Arial"/>
              </a:defRPr>
            </a:lvl6pPr>
            <a:lvl7pPr lvl="6" rtl="0" algn="l">
              <a:spcBef>
                <a:spcPts val="0"/>
              </a:spcBef>
              <a:buSzPct val="100000"/>
              <a:buFont typeface="Arial"/>
              <a:buNone/>
              <a:defRPr b="1" sz="4800">
                <a:solidFill>
                  <a:schemeClr val="lt1"/>
                </a:solidFill>
                <a:latin typeface="Arial"/>
                <a:ea typeface="Arial"/>
                <a:cs typeface="Arial"/>
                <a:sym typeface="Arial"/>
              </a:defRPr>
            </a:lvl7pPr>
            <a:lvl8pPr lvl="7" rtl="0" algn="l">
              <a:spcBef>
                <a:spcPts val="0"/>
              </a:spcBef>
              <a:buSzPct val="100000"/>
              <a:buFont typeface="Arial"/>
              <a:buNone/>
              <a:defRPr b="1" sz="4800">
                <a:solidFill>
                  <a:schemeClr val="lt1"/>
                </a:solidFill>
                <a:latin typeface="Arial"/>
                <a:ea typeface="Arial"/>
                <a:cs typeface="Arial"/>
                <a:sym typeface="Arial"/>
              </a:defRPr>
            </a:lvl8pPr>
            <a:lvl9pPr lvl="8" rtl="0" algn="l">
              <a:spcBef>
                <a:spcPts val="0"/>
              </a:spcBef>
              <a:buSzPct val="100000"/>
              <a:buFont typeface="Arial"/>
              <a:buNone/>
              <a:defRPr b="1" sz="4800">
                <a:solidFill>
                  <a:schemeClr val="lt1"/>
                </a:solidFill>
                <a:latin typeface="Arial"/>
                <a:ea typeface="Arial"/>
                <a:cs typeface="Arial"/>
                <a:sym typeface="Arial"/>
              </a:defRPr>
            </a:lvl9pPr>
          </a:lstStyle>
          <a:p/>
        </p:txBody>
      </p:sp>
      <p:sp>
        <p:nvSpPr>
          <p:cNvPr id="19" name="Shape 19"/>
          <p:cNvSpPr txBox="1"/>
          <p:nvPr>
            <p:ph idx="1" type="body"/>
          </p:nvPr>
        </p:nvSpPr>
        <p:spPr>
          <a:xfrm>
            <a:off x="457200" y="1947332"/>
            <a:ext cx="4030200" cy="4620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20" name="Shape 20"/>
          <p:cNvSpPr txBox="1"/>
          <p:nvPr>
            <p:ph idx="2" type="body"/>
          </p:nvPr>
        </p:nvSpPr>
        <p:spPr>
          <a:xfrm>
            <a:off x="4656667" y="1949211"/>
            <a:ext cx="4030200" cy="46202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p:nvPr/>
        </p:nvSpPr>
        <p:spPr>
          <a:xfrm>
            <a:off x="0" y="274636"/>
            <a:ext cx="8686800" cy="15543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23" name="Shape 23"/>
          <p:cNvSpPr txBox="1"/>
          <p:nvPr>
            <p:ph type="title"/>
          </p:nvPr>
        </p:nvSpPr>
        <p:spPr>
          <a:xfrm>
            <a:off x="457200" y="274637"/>
            <a:ext cx="8229600" cy="1522199"/>
          </a:xfrm>
          <a:prstGeom prst="rect">
            <a:avLst/>
          </a:prstGeom>
          <a:noFill/>
          <a:ln>
            <a:noFill/>
          </a:ln>
        </p:spPr>
        <p:txBody>
          <a:bodyPr anchorCtr="0" anchor="b" bIns="91425" lIns="91425" rIns="91425" tIns="91425"/>
          <a:lstStyle>
            <a:lvl1pPr lvl="0" rtl="0" algn="l">
              <a:spcBef>
                <a:spcPts val="0"/>
              </a:spcBef>
              <a:buSzPct val="100000"/>
              <a:buFont typeface="Arial"/>
              <a:buNone/>
              <a:defRPr b="1" sz="4800">
                <a:solidFill>
                  <a:schemeClr val="lt1"/>
                </a:solidFill>
                <a:latin typeface="Arial"/>
                <a:ea typeface="Arial"/>
                <a:cs typeface="Arial"/>
                <a:sym typeface="Arial"/>
              </a:defRPr>
            </a:lvl1pPr>
            <a:lvl2pPr lvl="1" rtl="0" algn="l">
              <a:spcBef>
                <a:spcPts val="0"/>
              </a:spcBef>
              <a:buSzPct val="100000"/>
              <a:buFont typeface="Arial"/>
              <a:buNone/>
              <a:defRPr b="1" sz="4800">
                <a:solidFill>
                  <a:schemeClr val="lt1"/>
                </a:solidFill>
                <a:latin typeface="Arial"/>
                <a:ea typeface="Arial"/>
                <a:cs typeface="Arial"/>
                <a:sym typeface="Arial"/>
              </a:defRPr>
            </a:lvl2pPr>
            <a:lvl3pPr lvl="2" rtl="0" algn="l">
              <a:spcBef>
                <a:spcPts val="0"/>
              </a:spcBef>
              <a:buSzPct val="100000"/>
              <a:buFont typeface="Arial"/>
              <a:buNone/>
              <a:defRPr b="1" sz="4800">
                <a:solidFill>
                  <a:schemeClr val="lt1"/>
                </a:solidFill>
                <a:latin typeface="Arial"/>
                <a:ea typeface="Arial"/>
                <a:cs typeface="Arial"/>
                <a:sym typeface="Arial"/>
              </a:defRPr>
            </a:lvl3pPr>
            <a:lvl4pPr lvl="3" rtl="0" algn="l">
              <a:spcBef>
                <a:spcPts val="0"/>
              </a:spcBef>
              <a:buSzPct val="100000"/>
              <a:buFont typeface="Arial"/>
              <a:buNone/>
              <a:defRPr b="1" sz="4800">
                <a:solidFill>
                  <a:schemeClr val="lt1"/>
                </a:solidFill>
                <a:latin typeface="Arial"/>
                <a:ea typeface="Arial"/>
                <a:cs typeface="Arial"/>
                <a:sym typeface="Arial"/>
              </a:defRPr>
            </a:lvl4pPr>
            <a:lvl5pPr lvl="4" rtl="0" algn="l">
              <a:spcBef>
                <a:spcPts val="0"/>
              </a:spcBef>
              <a:buSzPct val="100000"/>
              <a:buFont typeface="Arial"/>
              <a:buNone/>
              <a:defRPr b="1" sz="4800">
                <a:solidFill>
                  <a:schemeClr val="lt1"/>
                </a:solidFill>
                <a:latin typeface="Arial"/>
                <a:ea typeface="Arial"/>
                <a:cs typeface="Arial"/>
                <a:sym typeface="Arial"/>
              </a:defRPr>
            </a:lvl5pPr>
            <a:lvl6pPr lvl="5" rtl="0" algn="l">
              <a:spcBef>
                <a:spcPts val="0"/>
              </a:spcBef>
              <a:buSzPct val="100000"/>
              <a:buFont typeface="Arial"/>
              <a:buNone/>
              <a:defRPr b="1" sz="4800">
                <a:solidFill>
                  <a:schemeClr val="lt1"/>
                </a:solidFill>
                <a:latin typeface="Arial"/>
                <a:ea typeface="Arial"/>
                <a:cs typeface="Arial"/>
                <a:sym typeface="Arial"/>
              </a:defRPr>
            </a:lvl6pPr>
            <a:lvl7pPr lvl="6" rtl="0" algn="l">
              <a:spcBef>
                <a:spcPts val="0"/>
              </a:spcBef>
              <a:buSzPct val="100000"/>
              <a:buFont typeface="Arial"/>
              <a:buNone/>
              <a:defRPr b="1" sz="4800">
                <a:solidFill>
                  <a:schemeClr val="lt1"/>
                </a:solidFill>
                <a:latin typeface="Arial"/>
                <a:ea typeface="Arial"/>
                <a:cs typeface="Arial"/>
                <a:sym typeface="Arial"/>
              </a:defRPr>
            </a:lvl7pPr>
            <a:lvl8pPr lvl="7" rtl="0" algn="l">
              <a:spcBef>
                <a:spcPts val="0"/>
              </a:spcBef>
              <a:buSzPct val="100000"/>
              <a:buFont typeface="Arial"/>
              <a:buNone/>
              <a:defRPr b="1" sz="4800">
                <a:solidFill>
                  <a:schemeClr val="lt1"/>
                </a:solidFill>
                <a:latin typeface="Arial"/>
                <a:ea typeface="Arial"/>
                <a:cs typeface="Arial"/>
                <a:sym typeface="Arial"/>
              </a:defRPr>
            </a:lvl8pPr>
            <a:lvl9pPr lvl="8" rtl="0" algn="l">
              <a:spcBef>
                <a:spcPts val="0"/>
              </a:spcBef>
              <a:buSzPct val="1000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p:nvPr/>
        </p:nvSpPr>
        <p:spPr>
          <a:xfrm>
            <a:off x="0" y="5875078"/>
            <a:ext cx="8686800" cy="69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sp>
        <p:nvSpPr>
          <p:cNvPr id="26" name="Shape 26"/>
          <p:cNvSpPr txBox="1"/>
          <p:nvPr>
            <p:ph idx="1" type="body"/>
          </p:nvPr>
        </p:nvSpPr>
        <p:spPr>
          <a:xfrm>
            <a:off x="457200" y="5875078"/>
            <a:ext cx="8229600" cy="692700"/>
          </a:xfrm>
          <a:prstGeom prst="rect">
            <a:avLst/>
          </a:prstGeom>
          <a:noFill/>
          <a:ln>
            <a:noFill/>
          </a:ln>
        </p:spPr>
        <p:txBody>
          <a:bodyPr anchorCtr="0" anchor="ctr" bIns="91425" lIns="91425" rIns="91425" tIns="91425"/>
          <a:lstStyle>
            <a:lvl1pPr lvl="0" rtl="0" algn="l">
              <a:lnSpc>
                <a:spcPct val="100000"/>
              </a:lnSpc>
              <a:spcBef>
                <a:spcPts val="0"/>
              </a:spcBef>
              <a:spcAft>
                <a:spcPts val="0"/>
              </a:spcAft>
              <a:buClr>
                <a:schemeClr val="lt1"/>
              </a:buClr>
              <a:buSzPct val="100000"/>
              <a:buFont typeface="Arial"/>
              <a:buChar char="●"/>
              <a:defRPr b="1" i="0" sz="2400">
                <a:solidFill>
                  <a:schemeClr val="lt1"/>
                </a:solidFill>
              </a:defRPr>
            </a:lvl1pPr>
            <a:lvl2pPr lvl="1" rtl="0" algn="l">
              <a:lnSpc>
                <a:spcPct val="100000"/>
              </a:lnSpc>
              <a:spcBef>
                <a:spcPts val="0"/>
              </a:spcBef>
              <a:spcAft>
                <a:spcPts val="0"/>
              </a:spcAft>
              <a:buClr>
                <a:schemeClr val="lt1"/>
              </a:buClr>
              <a:buSzPct val="100000"/>
              <a:buFont typeface="Courier New"/>
              <a:buChar char="o"/>
              <a:defRPr b="1" i="0" sz="2400">
                <a:solidFill>
                  <a:schemeClr val="lt1"/>
                </a:solidFill>
              </a:defRPr>
            </a:lvl2pPr>
            <a:lvl3pPr lvl="2" rtl="0" algn="l">
              <a:lnSpc>
                <a:spcPct val="100000"/>
              </a:lnSpc>
              <a:spcBef>
                <a:spcPts val="0"/>
              </a:spcBef>
              <a:spcAft>
                <a:spcPts val="0"/>
              </a:spcAft>
              <a:buClr>
                <a:schemeClr val="lt1"/>
              </a:buClr>
              <a:buSzPct val="100000"/>
              <a:buFont typeface="Wingdings"/>
              <a:buChar char="§"/>
              <a:defRPr b="1" i="0" sz="2400">
                <a:solidFill>
                  <a:schemeClr val="lt1"/>
                </a:solidFill>
              </a:defRPr>
            </a:lvl3pPr>
            <a:lvl4pPr lvl="3" rtl="0" algn="l">
              <a:lnSpc>
                <a:spcPct val="100000"/>
              </a:lnSpc>
              <a:spcBef>
                <a:spcPts val="0"/>
              </a:spcBef>
              <a:spcAft>
                <a:spcPts val="0"/>
              </a:spcAft>
              <a:buClr>
                <a:schemeClr val="lt1"/>
              </a:buClr>
              <a:buSzPct val="100000"/>
              <a:buFont typeface="Arial"/>
              <a:buChar char="●"/>
              <a:defRPr b="1" i="0" sz="2400">
                <a:solidFill>
                  <a:schemeClr val="lt1"/>
                </a:solidFill>
              </a:defRPr>
            </a:lvl4pPr>
            <a:lvl5pPr lvl="4" rtl="0" algn="l">
              <a:lnSpc>
                <a:spcPct val="100000"/>
              </a:lnSpc>
              <a:spcBef>
                <a:spcPts val="0"/>
              </a:spcBef>
              <a:spcAft>
                <a:spcPts val="0"/>
              </a:spcAft>
              <a:buClr>
                <a:schemeClr val="lt1"/>
              </a:buClr>
              <a:buSzPct val="100000"/>
              <a:buFont typeface="Courier New"/>
              <a:buChar char="o"/>
              <a:defRPr b="1" i="0" sz="2400">
                <a:solidFill>
                  <a:schemeClr val="lt1"/>
                </a:solidFill>
              </a:defRPr>
            </a:lvl5pPr>
            <a:lvl6pPr lvl="5" rtl="0" algn="l">
              <a:lnSpc>
                <a:spcPct val="100000"/>
              </a:lnSpc>
              <a:spcBef>
                <a:spcPts val="0"/>
              </a:spcBef>
              <a:spcAft>
                <a:spcPts val="0"/>
              </a:spcAft>
              <a:buClr>
                <a:schemeClr val="lt1"/>
              </a:buClr>
              <a:buSzPct val="100000"/>
              <a:buFont typeface="Wingdings"/>
              <a:buChar char="§"/>
              <a:defRPr b="1" i="0" sz="2400">
                <a:solidFill>
                  <a:schemeClr val="lt1"/>
                </a:solidFill>
              </a:defRPr>
            </a:lvl6pPr>
            <a:lvl7pPr lvl="6" rtl="0" algn="l">
              <a:lnSpc>
                <a:spcPct val="100000"/>
              </a:lnSpc>
              <a:spcBef>
                <a:spcPts val="0"/>
              </a:spcBef>
              <a:spcAft>
                <a:spcPts val="0"/>
              </a:spcAft>
              <a:buClr>
                <a:schemeClr val="lt1"/>
              </a:buClr>
              <a:buSzPct val="100000"/>
              <a:buFont typeface="Arial"/>
              <a:buChar char="●"/>
              <a:defRPr b="1" i="0" sz="2400">
                <a:solidFill>
                  <a:schemeClr val="lt1"/>
                </a:solidFill>
              </a:defRPr>
            </a:lvl7pPr>
            <a:lvl8pPr lvl="7" rtl="0" algn="l">
              <a:lnSpc>
                <a:spcPct val="100000"/>
              </a:lnSpc>
              <a:spcBef>
                <a:spcPts val="0"/>
              </a:spcBef>
              <a:spcAft>
                <a:spcPts val="0"/>
              </a:spcAft>
              <a:buClr>
                <a:schemeClr val="lt1"/>
              </a:buClr>
              <a:buSzPct val="100000"/>
              <a:buFont typeface="Courier New"/>
              <a:buChar char="o"/>
              <a:defRPr b="1" i="0" sz="2400">
                <a:solidFill>
                  <a:schemeClr val="lt1"/>
                </a:solidFill>
              </a:defRPr>
            </a:lvl8pPr>
            <a:lvl9pPr lvl="8" rtl="0" algn="l">
              <a:lnSpc>
                <a:spcPct val="100000"/>
              </a:lnSpc>
              <a:spcBef>
                <a:spcPts val="0"/>
              </a:spcBef>
              <a:spcAft>
                <a:spcPts val="0"/>
              </a:spcAft>
              <a:buClr>
                <a:schemeClr val="lt1"/>
              </a:buClr>
              <a:buSzPct val="100000"/>
              <a:buFont typeface="Wingdings"/>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1" name="Shape 31"/>
        <p:cNvGrpSpPr/>
        <p:nvPr/>
      </p:nvGrpSpPr>
      <p:grpSpPr>
        <a:xfrm>
          <a:off x="0" y="0"/>
          <a:ext cx="0" cy="0"/>
          <a:chOff x="0" y="0"/>
          <a:chExt cx="0" cy="0"/>
        </a:xfrm>
      </p:grpSpPr>
      <p:sp>
        <p:nvSpPr>
          <p:cNvPr id="32" name="Shape 32"/>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1pPr>
            <a:lvl2pPr lvl="1"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2pPr>
            <a:lvl3pPr lvl="2"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3pPr>
            <a:lvl4pPr lvl="3"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4pPr>
            <a:lvl5pPr lvl="4"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5pPr>
            <a:lvl6pPr lvl="5"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6pPr>
            <a:lvl7pPr lvl="6"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7pPr>
            <a:lvl8pPr lvl="7"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8pPr>
            <a:lvl9pPr lvl="8" rtl="0" algn="ctr">
              <a:lnSpc>
                <a:spcPct val="100000"/>
              </a:lnSpc>
              <a:spcBef>
                <a:spcPts val="0"/>
              </a:spcBef>
              <a:spcAft>
                <a:spcPts val="0"/>
              </a:spcAft>
              <a:buClr>
                <a:schemeClr val="lt2"/>
              </a:buClr>
              <a:buSzPct val="100000"/>
              <a:buFont typeface="Arial"/>
              <a:buNone/>
              <a:defRPr b="0" i="0" sz="3000" u="none" cap="none" strike="noStrike">
                <a:solidFill>
                  <a:schemeClr val="lt2"/>
                </a:solidFill>
                <a:latin typeface="Arial"/>
                <a:ea typeface="Arial"/>
                <a:cs typeface="Arial"/>
                <a:sym typeface="Arial"/>
              </a:defRPr>
            </a:lvl9pPr>
          </a:lstStyle>
          <a:p/>
        </p:txBody>
      </p:sp>
      <p:sp>
        <p:nvSpPr>
          <p:cNvPr id="33" name="Shape 33"/>
          <p:cNvSpPr txBox="1"/>
          <p:nvPr>
            <p:ph type="ctrTitle"/>
          </p:nvPr>
        </p:nvSpPr>
        <p:spPr>
          <a:xfrm>
            <a:off x="685800" y="2111123"/>
            <a:ext cx="7772400" cy="1546500"/>
          </a:xfrm>
          <a:prstGeom prst="rect">
            <a:avLst/>
          </a:prstGeom>
          <a:noFill/>
          <a:ln>
            <a:noFill/>
          </a:ln>
        </p:spPr>
        <p:txBody>
          <a:bodyPr anchorCtr="0" anchor="b" bIns="91425" lIns="91425" rIns="91425" tIns="91425"/>
          <a:lstStyle>
            <a:lvl1pPr lvl="0"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1pPr>
            <a:lvl2pPr lvl="1"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2pPr>
            <a:lvl3pPr lvl="2"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3pPr>
            <a:lvl4pPr lvl="3"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4pPr>
            <a:lvl5pPr lvl="4"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5pPr>
            <a:lvl6pPr lvl="5"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6pPr>
            <a:lvl7pPr lvl="6"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7pPr>
            <a:lvl8pPr lvl="7"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8pPr>
            <a:lvl9pPr lvl="8" rtl="0" algn="ctr">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36" name="Shape 3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7" name="Shape 37"/>
        <p:cNvGrpSpPr/>
        <p:nvPr/>
      </p:nvGrpSpPr>
      <p:grpSpPr>
        <a:xfrm>
          <a:off x="0" y="0"/>
          <a:ext cx="0" cy="0"/>
          <a:chOff x="0" y="0"/>
          <a:chExt cx="0" cy="0"/>
        </a:xfrm>
      </p:grpSpPr>
      <p:sp>
        <p:nvSpPr>
          <p:cNvPr id="38" name="Shape 38"/>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lt1"/>
                </a:solidFill>
                <a:latin typeface="Arial"/>
                <a:ea typeface="Arial"/>
                <a:cs typeface="Arial"/>
                <a:sym typeface="Arial"/>
              </a:defRPr>
            </a:lvl1pPr>
            <a:lvl2pPr lvl="1" rtl="0" algn="l">
              <a:spcBef>
                <a:spcPts val="0"/>
              </a:spcBef>
              <a:buSzPct val="100000"/>
              <a:buFont typeface="Arial"/>
              <a:buNone/>
              <a:defRPr b="1" sz="3600">
                <a:solidFill>
                  <a:schemeClr val="lt1"/>
                </a:solidFill>
                <a:latin typeface="Arial"/>
                <a:ea typeface="Arial"/>
                <a:cs typeface="Arial"/>
                <a:sym typeface="Arial"/>
              </a:defRPr>
            </a:lvl2pPr>
            <a:lvl3pPr lvl="2" rtl="0" algn="l">
              <a:spcBef>
                <a:spcPts val="0"/>
              </a:spcBef>
              <a:buSzPct val="100000"/>
              <a:buFont typeface="Arial"/>
              <a:buNone/>
              <a:defRPr b="1" sz="3600">
                <a:solidFill>
                  <a:schemeClr val="lt1"/>
                </a:solidFill>
                <a:latin typeface="Arial"/>
                <a:ea typeface="Arial"/>
                <a:cs typeface="Arial"/>
                <a:sym typeface="Arial"/>
              </a:defRPr>
            </a:lvl3pPr>
            <a:lvl4pPr lvl="3" rtl="0" algn="l">
              <a:spcBef>
                <a:spcPts val="0"/>
              </a:spcBef>
              <a:buSzPct val="100000"/>
              <a:buFont typeface="Arial"/>
              <a:buNone/>
              <a:defRPr b="1" sz="3600">
                <a:solidFill>
                  <a:schemeClr val="lt1"/>
                </a:solidFill>
                <a:latin typeface="Arial"/>
                <a:ea typeface="Arial"/>
                <a:cs typeface="Arial"/>
                <a:sym typeface="Arial"/>
              </a:defRPr>
            </a:lvl4pPr>
            <a:lvl5pPr lvl="4" rtl="0" algn="l">
              <a:spcBef>
                <a:spcPts val="0"/>
              </a:spcBef>
              <a:buSzPct val="100000"/>
              <a:buFont typeface="Arial"/>
              <a:buNone/>
              <a:defRPr b="1" sz="3600">
                <a:solidFill>
                  <a:schemeClr val="lt1"/>
                </a:solidFill>
                <a:latin typeface="Arial"/>
                <a:ea typeface="Arial"/>
                <a:cs typeface="Arial"/>
                <a:sym typeface="Arial"/>
              </a:defRPr>
            </a:lvl5pPr>
            <a:lvl6pPr lvl="5" rtl="0" algn="l">
              <a:spcBef>
                <a:spcPts val="0"/>
              </a:spcBef>
              <a:buSzPct val="100000"/>
              <a:buFont typeface="Arial"/>
              <a:buNone/>
              <a:defRPr b="1" sz="3600">
                <a:solidFill>
                  <a:schemeClr val="lt1"/>
                </a:solidFill>
                <a:latin typeface="Arial"/>
                <a:ea typeface="Arial"/>
                <a:cs typeface="Arial"/>
                <a:sym typeface="Arial"/>
              </a:defRPr>
            </a:lvl6pPr>
            <a:lvl7pPr lvl="6" rtl="0" algn="l">
              <a:spcBef>
                <a:spcPts val="0"/>
              </a:spcBef>
              <a:buSzPct val="100000"/>
              <a:buFont typeface="Arial"/>
              <a:buNone/>
              <a:defRPr b="1" sz="3600">
                <a:solidFill>
                  <a:schemeClr val="lt1"/>
                </a:solidFill>
                <a:latin typeface="Arial"/>
                <a:ea typeface="Arial"/>
                <a:cs typeface="Arial"/>
                <a:sym typeface="Arial"/>
              </a:defRPr>
            </a:lvl7pPr>
            <a:lvl8pPr lvl="7" rtl="0" algn="l">
              <a:spcBef>
                <a:spcPts val="0"/>
              </a:spcBef>
              <a:buSzPct val="100000"/>
              <a:buFont typeface="Arial"/>
              <a:buNone/>
              <a:defRPr b="1" sz="3600">
                <a:solidFill>
                  <a:schemeClr val="lt1"/>
                </a:solidFill>
                <a:latin typeface="Arial"/>
                <a:ea typeface="Arial"/>
                <a:cs typeface="Arial"/>
                <a:sym typeface="Arial"/>
              </a:defRPr>
            </a:lvl8pPr>
            <a:lvl9pPr lvl="8"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39" name="Shape 39"/>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40" name="Shape 40"/>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522199"/>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48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947332"/>
            <a:ext cx="8229600" cy="4620299"/>
          </a:xfrm>
          <a:prstGeom prst="rect">
            <a:avLst/>
          </a:prstGeom>
          <a:noFill/>
          <a:ln>
            <a:noFill/>
          </a:ln>
        </p:spPr>
        <p:txBody>
          <a:bodyPr anchorCtr="0" anchor="t" bIns="91425" lIns="91425" rIns="91425" tIns="91425"/>
          <a:lstStyle>
            <a:lvl1pPr lvl="0" rtl="0" algn="l">
              <a:spcBef>
                <a:spcPts val="600"/>
              </a:spcBef>
              <a:buClr>
                <a:schemeClr val="dk2"/>
              </a:buClr>
              <a:buSzPct val="100000"/>
              <a:buFont typeface="Arial"/>
              <a:buChar char="●"/>
              <a:defRPr b="0" i="0" sz="3000" u="none" cap="none" strike="noStrike">
                <a:solidFill>
                  <a:schemeClr val="dk2"/>
                </a:solidFill>
                <a:latin typeface="Arial"/>
                <a:ea typeface="Arial"/>
                <a:cs typeface="Arial"/>
                <a:sym typeface="Arial"/>
              </a:defRPr>
            </a:lvl1pPr>
            <a:lvl2pPr lvl="1" rtl="0" algn="l">
              <a:spcBef>
                <a:spcPts val="480"/>
              </a:spcBef>
              <a:buClr>
                <a:schemeClr val="dk2"/>
              </a:buClr>
              <a:buSzPct val="100000"/>
              <a:buFont typeface="Courier New"/>
              <a:buChar char="o"/>
              <a:defRPr b="0" i="0" sz="2400" u="none" cap="none" strike="noStrike">
                <a:solidFill>
                  <a:schemeClr val="dk2"/>
                </a:solidFill>
                <a:latin typeface="Arial"/>
                <a:ea typeface="Arial"/>
                <a:cs typeface="Arial"/>
                <a:sym typeface="Arial"/>
              </a:defRPr>
            </a:lvl2pPr>
            <a:lvl3pPr lvl="2" rtl="0" algn="l">
              <a:spcBef>
                <a:spcPts val="480"/>
              </a:spcBef>
              <a:buClr>
                <a:schemeClr val="dk2"/>
              </a:buClr>
              <a:buSzPct val="100000"/>
              <a:buFont typeface="Wingdings"/>
              <a:buChar char="§"/>
              <a:defRPr b="0" i="0" sz="2400" u="none" cap="none" strike="noStrike">
                <a:solidFill>
                  <a:schemeClr val="dk2"/>
                </a:solidFill>
                <a:latin typeface="Arial"/>
                <a:ea typeface="Arial"/>
                <a:cs typeface="Arial"/>
                <a:sym typeface="Arial"/>
              </a:defRPr>
            </a:lvl3pPr>
            <a:lvl4pPr lvl="3" rtl="0" algn="l">
              <a:spcBef>
                <a:spcPts val="360"/>
              </a:spcBef>
              <a:buClr>
                <a:schemeClr val="dk2"/>
              </a:buClr>
              <a:buSzPct val="100000"/>
              <a:buFont typeface="Arial"/>
              <a:buChar char="●"/>
              <a:defRPr b="0" i="0" sz="1800" u="none" cap="none" strike="noStrike">
                <a:solidFill>
                  <a:schemeClr val="dk2"/>
                </a:solidFill>
                <a:latin typeface="Arial"/>
                <a:ea typeface="Arial"/>
                <a:cs typeface="Arial"/>
                <a:sym typeface="Arial"/>
              </a:defRPr>
            </a:lvl4pPr>
            <a:lvl5pPr lvl="4"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5pPr>
            <a:lvl6pPr lvl="5"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6pPr>
            <a:lvl7pPr lvl="6" rtl="0" algn="l">
              <a:spcBef>
                <a:spcPts val="360"/>
              </a:spcBef>
              <a:buClr>
                <a:schemeClr val="dk2"/>
              </a:buClr>
              <a:buSzPct val="100000"/>
              <a:buFont typeface="Arial"/>
              <a:buChar char="●"/>
              <a:defRPr b="0" i="0" sz="1800" u="none" cap="none" strike="noStrike">
                <a:solidFill>
                  <a:schemeClr val="dk2"/>
                </a:solidFill>
                <a:latin typeface="Arial"/>
                <a:ea typeface="Arial"/>
                <a:cs typeface="Arial"/>
                <a:sym typeface="Arial"/>
              </a:defRPr>
            </a:lvl7pPr>
            <a:lvl8pPr lvl="7" rtl="0" algn="l">
              <a:spcBef>
                <a:spcPts val="360"/>
              </a:spcBef>
              <a:buClr>
                <a:schemeClr val="dk2"/>
              </a:buClr>
              <a:buSzPct val="100000"/>
              <a:buFont typeface="Courier New"/>
              <a:buChar char="o"/>
              <a:defRPr b="0" i="0" sz="1800" u="none" cap="none" strike="noStrike">
                <a:solidFill>
                  <a:schemeClr val="dk2"/>
                </a:solidFill>
                <a:latin typeface="Arial"/>
                <a:ea typeface="Arial"/>
                <a:cs typeface="Arial"/>
                <a:sym typeface="Arial"/>
              </a:defRPr>
            </a:lvl8pPr>
            <a:lvl9pPr lvl="8" rtl="0" algn="l">
              <a:spcBef>
                <a:spcPts val="360"/>
              </a:spcBef>
              <a:buClr>
                <a:schemeClr val="dk2"/>
              </a:buClr>
              <a:buSzPct val="100000"/>
              <a:buFont typeface="Wingdings"/>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28" name="Shape 28"/>
        <p:cNvGrpSpPr/>
        <p:nvPr/>
      </p:nvGrpSpPr>
      <p:grpSpPr>
        <a:xfrm>
          <a:off x="0" y="0"/>
          <a:ext cx="0" cy="0"/>
          <a:chOff x="0" y="0"/>
          <a:chExt cx="0" cy="0"/>
        </a:xfrm>
      </p:grpSpPr>
      <p:sp>
        <p:nvSpPr>
          <p:cNvPr id="29" name="Shape 29"/>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1pPr>
            <a:lvl2pPr lvl="1"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2pPr>
            <a:lvl3pPr lvl="2"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3pPr>
            <a:lvl4pPr lvl="3"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4pPr>
            <a:lvl5pPr lvl="4"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5pPr>
            <a:lvl6pPr lvl="5"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6pPr>
            <a:lvl7pPr lvl="6"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7pPr>
            <a:lvl8pPr lvl="7"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8pPr>
            <a:lvl9pPr lvl="8" rtl="0" algn="l">
              <a:spcBef>
                <a:spcPts val="0"/>
              </a:spcBef>
              <a:buClr>
                <a:schemeClr val="lt1"/>
              </a:buClr>
              <a:buSzPct val="100000"/>
              <a:buFont typeface="Arial"/>
              <a:buNone/>
              <a:defRPr b="1" i="0" sz="3600" u="none" cap="none" strike="noStrike">
                <a:solidFill>
                  <a:schemeClr val="lt1"/>
                </a:solidFill>
                <a:latin typeface="Arial"/>
                <a:ea typeface="Arial"/>
                <a:cs typeface="Arial"/>
                <a:sym typeface="Arial"/>
              </a:defRPr>
            </a:lvl9pPr>
          </a:lstStyle>
          <a:p/>
        </p:txBody>
      </p:sp>
      <p:sp>
        <p:nvSpPr>
          <p:cNvPr id="30" name="Shape 30"/>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lgn="l">
              <a:spcBef>
                <a:spcPts val="600"/>
              </a:spcBef>
              <a:buClr>
                <a:schemeClr val="lt1"/>
              </a:buClr>
              <a:buSzPct val="100000"/>
              <a:buFont typeface="Arial"/>
              <a:buChar char="●"/>
              <a:defRPr b="0" i="0" sz="3000" u="none" cap="none" strike="noStrike">
                <a:solidFill>
                  <a:schemeClr val="lt1"/>
                </a:solidFill>
                <a:latin typeface="Arial"/>
                <a:ea typeface="Arial"/>
                <a:cs typeface="Arial"/>
                <a:sym typeface="Arial"/>
              </a:defRPr>
            </a:lvl1pPr>
            <a:lvl2pPr lvl="1" rtl="0" algn="l">
              <a:spcBef>
                <a:spcPts val="480"/>
              </a:spcBef>
              <a:buClr>
                <a:schemeClr val="lt1"/>
              </a:buClr>
              <a:buSzPct val="100000"/>
              <a:buFont typeface="Courier New"/>
              <a:buChar char="o"/>
              <a:defRPr b="0" i="0" sz="2400" u="none" cap="none" strike="noStrike">
                <a:solidFill>
                  <a:schemeClr val="lt1"/>
                </a:solidFill>
                <a:latin typeface="Arial"/>
                <a:ea typeface="Arial"/>
                <a:cs typeface="Arial"/>
                <a:sym typeface="Arial"/>
              </a:defRPr>
            </a:lvl2pPr>
            <a:lvl3pPr lvl="2" rtl="0" algn="l">
              <a:spcBef>
                <a:spcPts val="480"/>
              </a:spcBef>
              <a:buClr>
                <a:schemeClr val="lt1"/>
              </a:buClr>
              <a:buSzPct val="100000"/>
              <a:buFont typeface="Wingdings"/>
              <a:buChar char="§"/>
              <a:defRPr b="0" i="0" sz="2400" u="none" cap="none" strike="noStrike">
                <a:solidFill>
                  <a:schemeClr val="lt1"/>
                </a:solidFill>
                <a:latin typeface="Arial"/>
                <a:ea typeface="Arial"/>
                <a:cs typeface="Arial"/>
                <a:sym typeface="Arial"/>
              </a:defRPr>
            </a:lvl3pPr>
            <a:lvl4pPr lvl="3"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4pPr>
            <a:lvl5pPr lvl="4"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5pPr>
            <a:lvl6pPr lvl="5"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6pPr>
            <a:lvl7pPr lvl="6" rtl="0" algn="l">
              <a:spcBef>
                <a:spcPts val="360"/>
              </a:spcBef>
              <a:buClr>
                <a:schemeClr val="lt1"/>
              </a:buClr>
              <a:buSzPct val="100000"/>
              <a:buFont typeface="Arial"/>
              <a:buChar char="●"/>
              <a:defRPr b="0" i="0" sz="1800" u="none" cap="none" strike="noStrike">
                <a:solidFill>
                  <a:schemeClr val="lt1"/>
                </a:solidFill>
                <a:latin typeface="Arial"/>
                <a:ea typeface="Arial"/>
                <a:cs typeface="Arial"/>
                <a:sym typeface="Arial"/>
              </a:defRPr>
            </a:lvl7pPr>
            <a:lvl8pPr lvl="7" rtl="0" algn="l">
              <a:spcBef>
                <a:spcPts val="360"/>
              </a:spcBef>
              <a:buClr>
                <a:schemeClr val="lt1"/>
              </a:buClr>
              <a:buSzPct val="100000"/>
              <a:buFont typeface="Courier New"/>
              <a:buChar char="o"/>
              <a:defRPr b="0" i="0" sz="1800" u="none" cap="none" strike="noStrike">
                <a:solidFill>
                  <a:schemeClr val="lt1"/>
                </a:solidFill>
                <a:latin typeface="Arial"/>
                <a:ea typeface="Arial"/>
                <a:cs typeface="Arial"/>
                <a:sym typeface="Arial"/>
              </a:defRPr>
            </a:lvl8pPr>
            <a:lvl9pPr lvl="8" rtl="0" algn="l">
              <a:spcBef>
                <a:spcPts val="360"/>
              </a:spcBef>
              <a:buClr>
                <a:schemeClr val="lt1"/>
              </a:buClr>
              <a:buSzPct val="100000"/>
              <a:buFont typeface="Wingdings"/>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1734342"/>
            <a:ext cx="7772400" cy="2245499"/>
          </a:xfrm>
          <a:prstGeom prst="rect">
            <a:avLst/>
          </a:prstGeom>
        </p:spPr>
        <p:txBody>
          <a:bodyPr anchorCtr="0" anchor="b" bIns="91425" lIns="91425" rIns="91425" tIns="91425">
            <a:noAutofit/>
          </a:bodyPr>
          <a:lstStyle/>
          <a:p>
            <a:pPr lvl="0">
              <a:spcBef>
                <a:spcPts val="0"/>
              </a:spcBef>
              <a:buNone/>
            </a:pPr>
            <a:r>
              <a:rPr lang="en"/>
              <a:t>Lesson 6 Booleans</a:t>
            </a:r>
          </a:p>
        </p:txBody>
      </p:sp>
      <p:sp>
        <p:nvSpPr>
          <p:cNvPr id="51" name="Shape 51"/>
          <p:cNvSpPr txBox="1"/>
          <p:nvPr>
            <p:ph idx="1" type="subTitle"/>
          </p:nvPr>
        </p:nvSpPr>
        <p:spPr>
          <a:xfrm>
            <a:off x="685800" y="4124476"/>
            <a:ext cx="7772400" cy="949799"/>
          </a:xfrm>
          <a:prstGeom prst="rect">
            <a:avLst/>
          </a:prstGeom>
        </p:spPr>
        <p:txBody>
          <a:bodyPr anchorCtr="0" anchor="ctr" bIns="91425" lIns="91425" rIns="91425" tIns="91425">
            <a:noAutofit/>
          </a:bodyPr>
          <a:lstStyle/>
          <a:p>
            <a:pPr lvl="0">
              <a:spcBef>
                <a:spcPts val="0"/>
              </a:spcBef>
              <a:buNone/>
            </a:pPr>
            <a:r>
              <a:rPr lang="en"/>
              <a:t>teaching functions to compare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lesson 6</a:t>
            </a:r>
          </a:p>
        </p:txBody>
      </p:sp>
      <p:sp>
        <p:nvSpPr>
          <p:cNvPr id="110" name="Shape 110"/>
          <p:cNvSpPr txBox="1"/>
          <p:nvPr>
            <p:ph idx="1" type="body"/>
          </p:nvPr>
        </p:nvSpPr>
        <p:spPr>
          <a:xfrm>
            <a:off x="457200" y="1947332"/>
            <a:ext cx="8229600" cy="4620299"/>
          </a:xfrm>
          <a:prstGeom prst="rect">
            <a:avLst/>
          </a:prstGeom>
        </p:spPr>
        <p:txBody>
          <a:bodyPr anchorCtr="0" anchor="t" bIns="91425" lIns="91425" rIns="91425" tIns="91425">
            <a:noAutofit/>
          </a:bodyPr>
          <a:lstStyle/>
          <a:p>
            <a:pPr lvl="0" rtl="0">
              <a:spcBef>
                <a:spcPts val="0"/>
              </a:spcBef>
              <a:buNone/>
            </a:pPr>
            <a:r>
              <a:rPr lang="en">
                <a:solidFill>
                  <a:srgbClr val="000000"/>
                </a:solidFill>
                <a:latin typeface="Trebuchet MS"/>
                <a:ea typeface="Trebuchet MS"/>
                <a:cs typeface="Trebuchet MS"/>
                <a:sym typeface="Trebuchet MS"/>
              </a:rPr>
              <a:t>Sam is in a 640 x 480 yard.   How far he can go to the left and right before he's out of sight?</a:t>
            </a:r>
          </a:p>
          <a:p>
            <a:pPr lvl="0">
              <a:spcBef>
                <a:spcPts val="0"/>
              </a:spcBef>
              <a:buNone/>
            </a:pPr>
            <a:r>
              <a:t/>
            </a:r>
            <a:endParaRPr/>
          </a:p>
        </p:txBody>
      </p:sp>
      <p:pic>
        <p:nvPicPr>
          <p:cNvPr id="111" name="Shape 111"/>
          <p:cNvPicPr preferRelativeResize="0"/>
          <p:nvPr/>
        </p:nvPicPr>
        <p:blipFill>
          <a:blip r:embed="rId3">
            <a:alphaModFix/>
          </a:blip>
          <a:stretch>
            <a:fillRect/>
          </a:stretch>
        </p:blipFill>
        <p:spPr>
          <a:xfrm>
            <a:off x="569900" y="3033519"/>
            <a:ext cx="3687674" cy="34916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522199"/>
          </a:xfrm>
          <a:prstGeom prst="rect">
            <a:avLst/>
          </a:prstGeom>
        </p:spPr>
        <p:txBody>
          <a:bodyPr anchorCtr="0" anchor="b" bIns="91425" lIns="91425" rIns="91425" tIns="91425">
            <a:noAutofit/>
          </a:bodyPr>
          <a:lstStyle/>
          <a:p>
            <a:pPr lvl="0" rtl="0">
              <a:spcBef>
                <a:spcPts val="0"/>
              </a:spcBef>
              <a:buNone/>
            </a:pPr>
            <a:r>
              <a:rPr lang="en"/>
              <a:t>entry procedure A day</a:t>
            </a:r>
          </a:p>
        </p:txBody>
      </p:sp>
      <p:sp>
        <p:nvSpPr>
          <p:cNvPr id="117" name="Shape 117"/>
          <p:cNvSpPr txBox="1"/>
          <p:nvPr>
            <p:ph idx="1" type="body"/>
          </p:nvPr>
        </p:nvSpPr>
        <p:spPr>
          <a:xfrm>
            <a:off x="457200" y="1947332"/>
            <a:ext cx="4030200" cy="4620299"/>
          </a:xfrm>
          <a:prstGeom prst="rect">
            <a:avLst/>
          </a:prstGeom>
        </p:spPr>
        <p:txBody>
          <a:bodyPr anchorCtr="0" anchor="t" bIns="91425" lIns="91425" rIns="91425" tIns="91425">
            <a:noAutofit/>
          </a:bodyPr>
          <a:lstStyle/>
          <a:p>
            <a:pPr lvl="0" rtl="0" algn="ctr">
              <a:lnSpc>
                <a:spcPct val="200000"/>
              </a:lnSpc>
              <a:spcBef>
                <a:spcPts val="0"/>
              </a:spcBef>
              <a:buNone/>
            </a:pPr>
            <a:r>
              <a:rPr lang="en"/>
              <a:t>B</a:t>
            </a:r>
          </a:p>
          <a:p>
            <a:pPr indent="-228600" lvl="0" marL="457200" rtl="0">
              <a:spcBef>
                <a:spcPts val="0"/>
              </a:spcBef>
              <a:buFont typeface="Arial"/>
              <a:buChar char="●"/>
            </a:pPr>
            <a:r>
              <a:rPr lang="en"/>
              <a:t>take out your Booleans packet</a:t>
            </a:r>
          </a:p>
          <a:p>
            <a:pPr indent="-228600" lvl="0" marL="457200" rtl="0">
              <a:spcBef>
                <a:spcPts val="0"/>
              </a:spcBef>
              <a:buFont typeface="Arial"/>
              <a:buChar char="●"/>
            </a:pPr>
            <a:r>
              <a:rPr lang="en"/>
              <a:t>open your game file</a:t>
            </a:r>
          </a:p>
          <a:p>
            <a:pPr indent="-228600" lvl="0" marL="457200" rtl="0">
              <a:spcBef>
                <a:spcPts val="0"/>
              </a:spcBef>
              <a:buFont typeface="Arial"/>
              <a:buChar char="●"/>
            </a:pPr>
            <a:r>
              <a:rPr lang="en"/>
              <a:t>enter the design recipe for safe-left? into your "cage" file</a:t>
            </a:r>
          </a:p>
          <a:p>
            <a:pPr lvl="0" rtl="0">
              <a:spcBef>
                <a:spcPts val="0"/>
              </a:spcBef>
              <a:buNone/>
            </a:pPr>
            <a:r>
              <a:t/>
            </a:r>
            <a:endParaRPr/>
          </a:p>
        </p:txBody>
      </p:sp>
      <p:sp>
        <p:nvSpPr>
          <p:cNvPr id="118" name="Shape 118"/>
          <p:cNvSpPr txBox="1"/>
          <p:nvPr>
            <p:ph idx="2" type="body"/>
          </p:nvPr>
        </p:nvSpPr>
        <p:spPr>
          <a:xfrm>
            <a:off x="4656667" y="1949211"/>
            <a:ext cx="4030200" cy="4620299"/>
          </a:xfrm>
          <a:prstGeom prst="rect">
            <a:avLst/>
          </a:prstGeom>
        </p:spPr>
        <p:txBody>
          <a:bodyPr anchorCtr="0" anchor="t" bIns="91425" lIns="91425" rIns="91425" tIns="91425">
            <a:noAutofit/>
          </a:bodyPr>
          <a:lstStyle/>
          <a:p>
            <a:pPr lvl="0" rtl="0" algn="ctr">
              <a:lnSpc>
                <a:spcPct val="200000"/>
              </a:lnSpc>
              <a:spcBef>
                <a:spcPts val="0"/>
              </a:spcBef>
              <a:buNone/>
            </a:pPr>
            <a:r>
              <a:rPr lang="en"/>
              <a:t>A</a:t>
            </a:r>
          </a:p>
          <a:p>
            <a:pPr indent="-228600" lvl="0" marL="457200" rtl="0">
              <a:spcBef>
                <a:spcPts val="0"/>
              </a:spcBef>
              <a:buFont typeface="Arial"/>
              <a:buChar char="●"/>
            </a:pPr>
            <a:r>
              <a:rPr lang="en"/>
              <a:t>take 2 laptops back to your group</a:t>
            </a:r>
          </a:p>
          <a:p>
            <a:pPr indent="-228600" lvl="0" marL="457200" rtl="0">
              <a:spcBef>
                <a:spcPts val="0"/>
              </a:spcBef>
              <a:buFont typeface="Arial"/>
              <a:buChar char="●"/>
            </a:pPr>
            <a:r>
              <a:rPr lang="en"/>
              <a:t>take out your Booleans packet </a:t>
            </a:r>
          </a:p>
          <a:p>
            <a:pPr indent="-228600" lvl="0" marL="457200" rtl="0">
              <a:spcBef>
                <a:spcPts val="0"/>
              </a:spcBef>
              <a:buFont typeface="Arial"/>
              <a:buChar char="●"/>
            </a:pPr>
            <a:r>
              <a:rPr lang="en"/>
              <a:t>open your game file</a:t>
            </a:r>
          </a:p>
          <a:p>
            <a:pPr indent="-228600" lvl="0" marL="457200" rtl="0">
              <a:spcBef>
                <a:spcPts val="0"/>
              </a:spcBef>
              <a:buFont typeface="Arial"/>
              <a:buChar char="●"/>
            </a:pPr>
            <a:r>
              <a:rPr lang="en"/>
              <a:t>enter the design recipe for safe-left?  into your "cage" file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458400" y="323941"/>
            <a:ext cx="8227199" cy="6051899"/>
          </a:xfrm>
          <a:prstGeom prst="rect">
            <a:avLst/>
          </a:prstGeom>
          <a:solidFill>
            <a:schemeClr val="lt2"/>
          </a:solidFill>
          <a:ln cap="flat" cmpd="sng" w="19050">
            <a:solidFill>
              <a:schemeClr val="dk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sz="3000"/>
          </a:p>
        </p:txBody>
      </p:sp>
      <p:sp>
        <p:nvSpPr>
          <p:cNvPr id="124" name="Shape 124"/>
          <p:cNvSpPr txBox="1"/>
          <p:nvPr/>
        </p:nvSpPr>
        <p:spPr>
          <a:xfrm>
            <a:off x="230300" y="86950"/>
            <a:ext cx="742200" cy="2814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25" name="Shape 125"/>
          <p:cNvSpPr/>
          <p:nvPr/>
        </p:nvSpPr>
        <p:spPr>
          <a:xfrm>
            <a:off x="394821" y="368350"/>
            <a:ext cx="153599" cy="127799"/>
          </a:xfrm>
          <a:prstGeom prst="flowChartConnector">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8607371" y="368350"/>
            <a:ext cx="153599" cy="127799"/>
          </a:xfrm>
          <a:prstGeom prst="flowChartConnector">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412681" y="6375500"/>
            <a:ext cx="153599" cy="127799"/>
          </a:xfrm>
          <a:prstGeom prst="flowChartConnector">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8597846" y="6375500"/>
            <a:ext cx="153599" cy="127799"/>
          </a:xfrm>
          <a:prstGeom prst="flowChartConnector">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9" name="Shape 129"/>
          <p:cNvCxnSpPr>
            <a:stCxn id="130" idx="0"/>
          </p:cNvCxnSpPr>
          <p:nvPr/>
        </p:nvCxnSpPr>
        <p:spPr>
          <a:xfrm>
            <a:off x="4697000" y="6679250"/>
            <a:ext cx="3957600" cy="7200"/>
          </a:xfrm>
          <a:prstGeom prst="straightConnector1">
            <a:avLst/>
          </a:prstGeom>
          <a:noFill/>
          <a:ln cap="flat" cmpd="sng" w="19050">
            <a:solidFill>
              <a:schemeClr val="lt1"/>
            </a:solidFill>
            <a:prstDash val="solid"/>
            <a:round/>
            <a:headEnd len="lg" w="lg" type="none"/>
            <a:tailEnd len="lg" w="lg" type="triangle"/>
          </a:ln>
        </p:spPr>
      </p:cxnSp>
      <p:cxnSp>
        <p:nvCxnSpPr>
          <p:cNvPr id="131" name="Shape 131"/>
          <p:cNvCxnSpPr>
            <a:stCxn id="130" idx="0"/>
          </p:cNvCxnSpPr>
          <p:nvPr/>
        </p:nvCxnSpPr>
        <p:spPr>
          <a:xfrm rot="10800000">
            <a:off x="535925" y="6636050"/>
            <a:ext cx="3411000" cy="25500"/>
          </a:xfrm>
          <a:prstGeom prst="straightConnector1">
            <a:avLst/>
          </a:prstGeom>
          <a:noFill/>
          <a:ln cap="flat" cmpd="sng" w="19050">
            <a:solidFill>
              <a:schemeClr val="lt1"/>
            </a:solidFill>
            <a:prstDash val="solid"/>
            <a:round/>
            <a:headEnd len="lg" w="lg" type="none"/>
            <a:tailEnd len="lg" w="lg" type="triangle"/>
          </a:ln>
        </p:spPr>
      </p:cxnSp>
      <p:sp>
        <p:nvSpPr>
          <p:cNvPr id="132" name="Shape 132"/>
          <p:cNvSpPr txBox="1"/>
          <p:nvPr/>
        </p:nvSpPr>
        <p:spPr>
          <a:xfrm>
            <a:off x="4000496" y="6411521"/>
            <a:ext cx="910800" cy="375000"/>
          </a:xfrm>
          <a:prstGeom prst="rect">
            <a:avLst/>
          </a:prstGeom>
          <a:noFill/>
          <a:ln>
            <a:noFill/>
          </a:ln>
        </p:spPr>
        <p:txBody>
          <a:bodyPr anchorCtr="0" anchor="t" bIns="91425" lIns="91425" rIns="91425" tIns="91425">
            <a:noAutofit/>
          </a:bodyPr>
          <a:lstStyle/>
          <a:p>
            <a:pPr lvl="0">
              <a:spcBef>
                <a:spcPts val="0"/>
              </a:spcBef>
              <a:buNone/>
            </a:pPr>
            <a:r>
              <a:rPr lang="en" sz="2400">
                <a:solidFill>
                  <a:schemeClr val="lt1"/>
                </a:solidFill>
              </a:rPr>
              <a:t>640</a:t>
            </a:r>
          </a:p>
        </p:txBody>
      </p:sp>
      <p:cxnSp>
        <p:nvCxnSpPr>
          <p:cNvPr id="133" name="Shape 133"/>
          <p:cNvCxnSpPr>
            <a:stCxn id="130" idx="0"/>
          </p:cNvCxnSpPr>
          <p:nvPr/>
        </p:nvCxnSpPr>
        <p:spPr>
          <a:xfrm>
            <a:off x="8911825" y="3607600"/>
            <a:ext cx="28500" cy="2826900"/>
          </a:xfrm>
          <a:prstGeom prst="straightConnector1">
            <a:avLst/>
          </a:prstGeom>
          <a:noFill/>
          <a:ln cap="flat" cmpd="sng" w="19050">
            <a:solidFill>
              <a:schemeClr val="lt1"/>
            </a:solidFill>
            <a:prstDash val="solid"/>
            <a:round/>
            <a:headEnd len="lg" w="lg" type="none"/>
            <a:tailEnd len="lg" w="lg" type="triangle"/>
          </a:ln>
        </p:spPr>
      </p:cxnSp>
      <p:cxnSp>
        <p:nvCxnSpPr>
          <p:cNvPr id="134" name="Shape 134"/>
          <p:cNvCxnSpPr>
            <a:stCxn id="130" idx="0"/>
          </p:cNvCxnSpPr>
          <p:nvPr/>
        </p:nvCxnSpPr>
        <p:spPr>
          <a:xfrm flipH="1" rot="10800000">
            <a:off x="8889206" y="484025"/>
            <a:ext cx="900" cy="2319900"/>
          </a:xfrm>
          <a:prstGeom prst="straightConnector1">
            <a:avLst/>
          </a:prstGeom>
          <a:noFill/>
          <a:ln cap="flat" cmpd="sng" w="19050">
            <a:solidFill>
              <a:schemeClr val="lt1"/>
            </a:solidFill>
            <a:prstDash val="solid"/>
            <a:round/>
            <a:headEnd len="lg" w="lg" type="none"/>
            <a:tailEnd len="lg" w="lg" type="triangle"/>
          </a:ln>
        </p:spPr>
      </p:cxnSp>
      <p:sp>
        <p:nvSpPr>
          <p:cNvPr id="135" name="Shape 135"/>
          <p:cNvSpPr txBox="1"/>
          <p:nvPr/>
        </p:nvSpPr>
        <p:spPr>
          <a:xfrm rot="5445290">
            <a:off x="8545233" y="3162374"/>
            <a:ext cx="910879" cy="375034"/>
          </a:xfrm>
          <a:prstGeom prst="rect">
            <a:avLst/>
          </a:prstGeom>
          <a:noFill/>
          <a:ln>
            <a:noFill/>
          </a:ln>
        </p:spPr>
        <p:txBody>
          <a:bodyPr anchorCtr="0" anchor="t" bIns="91425" lIns="91425" rIns="91425" tIns="91425">
            <a:noAutofit/>
          </a:bodyPr>
          <a:lstStyle/>
          <a:p>
            <a:pPr lvl="0" rtl="0">
              <a:spcBef>
                <a:spcPts val="0"/>
              </a:spcBef>
              <a:buNone/>
            </a:pPr>
            <a:r>
              <a:rPr lang="en" sz="2400">
                <a:solidFill>
                  <a:schemeClr val="lt1"/>
                </a:solidFill>
              </a:rPr>
              <a:t>480</a:t>
            </a:r>
          </a:p>
        </p:txBody>
      </p:sp>
      <p:grpSp>
        <p:nvGrpSpPr>
          <p:cNvPr id="136" name="Shape 136"/>
          <p:cNvGrpSpPr/>
          <p:nvPr/>
        </p:nvGrpSpPr>
        <p:grpSpPr>
          <a:xfrm>
            <a:off x="3267060" y="2433995"/>
            <a:ext cx="2029775" cy="2294808"/>
            <a:chOff x="3218875" y="2655616"/>
            <a:chExt cx="2029775" cy="2294808"/>
          </a:xfrm>
        </p:grpSpPr>
        <p:pic>
          <p:nvPicPr>
            <p:cNvPr id="137" name="Shape 137"/>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38" name="Shape 138"/>
            <p:cNvGrpSpPr/>
            <p:nvPr/>
          </p:nvGrpSpPr>
          <p:grpSpPr>
            <a:xfrm>
              <a:off x="3218875" y="2655616"/>
              <a:ext cx="2029775" cy="2294808"/>
              <a:chOff x="3142675" y="2655616"/>
              <a:chExt cx="2029775" cy="2294808"/>
            </a:xfrm>
          </p:grpSpPr>
          <p:cxnSp>
            <p:nvCxnSpPr>
              <p:cNvPr id="139" name="Shape 139"/>
              <p:cNvCxnSpPr/>
              <p:nvPr/>
            </p:nvCxnSpPr>
            <p:spPr>
              <a:xfrm>
                <a:off x="4101475" y="2876375"/>
                <a:ext cx="0" cy="1917599"/>
              </a:xfrm>
              <a:prstGeom prst="straightConnector1">
                <a:avLst/>
              </a:prstGeom>
              <a:noFill/>
              <a:ln cap="flat" cmpd="sng" w="19050">
                <a:solidFill>
                  <a:schemeClr val="dk2"/>
                </a:solidFill>
                <a:prstDash val="solid"/>
                <a:round/>
                <a:headEnd len="lg" w="lg" type="none"/>
                <a:tailEnd len="lg" w="lg" type="none"/>
              </a:ln>
            </p:spPr>
          </p:cxnSp>
          <p:cxnSp>
            <p:nvCxnSpPr>
              <p:cNvPr id="140" name="Shape 140"/>
              <p:cNvCxnSpPr/>
              <p:nvPr/>
            </p:nvCxnSpPr>
            <p:spPr>
              <a:xfrm>
                <a:off x="4190250" y="3781875"/>
                <a:ext cx="941099" cy="0"/>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p:nvPr/>
            </p:nvCxnSpPr>
            <p:spPr>
              <a:xfrm flipH="1">
                <a:off x="3142675" y="3781875"/>
                <a:ext cx="958799" cy="17700"/>
              </a:xfrm>
              <a:prstGeom prst="straightConnector1">
                <a:avLst/>
              </a:prstGeom>
              <a:noFill/>
              <a:ln cap="flat" cmpd="sng" w="19050">
                <a:solidFill>
                  <a:schemeClr val="dk2"/>
                </a:solidFill>
                <a:prstDash val="solid"/>
                <a:round/>
                <a:headEnd len="lg" w="lg" type="none"/>
                <a:tailEnd len="lg" w="lg" type="triangle"/>
              </a:ln>
            </p:spPr>
          </p:cxnSp>
          <p:sp>
            <p:nvSpPr>
              <p:cNvPr id="142" name="Shape 142"/>
              <p:cNvSpPr txBox="1"/>
              <p:nvPr/>
            </p:nvSpPr>
            <p:spPr>
              <a:xfrm>
                <a:off x="3275875" y="2655616"/>
                <a:ext cx="692400" cy="532799"/>
              </a:xfrm>
              <a:prstGeom prst="rect">
                <a:avLst/>
              </a:prstGeom>
              <a:noFill/>
              <a:ln>
                <a:noFill/>
              </a:ln>
            </p:spPr>
            <p:txBody>
              <a:bodyPr anchorCtr="0" anchor="t" bIns="91425" lIns="91425" rIns="91425" tIns="91425">
                <a:noAutofit/>
              </a:bodyPr>
              <a:lstStyle/>
              <a:p>
                <a:pPr lvl="0">
                  <a:spcBef>
                    <a:spcPts val="0"/>
                  </a:spcBef>
                  <a:buNone/>
                </a:pPr>
                <a:r>
                  <a:rPr lang="en" sz="2400">
                    <a:solidFill>
                      <a:srgbClr val="FF0000"/>
                    </a:solidFill>
                  </a:rPr>
                  <a:t>50</a:t>
                </a:r>
              </a:p>
            </p:txBody>
          </p:sp>
          <p:sp>
            <p:nvSpPr>
              <p:cNvPr id="143" name="Shape 143"/>
              <p:cNvSpPr txBox="1"/>
              <p:nvPr/>
            </p:nvSpPr>
            <p:spPr>
              <a:xfrm>
                <a:off x="4314600" y="2655616"/>
                <a:ext cx="692400" cy="532799"/>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0000"/>
                    </a:solidFill>
                  </a:rPr>
                  <a:t>50</a:t>
                </a:r>
              </a:p>
            </p:txBody>
          </p:sp>
          <p:cxnSp>
            <p:nvCxnSpPr>
              <p:cNvPr id="144" name="Shape 144"/>
              <p:cNvCxnSpPr/>
              <p:nvPr/>
            </p:nvCxnSpPr>
            <p:spPr>
              <a:xfrm>
                <a:off x="5131350" y="2803925"/>
                <a:ext cx="41100" cy="2146499"/>
              </a:xfrm>
              <a:prstGeom prst="straightConnector1">
                <a:avLst/>
              </a:prstGeom>
              <a:noFill/>
              <a:ln cap="flat" cmpd="sng" w="19050">
                <a:solidFill>
                  <a:schemeClr val="dk2"/>
                </a:solidFill>
                <a:prstDash val="dash"/>
                <a:round/>
                <a:headEnd len="lg" w="lg" type="none"/>
                <a:tailEnd len="lg" w="lg" type="none"/>
              </a:ln>
            </p:spPr>
          </p:cxnSp>
          <p:cxnSp>
            <p:nvCxnSpPr>
              <p:cNvPr id="145" name="Shape 145"/>
              <p:cNvCxnSpPr/>
              <p:nvPr/>
            </p:nvCxnSpPr>
            <p:spPr>
              <a:xfrm>
                <a:off x="3142675" y="2803925"/>
                <a:ext cx="41100" cy="2146499"/>
              </a:xfrm>
              <a:prstGeom prst="straightConnector1">
                <a:avLst/>
              </a:prstGeom>
              <a:noFill/>
              <a:ln cap="flat" cmpd="sng" w="19050">
                <a:solidFill>
                  <a:schemeClr val="dk2"/>
                </a:solidFill>
                <a:prstDash val="dash"/>
                <a:round/>
                <a:headEnd len="lg" w="lg" type="none"/>
                <a:tailEnd len="lg" w="lg" type="none"/>
              </a:ln>
            </p:spPr>
          </p:cxnSp>
        </p:grpSp>
      </p:grpSp>
      <p:sp>
        <p:nvSpPr>
          <p:cNvPr id="146" name="Shape 146"/>
          <p:cNvSpPr txBox="1"/>
          <p:nvPr/>
        </p:nvSpPr>
        <p:spPr>
          <a:xfrm>
            <a:off x="775850" y="554175"/>
            <a:ext cx="7578299" cy="1302300"/>
          </a:xfrm>
          <a:prstGeom prst="rect">
            <a:avLst/>
          </a:prstGeom>
          <a:noFill/>
          <a:ln>
            <a:noFill/>
          </a:ln>
        </p:spPr>
        <p:txBody>
          <a:bodyPr anchorCtr="0" anchor="t" bIns="91425" lIns="91425" rIns="91425" tIns="91425">
            <a:noAutofit/>
          </a:bodyPr>
          <a:lstStyle/>
          <a:p>
            <a:pPr lvl="0">
              <a:spcBef>
                <a:spcPts val="0"/>
              </a:spcBef>
              <a:buNone/>
            </a:pPr>
            <a:r>
              <a:rPr b="1" lang="en" sz="3000"/>
              <a:t>estimate Sam's x coordinate</a:t>
            </a:r>
          </a:p>
        </p:txBody>
      </p:sp>
      <p:grpSp>
        <p:nvGrpSpPr>
          <p:cNvPr id="147" name="Shape 147"/>
          <p:cNvGrpSpPr/>
          <p:nvPr/>
        </p:nvGrpSpPr>
        <p:grpSpPr>
          <a:xfrm>
            <a:off x="5296835" y="2433995"/>
            <a:ext cx="2029775" cy="2294808"/>
            <a:chOff x="3218875" y="2655616"/>
            <a:chExt cx="2029775" cy="2294808"/>
          </a:xfrm>
        </p:grpSpPr>
        <p:pic>
          <p:nvPicPr>
            <p:cNvPr id="148" name="Shape 148"/>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49" name="Shape 149"/>
            <p:cNvGrpSpPr/>
            <p:nvPr/>
          </p:nvGrpSpPr>
          <p:grpSpPr>
            <a:xfrm>
              <a:off x="3218875" y="2655616"/>
              <a:ext cx="2029775" cy="2294808"/>
              <a:chOff x="3142675" y="2655616"/>
              <a:chExt cx="2029775" cy="2294808"/>
            </a:xfrm>
          </p:grpSpPr>
          <p:cxnSp>
            <p:nvCxnSpPr>
              <p:cNvPr id="150" name="Shape 150"/>
              <p:cNvCxnSpPr/>
              <p:nvPr/>
            </p:nvCxnSpPr>
            <p:spPr>
              <a:xfrm>
                <a:off x="4101475" y="2876375"/>
                <a:ext cx="0" cy="1917599"/>
              </a:xfrm>
              <a:prstGeom prst="straightConnector1">
                <a:avLst/>
              </a:prstGeom>
              <a:noFill/>
              <a:ln cap="flat" cmpd="sng" w="19050">
                <a:solidFill>
                  <a:schemeClr val="dk2"/>
                </a:solidFill>
                <a:prstDash val="solid"/>
                <a:round/>
                <a:headEnd len="lg" w="lg" type="none"/>
                <a:tailEnd len="lg" w="lg" type="none"/>
              </a:ln>
            </p:spPr>
          </p:cxnSp>
          <p:cxnSp>
            <p:nvCxnSpPr>
              <p:cNvPr id="151" name="Shape 151"/>
              <p:cNvCxnSpPr/>
              <p:nvPr/>
            </p:nvCxnSpPr>
            <p:spPr>
              <a:xfrm>
                <a:off x="4190250" y="3781875"/>
                <a:ext cx="941099" cy="0"/>
              </a:xfrm>
              <a:prstGeom prst="straightConnector1">
                <a:avLst/>
              </a:prstGeom>
              <a:noFill/>
              <a:ln cap="flat" cmpd="sng" w="19050">
                <a:solidFill>
                  <a:schemeClr val="dk2"/>
                </a:solidFill>
                <a:prstDash val="solid"/>
                <a:round/>
                <a:headEnd len="lg" w="lg" type="none"/>
                <a:tailEnd len="lg" w="lg" type="triangle"/>
              </a:ln>
            </p:spPr>
          </p:cxnSp>
          <p:cxnSp>
            <p:nvCxnSpPr>
              <p:cNvPr id="152" name="Shape 152"/>
              <p:cNvCxnSpPr/>
              <p:nvPr/>
            </p:nvCxnSpPr>
            <p:spPr>
              <a:xfrm flipH="1">
                <a:off x="3142675" y="3781875"/>
                <a:ext cx="958799" cy="17700"/>
              </a:xfrm>
              <a:prstGeom prst="straightConnector1">
                <a:avLst/>
              </a:prstGeom>
              <a:noFill/>
              <a:ln cap="flat" cmpd="sng" w="19050">
                <a:solidFill>
                  <a:schemeClr val="dk2"/>
                </a:solidFill>
                <a:prstDash val="solid"/>
                <a:round/>
                <a:headEnd len="lg" w="lg" type="none"/>
                <a:tailEnd len="lg" w="lg" type="triangle"/>
              </a:ln>
            </p:spPr>
          </p:cxnSp>
          <p:sp>
            <p:nvSpPr>
              <p:cNvPr id="153" name="Shape 153"/>
              <p:cNvSpPr txBox="1"/>
              <p:nvPr/>
            </p:nvSpPr>
            <p:spPr>
              <a:xfrm>
                <a:off x="3275875" y="2655616"/>
                <a:ext cx="692400" cy="532799"/>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0000"/>
                    </a:solidFill>
                  </a:rPr>
                  <a:t>50</a:t>
                </a:r>
              </a:p>
            </p:txBody>
          </p:sp>
          <p:sp>
            <p:nvSpPr>
              <p:cNvPr id="154" name="Shape 154"/>
              <p:cNvSpPr txBox="1"/>
              <p:nvPr/>
            </p:nvSpPr>
            <p:spPr>
              <a:xfrm>
                <a:off x="4314600" y="2655616"/>
                <a:ext cx="692400" cy="532799"/>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0000"/>
                    </a:solidFill>
                  </a:rPr>
                  <a:t>50</a:t>
                </a:r>
              </a:p>
            </p:txBody>
          </p:sp>
          <p:cxnSp>
            <p:nvCxnSpPr>
              <p:cNvPr id="155" name="Shape 155"/>
              <p:cNvCxnSpPr/>
              <p:nvPr/>
            </p:nvCxnSpPr>
            <p:spPr>
              <a:xfrm>
                <a:off x="5131350" y="2803925"/>
                <a:ext cx="41100" cy="2146499"/>
              </a:xfrm>
              <a:prstGeom prst="straightConnector1">
                <a:avLst/>
              </a:prstGeom>
              <a:noFill/>
              <a:ln cap="flat" cmpd="sng" w="19050">
                <a:solidFill>
                  <a:schemeClr val="dk2"/>
                </a:solidFill>
                <a:prstDash val="dash"/>
                <a:round/>
                <a:headEnd len="lg" w="lg" type="none"/>
                <a:tailEnd len="lg" w="lg" type="none"/>
              </a:ln>
            </p:spPr>
          </p:cxnSp>
          <p:cxnSp>
            <p:nvCxnSpPr>
              <p:cNvPr id="156" name="Shape 156"/>
              <p:cNvCxnSpPr/>
              <p:nvPr/>
            </p:nvCxnSpPr>
            <p:spPr>
              <a:xfrm>
                <a:off x="3142675" y="2803925"/>
                <a:ext cx="41100" cy="2146499"/>
              </a:xfrm>
              <a:prstGeom prst="straightConnector1">
                <a:avLst/>
              </a:prstGeom>
              <a:noFill/>
              <a:ln cap="flat" cmpd="sng" w="19050">
                <a:solidFill>
                  <a:schemeClr val="dk2"/>
                </a:solidFill>
                <a:prstDash val="dash"/>
                <a:round/>
                <a:headEnd len="lg" w="lg" type="none"/>
                <a:tailEnd len="lg" w="lg" type="none"/>
              </a:ln>
            </p:spPr>
          </p:cxnSp>
        </p:grpSp>
      </p:grpSp>
      <p:grpSp>
        <p:nvGrpSpPr>
          <p:cNvPr id="157" name="Shape 157"/>
          <p:cNvGrpSpPr/>
          <p:nvPr/>
        </p:nvGrpSpPr>
        <p:grpSpPr>
          <a:xfrm>
            <a:off x="8454971" y="2414494"/>
            <a:ext cx="2029775" cy="2294808"/>
            <a:chOff x="3218875" y="2655616"/>
            <a:chExt cx="2029775" cy="2294808"/>
          </a:xfrm>
        </p:grpSpPr>
        <p:pic>
          <p:nvPicPr>
            <p:cNvPr id="158" name="Shape 158"/>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59" name="Shape 159"/>
            <p:cNvGrpSpPr/>
            <p:nvPr/>
          </p:nvGrpSpPr>
          <p:grpSpPr>
            <a:xfrm>
              <a:off x="3218875" y="2655616"/>
              <a:ext cx="2029775" cy="2294808"/>
              <a:chOff x="3142675" y="2655616"/>
              <a:chExt cx="2029775" cy="2294808"/>
            </a:xfrm>
          </p:grpSpPr>
          <p:cxnSp>
            <p:nvCxnSpPr>
              <p:cNvPr id="160" name="Shape 160"/>
              <p:cNvCxnSpPr/>
              <p:nvPr/>
            </p:nvCxnSpPr>
            <p:spPr>
              <a:xfrm>
                <a:off x="4101475" y="2876375"/>
                <a:ext cx="0" cy="1917599"/>
              </a:xfrm>
              <a:prstGeom prst="straightConnector1">
                <a:avLst/>
              </a:prstGeom>
              <a:noFill/>
              <a:ln cap="flat" cmpd="sng" w="19050">
                <a:solidFill>
                  <a:schemeClr val="dk2"/>
                </a:solidFill>
                <a:prstDash val="solid"/>
                <a:round/>
                <a:headEnd len="lg" w="lg" type="none"/>
                <a:tailEnd len="lg" w="lg" type="none"/>
              </a:ln>
            </p:spPr>
          </p:cxnSp>
          <p:cxnSp>
            <p:nvCxnSpPr>
              <p:cNvPr id="161" name="Shape 161"/>
              <p:cNvCxnSpPr/>
              <p:nvPr/>
            </p:nvCxnSpPr>
            <p:spPr>
              <a:xfrm>
                <a:off x="4190250" y="3781875"/>
                <a:ext cx="941099" cy="0"/>
              </a:xfrm>
              <a:prstGeom prst="straightConnector1">
                <a:avLst/>
              </a:prstGeom>
              <a:noFill/>
              <a:ln cap="flat" cmpd="sng" w="19050">
                <a:solidFill>
                  <a:schemeClr val="dk2"/>
                </a:solidFill>
                <a:prstDash val="solid"/>
                <a:round/>
                <a:headEnd len="lg" w="lg" type="none"/>
                <a:tailEnd len="lg" w="lg" type="triangle"/>
              </a:ln>
            </p:spPr>
          </p:cxnSp>
          <p:cxnSp>
            <p:nvCxnSpPr>
              <p:cNvPr id="162" name="Shape 162"/>
              <p:cNvCxnSpPr/>
              <p:nvPr/>
            </p:nvCxnSpPr>
            <p:spPr>
              <a:xfrm flipH="1">
                <a:off x="3142675" y="3781875"/>
                <a:ext cx="958799" cy="17700"/>
              </a:xfrm>
              <a:prstGeom prst="straightConnector1">
                <a:avLst/>
              </a:prstGeom>
              <a:noFill/>
              <a:ln cap="flat" cmpd="sng" w="19050">
                <a:solidFill>
                  <a:schemeClr val="dk2"/>
                </a:solidFill>
                <a:prstDash val="solid"/>
                <a:round/>
                <a:headEnd len="lg" w="lg" type="none"/>
                <a:tailEnd len="lg" w="lg" type="triangle"/>
              </a:ln>
            </p:spPr>
          </p:cxnSp>
          <p:sp>
            <p:nvSpPr>
              <p:cNvPr id="163" name="Shape 163"/>
              <p:cNvSpPr txBox="1"/>
              <p:nvPr/>
            </p:nvSpPr>
            <p:spPr>
              <a:xfrm>
                <a:off x="3275875" y="2655616"/>
                <a:ext cx="692400" cy="532799"/>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0000"/>
                    </a:solidFill>
                  </a:rPr>
                  <a:t>50</a:t>
                </a:r>
              </a:p>
            </p:txBody>
          </p:sp>
          <p:sp>
            <p:nvSpPr>
              <p:cNvPr id="164" name="Shape 164"/>
              <p:cNvSpPr txBox="1"/>
              <p:nvPr/>
            </p:nvSpPr>
            <p:spPr>
              <a:xfrm>
                <a:off x="4314600" y="2655616"/>
                <a:ext cx="692400" cy="532799"/>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0000"/>
                    </a:solidFill>
                  </a:rPr>
                  <a:t>50</a:t>
                </a:r>
              </a:p>
            </p:txBody>
          </p:sp>
          <p:cxnSp>
            <p:nvCxnSpPr>
              <p:cNvPr id="165" name="Shape 165"/>
              <p:cNvCxnSpPr/>
              <p:nvPr/>
            </p:nvCxnSpPr>
            <p:spPr>
              <a:xfrm>
                <a:off x="5131350" y="2803925"/>
                <a:ext cx="41100" cy="2146499"/>
              </a:xfrm>
              <a:prstGeom prst="straightConnector1">
                <a:avLst/>
              </a:prstGeom>
              <a:noFill/>
              <a:ln cap="flat" cmpd="sng" w="19050">
                <a:solidFill>
                  <a:schemeClr val="dk2"/>
                </a:solidFill>
                <a:prstDash val="dash"/>
                <a:round/>
                <a:headEnd len="lg" w="lg" type="none"/>
                <a:tailEnd len="lg" w="lg" type="none"/>
              </a:ln>
            </p:spPr>
          </p:cxnSp>
          <p:cxnSp>
            <p:nvCxnSpPr>
              <p:cNvPr id="166" name="Shape 166"/>
              <p:cNvCxnSpPr/>
              <p:nvPr/>
            </p:nvCxnSpPr>
            <p:spPr>
              <a:xfrm>
                <a:off x="3142675" y="2803925"/>
                <a:ext cx="41100" cy="2146499"/>
              </a:xfrm>
              <a:prstGeom prst="straightConnector1">
                <a:avLst/>
              </a:prstGeom>
              <a:noFill/>
              <a:ln cap="flat" cmpd="sng" w="19050">
                <a:solidFill>
                  <a:schemeClr val="dk2"/>
                </a:solidFill>
                <a:prstDash val="dash"/>
                <a:round/>
                <a:headEnd len="lg" w="lg" type="none"/>
                <a:tailEnd len="lg" w="lg" type="none"/>
              </a:ln>
            </p:spPr>
          </p:cxnSp>
        </p:grpSp>
      </p:grpSp>
      <p:grpSp>
        <p:nvGrpSpPr>
          <p:cNvPr id="167" name="Shape 167"/>
          <p:cNvGrpSpPr/>
          <p:nvPr/>
        </p:nvGrpSpPr>
        <p:grpSpPr>
          <a:xfrm>
            <a:off x="7326610" y="2414494"/>
            <a:ext cx="2029775" cy="2294808"/>
            <a:chOff x="3218875" y="2655616"/>
            <a:chExt cx="2029775" cy="2294808"/>
          </a:xfrm>
        </p:grpSpPr>
        <p:pic>
          <p:nvPicPr>
            <p:cNvPr id="168" name="Shape 168"/>
            <p:cNvPicPr preferRelativeResize="0"/>
            <p:nvPr/>
          </p:nvPicPr>
          <p:blipFill>
            <a:blip r:embed="rId3">
              <a:alphaModFix/>
            </a:blip>
            <a:stretch>
              <a:fillRect/>
            </a:stretch>
          </p:blipFill>
          <p:spPr>
            <a:xfrm>
              <a:off x="3385680" y="3057525"/>
              <a:ext cx="1681619" cy="1267171"/>
            </a:xfrm>
            <a:prstGeom prst="rect">
              <a:avLst/>
            </a:prstGeom>
            <a:noFill/>
            <a:ln>
              <a:noFill/>
            </a:ln>
          </p:spPr>
        </p:pic>
        <p:grpSp>
          <p:nvGrpSpPr>
            <p:cNvPr id="169" name="Shape 169"/>
            <p:cNvGrpSpPr/>
            <p:nvPr/>
          </p:nvGrpSpPr>
          <p:grpSpPr>
            <a:xfrm>
              <a:off x="3218875" y="2655616"/>
              <a:ext cx="2029775" cy="2294808"/>
              <a:chOff x="3142675" y="2655616"/>
              <a:chExt cx="2029775" cy="2294808"/>
            </a:xfrm>
          </p:grpSpPr>
          <p:cxnSp>
            <p:nvCxnSpPr>
              <p:cNvPr id="170" name="Shape 170"/>
              <p:cNvCxnSpPr/>
              <p:nvPr/>
            </p:nvCxnSpPr>
            <p:spPr>
              <a:xfrm>
                <a:off x="4101475" y="2876375"/>
                <a:ext cx="0" cy="1917599"/>
              </a:xfrm>
              <a:prstGeom prst="straightConnector1">
                <a:avLst/>
              </a:prstGeom>
              <a:noFill/>
              <a:ln cap="flat" cmpd="sng" w="19050">
                <a:solidFill>
                  <a:schemeClr val="dk2"/>
                </a:solidFill>
                <a:prstDash val="solid"/>
                <a:round/>
                <a:headEnd len="lg" w="lg" type="none"/>
                <a:tailEnd len="lg" w="lg" type="none"/>
              </a:ln>
            </p:spPr>
          </p:cxnSp>
          <p:cxnSp>
            <p:nvCxnSpPr>
              <p:cNvPr id="171" name="Shape 171"/>
              <p:cNvCxnSpPr/>
              <p:nvPr/>
            </p:nvCxnSpPr>
            <p:spPr>
              <a:xfrm>
                <a:off x="4190250" y="3781875"/>
                <a:ext cx="941099" cy="0"/>
              </a:xfrm>
              <a:prstGeom prst="straightConnector1">
                <a:avLst/>
              </a:prstGeom>
              <a:noFill/>
              <a:ln cap="flat" cmpd="sng" w="19050">
                <a:solidFill>
                  <a:schemeClr val="dk2"/>
                </a:solidFill>
                <a:prstDash val="solid"/>
                <a:round/>
                <a:headEnd len="lg" w="lg" type="none"/>
                <a:tailEnd len="lg" w="lg" type="triangle"/>
              </a:ln>
            </p:spPr>
          </p:cxnSp>
          <p:cxnSp>
            <p:nvCxnSpPr>
              <p:cNvPr id="172" name="Shape 172"/>
              <p:cNvCxnSpPr/>
              <p:nvPr/>
            </p:nvCxnSpPr>
            <p:spPr>
              <a:xfrm flipH="1">
                <a:off x="3142675" y="3781875"/>
                <a:ext cx="958799" cy="17700"/>
              </a:xfrm>
              <a:prstGeom prst="straightConnector1">
                <a:avLst/>
              </a:prstGeom>
              <a:noFill/>
              <a:ln cap="flat" cmpd="sng" w="19050">
                <a:solidFill>
                  <a:schemeClr val="dk2"/>
                </a:solidFill>
                <a:prstDash val="solid"/>
                <a:round/>
                <a:headEnd len="lg" w="lg" type="none"/>
                <a:tailEnd len="lg" w="lg" type="triangle"/>
              </a:ln>
            </p:spPr>
          </p:cxnSp>
          <p:sp>
            <p:nvSpPr>
              <p:cNvPr id="173" name="Shape 173"/>
              <p:cNvSpPr txBox="1"/>
              <p:nvPr/>
            </p:nvSpPr>
            <p:spPr>
              <a:xfrm>
                <a:off x="3275875" y="2655616"/>
                <a:ext cx="692400" cy="532799"/>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0000"/>
                    </a:solidFill>
                  </a:rPr>
                  <a:t>50</a:t>
                </a:r>
              </a:p>
            </p:txBody>
          </p:sp>
          <p:sp>
            <p:nvSpPr>
              <p:cNvPr id="174" name="Shape 174"/>
              <p:cNvSpPr txBox="1"/>
              <p:nvPr/>
            </p:nvSpPr>
            <p:spPr>
              <a:xfrm>
                <a:off x="4314600" y="2655616"/>
                <a:ext cx="692400" cy="532799"/>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FF0000"/>
                    </a:solidFill>
                  </a:rPr>
                  <a:t>50</a:t>
                </a:r>
              </a:p>
            </p:txBody>
          </p:sp>
          <p:cxnSp>
            <p:nvCxnSpPr>
              <p:cNvPr id="175" name="Shape 175"/>
              <p:cNvCxnSpPr/>
              <p:nvPr/>
            </p:nvCxnSpPr>
            <p:spPr>
              <a:xfrm>
                <a:off x="5131350" y="2803925"/>
                <a:ext cx="41100" cy="2146499"/>
              </a:xfrm>
              <a:prstGeom prst="straightConnector1">
                <a:avLst/>
              </a:prstGeom>
              <a:noFill/>
              <a:ln cap="flat" cmpd="sng" w="19050">
                <a:solidFill>
                  <a:schemeClr val="dk2"/>
                </a:solidFill>
                <a:prstDash val="dash"/>
                <a:round/>
                <a:headEnd len="lg" w="lg" type="none"/>
                <a:tailEnd len="lg" w="lg" type="none"/>
              </a:ln>
            </p:spPr>
          </p:cxnSp>
          <p:cxnSp>
            <p:nvCxnSpPr>
              <p:cNvPr id="176" name="Shape 176"/>
              <p:cNvCxnSpPr/>
              <p:nvPr/>
            </p:nvCxnSpPr>
            <p:spPr>
              <a:xfrm>
                <a:off x="3142675" y="2803925"/>
                <a:ext cx="41100" cy="2146499"/>
              </a:xfrm>
              <a:prstGeom prst="straightConnector1">
                <a:avLst/>
              </a:prstGeom>
              <a:noFill/>
              <a:ln cap="flat" cmpd="sng" w="19050">
                <a:solidFill>
                  <a:schemeClr val="dk2"/>
                </a:solidFill>
                <a:prstDash val="dash"/>
                <a:round/>
                <a:headEnd len="lg" w="lg" type="none"/>
                <a:tailEnd len="lg" w="lg" type="non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6"/>
                                        </p:tgtEl>
                                      </p:cBhvr>
                                    </p:animEffect>
                                    <p:set>
                                      <p:cBhvr>
                                        <p:cTn dur="1" fill="hold">
                                          <p:stCondLst>
                                            <p:cond delay="1000"/>
                                          </p:stCondLst>
                                        </p:cTn>
                                        <p:tgtEl>
                                          <p:spTgt spid="13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7"/>
                                        </p:tgtEl>
                                      </p:cBhvr>
                                    </p:animEffect>
                                    <p:set>
                                      <p:cBhvr>
                                        <p:cTn dur="1" fill="hold">
                                          <p:stCondLst>
                                            <p:cond delay="1000"/>
                                          </p:stCondLst>
                                        </p:cTn>
                                        <p:tgtEl>
                                          <p:spTgt spid="14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67"/>
                                        </p:tgtEl>
                                      </p:cBhvr>
                                    </p:animEffect>
                                    <p:set>
                                      <p:cBhvr>
                                        <p:cTn dur="1" fill="hold">
                                          <p:stCondLst>
                                            <p:cond delay="1000"/>
                                          </p:stCondLst>
                                        </p:cTn>
                                        <p:tgtEl>
                                          <p:spTgt spid="16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228600" y="274637"/>
            <a:ext cx="8465699" cy="1522199"/>
          </a:xfrm>
          <a:prstGeom prst="rect">
            <a:avLst/>
          </a:prstGeom>
        </p:spPr>
        <p:txBody>
          <a:bodyPr anchorCtr="0" anchor="b" bIns="91425" lIns="91425" rIns="91425" tIns="91425">
            <a:noAutofit/>
          </a:bodyPr>
          <a:lstStyle/>
          <a:p>
            <a:pPr lvl="0">
              <a:spcBef>
                <a:spcPts val="0"/>
              </a:spcBef>
              <a:buNone/>
            </a:pPr>
            <a:r>
              <a:rPr lang="en"/>
              <a:t>fix safe-left? and safe-right?</a:t>
            </a:r>
          </a:p>
        </p:txBody>
      </p:sp>
      <p:pic>
        <p:nvPicPr>
          <p:cNvPr id="182" name="Shape 182"/>
          <p:cNvPicPr preferRelativeResize="0"/>
          <p:nvPr/>
        </p:nvPicPr>
        <p:blipFill>
          <a:blip r:embed="rId3">
            <a:alphaModFix/>
          </a:blip>
          <a:stretch>
            <a:fillRect/>
          </a:stretch>
        </p:blipFill>
        <p:spPr>
          <a:xfrm>
            <a:off x="138962" y="1796837"/>
            <a:ext cx="7591425" cy="5029200"/>
          </a:xfrm>
          <a:prstGeom prst="rect">
            <a:avLst/>
          </a:prstGeom>
          <a:noFill/>
          <a:ln>
            <a:noFill/>
          </a:ln>
        </p:spPr>
      </p:pic>
      <p:sp>
        <p:nvSpPr>
          <p:cNvPr id="183" name="Shape 183"/>
          <p:cNvSpPr/>
          <p:nvPr/>
        </p:nvSpPr>
        <p:spPr>
          <a:xfrm>
            <a:off x="3823850" y="3477500"/>
            <a:ext cx="1911900" cy="692700"/>
          </a:xfrm>
          <a:prstGeom prst="lef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txBox="1"/>
          <p:nvPr/>
        </p:nvSpPr>
        <p:spPr>
          <a:xfrm>
            <a:off x="6017350" y="3195481"/>
            <a:ext cx="2168099" cy="1828800"/>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0000"/>
                </a:solidFill>
              </a:rPr>
              <a:t>enter your examples</a:t>
            </a:r>
          </a:p>
          <a:p>
            <a:pPr lvl="0" rtl="0">
              <a:spcBef>
                <a:spcPts val="0"/>
              </a:spcBef>
              <a:buNone/>
            </a:pPr>
            <a:r>
              <a:rPr b="1" lang="en" sz="3000">
                <a:solidFill>
                  <a:srgbClr val="FF0000"/>
                </a:solidFill>
              </a:rPr>
              <a:t>fix your definitions</a:t>
            </a:r>
          </a:p>
        </p:txBody>
      </p:sp>
      <p:sp>
        <p:nvSpPr>
          <p:cNvPr id="185" name="Shape 185"/>
          <p:cNvSpPr/>
          <p:nvPr/>
        </p:nvSpPr>
        <p:spPr>
          <a:xfrm rot="10767324">
            <a:off x="3990624" y="5084615"/>
            <a:ext cx="3093139" cy="1156850"/>
          </a:xfrm>
          <a:prstGeom prst="bentArrow">
            <a:avLst>
              <a:gd fmla="val 33300" name="adj1"/>
              <a:gd fmla="val 32159" name="adj2"/>
              <a:gd fmla="val 36920" name="adj3"/>
              <a:gd fmla="val 43750"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69639" y="293912"/>
            <a:ext cx="2642999" cy="1522199"/>
          </a:xfrm>
          <a:prstGeom prst="rect">
            <a:avLst/>
          </a:prstGeom>
        </p:spPr>
        <p:txBody>
          <a:bodyPr anchorCtr="0" anchor="b" bIns="91425" lIns="91425" rIns="91425" tIns="91425">
            <a:noAutofit/>
          </a:bodyPr>
          <a:lstStyle/>
          <a:p>
            <a:pPr lvl="0">
              <a:spcBef>
                <a:spcPts val="0"/>
              </a:spcBef>
              <a:buNone/>
            </a:pPr>
            <a:r>
              <a:rPr lang="en"/>
              <a:t>and</a:t>
            </a:r>
          </a:p>
        </p:txBody>
      </p:sp>
      <p:sp>
        <p:nvSpPr>
          <p:cNvPr id="191" name="Shape 191"/>
          <p:cNvSpPr txBox="1"/>
          <p:nvPr>
            <p:ph idx="1" type="body"/>
          </p:nvPr>
        </p:nvSpPr>
        <p:spPr>
          <a:xfrm>
            <a:off x="10714" y="1947332"/>
            <a:ext cx="9269999" cy="3101099"/>
          </a:xfrm>
          <a:prstGeom prst="rect">
            <a:avLst/>
          </a:prstGeom>
        </p:spPr>
        <p:txBody>
          <a:bodyPr anchorCtr="0" anchor="t" bIns="91425" lIns="91425" rIns="91425" tIns="91425">
            <a:noAutofit/>
          </a:bodyPr>
          <a:lstStyle/>
          <a:p>
            <a:pPr lvl="0" rtl="0">
              <a:spcBef>
                <a:spcPts val="0"/>
              </a:spcBef>
              <a:buClr>
                <a:srgbClr val="000000"/>
              </a:buClr>
              <a:buSzPct val="36666"/>
              <a:buFont typeface="Arial"/>
              <a:buNone/>
            </a:pPr>
            <a:r>
              <a:rPr lang="en">
                <a:solidFill>
                  <a:srgbClr val="C2741F"/>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and:</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-&gt;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p>
          <a:p>
            <a:pPr lvl="0" rtl="0">
              <a:spcBef>
                <a:spcPts val="0"/>
              </a:spcBef>
              <a:buClr>
                <a:srgbClr val="000000"/>
              </a:buClr>
              <a:buSzPct val="36666"/>
              <a:buFont typeface="Arial"/>
              <a:buNone/>
            </a:pPr>
            <a:r>
              <a:rPr lang="en">
                <a:solidFill>
                  <a:srgbClr val="C2741F"/>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Returns</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true</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if</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BOTH</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inputs</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are</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true</a:t>
            </a:r>
          </a:p>
          <a:p>
            <a:pPr lvl="0" rtl="0">
              <a:spcBef>
                <a:spcPts val="0"/>
              </a:spcBef>
              <a:buNone/>
            </a:pPr>
            <a:r>
              <a:t/>
            </a:r>
            <a:endParaRPr>
              <a:solidFill>
                <a:srgbClr val="C2741F"/>
              </a:solidFill>
              <a:latin typeface="Verdana"/>
              <a:ea typeface="Verdana"/>
              <a:cs typeface="Verdana"/>
              <a:sym typeface="Verdana"/>
            </a:endParaRPr>
          </a:p>
          <a:p>
            <a:pPr lvl="0" rtl="0">
              <a:spcBef>
                <a:spcPts val="0"/>
              </a:spcBef>
              <a:buNone/>
            </a:pPr>
            <a:r>
              <a:rPr lang="en">
                <a:solidFill>
                  <a:srgbClr val="C2741F"/>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or:</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-&gt;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Boolean</a:t>
            </a:r>
          </a:p>
          <a:p>
            <a:pPr lvl="0">
              <a:spcBef>
                <a:spcPts val="0"/>
              </a:spcBef>
              <a:buNone/>
            </a:pPr>
            <a:r>
              <a:rPr lang="en">
                <a:solidFill>
                  <a:srgbClr val="C2741F"/>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Returns</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true</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if</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EITHER</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of</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the</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inputs</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are</a:t>
            </a:r>
            <a:r>
              <a:rPr lang="en">
                <a:solidFill>
                  <a:srgbClr val="000000"/>
                </a:solidFill>
                <a:latin typeface="Verdana"/>
                <a:ea typeface="Verdana"/>
                <a:cs typeface="Verdana"/>
                <a:sym typeface="Verdana"/>
              </a:rPr>
              <a:t> </a:t>
            </a:r>
            <a:r>
              <a:rPr lang="en">
                <a:solidFill>
                  <a:srgbClr val="C2741F"/>
                </a:solidFill>
                <a:latin typeface="Verdana"/>
                <a:ea typeface="Verdana"/>
                <a:cs typeface="Verdana"/>
                <a:sym typeface="Verdana"/>
              </a:rPr>
              <a:t>true.</a:t>
            </a:r>
          </a:p>
        </p:txBody>
      </p:sp>
      <p:sp>
        <p:nvSpPr>
          <p:cNvPr id="192" name="Shape 192"/>
          <p:cNvSpPr txBox="1"/>
          <p:nvPr>
            <p:ph type="title"/>
          </p:nvPr>
        </p:nvSpPr>
        <p:spPr>
          <a:xfrm>
            <a:off x="5384964" y="293912"/>
            <a:ext cx="2642999" cy="1522199"/>
          </a:xfrm>
          <a:prstGeom prst="rect">
            <a:avLst/>
          </a:prstGeom>
        </p:spPr>
        <p:txBody>
          <a:bodyPr anchorCtr="0" anchor="b" bIns="91425" lIns="91425" rIns="91425" tIns="91425">
            <a:noAutofit/>
          </a:bodyPr>
          <a:lstStyle/>
          <a:p>
            <a:pPr lvl="0" rtl="0" algn="r">
              <a:spcBef>
                <a:spcPts val="0"/>
              </a:spcBef>
              <a:buNone/>
            </a:pPr>
            <a:r>
              <a:rPr lang="en"/>
              <a:t>or</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522199"/>
          </a:xfrm>
          <a:prstGeom prst="rect">
            <a:avLst/>
          </a:prstGeom>
        </p:spPr>
        <p:txBody>
          <a:bodyPr anchorCtr="0" anchor="b" bIns="91425" lIns="91425" rIns="91425" tIns="91425">
            <a:noAutofit/>
          </a:bodyPr>
          <a:lstStyle/>
          <a:p>
            <a:pPr lvl="0" rtl="0">
              <a:spcBef>
                <a:spcPts val="0"/>
              </a:spcBef>
              <a:buNone/>
            </a:pPr>
            <a:r>
              <a:rPr lang="en"/>
              <a:t>AND OR EXAMPLES</a:t>
            </a:r>
          </a:p>
          <a:p>
            <a:pPr lvl="0">
              <a:spcBef>
                <a:spcPts val="0"/>
              </a:spcBef>
              <a:buNone/>
            </a:pPr>
            <a:r>
              <a:rPr lang="en"/>
              <a:t>1.</a:t>
            </a:r>
          </a:p>
        </p:txBody>
      </p:sp>
      <p:sp>
        <p:nvSpPr>
          <p:cNvPr id="198" name="Shape 198"/>
          <p:cNvSpPr txBox="1"/>
          <p:nvPr>
            <p:ph idx="1" type="body"/>
          </p:nvPr>
        </p:nvSpPr>
        <p:spPr>
          <a:xfrm>
            <a:off x="457200" y="1947332"/>
            <a:ext cx="4080000" cy="4620299"/>
          </a:xfrm>
          <a:prstGeom prst="rect">
            <a:avLst/>
          </a:prstGeom>
        </p:spPr>
        <p:txBody>
          <a:bodyPr anchorCtr="0" anchor="t" bIns="91425" lIns="91425" rIns="91425" tIns="91425">
            <a:noAutofit/>
          </a:bodyPr>
          <a:lstStyle/>
          <a:p>
            <a:pPr indent="-457200" lvl="0" marL="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Sugar is sweet.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2.</a:t>
            </a:r>
          </a:p>
        </p:txBody>
      </p:sp>
      <p:sp>
        <p:nvSpPr>
          <p:cNvPr id="204" name="Shape 204"/>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57200" lvl="0" marL="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Ice is hot.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3.</a:t>
            </a:r>
          </a:p>
        </p:txBody>
      </p:sp>
      <p:sp>
        <p:nvSpPr>
          <p:cNvPr id="210" name="Shape 210"/>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57200" lvl="0" marL="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Sugar is sweet </a:t>
            </a:r>
            <a:r>
              <a:rPr b="1" lang="en" sz="3600">
                <a:solidFill>
                  <a:srgbClr val="000000"/>
                </a:solidFill>
                <a:latin typeface="Times New Roman"/>
                <a:ea typeface="Times New Roman"/>
                <a:cs typeface="Times New Roman"/>
                <a:sym typeface="Times New Roman"/>
              </a:rPr>
              <a:t>and</a:t>
            </a:r>
            <a:r>
              <a:rPr lang="en" sz="3600">
                <a:solidFill>
                  <a:srgbClr val="000000"/>
                </a:solidFill>
                <a:latin typeface="Times New Roman"/>
                <a:ea typeface="Times New Roman"/>
                <a:cs typeface="Times New Roman"/>
                <a:sym typeface="Times New Roman"/>
              </a:rPr>
              <a:t> Ice is cold.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4.</a:t>
            </a:r>
          </a:p>
        </p:txBody>
      </p:sp>
      <p:sp>
        <p:nvSpPr>
          <p:cNvPr id="216" name="Shape 216"/>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57200" lvl="0" marL="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Sugar is sweet </a:t>
            </a:r>
            <a:r>
              <a:rPr b="1" lang="en" sz="3600">
                <a:solidFill>
                  <a:srgbClr val="000000"/>
                </a:solidFill>
                <a:latin typeface="Times New Roman"/>
                <a:ea typeface="Times New Roman"/>
                <a:cs typeface="Times New Roman"/>
                <a:sym typeface="Times New Roman"/>
              </a:rPr>
              <a:t>and</a:t>
            </a:r>
            <a:r>
              <a:rPr lang="en" sz="3600">
                <a:solidFill>
                  <a:srgbClr val="000000"/>
                </a:solidFill>
                <a:latin typeface="Times New Roman"/>
                <a:ea typeface="Times New Roman"/>
                <a:cs typeface="Times New Roman"/>
                <a:sym typeface="Times New Roman"/>
              </a:rPr>
              <a:t> Ice is hot. </a:t>
            </a:r>
          </a:p>
          <a:p>
            <a:pPr lvl="0" rtl="0">
              <a:lnSpc>
                <a:spcPct val="115000"/>
              </a:lnSpc>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5.</a:t>
            </a:r>
          </a:p>
        </p:txBody>
      </p:sp>
      <p:sp>
        <p:nvSpPr>
          <p:cNvPr id="222" name="Shape 222"/>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57200" lvl="0" marL="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Sugar is sweet </a:t>
            </a:r>
            <a:r>
              <a:rPr b="1" lang="en" sz="3600">
                <a:solidFill>
                  <a:srgbClr val="000000"/>
                </a:solidFill>
                <a:latin typeface="Times New Roman"/>
                <a:ea typeface="Times New Roman"/>
                <a:cs typeface="Times New Roman"/>
                <a:sym typeface="Times New Roman"/>
              </a:rPr>
              <a:t>and</a:t>
            </a:r>
            <a:r>
              <a:rPr lang="en" sz="3600">
                <a:solidFill>
                  <a:srgbClr val="000000"/>
                </a:solidFill>
                <a:latin typeface="Times New Roman"/>
                <a:ea typeface="Times New Roman"/>
                <a:cs typeface="Times New Roman"/>
                <a:sym typeface="Times New Roman"/>
              </a:rPr>
              <a:t> Ice is hot. </a:t>
            </a:r>
          </a:p>
          <a:p>
            <a:pPr lvl="0" rtl="0">
              <a:lnSpc>
                <a:spcPct val="115000"/>
              </a:lnSpc>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entry procedure</a:t>
            </a:r>
          </a:p>
        </p:txBody>
      </p:sp>
      <p:sp>
        <p:nvSpPr>
          <p:cNvPr id="57" name="Shape 57"/>
          <p:cNvSpPr txBox="1"/>
          <p:nvPr>
            <p:ph idx="1" type="body"/>
          </p:nvPr>
        </p:nvSpPr>
        <p:spPr>
          <a:xfrm>
            <a:off x="457200" y="1947332"/>
            <a:ext cx="4030200" cy="4620299"/>
          </a:xfrm>
          <a:prstGeom prst="rect">
            <a:avLst/>
          </a:prstGeom>
        </p:spPr>
        <p:txBody>
          <a:bodyPr anchorCtr="0" anchor="t" bIns="91425" lIns="91425" rIns="91425" tIns="91425">
            <a:noAutofit/>
          </a:bodyPr>
          <a:lstStyle/>
          <a:p>
            <a:pPr lvl="0" rtl="0" algn="ctr">
              <a:lnSpc>
                <a:spcPct val="200000"/>
              </a:lnSpc>
              <a:spcBef>
                <a:spcPts val="0"/>
              </a:spcBef>
              <a:buNone/>
            </a:pPr>
            <a:r>
              <a:rPr lang="en"/>
              <a:t>A</a:t>
            </a:r>
          </a:p>
          <a:p>
            <a:pPr indent="-228600" lvl="0" marL="457200" rtl="0">
              <a:spcBef>
                <a:spcPts val="0"/>
              </a:spcBef>
              <a:buFont typeface="Arial"/>
              <a:buChar char="●"/>
            </a:pPr>
            <a:r>
              <a:rPr lang="en"/>
              <a:t>take out your Booleans packet</a:t>
            </a:r>
          </a:p>
          <a:p>
            <a:pPr indent="-228600" lvl="0" marL="457200" rtl="0">
              <a:spcBef>
                <a:spcPts val="0"/>
              </a:spcBef>
              <a:buFont typeface="Arial"/>
              <a:buChar char="●"/>
            </a:pPr>
            <a:r>
              <a:rPr lang="en"/>
              <a:t>enter the code for safe-left? and safe-right? into your "cage" file</a:t>
            </a:r>
          </a:p>
          <a:p>
            <a:pPr lvl="0">
              <a:spcBef>
                <a:spcPts val="0"/>
              </a:spcBef>
              <a:buNone/>
            </a:pPr>
            <a:r>
              <a:t/>
            </a:r>
            <a:endParaRPr/>
          </a:p>
        </p:txBody>
      </p:sp>
      <p:sp>
        <p:nvSpPr>
          <p:cNvPr id="58" name="Shape 58"/>
          <p:cNvSpPr txBox="1"/>
          <p:nvPr>
            <p:ph idx="2" type="body"/>
          </p:nvPr>
        </p:nvSpPr>
        <p:spPr>
          <a:xfrm>
            <a:off x="4656667" y="1949211"/>
            <a:ext cx="4030200" cy="4620299"/>
          </a:xfrm>
          <a:prstGeom prst="rect">
            <a:avLst/>
          </a:prstGeom>
        </p:spPr>
        <p:txBody>
          <a:bodyPr anchorCtr="0" anchor="t" bIns="91425" lIns="91425" rIns="91425" tIns="91425">
            <a:noAutofit/>
          </a:bodyPr>
          <a:lstStyle/>
          <a:p>
            <a:pPr lvl="0" rtl="0" algn="ctr">
              <a:lnSpc>
                <a:spcPct val="200000"/>
              </a:lnSpc>
              <a:spcBef>
                <a:spcPts val="0"/>
              </a:spcBef>
              <a:buNone/>
            </a:pPr>
            <a:r>
              <a:rPr lang="en"/>
              <a:t>B</a:t>
            </a:r>
          </a:p>
          <a:p>
            <a:pPr indent="-228600" lvl="0" marL="457200" rtl="0">
              <a:spcBef>
                <a:spcPts val="0"/>
              </a:spcBef>
              <a:buFont typeface="Arial"/>
              <a:buChar char="●"/>
            </a:pPr>
            <a:r>
              <a:rPr lang="en"/>
              <a:t>take 2 laptops back to your group</a:t>
            </a:r>
          </a:p>
          <a:p>
            <a:pPr indent="-228600" lvl="0" marL="457200" rtl="0">
              <a:spcBef>
                <a:spcPts val="0"/>
              </a:spcBef>
              <a:buFont typeface="Arial"/>
              <a:buChar char="●"/>
            </a:pPr>
            <a:r>
              <a:rPr lang="en"/>
              <a:t>take out your Booleans packet </a:t>
            </a:r>
          </a:p>
          <a:p>
            <a:pPr indent="-228600" lvl="0" marL="457200">
              <a:spcBef>
                <a:spcPts val="0"/>
              </a:spcBef>
              <a:buFont typeface="Arial"/>
              <a:buChar char="●"/>
            </a:pPr>
            <a:r>
              <a:rPr lang="en"/>
              <a:t>enter the code for safe-left? and safe-right? into your "cage" file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6.</a:t>
            </a:r>
          </a:p>
        </p:txBody>
      </p:sp>
      <p:sp>
        <p:nvSpPr>
          <p:cNvPr id="228" name="Shape 228"/>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457200" lvl="0" marL="457200" rtl="0">
              <a:lnSpc>
                <a:spcPct val="115000"/>
              </a:lnSpc>
              <a:spcBef>
                <a:spcPts val="0"/>
              </a:spcBef>
              <a:buClr>
                <a:srgbClr val="000000"/>
              </a:buClr>
              <a:buSzPct val="100000"/>
            </a:pPr>
            <a:r>
              <a:rPr lang="en" sz="3600">
                <a:solidFill>
                  <a:srgbClr val="000000"/>
                </a:solidFill>
                <a:latin typeface="Times New Roman"/>
                <a:ea typeface="Times New Roman"/>
                <a:cs typeface="Times New Roman"/>
                <a:sym typeface="Times New Roman"/>
              </a:rPr>
              <a:t>Sugar is sweet </a:t>
            </a:r>
            <a:r>
              <a:rPr b="1" lang="en" sz="3600">
                <a:solidFill>
                  <a:srgbClr val="000000"/>
                </a:solidFill>
                <a:latin typeface="Times New Roman"/>
                <a:ea typeface="Times New Roman"/>
                <a:cs typeface="Times New Roman"/>
                <a:sym typeface="Times New Roman"/>
              </a:rPr>
              <a:t>or</a:t>
            </a:r>
            <a:r>
              <a:rPr lang="en" sz="3600">
                <a:solidFill>
                  <a:srgbClr val="000000"/>
                </a:solidFill>
                <a:latin typeface="Times New Roman"/>
                <a:ea typeface="Times New Roman"/>
                <a:cs typeface="Times New Roman"/>
                <a:sym typeface="Times New Roman"/>
              </a:rPr>
              <a:t> Ice is cold.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7.</a:t>
            </a:r>
          </a:p>
        </p:txBody>
      </p:sp>
      <p:sp>
        <p:nvSpPr>
          <p:cNvPr id="234" name="Shape 234"/>
          <p:cNvSpPr txBox="1"/>
          <p:nvPr>
            <p:ph idx="1" type="body"/>
          </p:nvPr>
        </p:nvSpPr>
        <p:spPr>
          <a:xfrm>
            <a:off x="457200" y="1947332"/>
            <a:ext cx="8229600" cy="4620299"/>
          </a:xfrm>
          <a:prstGeom prst="rect">
            <a:avLst/>
          </a:prstGeom>
        </p:spPr>
        <p:txBody>
          <a:bodyPr anchorCtr="0" anchor="t" bIns="91425" lIns="91425" rIns="91425" tIns="91425">
            <a:noAutofit/>
          </a:bodyPr>
          <a:lstStyle/>
          <a:p>
            <a:pPr lvl="0">
              <a:spcBef>
                <a:spcPts val="0"/>
              </a:spcBef>
              <a:buNone/>
            </a:pPr>
            <a:r>
              <a:rPr lang="en" sz="3600">
                <a:solidFill>
                  <a:srgbClr val="000000"/>
                </a:solidFill>
                <a:latin typeface="Times New Roman"/>
                <a:ea typeface="Times New Roman"/>
                <a:cs typeface="Times New Roman"/>
                <a:sym typeface="Times New Roman"/>
              </a:rPr>
              <a:t>Sugar is sweet </a:t>
            </a:r>
            <a:r>
              <a:rPr b="1" lang="en" sz="3600">
                <a:solidFill>
                  <a:srgbClr val="000000"/>
                </a:solidFill>
                <a:latin typeface="Times New Roman"/>
                <a:ea typeface="Times New Roman"/>
                <a:cs typeface="Times New Roman"/>
                <a:sym typeface="Times New Roman"/>
              </a:rPr>
              <a:t>or</a:t>
            </a:r>
            <a:r>
              <a:rPr lang="en" sz="3600">
                <a:solidFill>
                  <a:srgbClr val="000000"/>
                </a:solidFill>
                <a:latin typeface="Times New Roman"/>
                <a:ea typeface="Times New Roman"/>
                <a:cs typeface="Times New Roman"/>
                <a:sym typeface="Times New Roman"/>
              </a:rPr>
              <a:t> Ice is hot.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how to design programs?</a:t>
            </a:r>
          </a:p>
        </p:txBody>
      </p:sp>
      <p:sp>
        <p:nvSpPr>
          <p:cNvPr id="240" name="Shape 240"/>
          <p:cNvSpPr txBox="1"/>
          <p:nvPr>
            <p:ph idx="1" type="body"/>
          </p:nvPr>
        </p:nvSpPr>
        <p:spPr>
          <a:xfrm>
            <a:off x="457200" y="1718732"/>
            <a:ext cx="8229600" cy="5236799"/>
          </a:xfrm>
          <a:prstGeom prst="rect">
            <a:avLst/>
          </a:prstGeom>
        </p:spPr>
        <p:txBody>
          <a:bodyPr anchorCtr="0" anchor="t" bIns="91425" lIns="91425" rIns="91425" tIns="91425">
            <a:noAutofit/>
          </a:bodyPr>
          <a:lstStyle/>
          <a:p>
            <a:pPr lvl="0" rtl="0">
              <a:lnSpc>
                <a:spcPct val="115000"/>
              </a:lnSpc>
              <a:spcBef>
                <a:spcPts val="0"/>
              </a:spcBef>
              <a:buNone/>
            </a:pPr>
            <a:r>
              <a:rPr lang="en">
                <a:solidFill>
                  <a:srgbClr val="000000"/>
                </a:solidFill>
                <a:latin typeface="Times New Roman"/>
                <a:ea typeface="Times New Roman"/>
                <a:cs typeface="Times New Roman"/>
                <a:sym typeface="Times New Roman"/>
              </a:rPr>
              <a:t>There are two ways to go about solving this word problem:</a:t>
            </a:r>
          </a:p>
          <a:p>
            <a:pPr lvl="0" rtl="0">
              <a:lnSpc>
                <a:spcPct val="115000"/>
              </a:lnSpc>
              <a:spcBef>
                <a:spcPts val="0"/>
              </a:spcBef>
              <a:buNone/>
            </a:pPr>
            <a:r>
              <a:t/>
            </a: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(define (onscreen? x)</a:t>
            </a:r>
          </a:p>
          <a:p>
            <a:pPr indent="457200" lvl="0" rtl="0">
              <a:lnSpc>
                <a:spcPct val="115000"/>
              </a:lnSpc>
              <a:spcBef>
                <a:spcPts val="0"/>
              </a:spcBef>
              <a:buNone/>
            </a:pPr>
            <a:r>
              <a:rPr lang="en">
                <a:solidFill>
                  <a:srgbClr val="000000"/>
                </a:solidFill>
                <a:latin typeface="Times New Roman"/>
                <a:ea typeface="Times New Roman"/>
                <a:cs typeface="Times New Roman"/>
                <a:sym typeface="Times New Roman"/>
              </a:rPr>
              <a:t>(and (&gt; x -50) (&lt; x 690)))</a:t>
            </a:r>
          </a:p>
          <a:p>
            <a:pPr lvl="0" rtl="0">
              <a:lnSpc>
                <a:spcPct val="115000"/>
              </a:lnSpc>
              <a:spcBef>
                <a:spcPts val="0"/>
              </a:spcBef>
              <a:buNone/>
            </a:pPr>
            <a:r>
              <a:t/>
            </a: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and...</a:t>
            </a:r>
          </a:p>
          <a:p>
            <a:pPr lvl="0" rtl="0">
              <a:lnSpc>
                <a:spcPct val="115000"/>
              </a:lnSpc>
              <a:spcBef>
                <a:spcPts val="0"/>
              </a:spcBef>
              <a:buNone/>
            </a:pPr>
            <a:r>
              <a:t/>
            </a:r>
            <a:endParaRPr>
              <a:solidFill>
                <a:srgbClr val="000000"/>
              </a:solidFill>
              <a:latin typeface="Times New Roman"/>
              <a:ea typeface="Times New Roman"/>
              <a:cs typeface="Times New Roman"/>
              <a:sym typeface="Times New Roman"/>
            </a:endParaRPr>
          </a:p>
          <a:p>
            <a:pPr lvl="0" rtl="0">
              <a:lnSpc>
                <a:spcPct val="115000"/>
              </a:lnSpc>
              <a:spcBef>
                <a:spcPts val="0"/>
              </a:spcBef>
              <a:buNone/>
            </a:pPr>
            <a:r>
              <a:rPr lang="en">
                <a:solidFill>
                  <a:srgbClr val="000000"/>
                </a:solidFill>
                <a:latin typeface="Times New Roman"/>
                <a:ea typeface="Times New Roman"/>
                <a:cs typeface="Times New Roman"/>
                <a:sym typeface="Times New Roman"/>
              </a:rPr>
              <a:t>(define (onscreen? x)</a:t>
            </a:r>
          </a:p>
          <a:p>
            <a:pPr indent="457200" lvl="0" rtl="0">
              <a:lnSpc>
                <a:spcPct val="115000"/>
              </a:lnSpc>
              <a:spcBef>
                <a:spcPts val="0"/>
              </a:spcBef>
              <a:buNone/>
            </a:pPr>
            <a:r>
              <a:rPr lang="en">
                <a:solidFill>
                  <a:srgbClr val="000000"/>
                </a:solidFill>
                <a:latin typeface="Times New Roman"/>
                <a:ea typeface="Times New Roman"/>
                <a:cs typeface="Times New Roman"/>
                <a:sym typeface="Times New Roman"/>
              </a:rPr>
              <a:t>(and (safeleft? x) (saferight? x)))</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warm up</a:t>
            </a:r>
          </a:p>
        </p:txBody>
      </p:sp>
      <p:sp>
        <p:nvSpPr>
          <p:cNvPr id="64" name="Shape 64"/>
          <p:cNvSpPr txBox="1"/>
          <p:nvPr>
            <p:ph idx="1" type="body"/>
          </p:nvPr>
        </p:nvSpPr>
        <p:spPr>
          <a:xfrm>
            <a:off x="457200" y="1947332"/>
            <a:ext cx="8229600" cy="1296600"/>
          </a:xfrm>
          <a:prstGeom prst="rect">
            <a:avLst/>
          </a:prstGeom>
        </p:spPr>
        <p:txBody>
          <a:bodyPr anchorCtr="0" anchor="t" bIns="91425" lIns="91425" rIns="91425" tIns="91425">
            <a:noAutofit/>
          </a:bodyPr>
          <a:lstStyle/>
          <a:p>
            <a:pPr lvl="0" rtl="0">
              <a:spcBef>
                <a:spcPts val="0"/>
              </a:spcBef>
              <a:buNone/>
            </a:pPr>
            <a:r>
              <a:rPr lang="en">
                <a:solidFill>
                  <a:srgbClr val="843C24"/>
                </a:solidFill>
                <a:latin typeface="Verdana"/>
                <a:ea typeface="Verdana"/>
                <a:cs typeface="Verdana"/>
                <a:sym typeface="Verdana"/>
              </a:rPr>
              <a:t>What would Racket say to the following lines of code?</a:t>
            </a:r>
          </a:p>
          <a:p>
            <a:pPr lvl="0">
              <a:spcBef>
                <a:spcPts val="0"/>
              </a:spcBef>
              <a:buNone/>
            </a:pPr>
            <a:r>
              <a:t/>
            </a:r>
            <a:endParaRPr/>
          </a:p>
        </p:txBody>
      </p:sp>
      <p:sp>
        <p:nvSpPr>
          <p:cNvPr id="65" name="Shape 65"/>
          <p:cNvSpPr txBox="1"/>
          <p:nvPr>
            <p:ph idx="1" type="body"/>
          </p:nvPr>
        </p:nvSpPr>
        <p:spPr>
          <a:xfrm>
            <a:off x="457200" y="3351707"/>
            <a:ext cx="2565299" cy="1975500"/>
          </a:xfrm>
          <a:prstGeom prst="rect">
            <a:avLst/>
          </a:prstGeom>
        </p:spPr>
        <p:txBody>
          <a:bodyPr anchorCtr="0" anchor="t" bIns="91425" lIns="91425" rIns="91425" tIns="91425">
            <a:noAutofit/>
          </a:bodyPr>
          <a:lstStyle/>
          <a:p>
            <a:pPr lvl="0" rtl="0">
              <a:spcBef>
                <a:spcPts val="0"/>
              </a:spcBef>
              <a:buClr>
                <a:srgbClr val="000000"/>
              </a:buClr>
              <a:buSzPct val="36666"/>
              <a:buFont typeface="Arial"/>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1</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4</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r>
              <a:t/>
            </a:r>
            <a:endParaRPr>
              <a:solidFill>
                <a:srgbClr val="000000"/>
              </a:solidFill>
              <a:latin typeface="Verdana"/>
              <a:ea typeface="Verdana"/>
              <a:cs typeface="Verdana"/>
              <a:sym typeface="Verdana"/>
            </a:endParaRPr>
          </a:p>
          <a:p>
            <a:pPr lvl="0" rtl="0">
              <a:spcBef>
                <a:spcPts val="0"/>
              </a:spcBef>
              <a:buClr>
                <a:srgbClr val="000000"/>
              </a:buClr>
              <a:buSzPct val="36666"/>
              <a:buFont typeface="Arial"/>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4</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2</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r>
              <a:t/>
            </a:r>
            <a:endParaRPr>
              <a:solidFill>
                <a:srgbClr val="262680"/>
              </a:solidFill>
              <a:latin typeface="Verdana"/>
              <a:ea typeface="Verdana"/>
              <a:cs typeface="Verdana"/>
              <a:sym typeface="Verdana"/>
            </a:endParaRPr>
          </a:p>
          <a:p>
            <a:pPr lvl="0" rtl="0">
              <a:spcBef>
                <a:spcPts val="0"/>
              </a:spcBef>
              <a:buNone/>
            </a:pPr>
            <a:r>
              <a:t/>
            </a:r>
            <a:endParaRPr/>
          </a:p>
        </p:txBody>
      </p:sp>
      <p:sp>
        <p:nvSpPr>
          <p:cNvPr id="66" name="Shape 66"/>
          <p:cNvSpPr txBox="1"/>
          <p:nvPr>
            <p:ph idx="1" type="body"/>
          </p:nvPr>
        </p:nvSpPr>
        <p:spPr>
          <a:xfrm>
            <a:off x="4974600" y="3351707"/>
            <a:ext cx="2565299" cy="2396700"/>
          </a:xfrm>
          <a:prstGeom prst="rect">
            <a:avLst/>
          </a:prstGeom>
        </p:spPr>
        <p:txBody>
          <a:bodyPr anchorCtr="0" anchor="t" bIns="91425" lIns="91425" rIns="91425" tIns="91425">
            <a:noAutofit/>
          </a:bodyPr>
          <a:lstStyle/>
          <a:p>
            <a:pPr lvl="0" rtl="0">
              <a:spcBef>
                <a:spcPts val="0"/>
              </a:spcBef>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0</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9</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r>
              <a:t/>
            </a:r>
            <a:endParaRPr>
              <a:solidFill>
                <a:srgbClr val="262680"/>
              </a:solidFill>
              <a:latin typeface="Verdana"/>
              <a:ea typeface="Verdana"/>
              <a:cs typeface="Verdana"/>
              <a:sym typeface="Verdana"/>
            </a:endParaRPr>
          </a:p>
          <a:p>
            <a:pPr lvl="0" rtl="0">
              <a:spcBef>
                <a:spcPts val="0"/>
              </a:spcBef>
              <a:buClr>
                <a:srgbClr val="000000"/>
              </a:buClr>
              <a:buSzPct val="36666"/>
              <a:buFont typeface="Arial"/>
              <a:buNone/>
            </a:pPr>
            <a:r>
              <a:rPr lang="en">
                <a:solidFill>
                  <a:srgbClr val="000000"/>
                </a:solidFill>
                <a:latin typeface="Verdana"/>
                <a:ea typeface="Verdana"/>
                <a:cs typeface="Verdana"/>
                <a:sym typeface="Verdana"/>
              </a:rPr>
              <a:t>&gt; </a:t>
            </a: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3</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4</a:t>
            </a:r>
            <a:r>
              <a:rPr lang="en">
                <a:solidFill>
                  <a:srgbClr val="843C24"/>
                </a:solidFill>
                <a:latin typeface="Verdana"/>
                <a:ea typeface="Verdana"/>
                <a:cs typeface="Verdana"/>
                <a:sym typeface="Verdana"/>
              </a:rPr>
              <a:t>)</a:t>
            </a:r>
          </a:p>
          <a:p>
            <a:pPr lvl="0" rtl="0">
              <a:spcBef>
                <a:spcPts val="0"/>
              </a:spcBef>
              <a:buClr>
                <a:srgbClr val="000000"/>
              </a:buClr>
              <a:buSzPct val="36666"/>
              <a:buFont typeface="Arial"/>
              <a:buNone/>
            </a:pPr>
            <a:r>
              <a:t/>
            </a:r>
            <a:endParaRPr/>
          </a:p>
          <a:p>
            <a:pPr lvl="0" rtl="0">
              <a:spcBef>
                <a:spcPts val="0"/>
              </a:spcBef>
              <a:buNone/>
            </a:pPr>
            <a:r>
              <a:t/>
            </a:r>
            <a:endParaRPr>
              <a:solidFill>
                <a:srgbClr val="262680"/>
              </a:solidFill>
              <a:latin typeface="Verdana"/>
              <a:ea typeface="Verdana"/>
              <a:cs typeface="Verdana"/>
              <a:sym typeface="Verdana"/>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language table</a:t>
            </a:r>
          </a:p>
        </p:txBody>
      </p:sp>
      <p:graphicFrame>
        <p:nvGraphicFramePr>
          <p:cNvPr id="72" name="Shape 72"/>
          <p:cNvGraphicFramePr/>
          <p:nvPr/>
        </p:nvGraphicFramePr>
        <p:xfrm>
          <a:off x="349000" y="2013200"/>
          <a:ext cx="3000000" cy="3000000"/>
        </p:xfrm>
        <a:graphic>
          <a:graphicData uri="http://schemas.openxmlformats.org/drawingml/2006/table">
            <a:tbl>
              <a:tblPr>
                <a:noFill/>
                <a:tableStyleId>{B0F8C335-D01B-49D0-8FF8-613E593186DB}</a:tableStyleId>
              </a:tblPr>
              <a:tblGrid>
                <a:gridCol w="4177300"/>
                <a:gridCol w="4177300"/>
              </a:tblGrid>
              <a:tr h="575175">
                <a:tc>
                  <a:txBody>
                    <a:bodyPr>
                      <a:noAutofit/>
                    </a:bodyPr>
                    <a:lstStyle/>
                    <a:p>
                      <a:pPr lvl="0">
                        <a:spcBef>
                          <a:spcPts val="0"/>
                        </a:spcBef>
                        <a:buNone/>
                      </a:pPr>
                      <a:r>
                        <a:rPr lang="en" sz="3600"/>
                        <a:t>Data Types</a:t>
                      </a:r>
                    </a:p>
                  </a:txBody>
                  <a:tcPr marT="91425" marB="91425" marR="91425" marL="91425"/>
                </a:tc>
                <a:tc>
                  <a:txBody>
                    <a:bodyPr>
                      <a:noAutofit/>
                    </a:bodyPr>
                    <a:lstStyle/>
                    <a:p>
                      <a:pPr lvl="0" algn="r">
                        <a:spcBef>
                          <a:spcPts val="0"/>
                        </a:spcBef>
                        <a:buNone/>
                      </a:pPr>
                      <a:r>
                        <a:rPr lang="en" sz="3600"/>
                        <a:t>Functions</a:t>
                      </a:r>
                    </a:p>
                  </a:txBody>
                  <a:tcPr marT="91425" marB="91425" marR="91425" marL="91425"/>
                </a:tc>
              </a:tr>
              <a:tr h="904375">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904375">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904375">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904375">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agenda</a:t>
            </a:r>
          </a:p>
        </p:txBody>
      </p:sp>
      <p:sp>
        <p:nvSpPr>
          <p:cNvPr id="78" name="Shape 78"/>
          <p:cNvSpPr txBox="1"/>
          <p:nvPr>
            <p:ph idx="1" type="body"/>
          </p:nvPr>
        </p:nvSpPr>
        <p:spPr>
          <a:xfrm>
            <a:off x="457200" y="1947332"/>
            <a:ext cx="8229600" cy="4620299"/>
          </a:xfrm>
          <a:prstGeom prst="rect">
            <a:avLst/>
          </a:prstGeom>
        </p:spPr>
        <p:txBody>
          <a:bodyPr anchorCtr="0" anchor="t" bIns="91425" lIns="91425" rIns="91425" tIns="91425">
            <a:noAutofit/>
          </a:bodyPr>
          <a:lstStyle/>
          <a:p>
            <a:pPr indent="-298450" lvl="0" marL="457200" rtl="0">
              <a:lnSpc>
                <a:spcPct val="115000"/>
              </a:lnSpc>
              <a:spcBef>
                <a:spcPts val="0"/>
              </a:spcBef>
              <a:buClr>
                <a:srgbClr val="000000"/>
              </a:buClr>
              <a:buSzPct val="36666"/>
              <a:buAutoNum type="arabicPeriod"/>
            </a:pPr>
            <a:r>
              <a:rPr lang="en"/>
              <a:t>Computers out; no login</a:t>
            </a:r>
          </a:p>
          <a:p>
            <a:pPr indent="-298450" lvl="0" marL="457200" rtl="0">
              <a:lnSpc>
                <a:spcPct val="115000"/>
              </a:lnSpc>
              <a:spcBef>
                <a:spcPts val="0"/>
              </a:spcBef>
              <a:buClr>
                <a:srgbClr val="000000"/>
              </a:buClr>
              <a:buSzPct val="36666"/>
              <a:buAutoNum type="arabicPeriod"/>
            </a:pPr>
            <a:r>
              <a:rPr lang="en"/>
              <a:t>Warm Up</a:t>
            </a:r>
          </a:p>
          <a:p>
            <a:pPr indent="-298450" lvl="0" marL="457200" rtl="0">
              <a:lnSpc>
                <a:spcPct val="115000"/>
              </a:lnSpc>
              <a:spcBef>
                <a:spcPts val="0"/>
              </a:spcBef>
              <a:buClr>
                <a:srgbClr val="000000"/>
              </a:buClr>
              <a:buSzPct val="36666"/>
              <a:buAutoNum type="arabicPeriod"/>
            </a:pPr>
            <a:r>
              <a:rPr lang="en"/>
              <a:t>Review Language table</a:t>
            </a:r>
          </a:p>
          <a:p>
            <a:pPr indent="-298450" lvl="0" marL="457200" rtl="0">
              <a:lnSpc>
                <a:spcPct val="115000"/>
              </a:lnSpc>
              <a:spcBef>
                <a:spcPts val="0"/>
              </a:spcBef>
              <a:buClr>
                <a:srgbClr val="000000"/>
              </a:buClr>
              <a:buSzPct val="36666"/>
              <a:buAutoNum type="arabicPeriod"/>
            </a:pPr>
            <a:r>
              <a:rPr lang="en"/>
              <a:t>Discussion; the power of comparison, true and false</a:t>
            </a:r>
          </a:p>
          <a:p>
            <a:pPr indent="-298450" lvl="0" marL="457200" rtl="0">
              <a:lnSpc>
                <a:spcPct val="115000"/>
              </a:lnSpc>
              <a:spcBef>
                <a:spcPts val="0"/>
              </a:spcBef>
              <a:buClr>
                <a:srgbClr val="000000"/>
              </a:buClr>
              <a:buSzPct val="36666"/>
              <a:buAutoNum type="arabicPeriod"/>
            </a:pPr>
            <a:r>
              <a:rPr lang="en"/>
              <a:t>Warm Up review with more exercises</a:t>
            </a:r>
          </a:p>
          <a:p>
            <a:pPr indent="-298450" lvl="0" marL="457200" rtl="0">
              <a:lnSpc>
                <a:spcPct val="115000"/>
              </a:lnSpc>
              <a:spcBef>
                <a:spcPts val="0"/>
              </a:spcBef>
              <a:buClr>
                <a:srgbClr val="000000"/>
              </a:buClr>
              <a:buSzPct val="36666"/>
              <a:buAutoNum type="arabicPeriod"/>
            </a:pPr>
            <a:r>
              <a:rPr lang="en"/>
              <a:t>Sam - safeleft?, saferight? and onscreen?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true or false</a:t>
            </a:r>
          </a:p>
        </p:txBody>
      </p:sp>
      <p:sp>
        <p:nvSpPr>
          <p:cNvPr id="84" name="Shape 84"/>
          <p:cNvSpPr txBox="1"/>
          <p:nvPr>
            <p:ph idx="1" type="body"/>
          </p:nvPr>
        </p:nvSpPr>
        <p:spPr>
          <a:xfrm>
            <a:off x="4376050" y="1947332"/>
            <a:ext cx="4637399" cy="4620299"/>
          </a:xfrm>
          <a:prstGeom prst="rect">
            <a:avLst/>
          </a:prstGeom>
        </p:spPr>
        <p:txBody>
          <a:bodyPr anchorCtr="0" anchor="t" bIns="91425" lIns="91425" rIns="91425" tIns="91425">
            <a:noAutofit/>
          </a:bodyPr>
          <a:lstStyle/>
          <a:p>
            <a:pPr lvl="0" rtl="0" algn="ctr">
              <a:spcBef>
                <a:spcPts val="0"/>
              </a:spcBef>
              <a:buNone/>
            </a:pPr>
            <a:r>
              <a:rPr lang="en"/>
              <a:t>True or False</a:t>
            </a:r>
          </a:p>
          <a:p>
            <a:pPr lvl="0" rtl="0">
              <a:spcBef>
                <a:spcPts val="0"/>
              </a:spcBef>
              <a:buNone/>
            </a:pPr>
            <a:r>
              <a:t/>
            </a:r>
            <a:endParaRPr/>
          </a:p>
          <a:p>
            <a:pPr lvl="0">
              <a:spcBef>
                <a:spcPts val="0"/>
              </a:spcBef>
              <a:buNone/>
            </a:pPr>
            <a:r>
              <a:t/>
            </a:r>
            <a:endParaRPr/>
          </a:p>
        </p:txBody>
      </p:sp>
      <p:sp>
        <p:nvSpPr>
          <p:cNvPr id="85" name="Shape 85"/>
          <p:cNvSpPr txBox="1"/>
          <p:nvPr>
            <p:ph idx="1" type="body"/>
          </p:nvPr>
        </p:nvSpPr>
        <p:spPr>
          <a:xfrm>
            <a:off x="313700" y="2556932"/>
            <a:ext cx="5141699" cy="3729599"/>
          </a:xfrm>
          <a:prstGeom prst="rect">
            <a:avLst/>
          </a:prstGeom>
        </p:spPr>
        <p:txBody>
          <a:bodyPr anchorCtr="0" anchor="t" bIns="91425" lIns="91425" rIns="91425" tIns="91425">
            <a:noAutofit/>
          </a:bodyPr>
          <a:lstStyle/>
          <a:p>
            <a:pPr lvl="0" rtl="0">
              <a:lnSpc>
                <a:spcPct val="150000"/>
              </a:lnSpc>
              <a:spcBef>
                <a:spcPts val="0"/>
              </a:spcBef>
              <a:buNone/>
            </a:pPr>
            <a:r>
              <a:rPr lang="en"/>
              <a:t>Mr. Allatta is wearing a tie.</a:t>
            </a:r>
          </a:p>
          <a:p>
            <a:pPr lvl="0" rtl="0">
              <a:lnSpc>
                <a:spcPct val="150000"/>
              </a:lnSpc>
              <a:spcBef>
                <a:spcPts val="0"/>
              </a:spcBef>
              <a:buNone/>
            </a:pPr>
            <a:r>
              <a:rPr lang="en"/>
              <a:t>Ice is hot.</a:t>
            </a:r>
          </a:p>
          <a:p>
            <a:pPr lvl="0" rtl="0">
              <a:spcBef>
                <a:spcPts val="0"/>
              </a:spcBef>
              <a:buNone/>
            </a:pPr>
            <a:r>
              <a:rPr lang="en"/>
              <a:t>Our classroom is on the 4th floor of the Washington Irving campus.</a:t>
            </a:r>
          </a:p>
          <a:p>
            <a:pPr lvl="0" rtl="0">
              <a:spcBef>
                <a:spcPts val="0"/>
              </a:spcBef>
              <a:buNone/>
            </a:pPr>
            <a:r>
              <a:t/>
            </a:r>
            <a:endParaRPr/>
          </a:p>
          <a:p>
            <a:pPr lvl="0" rtl="0">
              <a:spcBef>
                <a:spcPts val="0"/>
              </a:spcBef>
              <a:buNone/>
            </a:pPr>
            <a:r>
              <a:t/>
            </a:r>
            <a:endParaRPr/>
          </a:p>
        </p:txBody>
      </p:sp>
      <p:cxnSp>
        <p:nvCxnSpPr>
          <p:cNvPr id="86" name="Shape 86"/>
          <p:cNvCxnSpPr/>
          <p:nvPr/>
        </p:nvCxnSpPr>
        <p:spPr>
          <a:xfrm>
            <a:off x="5664275" y="2598075"/>
            <a:ext cx="46799" cy="3932399"/>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more booleans</a:t>
            </a:r>
          </a:p>
        </p:txBody>
      </p:sp>
      <p:sp>
        <p:nvSpPr>
          <p:cNvPr id="92" name="Shape 92"/>
          <p:cNvSpPr txBox="1"/>
          <p:nvPr>
            <p:ph idx="1" type="body"/>
          </p:nvPr>
        </p:nvSpPr>
        <p:spPr>
          <a:xfrm>
            <a:off x="457200" y="1642532"/>
            <a:ext cx="8229600" cy="4620299"/>
          </a:xfrm>
          <a:prstGeom prst="rect">
            <a:avLst/>
          </a:prstGeom>
        </p:spPr>
        <p:txBody>
          <a:bodyPr anchorCtr="0" anchor="t" bIns="91425" lIns="91425" rIns="91425" tIns="91425">
            <a:noAutofit/>
          </a:bodyPr>
          <a:lstStyle/>
          <a:p>
            <a:pPr lvl="0" rtl="0" algn="ctr">
              <a:spcBef>
                <a:spcPts val="0"/>
              </a:spcBef>
              <a:buNone/>
            </a:pPr>
            <a:r>
              <a:rPr lang="en">
                <a:solidFill>
                  <a:srgbClr val="843C24"/>
                </a:solidFill>
                <a:latin typeface="Verdana"/>
                <a:ea typeface="Verdana"/>
                <a:cs typeface="Verdana"/>
                <a:sym typeface="Verdana"/>
              </a:rPr>
              <a:t>how about these?</a:t>
            </a:r>
          </a:p>
          <a:p>
            <a:pPr lvl="0" rtl="0">
              <a:lnSpc>
                <a:spcPct val="200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&gt;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0</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5</a:t>
            </a:r>
            <a:r>
              <a:rPr lang="en">
                <a:solidFill>
                  <a:srgbClr val="843C24"/>
                </a:solidFill>
                <a:latin typeface="Verdana"/>
                <a:ea typeface="Verdana"/>
                <a:cs typeface="Verdana"/>
                <a:sym typeface="Verdana"/>
              </a:rPr>
              <a:t>)</a:t>
            </a:r>
          </a:p>
          <a:p>
            <a:pPr lvl="0" rtl="0">
              <a:lnSpc>
                <a:spcPct val="200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1</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9</a:t>
            </a:r>
            <a:r>
              <a:rPr lang="en">
                <a:solidFill>
                  <a:srgbClr val="843C24"/>
                </a:solidFill>
                <a:latin typeface="Verdana"/>
                <a:ea typeface="Verdana"/>
                <a:cs typeface="Verdana"/>
                <a:sym typeface="Verdana"/>
              </a:rPr>
              <a:t>)</a:t>
            </a:r>
          </a:p>
          <a:p>
            <a:pPr lvl="0" rtl="0">
              <a:lnSpc>
                <a:spcPct val="200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&lt;=</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2</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2</a:t>
            </a:r>
            <a:r>
              <a:rPr lang="en">
                <a:solidFill>
                  <a:srgbClr val="843C24"/>
                </a:solidFill>
                <a:latin typeface="Verdana"/>
                <a:ea typeface="Verdana"/>
                <a:cs typeface="Verdana"/>
                <a:sym typeface="Verdana"/>
              </a:rPr>
              <a:t>)</a:t>
            </a:r>
          </a:p>
          <a:p>
            <a:pPr lvl="0">
              <a:lnSpc>
                <a:spcPct val="200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string=?</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"dog"</a:t>
            </a:r>
            <a:r>
              <a:rPr lang="en">
                <a:solidFill>
                  <a:srgbClr val="000000"/>
                </a:solidFill>
                <a:latin typeface="Verdana"/>
                <a:ea typeface="Verdana"/>
                <a:cs typeface="Verdana"/>
                <a:sym typeface="Verdana"/>
              </a:rPr>
              <a:t> </a:t>
            </a:r>
            <a:r>
              <a:rPr lang="en">
                <a:solidFill>
                  <a:srgbClr val="228B22"/>
                </a:solidFill>
                <a:latin typeface="Verdana"/>
                <a:ea typeface="Verdana"/>
                <a:cs typeface="Verdana"/>
                <a:sym typeface="Verdana"/>
              </a:rPr>
              <a:t>"cat"</a:t>
            </a:r>
            <a:r>
              <a:rPr lang="en">
                <a:solidFill>
                  <a:srgbClr val="843C24"/>
                </a:solidFill>
                <a:latin typeface="Verdana"/>
                <a:ea typeface="Verdana"/>
                <a:cs typeface="Verdana"/>
                <a:sym typeface="Verdana"/>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boolean contracts</a:t>
            </a:r>
          </a:p>
        </p:txBody>
      </p:sp>
      <p:graphicFrame>
        <p:nvGraphicFramePr>
          <p:cNvPr id="98" name="Shape 98"/>
          <p:cNvGraphicFramePr/>
          <p:nvPr/>
        </p:nvGraphicFramePr>
        <p:xfrm>
          <a:off x="215875" y="2256550"/>
          <a:ext cx="3000000" cy="3000000"/>
        </p:xfrm>
        <a:graphic>
          <a:graphicData uri="http://schemas.openxmlformats.org/drawingml/2006/table">
            <a:tbl>
              <a:tblPr>
                <a:noFill/>
                <a:tableStyleId>{2B1B0474-3739-4F5F-A967-B0EB68C86D76}</a:tableStyleId>
              </a:tblPr>
              <a:tblGrid>
                <a:gridCol w="2520075"/>
                <a:gridCol w="878525"/>
                <a:gridCol w="3233175"/>
                <a:gridCol w="2024425"/>
              </a:tblGrid>
              <a:tr h="487700">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rPr lang="en" sz="1200"/>
                        <a:t>Function Name</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Domain</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lgn="ctr">
                        <a:spcBef>
                          <a:spcPts val="0"/>
                        </a:spcBef>
                        <a:buNone/>
                      </a:pPr>
                      <a:r>
                        <a:rPr lang="en" sz="1200"/>
                        <a:t>Range</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00875">
                <a:tc>
                  <a:txBody>
                    <a:bodyPr>
                      <a:noAutofit/>
                    </a:bodyPr>
                    <a:lstStyle/>
                    <a:p>
                      <a:pPr lvl="0" rtl="0">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&gt;</a:t>
                      </a:r>
                      <a:r>
                        <a:rPr lang="en">
                          <a:latin typeface="Verdana"/>
                          <a:ea typeface="Verdana"/>
                          <a:cs typeface="Verdana"/>
                          <a:sym typeface="Verdana"/>
                        </a:rPr>
                        <a:t> </a:t>
                      </a:r>
                      <a:r>
                        <a:rPr lang="en">
                          <a:solidFill>
                            <a:srgbClr val="228B22"/>
                          </a:solidFill>
                          <a:latin typeface="Verdana"/>
                          <a:ea typeface="Verdana"/>
                          <a:cs typeface="Verdana"/>
                          <a:sym typeface="Verdana"/>
                        </a:rPr>
                        <a:t>0</a:t>
                      </a:r>
                      <a:r>
                        <a:rPr lang="en">
                          <a:latin typeface="Verdana"/>
                          <a:ea typeface="Verdana"/>
                          <a:cs typeface="Verdana"/>
                          <a:sym typeface="Verdana"/>
                        </a:rPr>
                        <a:t> </a:t>
                      </a:r>
                      <a:r>
                        <a:rPr lang="en">
                          <a:solidFill>
                            <a:srgbClr val="228B22"/>
                          </a:solidFill>
                          <a:latin typeface="Verdana"/>
                          <a:ea typeface="Verdana"/>
                          <a:cs typeface="Verdana"/>
                          <a:sym typeface="Verdana"/>
                        </a:rPr>
                        <a:t>5</a:t>
                      </a:r>
                      <a:r>
                        <a:rPr lang="en">
                          <a:solidFill>
                            <a:srgbClr val="843C24"/>
                          </a:solidFill>
                          <a:latin typeface="Verdana"/>
                          <a:ea typeface="Verdana"/>
                          <a:cs typeface="Verdana"/>
                          <a:sym typeface="Verdana"/>
                        </a:rPr>
                        <a:t>)</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00875">
                <a:tc>
                  <a:txBody>
                    <a:bodyPr>
                      <a:noAutofit/>
                    </a:bodyPr>
                    <a:lstStyle/>
                    <a:p>
                      <a:pPr lvl="0" rtl="0">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a:t>
                      </a:r>
                      <a:r>
                        <a:rPr lang="en">
                          <a:latin typeface="Verdana"/>
                          <a:ea typeface="Verdana"/>
                          <a:cs typeface="Verdana"/>
                          <a:sym typeface="Verdana"/>
                        </a:rPr>
                        <a:t> </a:t>
                      </a:r>
                      <a:r>
                        <a:rPr lang="en">
                          <a:solidFill>
                            <a:srgbClr val="228B22"/>
                          </a:solidFill>
                          <a:latin typeface="Verdana"/>
                          <a:ea typeface="Verdana"/>
                          <a:cs typeface="Verdana"/>
                          <a:sym typeface="Verdana"/>
                        </a:rPr>
                        <a:t>1</a:t>
                      </a:r>
                      <a:r>
                        <a:rPr lang="en">
                          <a:latin typeface="Verdana"/>
                          <a:ea typeface="Verdana"/>
                          <a:cs typeface="Verdana"/>
                          <a:sym typeface="Verdana"/>
                        </a:rPr>
                        <a:t> </a:t>
                      </a:r>
                      <a:r>
                        <a:rPr lang="en">
                          <a:solidFill>
                            <a:srgbClr val="228B22"/>
                          </a:solidFill>
                          <a:latin typeface="Verdana"/>
                          <a:ea typeface="Verdana"/>
                          <a:cs typeface="Verdana"/>
                          <a:sym typeface="Verdana"/>
                        </a:rPr>
                        <a:t>9</a:t>
                      </a:r>
                      <a:r>
                        <a:rPr lang="en">
                          <a:solidFill>
                            <a:srgbClr val="843C24"/>
                          </a:solidFill>
                          <a:latin typeface="Verdana"/>
                          <a:ea typeface="Verdana"/>
                          <a:cs typeface="Verdana"/>
                          <a:sym typeface="Verdana"/>
                        </a:rPr>
                        <a:t>)</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00875">
                <a:tc>
                  <a:txBody>
                    <a:bodyPr>
                      <a:noAutofit/>
                    </a:bodyPr>
                    <a:lstStyle/>
                    <a:p>
                      <a:pPr lvl="0" rtl="0">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&lt;=</a:t>
                      </a:r>
                      <a:r>
                        <a:rPr lang="en">
                          <a:latin typeface="Verdana"/>
                          <a:ea typeface="Verdana"/>
                          <a:cs typeface="Verdana"/>
                          <a:sym typeface="Verdana"/>
                        </a:rPr>
                        <a:t> </a:t>
                      </a:r>
                      <a:r>
                        <a:rPr lang="en">
                          <a:solidFill>
                            <a:srgbClr val="228B22"/>
                          </a:solidFill>
                          <a:latin typeface="Verdana"/>
                          <a:ea typeface="Verdana"/>
                          <a:cs typeface="Verdana"/>
                          <a:sym typeface="Verdana"/>
                        </a:rPr>
                        <a:t>2</a:t>
                      </a:r>
                      <a:r>
                        <a:rPr lang="en">
                          <a:latin typeface="Verdana"/>
                          <a:ea typeface="Verdana"/>
                          <a:cs typeface="Verdana"/>
                          <a:sym typeface="Verdana"/>
                        </a:rPr>
                        <a:t> </a:t>
                      </a:r>
                      <a:r>
                        <a:rPr lang="en">
                          <a:solidFill>
                            <a:srgbClr val="228B22"/>
                          </a:solidFill>
                          <a:latin typeface="Verdana"/>
                          <a:ea typeface="Verdana"/>
                          <a:cs typeface="Verdana"/>
                          <a:sym typeface="Verdana"/>
                        </a:rPr>
                        <a:t>2</a:t>
                      </a:r>
                      <a:r>
                        <a:rPr lang="en">
                          <a:solidFill>
                            <a:srgbClr val="843C24"/>
                          </a:solidFill>
                          <a:latin typeface="Verdana"/>
                          <a:ea typeface="Verdana"/>
                          <a:cs typeface="Verdana"/>
                          <a:sym typeface="Verdana"/>
                        </a:rPr>
                        <a:t>)</a:t>
                      </a: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32025">
                <a:tc>
                  <a:txBody>
                    <a:bodyPr>
                      <a:noAutofit/>
                    </a:bodyPr>
                    <a:lstStyle/>
                    <a:p>
                      <a:pPr lvl="0" rtl="0">
                        <a:lnSpc>
                          <a:spcPct val="115000"/>
                        </a:lnSpc>
                        <a:spcBef>
                          <a:spcPts val="0"/>
                        </a:spcBef>
                        <a:buNone/>
                      </a:pPr>
                      <a:r>
                        <a:rPr lang="en">
                          <a:solidFill>
                            <a:srgbClr val="843C24"/>
                          </a:solidFill>
                          <a:latin typeface="Verdana"/>
                          <a:ea typeface="Verdana"/>
                          <a:cs typeface="Verdana"/>
                          <a:sym typeface="Verdana"/>
                        </a:rPr>
                        <a:t>(</a:t>
                      </a:r>
                      <a:r>
                        <a:rPr lang="en">
                          <a:solidFill>
                            <a:srgbClr val="262680"/>
                          </a:solidFill>
                          <a:latin typeface="Verdana"/>
                          <a:ea typeface="Verdana"/>
                          <a:cs typeface="Verdana"/>
                          <a:sym typeface="Verdana"/>
                        </a:rPr>
                        <a:t>string=?</a:t>
                      </a:r>
                      <a:r>
                        <a:rPr lang="en">
                          <a:latin typeface="Verdana"/>
                          <a:ea typeface="Verdana"/>
                          <a:cs typeface="Verdana"/>
                          <a:sym typeface="Verdana"/>
                        </a:rPr>
                        <a:t> </a:t>
                      </a:r>
                      <a:r>
                        <a:rPr lang="en">
                          <a:solidFill>
                            <a:srgbClr val="228B22"/>
                          </a:solidFill>
                          <a:latin typeface="Verdana"/>
                          <a:ea typeface="Verdana"/>
                          <a:cs typeface="Verdana"/>
                          <a:sym typeface="Verdana"/>
                        </a:rPr>
                        <a:t>"dog"</a:t>
                      </a:r>
                      <a:r>
                        <a:rPr lang="en">
                          <a:latin typeface="Verdana"/>
                          <a:ea typeface="Verdana"/>
                          <a:cs typeface="Verdana"/>
                          <a:sym typeface="Verdana"/>
                        </a:rPr>
                        <a:t> </a:t>
                      </a:r>
                      <a:r>
                        <a:rPr lang="en">
                          <a:solidFill>
                            <a:srgbClr val="228B22"/>
                          </a:solidFill>
                          <a:latin typeface="Verdana"/>
                          <a:ea typeface="Verdana"/>
                          <a:cs typeface="Verdana"/>
                          <a:sym typeface="Verdana"/>
                        </a:rPr>
                        <a:t>"cat"</a:t>
                      </a:r>
                      <a:r>
                        <a:rPr lang="en">
                          <a:solidFill>
                            <a:srgbClr val="843C24"/>
                          </a:solidFill>
                          <a:latin typeface="Verdana"/>
                          <a:ea typeface="Verdana"/>
                          <a:cs typeface="Verdana"/>
                          <a:sym typeface="Verdana"/>
                        </a:rPr>
                        <a:t>)</a:t>
                      </a:r>
                    </a:p>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None/>
                      </a:pPr>
                      <a:r>
                        <a:t/>
                      </a:r>
                      <a:endParaRPr/>
                    </a:p>
                  </a:txBody>
                  <a:tcPr marT="66675" marB="66675" marR="66675" marL="66675">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522199"/>
          </a:xfrm>
          <a:prstGeom prst="rect">
            <a:avLst/>
          </a:prstGeom>
        </p:spPr>
        <p:txBody>
          <a:bodyPr anchorCtr="0" anchor="b" bIns="91425" lIns="91425" rIns="91425" tIns="91425">
            <a:noAutofit/>
          </a:bodyPr>
          <a:lstStyle/>
          <a:p>
            <a:pPr lvl="0">
              <a:spcBef>
                <a:spcPts val="0"/>
              </a:spcBef>
              <a:buNone/>
            </a:pPr>
            <a:r>
              <a:rPr lang="en"/>
              <a:t>setup your files for today's lesson</a:t>
            </a:r>
          </a:p>
        </p:txBody>
      </p:sp>
      <p:sp>
        <p:nvSpPr>
          <p:cNvPr id="104" name="Shape 104"/>
          <p:cNvSpPr txBox="1"/>
          <p:nvPr>
            <p:ph idx="1" type="body"/>
          </p:nvPr>
        </p:nvSpPr>
        <p:spPr>
          <a:xfrm>
            <a:off x="457200" y="1947332"/>
            <a:ext cx="8229600" cy="4620299"/>
          </a:xfrm>
          <a:prstGeom prst="rect">
            <a:avLst/>
          </a:prstGeom>
        </p:spPr>
        <p:txBody>
          <a:bodyPr anchorCtr="0" anchor="t" bIns="91425" lIns="91425" rIns="91425" tIns="91425">
            <a:noAutofit/>
          </a:bodyPr>
          <a:lstStyle/>
          <a:p>
            <a:pPr lvl="0" rtl="0">
              <a:spcBef>
                <a:spcPts val="0"/>
              </a:spcBef>
              <a:buNone/>
            </a:pPr>
            <a:r>
              <a:t/>
            </a:r>
            <a:endParaRPr/>
          </a:p>
          <a:p>
            <a:pPr indent="-298450" lvl="0" marL="457200" rtl="0">
              <a:lnSpc>
                <a:spcPct val="115000"/>
              </a:lnSpc>
              <a:spcBef>
                <a:spcPts val="0"/>
              </a:spcBef>
              <a:buClr>
                <a:srgbClr val="000000"/>
              </a:buClr>
              <a:buSzPct val="36666"/>
              <a:buAutoNum type="arabicPeriod"/>
            </a:pPr>
            <a:r>
              <a:rPr lang="en">
                <a:solidFill>
                  <a:srgbClr val="191919"/>
                </a:solidFill>
              </a:rPr>
              <a:t>Type afsenyc.org/fda into the address bar of your web browser.</a:t>
            </a:r>
          </a:p>
          <a:p>
            <a:pPr indent="-298450" lvl="0" marL="457200" rtl="0">
              <a:lnSpc>
                <a:spcPct val="115000"/>
              </a:lnSpc>
              <a:spcBef>
                <a:spcPts val="0"/>
              </a:spcBef>
              <a:buClr>
                <a:srgbClr val="000000"/>
              </a:buClr>
              <a:buSzPct val="36666"/>
              <a:buAutoNum type="arabicPeriod"/>
            </a:pPr>
            <a:r>
              <a:rPr lang="en">
                <a:solidFill>
                  <a:srgbClr val="191919"/>
                </a:solidFill>
              </a:rPr>
              <a:t>Go to Lesson Feed</a:t>
            </a:r>
          </a:p>
          <a:p>
            <a:pPr indent="-298450" lvl="0" marL="457200" rtl="0">
              <a:lnSpc>
                <a:spcPct val="115000"/>
              </a:lnSpc>
              <a:spcBef>
                <a:spcPts val="0"/>
              </a:spcBef>
              <a:buClr>
                <a:srgbClr val="000000"/>
              </a:buClr>
              <a:buSzPct val="36666"/>
              <a:buAutoNum type="arabicPeriod"/>
            </a:pPr>
            <a:r>
              <a:rPr lang="en">
                <a:solidFill>
                  <a:srgbClr val="191919"/>
                </a:solidFill>
              </a:rPr>
              <a:t>Click on the "Cage File" link and save.</a:t>
            </a:r>
          </a:p>
          <a:p>
            <a:pPr indent="-298450" lvl="0" marL="457200" rtl="0">
              <a:lnSpc>
                <a:spcPct val="115000"/>
              </a:lnSpc>
              <a:spcBef>
                <a:spcPts val="0"/>
              </a:spcBef>
              <a:buClr>
                <a:srgbClr val="000000"/>
              </a:buClr>
              <a:buSzPct val="36666"/>
              <a:buAutoNum type="arabicPeriod"/>
            </a:pPr>
            <a:r>
              <a:rPr lang="en">
                <a:solidFill>
                  <a:srgbClr val="191919"/>
                </a:solidFill>
              </a:rPr>
              <a:t>If that doesn't work, copy and paste the "Cage" file code into a new program in wescheme.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