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5661233"/>
            <a:ext cx="897600" cy="11967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5661166"/>
            <a:ext cx="897600" cy="11967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2425700"/>
            <a:ext cx="8222100" cy="12447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3718840"/>
            <a:ext cx="8222100" cy="5772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678033"/>
            <a:ext cx="8222100" cy="26181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4406166"/>
            <a:ext cx="82221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753800"/>
            <a:ext cx="8222100" cy="13503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2247900"/>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984966"/>
            <a:ext cx="8222100" cy="10236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2558766"/>
            <a:ext cx="8222100" cy="361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2247900"/>
            <a:ext cx="9144000" cy="4610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984966"/>
            <a:ext cx="8222100" cy="10236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2558767"/>
            <a:ext cx="3999900" cy="36135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2558767"/>
            <a:ext cx="3999900" cy="36135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875100"/>
            <a:ext cx="9144000" cy="5982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21800"/>
            <a:ext cx="8826600" cy="803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33"/>
            <a:ext cx="58674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477066"/>
            <a:ext cx="2808000" cy="12711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954400"/>
            <a:ext cx="2808000" cy="42180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651000"/>
            <a:ext cx="6227100" cy="54543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3705955"/>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100"/>
            <a:ext cx="9144000" cy="62613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6262433"/>
            <a:ext cx="8382000" cy="5955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6260830"/>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984966"/>
            <a:ext cx="8222100" cy="10236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2558766"/>
            <a:ext cx="8222100" cy="3613500"/>
          </a:xfrm>
          <a:prstGeom prst="rect">
            <a:avLst/>
          </a:prstGeom>
          <a:noFill/>
          <a:ln>
            <a:noFill/>
          </a:ln>
        </p:spPr>
        <p:txBody>
          <a:bodyPr anchorCtr="0" anchor="t" bIns="91425" lIns="91425" rIns="91425" tIns="91425"/>
          <a:lstStyle>
            <a:lvl1pPr lvl="0">
              <a:lnSpc>
                <a:spcPct val="115000"/>
              </a:lnSpc>
              <a:spcBef>
                <a:spcPts val="0"/>
              </a:spcBef>
              <a:spcAft>
                <a:spcPts val="1600"/>
              </a:spcAft>
              <a:buSzPct val="100000"/>
              <a:buFont typeface="Roboto"/>
              <a:defRPr sz="2400">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6260830"/>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define%29%2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wescheme.org/openEditor?publicId=jc75Tf8Ee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ocs.racket-lang.org/htdp-langs/beginner.html#%28form._%28%28lib._lang%2Fhtdp-beginner..rkt%29._define%29%2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form._%28%28lib._lang%2Fhtdp-beginner..rkt%29._define%29%29" TargetMode="External"/><Relationship Id="rId6" Type="http://schemas.openxmlformats.org/officeDocument/2006/relationships/hyperlink" Target="http://docs.racket-lang.org/htdp-langs/beginner.html#%28form._%28%28lib._lang%2Fhtdp-beginner..rkt%29._if%29%29" TargetMode="External"/><Relationship Id="rId7" Type="http://schemas.openxmlformats.org/officeDocument/2006/relationships/hyperlink" Target="http://docs.racket-lang.org/htdp-langs/beginner.html#%28def._htdp-beginner._%28%28lib._lang%2Fhtdp-beginner..rkt%29._string~3d~3f%29%29" TargetMode="External"/><Relationship Id="rId8" Type="http://schemas.openxmlformats.org/officeDocument/2006/relationships/hyperlink" Target="http://docs.racket-lang.org/htdp-langs/beginner.html#%28form._%28%28lib._lang%2Fhtdp-beginner..rkt%29._......%29%2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2425700"/>
            <a:ext cx="8222100" cy="1244700"/>
          </a:xfrm>
          <a:prstGeom prst="rect">
            <a:avLst/>
          </a:prstGeom>
        </p:spPr>
        <p:txBody>
          <a:bodyPr anchorCtr="0" anchor="b" bIns="91425" lIns="91425" rIns="91425" tIns="91425">
            <a:noAutofit/>
          </a:bodyPr>
          <a:lstStyle/>
          <a:p>
            <a:pPr lvl="0">
              <a:spcBef>
                <a:spcPts val="0"/>
              </a:spcBef>
              <a:buNone/>
            </a:pPr>
            <a:r>
              <a:t/>
            </a:r>
            <a:endParaRPr/>
          </a:p>
        </p:txBody>
      </p:sp>
      <p:sp>
        <p:nvSpPr>
          <p:cNvPr id="68" name="Shape 68"/>
          <p:cNvSpPr txBox="1"/>
          <p:nvPr>
            <p:ph idx="1" type="subTitle"/>
          </p:nvPr>
        </p:nvSpPr>
        <p:spPr>
          <a:xfrm>
            <a:off x="390525" y="3718840"/>
            <a:ext cx="8222100" cy="577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122" name="Shape 122"/>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cxnSp>
        <p:nvCxnSpPr>
          <p:cNvPr id="123" name="Shape 123"/>
          <p:cNvCxnSpPr/>
          <p:nvPr/>
        </p:nvCxnSpPr>
        <p:spPr>
          <a:xfrm rot="10800000">
            <a:off x="3774425" y="4140200"/>
            <a:ext cx="739200" cy="996000"/>
          </a:xfrm>
          <a:prstGeom prst="straightConnector1">
            <a:avLst/>
          </a:prstGeom>
          <a:noFill/>
          <a:ln cap="flat" cmpd="sng" w="38100">
            <a:solidFill>
              <a:schemeClr val="dk2"/>
            </a:solidFill>
            <a:prstDash val="solid"/>
            <a:round/>
            <a:headEnd len="lg" w="lg" type="none"/>
            <a:tailEnd len="lg" w="lg" type="triangle"/>
          </a:ln>
        </p:spPr>
      </p:cxnSp>
      <p:sp>
        <p:nvSpPr>
          <p:cNvPr id="124" name="Shape 124"/>
          <p:cNvSpPr txBox="1"/>
          <p:nvPr/>
        </p:nvSpPr>
        <p:spPr>
          <a:xfrm>
            <a:off x="4801575" y="4752300"/>
            <a:ext cx="2381400" cy="1525200"/>
          </a:xfrm>
          <a:prstGeom prst="rect">
            <a:avLst/>
          </a:prstGeom>
          <a:noFill/>
          <a:ln>
            <a:noFill/>
          </a:ln>
        </p:spPr>
        <p:txBody>
          <a:bodyPr anchorCtr="0" anchor="t" bIns="91425" lIns="91425" rIns="91425" tIns="91425">
            <a:noAutofit/>
          </a:bodyPr>
          <a:lstStyle/>
          <a:p>
            <a:pPr lvl="0">
              <a:spcBef>
                <a:spcPts val="0"/>
              </a:spcBef>
              <a:buNone/>
            </a:pPr>
            <a:r>
              <a:rPr lang="en"/>
              <a:t>Shouldn’t this expression produce an error?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t>This if expression contains the sub-expressions (= x 0), 0, and (/ 1 x). The evaluation of this expression proceeds in two steps:</a:t>
            </a:r>
          </a:p>
          <a:p>
            <a:pPr indent="-228600" lvl="0" marL="457200" rtl="0">
              <a:spcBef>
                <a:spcPts val="0"/>
              </a:spcBef>
              <a:buAutoNum type="arabicPeriod"/>
            </a:pPr>
            <a:r>
              <a:rPr b="1" lang="en"/>
              <a:t>The first expression is always evaluated. Its result must be a Boolean.</a:t>
            </a:r>
          </a:p>
          <a:p>
            <a:pPr indent="-228600" lvl="0" marL="457200" rtl="0">
              <a:spcBef>
                <a:spcPts val="0"/>
              </a:spcBef>
              <a:buAutoNum type="arabicPeriod"/>
            </a:pPr>
            <a:r>
              <a:rPr b="1" lang="en"/>
              <a:t>If the result of the first expression is </a:t>
            </a:r>
            <a:r>
              <a:rPr b="1" lang="en">
                <a:solidFill>
                  <a:schemeClr val="accent2"/>
                </a:solidFill>
              </a:rPr>
              <a:t>#true</a:t>
            </a:r>
            <a:r>
              <a:rPr b="1" lang="en"/>
              <a:t>, then the second expression is evaluated; otherwise the third one. Whatever their results are, they are also the result of the entire if expression.</a:t>
            </a:r>
          </a:p>
          <a:p>
            <a:pPr lvl="0">
              <a:spcBef>
                <a:spcPts val="0"/>
              </a:spcBef>
              <a:buNone/>
            </a:pPr>
            <a:r>
              <a:t/>
            </a:r>
            <a:endParaRPr/>
          </a:p>
        </p:txBody>
      </p:sp>
      <p:sp>
        <p:nvSpPr>
          <p:cNvPr id="130" name="Shape 130"/>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latin typeface="Consolas"/>
                <a:ea typeface="Consolas"/>
                <a:cs typeface="Consolas"/>
                <a:sym typeface="Consolas"/>
              </a:rPr>
              <a:t>(if (= x 0) 0 (/ 1 x))</a:t>
            </a:r>
            <a:r>
              <a:rPr lang="en"/>
              <a:t> </a:t>
            </a:r>
          </a:p>
          <a:p>
            <a:pPr lvl="0">
              <a:spcBef>
                <a:spcPts val="0"/>
              </a:spcBef>
              <a:buNone/>
            </a:pPr>
            <a:r>
              <a:rPr lang="en"/>
              <a:t>rules of evaluation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Practice</a:t>
            </a:r>
          </a:p>
        </p:txBody>
      </p:sp>
      <p:sp>
        <p:nvSpPr>
          <p:cNvPr id="136" name="Shape 136"/>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spcAft>
                <a:spcPts val="1000"/>
              </a:spcAft>
              <a:buNone/>
            </a:pPr>
            <a:r>
              <a:rPr lang="en"/>
              <a:t>Suppose you want to decide whether today is an appropriate day to go to the mall. You go to the movies if it is either not sunny or if today is Friday (because that is when discount tickets are available).</a:t>
            </a:r>
          </a:p>
          <a:p>
            <a:pPr lvl="0" rtl="0">
              <a:spcBef>
                <a:spcPts val="0"/>
              </a:spcBef>
              <a:spcAft>
                <a:spcPts val="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3"/>
              </a:rPr>
              <a:t>define</a:t>
            </a:r>
            <a:r>
              <a:rPr lang="en">
                <a:solidFill>
                  <a:srgbClr val="000000"/>
                </a:solidFill>
                <a:highlight>
                  <a:srgbClr val="FFFFFF"/>
                </a:highlight>
                <a:latin typeface="Consolas"/>
                <a:ea typeface="Consolas"/>
                <a:cs typeface="Consolas"/>
                <a:sym typeface="Consolas"/>
              </a:rPr>
              <a:t> sunny </a:t>
            </a:r>
            <a:r>
              <a:rPr lang="en">
                <a:solidFill>
                  <a:srgbClr val="228B22"/>
                </a:solidFill>
                <a:highlight>
                  <a:srgbClr val="FFFFFF"/>
                </a:highlight>
                <a:latin typeface="Consolas"/>
                <a:ea typeface="Consolas"/>
                <a:cs typeface="Consolas"/>
                <a:sym typeface="Consolas"/>
              </a:rPr>
              <a:t>true</a:t>
            </a:r>
            <a:r>
              <a:rPr lang="en">
                <a:solidFill>
                  <a:srgbClr val="843C24"/>
                </a:solidFill>
                <a:highlight>
                  <a:srgbClr val="FFFFFF"/>
                </a:highlight>
                <a:latin typeface="Consolas"/>
                <a:ea typeface="Consolas"/>
                <a:cs typeface="Consolas"/>
                <a:sym typeface="Consolas"/>
              </a:rPr>
              <a:t>)</a:t>
            </a:r>
          </a:p>
          <a:p>
            <a:pPr lvl="0" rtl="0">
              <a:spcBef>
                <a:spcPts val="0"/>
              </a:spcBef>
              <a:spcAft>
                <a:spcPts val="100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4"/>
              </a:rPr>
              <a:t>define</a:t>
            </a:r>
            <a:r>
              <a:rPr lang="en">
                <a:solidFill>
                  <a:srgbClr val="000000"/>
                </a:solidFill>
                <a:highlight>
                  <a:srgbClr val="FFFFFF"/>
                </a:highlight>
                <a:latin typeface="Consolas"/>
                <a:ea typeface="Consolas"/>
                <a:cs typeface="Consolas"/>
                <a:sym typeface="Consolas"/>
              </a:rPr>
              <a:t> friday </a:t>
            </a:r>
            <a:r>
              <a:rPr lang="en">
                <a:solidFill>
                  <a:srgbClr val="228B22"/>
                </a:solidFill>
                <a:highlight>
                  <a:srgbClr val="FFFFFF"/>
                </a:highlight>
                <a:latin typeface="Consolas"/>
                <a:ea typeface="Consolas"/>
                <a:cs typeface="Consolas"/>
                <a:sym typeface="Consolas"/>
              </a:rPr>
              <a:t>false</a:t>
            </a:r>
            <a:r>
              <a:rPr lang="en">
                <a:solidFill>
                  <a:srgbClr val="843C24"/>
                </a:solidFill>
                <a:highlight>
                  <a:srgbClr val="FFFFFF"/>
                </a:highlight>
                <a:latin typeface="Consolas"/>
                <a:ea typeface="Consolas"/>
                <a:cs typeface="Consolas"/>
                <a:sym typeface="Consolas"/>
              </a:rPr>
              <a:t>)</a:t>
            </a:r>
          </a:p>
          <a:p>
            <a:pPr indent="0" lvl="0" marL="0" marR="0" rtl="0" algn="l">
              <a:lnSpc>
                <a:spcPct val="115000"/>
              </a:lnSpc>
              <a:spcBef>
                <a:spcPts val="0"/>
              </a:spcBef>
              <a:spcAft>
                <a:spcPts val="1000"/>
              </a:spcAft>
              <a:buNone/>
            </a:pPr>
            <a:r>
              <a:rPr lang="en"/>
              <a:t>Now create an expression that computes whether </a:t>
            </a:r>
            <a:r>
              <a:rPr b="1" lang="en"/>
              <a:t>sunny </a:t>
            </a:r>
            <a:r>
              <a:rPr lang="en"/>
              <a:t>is false or </a:t>
            </a:r>
            <a:r>
              <a:rPr b="1" lang="en"/>
              <a:t>friday </a:t>
            </a:r>
            <a:r>
              <a:rPr lang="en"/>
              <a:t>is true. So in this particular case, the answer is </a:t>
            </a:r>
            <a:r>
              <a:rPr lang="en">
                <a:solidFill>
                  <a:srgbClr val="228B22"/>
                </a:solidFill>
                <a:highlight>
                  <a:srgbClr val="FFFFFF"/>
                </a:highlight>
                <a:latin typeface="Consolas"/>
                <a:ea typeface="Consolas"/>
                <a:cs typeface="Consolas"/>
                <a:sym typeface="Consolas"/>
              </a:rPr>
              <a:t>#false.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Lets’s try it out in </a:t>
            </a:r>
            <a:r>
              <a:rPr lang="en" u="sng">
                <a:solidFill>
                  <a:schemeClr val="hlink"/>
                </a:solidFill>
                <a:hlinkClick r:id="rId3"/>
              </a:rPr>
              <a:t>Scheme</a:t>
            </a:r>
          </a:p>
        </p:txBody>
      </p:sp>
      <p:sp>
        <p:nvSpPr>
          <p:cNvPr id="142" name="Shape 142"/>
          <p:cNvSpPr txBox="1"/>
          <p:nvPr>
            <p:ph idx="1" type="body"/>
          </p:nvPr>
        </p:nvSpPr>
        <p:spPr>
          <a:xfrm>
            <a:off x="471900" y="2558766"/>
            <a:ext cx="8222100" cy="361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Practice</a:t>
            </a:r>
          </a:p>
        </p:txBody>
      </p:sp>
      <p:sp>
        <p:nvSpPr>
          <p:cNvPr id="148" name="Shape 148"/>
          <p:cNvSpPr txBox="1"/>
          <p:nvPr/>
        </p:nvSpPr>
        <p:spPr>
          <a:xfrm>
            <a:off x="471900" y="2332025"/>
            <a:ext cx="8087700" cy="4446000"/>
          </a:xfrm>
          <a:prstGeom prst="rect">
            <a:avLst/>
          </a:prstGeom>
          <a:noFill/>
          <a:ln>
            <a:noFill/>
          </a:ln>
        </p:spPr>
        <p:txBody>
          <a:bodyPr anchorCtr="0" anchor="t" bIns="91425" lIns="91425" rIns="91425" tIns="91425">
            <a:noAutofit/>
          </a:bodyPr>
          <a:lstStyle/>
          <a:p>
            <a:pPr lvl="0" marR="342900" rtl="0">
              <a:lnSpc>
                <a:spcPct val="140000"/>
              </a:lnSpc>
              <a:spcBef>
                <a:spcPts val="0"/>
              </a:spcBef>
              <a:spcAft>
                <a:spcPts val="1000"/>
              </a:spcAft>
              <a:buNone/>
            </a:pPr>
            <a:r>
              <a:rPr lang="en" sz="2400">
                <a:solidFill>
                  <a:srgbClr val="843C24"/>
                </a:solidFill>
                <a:latin typeface="Consolas"/>
                <a:ea typeface="Consolas"/>
                <a:cs typeface="Consolas"/>
                <a:sym typeface="Consolas"/>
              </a:rPr>
              <a:t>(</a:t>
            </a:r>
            <a:r>
              <a:rPr lang="en" sz="2400">
                <a:solidFill>
                  <a:srgbClr val="0077AA"/>
                </a:solidFill>
                <a:latin typeface="Consolas"/>
                <a:ea typeface="Consolas"/>
                <a:cs typeface="Consolas"/>
                <a:sym typeface="Consolas"/>
                <a:hlinkClick r:id="rId3"/>
              </a:rPr>
              <a:t>define</a:t>
            </a:r>
            <a:r>
              <a:rPr lang="en" sz="2400">
                <a:latin typeface="Consolas"/>
                <a:ea typeface="Consolas"/>
                <a:cs typeface="Consolas"/>
                <a:sym typeface="Consolas"/>
              </a:rPr>
              <a:t> box (rectangle 50 100 “solid” “blue”)</a:t>
            </a:r>
            <a:r>
              <a:rPr lang="en" sz="2400">
                <a:solidFill>
                  <a:srgbClr val="843C24"/>
                </a:solidFill>
                <a:latin typeface="Consolas"/>
                <a:ea typeface="Consolas"/>
                <a:cs typeface="Consolas"/>
                <a:sym typeface="Consolas"/>
              </a:rPr>
              <a:t>)</a:t>
            </a:r>
          </a:p>
          <a:p>
            <a:pPr lvl="0" marR="342900" rtl="0">
              <a:lnSpc>
                <a:spcPct val="140000"/>
              </a:lnSpc>
              <a:spcBef>
                <a:spcPts val="0"/>
              </a:spcBef>
              <a:spcAft>
                <a:spcPts val="1000"/>
              </a:spcAft>
              <a:buNone/>
            </a:pPr>
            <a:r>
              <a:rPr lang="en" sz="2400">
                <a:latin typeface="Roboto"/>
                <a:ea typeface="Roboto"/>
                <a:cs typeface="Roboto"/>
                <a:sym typeface="Roboto"/>
              </a:rPr>
              <a:t>Create an expression that computes whether the image is </a:t>
            </a:r>
            <a:r>
              <a:rPr lang="en" sz="2400">
                <a:solidFill>
                  <a:srgbClr val="228B22"/>
                </a:solidFill>
                <a:latin typeface="Roboto"/>
                <a:ea typeface="Roboto"/>
                <a:cs typeface="Roboto"/>
                <a:sym typeface="Roboto"/>
              </a:rPr>
              <a:t>"tall"</a:t>
            </a:r>
            <a:r>
              <a:rPr lang="en" sz="2400">
                <a:latin typeface="Roboto"/>
                <a:ea typeface="Roboto"/>
                <a:cs typeface="Roboto"/>
                <a:sym typeface="Roboto"/>
              </a:rPr>
              <a:t> or </a:t>
            </a:r>
            <a:r>
              <a:rPr lang="en" sz="2400">
                <a:solidFill>
                  <a:srgbClr val="228B22"/>
                </a:solidFill>
                <a:latin typeface="Roboto"/>
                <a:ea typeface="Roboto"/>
                <a:cs typeface="Roboto"/>
                <a:sym typeface="Roboto"/>
              </a:rPr>
              <a:t>"wide"</a:t>
            </a:r>
            <a:r>
              <a:rPr lang="en" sz="2400">
                <a:latin typeface="Roboto"/>
                <a:ea typeface="Roboto"/>
                <a:cs typeface="Roboto"/>
                <a:sym typeface="Roboto"/>
              </a:rPr>
              <a:t>. An image should be labeled </a:t>
            </a:r>
            <a:r>
              <a:rPr lang="en" sz="2400">
                <a:solidFill>
                  <a:srgbClr val="228B22"/>
                </a:solidFill>
                <a:latin typeface="Roboto"/>
                <a:ea typeface="Roboto"/>
                <a:cs typeface="Roboto"/>
                <a:sym typeface="Roboto"/>
              </a:rPr>
              <a:t>"tall"</a:t>
            </a:r>
            <a:r>
              <a:rPr lang="en" sz="2400">
                <a:latin typeface="Roboto"/>
                <a:ea typeface="Roboto"/>
                <a:cs typeface="Roboto"/>
                <a:sym typeface="Roboto"/>
              </a:rPr>
              <a:t> if its height is larger or equal to its width; otherwise it is </a:t>
            </a:r>
            <a:r>
              <a:rPr lang="en" sz="2400">
                <a:solidFill>
                  <a:srgbClr val="228B22"/>
                </a:solidFill>
                <a:latin typeface="Roboto"/>
                <a:ea typeface="Roboto"/>
                <a:cs typeface="Roboto"/>
                <a:sym typeface="Roboto"/>
              </a:rPr>
              <a:t>"wide"</a:t>
            </a:r>
            <a:r>
              <a:rPr lang="en" sz="2400">
                <a:latin typeface="Roboto"/>
                <a:ea typeface="Roboto"/>
                <a:cs typeface="Roboto"/>
                <a:sym typeface="Roboto"/>
              </a:rPr>
              <a:t>. </a:t>
            </a:r>
          </a:p>
          <a:p>
            <a:pPr lvl="0" marR="342900" rtl="0">
              <a:lnSpc>
                <a:spcPct val="140000"/>
              </a:lnSpc>
              <a:spcBef>
                <a:spcPts val="0"/>
              </a:spcBef>
              <a:spcAft>
                <a:spcPts val="0"/>
              </a:spcAft>
              <a:buNone/>
            </a:pPr>
            <a:r>
              <a:rPr lang="en" sz="2400">
                <a:latin typeface="Roboto"/>
                <a:ea typeface="Roboto"/>
                <a:cs typeface="Roboto"/>
                <a:sym typeface="Roboto"/>
              </a:rPr>
              <a:t>Hint: </a:t>
            </a:r>
            <a:r>
              <a:rPr b="1" lang="en" sz="2400">
                <a:latin typeface="Roboto"/>
                <a:ea typeface="Roboto"/>
                <a:cs typeface="Roboto"/>
                <a:sym typeface="Roboto"/>
              </a:rPr>
              <a:t>image-width</a:t>
            </a:r>
            <a:r>
              <a:rPr lang="en" sz="2400">
                <a:latin typeface="Roboto"/>
                <a:ea typeface="Roboto"/>
                <a:cs typeface="Roboto"/>
                <a:sym typeface="Roboto"/>
              </a:rPr>
              <a:t> returns the width of the image</a:t>
            </a:r>
          </a:p>
          <a:p>
            <a:pPr lvl="0" marR="342900" rtl="0">
              <a:lnSpc>
                <a:spcPct val="140000"/>
              </a:lnSpc>
              <a:spcBef>
                <a:spcPts val="0"/>
              </a:spcBef>
              <a:spcAft>
                <a:spcPts val="0"/>
              </a:spcAft>
              <a:buNone/>
            </a:pPr>
            <a:r>
              <a:rPr lang="en" sz="2400">
                <a:latin typeface="Roboto"/>
                <a:ea typeface="Roboto"/>
                <a:cs typeface="Roboto"/>
                <a:sym typeface="Roboto"/>
              </a:rPr>
              <a:t>	 </a:t>
            </a:r>
            <a:r>
              <a:rPr b="1" lang="en" sz="2400">
                <a:latin typeface="Roboto"/>
                <a:ea typeface="Roboto"/>
                <a:cs typeface="Roboto"/>
                <a:sym typeface="Roboto"/>
              </a:rPr>
              <a:t>image-height</a:t>
            </a:r>
            <a:r>
              <a:rPr lang="en" sz="2400">
                <a:latin typeface="Roboto"/>
                <a:ea typeface="Roboto"/>
                <a:cs typeface="Roboto"/>
                <a:sym typeface="Roboto"/>
              </a:rPr>
              <a:t> returns the height of the image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Applications: Traffic Light</a:t>
            </a:r>
          </a:p>
        </p:txBody>
      </p:sp>
      <p:sp>
        <p:nvSpPr>
          <p:cNvPr id="154" name="Shape 154"/>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3"/>
              </a:rPr>
              <a:t>define</a:t>
            </a:r>
            <a:r>
              <a:rPr lang="en">
                <a:solidFill>
                  <a:srgbClr val="000000"/>
                </a:solidFill>
                <a:highlight>
                  <a:srgbClr val="FFFFFF"/>
                </a:highlight>
                <a:latin typeface="Verdana"/>
                <a:ea typeface="Verdana"/>
                <a:cs typeface="Verdana"/>
                <a:sym typeface="Verdana"/>
              </a:rPr>
              <a:t> current-color </a:t>
            </a:r>
            <a:r>
              <a:rPr lang="en">
                <a:solidFill>
                  <a:srgbClr val="0077AA"/>
                </a:solidFill>
                <a:highlight>
                  <a:srgbClr val="FFFFFF"/>
                </a:highlight>
                <a:latin typeface="Verdana"/>
                <a:ea typeface="Verdana"/>
                <a:cs typeface="Verdana"/>
                <a:sym typeface="Verdana"/>
                <a:hlinkClick r:id="rId4"/>
              </a:rPr>
              <a:t>...</a:t>
            </a:r>
            <a:r>
              <a:rPr lang="en">
                <a:solidFill>
                  <a:srgbClr val="843C24"/>
                </a:solidFill>
                <a:highlight>
                  <a:srgbClr val="FFFFFF"/>
                </a:highlight>
                <a:latin typeface="Verdana"/>
                <a:ea typeface="Verdana"/>
                <a:cs typeface="Verdana"/>
                <a:sym typeface="Verdana"/>
              </a:rPr>
              <a:t>)</a:t>
            </a:r>
          </a:p>
          <a:p>
            <a:pPr lvl="0" rtl="0">
              <a:spcBef>
                <a:spcPts val="0"/>
              </a:spcBef>
              <a:spcAft>
                <a:spcPts val="0"/>
              </a:spcAft>
              <a:buNone/>
            </a:pPr>
            <a:r>
              <a:rPr lang="en">
                <a:solidFill>
                  <a:srgbClr val="000000"/>
                </a:solidFill>
                <a:highlight>
                  <a:srgbClr val="FFFFFF"/>
                </a:highlight>
                <a:latin typeface="Verdana"/>
                <a:ea typeface="Verdana"/>
                <a:cs typeface="Verdana"/>
                <a:sym typeface="Verdana"/>
              </a:rPr>
              <a:t> </a:t>
            </a:r>
          </a:p>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5"/>
              </a:rPr>
              <a:t>define</a:t>
            </a:r>
            <a:r>
              <a:rPr lang="en">
                <a:solidFill>
                  <a:srgbClr val="000000"/>
                </a:solidFill>
                <a:highlight>
                  <a:srgbClr val="FFFFFF"/>
                </a:highlight>
                <a:latin typeface="Verdana"/>
                <a:ea typeface="Verdana"/>
                <a:cs typeface="Verdana"/>
                <a:sym typeface="Verdana"/>
              </a:rPr>
              <a:t> next-color </a:t>
            </a:r>
          </a:p>
          <a:p>
            <a:pPr lvl="0" rtl="0">
              <a:spcBef>
                <a:spcPts val="0"/>
              </a:spcBef>
              <a:spcAft>
                <a:spcPts val="0"/>
              </a:spcAft>
              <a:buNone/>
            </a:pPr>
            <a:r>
              <a:rPr lang="en">
                <a:solidFill>
                  <a:srgbClr val="843C24"/>
                </a:solidFill>
                <a:highlight>
                  <a:srgbClr val="FFFFFF"/>
                </a:highlight>
                <a:latin typeface="Verdana"/>
                <a:ea typeface="Verdana"/>
                <a:cs typeface="Verdana"/>
                <a:sym typeface="Verdana"/>
              </a:rPr>
              <a:t>  (</a:t>
            </a:r>
            <a:r>
              <a:rPr lang="en">
                <a:solidFill>
                  <a:srgbClr val="0077AA"/>
                </a:solidFill>
                <a:highlight>
                  <a:srgbClr val="FFFFFF"/>
                </a:highlight>
                <a:latin typeface="Verdana"/>
                <a:ea typeface="Verdana"/>
                <a:cs typeface="Verdana"/>
                <a:sym typeface="Verdana"/>
                <a:hlinkClick r:id="rId6"/>
              </a:rPr>
              <a:t>if</a:t>
            </a:r>
            <a:r>
              <a:rPr lang="en">
                <a:solidFill>
                  <a:srgbClr val="000000"/>
                </a:solidFill>
                <a:highlight>
                  <a:srgbClr val="FFFFFF"/>
                </a:highlight>
                <a:latin typeface="Verdana"/>
                <a:ea typeface="Verdana"/>
                <a:cs typeface="Verdana"/>
                <a:sym typeface="Verdana"/>
              </a:rPr>
              <a:t> </a:t>
            </a: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7"/>
              </a:rPr>
              <a:t>string=?</a:t>
            </a:r>
            <a:r>
              <a:rPr lang="en">
                <a:solidFill>
                  <a:srgbClr val="000000"/>
                </a:solidFill>
                <a:highlight>
                  <a:srgbClr val="FFFFFF"/>
                </a:highlight>
                <a:latin typeface="Verdana"/>
                <a:ea typeface="Verdana"/>
                <a:cs typeface="Verdana"/>
                <a:sym typeface="Verdana"/>
              </a:rPr>
              <a:t> </a:t>
            </a:r>
            <a:r>
              <a:rPr lang="en">
                <a:solidFill>
                  <a:srgbClr val="228B22"/>
                </a:solidFill>
                <a:highlight>
                  <a:srgbClr val="FFFFFF"/>
                </a:highlight>
                <a:latin typeface="Verdana"/>
                <a:ea typeface="Verdana"/>
                <a:cs typeface="Verdana"/>
                <a:sym typeface="Verdana"/>
              </a:rPr>
              <a:t>"green"</a:t>
            </a:r>
            <a:r>
              <a:rPr lang="en">
                <a:solidFill>
                  <a:srgbClr val="000000"/>
                </a:solidFill>
                <a:highlight>
                  <a:srgbClr val="FFFFFF"/>
                </a:highlight>
                <a:latin typeface="Verdana"/>
                <a:ea typeface="Verdana"/>
                <a:cs typeface="Verdana"/>
                <a:sym typeface="Verdana"/>
              </a:rPr>
              <a:t> current-color</a:t>
            </a:r>
            <a:r>
              <a:rPr lang="en">
                <a:solidFill>
                  <a:srgbClr val="843C24"/>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a:t>
            </a:r>
          </a:p>
          <a:p>
            <a:pPr lvl="0" rtl="0">
              <a:spcBef>
                <a:spcPts val="0"/>
              </a:spcBef>
              <a:spcAft>
                <a:spcPts val="0"/>
              </a:spcAft>
              <a:buNone/>
            </a:pPr>
            <a:r>
              <a:rPr lang="en">
                <a:solidFill>
                  <a:srgbClr val="228B22"/>
                </a:solidFill>
                <a:highlight>
                  <a:srgbClr val="FFFFFF"/>
                </a:highlight>
                <a:latin typeface="Verdana"/>
                <a:ea typeface="Verdana"/>
                <a:cs typeface="Verdana"/>
                <a:sym typeface="Verdana"/>
              </a:rPr>
              <a:t>    "yellow"</a:t>
            </a:r>
            <a:r>
              <a:rPr lang="en">
                <a:solidFill>
                  <a:srgbClr val="000000"/>
                </a:solidFill>
                <a:highlight>
                  <a:srgbClr val="FFFFFF"/>
                </a:highlight>
                <a:latin typeface="Verdana"/>
                <a:ea typeface="Verdana"/>
                <a:cs typeface="Verdana"/>
                <a:sym typeface="Verdana"/>
              </a:rPr>
              <a:t> </a:t>
            </a:r>
            <a:r>
              <a:rPr lang="en">
                <a:solidFill>
                  <a:srgbClr val="0077AA"/>
                </a:solidFill>
                <a:highlight>
                  <a:srgbClr val="FFFFFF"/>
                </a:highlight>
                <a:latin typeface="Verdana"/>
                <a:ea typeface="Verdana"/>
                <a:cs typeface="Verdana"/>
                <a:sym typeface="Verdana"/>
                <a:hlinkClick r:id="rId8"/>
              </a:rPr>
              <a:t>...</a:t>
            </a:r>
            <a:r>
              <a:rPr lang="en">
                <a:solidFill>
                  <a:srgbClr val="843C24"/>
                </a:solidFill>
                <a:highlight>
                  <a:srgbClr val="FFFFFF"/>
                </a:highlight>
                <a:latin typeface="Verdana"/>
                <a:ea typeface="Verdana"/>
                <a:cs typeface="Verdana"/>
                <a:sym typeface="Verdana"/>
              </a:rPr>
              <a:t>))</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On you own...</a:t>
            </a:r>
          </a:p>
        </p:txBody>
      </p:sp>
      <p:sp>
        <p:nvSpPr>
          <p:cNvPr id="160" name="Shape 160"/>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228600" lvl="0" marL="457200" rtl="0">
              <a:spcBef>
                <a:spcPts val="0"/>
              </a:spcBef>
              <a:buAutoNum type="arabicPeriod"/>
            </a:pPr>
            <a:r>
              <a:rPr lang="en"/>
              <a:t>Finish and submit your creative project</a:t>
            </a:r>
          </a:p>
          <a:p>
            <a:pPr indent="-228600" lvl="0" marL="457200" rtl="0">
              <a:spcBef>
                <a:spcPts val="0"/>
              </a:spcBef>
              <a:buAutoNum type="arabicPeriod"/>
            </a:pPr>
            <a:r>
              <a:rPr lang="en"/>
              <a:t>Convert your math homework into a Scheme program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Lesson 00.08 - Boolean Expressions</a:t>
            </a:r>
          </a:p>
          <a:p>
            <a:pPr lvl="0">
              <a:spcBef>
                <a:spcPts val="0"/>
              </a:spcBef>
              <a:buNone/>
            </a:pPr>
            <a:r>
              <a:rPr lang="en"/>
              <a:t>Objectives</a:t>
            </a:r>
          </a:p>
        </p:txBody>
      </p:sp>
      <p:sp>
        <p:nvSpPr>
          <p:cNvPr id="74" name="Shape 74"/>
          <p:cNvSpPr txBox="1"/>
          <p:nvPr>
            <p:ph idx="2" type="body"/>
          </p:nvPr>
        </p:nvSpPr>
        <p:spPr>
          <a:xfrm>
            <a:off x="472050" y="2558775"/>
            <a:ext cx="8222100" cy="3613500"/>
          </a:xfrm>
          <a:prstGeom prst="rect">
            <a:avLst/>
          </a:prstGeom>
        </p:spPr>
        <p:txBody>
          <a:bodyPr anchorCtr="0" anchor="t" bIns="91425" lIns="91425" rIns="91425" tIns="91425">
            <a:noAutofit/>
          </a:bodyPr>
          <a:lstStyle/>
          <a:p>
            <a:pPr lvl="0">
              <a:spcBef>
                <a:spcPts val="0"/>
              </a:spcBef>
              <a:buNone/>
            </a:pPr>
            <a:r>
              <a:rPr lang="en"/>
              <a:t>SWBAT ...</a:t>
            </a:r>
          </a:p>
          <a:p>
            <a:pPr lvl="0">
              <a:spcBef>
                <a:spcPts val="0"/>
              </a:spcBef>
              <a:buNone/>
            </a:pPr>
            <a:r>
              <a:rPr lang="en"/>
              <a:t>e</a:t>
            </a:r>
            <a:r>
              <a:rPr lang="en"/>
              <a:t>valuate Boolean expression in Scheme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Is this surprising?</a:t>
            </a:r>
          </a:p>
        </p:txBody>
      </p:sp>
      <p:sp>
        <p:nvSpPr>
          <p:cNvPr id="80" name="Shape 80"/>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(and true true true)</a:t>
            </a:r>
          </a:p>
          <a:p>
            <a:pPr lvl="0" rtl="0">
              <a:spcBef>
                <a:spcPts val="0"/>
              </a:spcBef>
              <a:buNone/>
            </a:pPr>
            <a:r>
              <a:rPr lang="en">
                <a:latin typeface="Consolas"/>
                <a:ea typeface="Consolas"/>
                <a:cs typeface="Consolas"/>
                <a:sym typeface="Consolas"/>
              </a:rPr>
              <a:t>-&gt; true</a:t>
            </a:r>
          </a:p>
          <a:p>
            <a:pPr lvl="0" rtl="0">
              <a:spcBef>
                <a:spcPts val="0"/>
              </a:spcBef>
              <a:buNone/>
            </a:pPr>
            <a:r>
              <a:rPr lang="en">
                <a:latin typeface="Consolas"/>
                <a:ea typeface="Consolas"/>
                <a:cs typeface="Consolas"/>
                <a:sym typeface="Consolas"/>
              </a:rPr>
              <a:t>(and true true true false)</a:t>
            </a:r>
          </a:p>
          <a:p>
            <a:pPr lvl="0" rtl="0">
              <a:spcBef>
                <a:spcPts val="0"/>
              </a:spcBef>
              <a:buNone/>
            </a:pPr>
            <a:r>
              <a:rPr lang="en">
                <a:latin typeface="Consolas"/>
                <a:ea typeface="Consolas"/>
                <a:cs typeface="Consolas"/>
                <a:sym typeface="Consolas"/>
              </a:rPr>
              <a:t>-&gt; false</a:t>
            </a:r>
          </a:p>
          <a:p>
            <a:pPr lvl="0" rtl="0">
              <a:spcBef>
                <a:spcPts val="0"/>
              </a:spcBef>
              <a:buNone/>
            </a:pPr>
            <a:r>
              <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and</a:t>
            </a:r>
          </a:p>
        </p:txBody>
      </p:sp>
      <p:sp>
        <p:nvSpPr>
          <p:cNvPr id="86" name="Shape 86"/>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a:t>
            </a:r>
            <a:r>
              <a:rPr lang="en">
                <a:solidFill>
                  <a:srgbClr val="0000FF"/>
                </a:solidFill>
                <a:latin typeface="Consolas"/>
                <a:ea typeface="Consolas"/>
                <a:cs typeface="Consolas"/>
                <a:sym typeface="Consolas"/>
              </a:rPr>
              <a:t>and</a:t>
            </a:r>
            <a:r>
              <a:rPr lang="en">
                <a:latin typeface="Consolas"/>
                <a:ea typeface="Consolas"/>
                <a:cs typeface="Consolas"/>
                <a:sym typeface="Consolas"/>
              </a:rPr>
              <a:t> expression expression expression ...)</a:t>
            </a:r>
          </a:p>
          <a:p>
            <a:pPr lvl="0" rtl="0">
              <a:spcBef>
                <a:spcPts val="0"/>
              </a:spcBef>
              <a:buNone/>
            </a:pPr>
            <a:r>
              <a:rPr lang="en"/>
              <a:t>Evaluates to true if all the expressions are true. If any expression is false, the and expression evaluates to false (and the expressions to the right of that expression are not evaluated.)</a:t>
            </a:r>
          </a:p>
          <a:p>
            <a:pPr lvl="0" rtl="0">
              <a:spcBef>
                <a:spcPts val="0"/>
              </a:spcBef>
              <a:buNone/>
            </a:pPr>
            <a:r>
              <a:rPr lang="en"/>
              <a:t>If any of the expressions evaluate to a value other than true or false, and reports an error.</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Will this produce an error?</a:t>
            </a:r>
          </a:p>
        </p:txBody>
      </p:sp>
      <p:sp>
        <p:nvSpPr>
          <p:cNvPr id="92" name="Shape 92"/>
          <p:cNvSpPr txBox="1"/>
          <p:nvPr>
            <p:ph idx="1" type="body"/>
          </p:nvPr>
        </p:nvSpPr>
        <p:spPr>
          <a:xfrm>
            <a:off x="471900" y="2558766"/>
            <a:ext cx="8222100" cy="36135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(and true false (/ 1 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What could be the problem?</a:t>
            </a:r>
          </a:p>
        </p:txBody>
      </p:sp>
      <p:sp>
        <p:nvSpPr>
          <p:cNvPr id="98" name="Shape 98"/>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(define x 2)</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and then compute its inverse:</a:t>
            </a:r>
          </a:p>
          <a:p>
            <a:pPr lv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(define mult-inv-of-x (/ 1 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This would be a problem</a:t>
            </a:r>
          </a:p>
        </p:txBody>
      </p:sp>
      <p:sp>
        <p:nvSpPr>
          <p:cNvPr id="104" name="Shape 104"/>
          <p:cNvSpPr txBox="1"/>
          <p:nvPr>
            <p:ph idx="1" type="body"/>
          </p:nvPr>
        </p:nvSpPr>
        <p:spPr>
          <a:xfrm>
            <a:off x="471900" y="2558766"/>
            <a:ext cx="8222100" cy="36135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(define x </a:t>
            </a:r>
            <a:r>
              <a:rPr b="1" lang="en">
                <a:latin typeface="Courier New"/>
                <a:ea typeface="Courier New"/>
                <a:cs typeface="Courier New"/>
                <a:sym typeface="Courier New"/>
              </a:rPr>
              <a:t>0</a:t>
            </a:r>
            <a:r>
              <a:rPr lang="en">
                <a:latin typeface="Courier New"/>
                <a:ea typeface="Courier New"/>
                <a:cs typeface="Courier New"/>
                <a:sym typeface="Courier New"/>
              </a:rPr>
              <a:t>)</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and then compute its inverse:</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(define mult-inv-of-x (/ 1 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984966"/>
            <a:ext cx="8222100" cy="1023600"/>
          </a:xfrm>
          <a:prstGeom prst="rect">
            <a:avLst/>
          </a:prstGeom>
        </p:spPr>
        <p:txBody>
          <a:bodyPr anchorCtr="0" anchor="b" bIns="91425" lIns="91425" rIns="91425" tIns="91425">
            <a:noAutofit/>
          </a:bodyPr>
          <a:lstStyle/>
          <a:p>
            <a:pPr lvl="0">
              <a:spcBef>
                <a:spcPts val="0"/>
              </a:spcBef>
              <a:buNone/>
            </a:pPr>
            <a:r>
              <a:rPr lang="en"/>
              <a:t>Programs can check</a:t>
            </a:r>
          </a:p>
        </p:txBody>
      </p:sp>
      <p:sp>
        <p:nvSpPr>
          <p:cNvPr id="110" name="Shape 110"/>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984966"/>
            <a:ext cx="8222100" cy="1023600"/>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116" name="Shape 116"/>
          <p:cNvSpPr txBox="1"/>
          <p:nvPr>
            <p:ph idx="1" type="body"/>
          </p:nvPr>
        </p:nvSpPr>
        <p:spPr>
          <a:xfrm>
            <a:off x="471900" y="2558766"/>
            <a:ext cx="8222100" cy="3613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