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Parame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Parame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
              <a:t>Lesson 02.00 - Introduction to Identifiers</a:t>
            </a:r>
          </a:p>
        </p:txBody>
      </p:sp>
      <p:sp>
        <p:nvSpPr>
          <p:cNvPr id="28" name="Shape 28"/>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
              <a:t>Aim: How do we use identifiers to abstract patterns and reduce complexity?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notes 1/4</a:t>
            </a:r>
          </a:p>
        </p:txBody>
      </p:sp>
      <p:sp>
        <p:nvSpPr>
          <p:cNvPr id="34" name="Shape 3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SzPct val="100000"/>
            </a:pPr>
            <a:r>
              <a:rPr b="1" lang="en" sz="2000"/>
              <a:t>definitions window:</a:t>
            </a:r>
            <a:r>
              <a:rPr lang="en" sz="2000"/>
              <a:t> the text box at the top of the Editor (DrRacket or WeScheme), where definitions for values and functions are written</a:t>
            </a:r>
          </a:p>
          <a:p>
            <a:pPr indent="-355600" lvl="0" marL="457200" rtl="0">
              <a:spcBef>
                <a:spcPts val="0"/>
              </a:spcBef>
              <a:buSzPct val="100000"/>
            </a:pPr>
            <a:r>
              <a:rPr b="1" lang="en" sz="2000"/>
              <a:t>identifier:</a:t>
            </a:r>
            <a:r>
              <a:rPr lang="en" sz="2000"/>
              <a:t> how we refer to a function or value defined in a language (examples: +, *, star, circle)</a:t>
            </a:r>
          </a:p>
          <a:p>
            <a:pPr indent="-355600" lvl="0" marL="457200">
              <a:spcBef>
                <a:spcPts val="0"/>
              </a:spcBef>
              <a:buSzPct val="100000"/>
            </a:pPr>
            <a:r>
              <a:rPr b="1" lang="en" sz="2000"/>
              <a:t>parametrization:</a:t>
            </a:r>
            <a:r>
              <a:rPr lang="en" sz="2000"/>
              <a:t> the process of deciding and defining the </a:t>
            </a:r>
            <a:r>
              <a:rPr lang="en" sz="2000" u="sng">
                <a:solidFill>
                  <a:schemeClr val="hlink"/>
                </a:solidFill>
                <a:hlinkClick r:id="rId3"/>
              </a:rPr>
              <a:t>parameters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notes 1/4</a:t>
            </a:r>
          </a:p>
        </p:txBody>
      </p:sp>
      <p:sp>
        <p:nvSpPr>
          <p:cNvPr id="40" name="Shape 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SzPct val="100000"/>
            </a:pPr>
            <a:r>
              <a:rPr b="1" lang="en" sz="2000"/>
              <a:t>definitions window:</a:t>
            </a:r>
            <a:r>
              <a:rPr lang="en" sz="2000"/>
              <a:t> the text box at the top of the Editor (DrRacket or WeScheme), where definitions for values and functions are written</a:t>
            </a:r>
          </a:p>
          <a:p>
            <a:pPr indent="-355600" lvl="0" marL="457200" rtl="0">
              <a:spcBef>
                <a:spcPts val="0"/>
              </a:spcBef>
              <a:buSzPct val="100000"/>
            </a:pPr>
            <a:r>
              <a:rPr b="1" lang="en" sz="2000"/>
              <a:t>identifier:</a:t>
            </a:r>
            <a:r>
              <a:rPr lang="en" sz="2000"/>
              <a:t> how we refer to a function or value defined in a language (examples: +, *, star, circle)</a:t>
            </a:r>
          </a:p>
          <a:p>
            <a:pPr indent="-355600" lvl="0" marL="457200" rtl="0">
              <a:spcBef>
                <a:spcPts val="0"/>
              </a:spcBef>
              <a:buSzPct val="100000"/>
            </a:pPr>
            <a:r>
              <a:rPr b="1" lang="en" sz="2000"/>
              <a:t>parametrization:</a:t>
            </a:r>
            <a:r>
              <a:rPr lang="en" sz="2000"/>
              <a:t> the process of deciding and defining the </a:t>
            </a:r>
            <a:r>
              <a:rPr lang="en" sz="2000" u="sng">
                <a:solidFill>
                  <a:schemeClr val="hlink"/>
                </a:solidFill>
                <a:hlinkClick r:id="rId3"/>
              </a:rPr>
              <a:t>parameters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notes 2/4</a:t>
            </a:r>
          </a:p>
        </p:txBody>
      </p:sp>
      <p:sp>
        <p:nvSpPr>
          <p:cNvPr id="46" name="Shape 46"/>
          <p:cNvSpPr txBox="1"/>
          <p:nvPr>
            <p:ph idx="1" type="body"/>
          </p:nvPr>
        </p:nvSpPr>
        <p:spPr>
          <a:xfrm>
            <a:off x="457200" y="1200150"/>
            <a:ext cx="8229600" cy="974400"/>
          </a:xfrm>
          <a:prstGeom prst="rect">
            <a:avLst/>
          </a:prstGeom>
        </p:spPr>
        <p:txBody>
          <a:bodyPr anchorCtr="0" anchor="t" bIns="91425" lIns="91425" rIns="91425" tIns="91425">
            <a:noAutofit/>
          </a:bodyPr>
          <a:lstStyle/>
          <a:p>
            <a:pPr lvl="0">
              <a:spcBef>
                <a:spcPts val="0"/>
              </a:spcBef>
              <a:buNone/>
            </a:pPr>
            <a:r>
              <a:rPr lang="en"/>
              <a:t>We can create a new identifier using the following syntax:</a:t>
            </a:r>
          </a:p>
        </p:txBody>
      </p:sp>
      <p:sp>
        <p:nvSpPr>
          <p:cNvPr id="47" name="Shape 47"/>
          <p:cNvSpPr txBox="1"/>
          <p:nvPr/>
        </p:nvSpPr>
        <p:spPr>
          <a:xfrm>
            <a:off x="1172875" y="2431250"/>
            <a:ext cx="6023400" cy="659699"/>
          </a:xfrm>
          <a:prstGeom prst="rect">
            <a:avLst/>
          </a:prstGeom>
          <a:noFill/>
          <a:ln>
            <a:noFill/>
          </a:ln>
        </p:spPr>
        <p:txBody>
          <a:bodyPr anchorCtr="0" anchor="t" bIns="91425" lIns="91425" rIns="91425" tIns="91425">
            <a:noAutofit/>
          </a:bodyPr>
          <a:lstStyle/>
          <a:p>
            <a:pPr lvl="0">
              <a:spcBef>
                <a:spcPts val="0"/>
              </a:spcBef>
              <a:buNone/>
            </a:pPr>
            <a:r>
              <a:rPr lang="en" sz="3000">
                <a:latin typeface="Consolas"/>
                <a:ea typeface="Consolas"/>
                <a:cs typeface="Consolas"/>
                <a:sym typeface="Consolas"/>
              </a:rPr>
              <a:t>(define </a:t>
            </a:r>
            <a:r>
              <a:rPr i="1" lang="en" sz="3000">
                <a:solidFill>
                  <a:srgbClr val="0000FF"/>
                </a:solidFill>
                <a:latin typeface="Consolas"/>
                <a:ea typeface="Consolas"/>
                <a:cs typeface="Consolas"/>
                <a:sym typeface="Consolas"/>
              </a:rPr>
              <a:t>identifier</a:t>
            </a:r>
            <a:r>
              <a:rPr lang="en" sz="3000">
                <a:latin typeface="Consolas"/>
                <a:ea typeface="Consolas"/>
                <a:cs typeface="Consolas"/>
                <a:sym typeface="Consolas"/>
              </a:rPr>
              <a:t> </a:t>
            </a:r>
            <a:r>
              <a:rPr i="1" lang="en" sz="3000">
                <a:solidFill>
                  <a:srgbClr val="FF9900"/>
                </a:solidFill>
                <a:latin typeface="Consolas"/>
                <a:ea typeface="Consolas"/>
                <a:cs typeface="Consolas"/>
                <a:sym typeface="Consolas"/>
              </a:rPr>
              <a:t>value</a:t>
            </a:r>
            <a:r>
              <a:rPr lang="en" sz="3000">
                <a:latin typeface="Consolas"/>
                <a:ea typeface="Consolas"/>
                <a:cs typeface="Consolas"/>
                <a:sym typeface="Consolas"/>
              </a:rPr>
              <a:t>)</a:t>
            </a:r>
          </a:p>
        </p:txBody>
      </p:sp>
      <p:sp>
        <p:nvSpPr>
          <p:cNvPr id="48" name="Shape 48"/>
          <p:cNvSpPr txBox="1"/>
          <p:nvPr>
            <p:ph idx="1" type="body"/>
          </p:nvPr>
        </p:nvSpPr>
        <p:spPr>
          <a:xfrm>
            <a:off x="249500" y="2947225"/>
            <a:ext cx="8229600" cy="2123100"/>
          </a:xfrm>
          <a:prstGeom prst="rect">
            <a:avLst/>
          </a:prstGeom>
        </p:spPr>
        <p:txBody>
          <a:bodyPr anchorCtr="0" anchor="t" bIns="91425" lIns="91425" rIns="91425" tIns="91425">
            <a:noAutofit/>
          </a:bodyPr>
          <a:lstStyle/>
          <a:p>
            <a:pPr lvl="0" rtl="0">
              <a:spcBef>
                <a:spcPts val="0"/>
              </a:spcBef>
              <a:buNone/>
            </a:pPr>
            <a:r>
              <a:rPr lang="en"/>
              <a:t>For example</a:t>
            </a:r>
          </a:p>
          <a:p>
            <a:pPr lvl="0" rtl="0">
              <a:spcBef>
                <a:spcPts val="0"/>
              </a:spcBef>
              <a:buNone/>
            </a:pPr>
            <a:r>
              <a:rPr lang="en">
                <a:latin typeface="Consolas"/>
                <a:ea typeface="Consolas"/>
                <a:cs typeface="Consolas"/>
                <a:sym typeface="Consolas"/>
              </a:rPr>
              <a:t>(define </a:t>
            </a:r>
            <a:r>
              <a:rPr i="1" lang="en">
                <a:solidFill>
                  <a:srgbClr val="0000FF"/>
                </a:solidFill>
                <a:latin typeface="Consolas"/>
                <a:ea typeface="Consolas"/>
                <a:cs typeface="Consolas"/>
                <a:sym typeface="Consolas"/>
              </a:rPr>
              <a:t>x </a:t>
            </a:r>
            <a:r>
              <a:rPr i="1" lang="en">
                <a:solidFill>
                  <a:srgbClr val="FF9900"/>
                </a:solidFill>
                <a:latin typeface="Consolas"/>
                <a:ea typeface="Consolas"/>
                <a:cs typeface="Consolas"/>
                <a:sym typeface="Consolas"/>
              </a:rPr>
              <a:t>5</a:t>
            </a:r>
            <a:r>
              <a:rPr lang="en">
                <a:latin typeface="Consolas"/>
                <a:ea typeface="Consolas"/>
                <a:cs typeface="Consolas"/>
                <a:sym typeface="Consolas"/>
              </a:rPr>
              <a:t>)</a:t>
            </a:r>
          </a:p>
          <a:p>
            <a:pPr lvl="0" rtl="0">
              <a:spcBef>
                <a:spcPts val="0"/>
              </a:spcBef>
              <a:buNone/>
            </a:pPr>
            <a:r>
              <a:rPr lang="en"/>
              <a:t>is the same as in Algebra</a:t>
            </a:r>
          </a:p>
          <a:p>
            <a:pPr lvl="0" rtl="0">
              <a:spcBef>
                <a:spcPts val="0"/>
              </a:spcBef>
              <a:buNone/>
            </a:pPr>
            <a:r>
              <a:rPr lang="en">
                <a:latin typeface="Consolas"/>
                <a:ea typeface="Consolas"/>
                <a:cs typeface="Consolas"/>
                <a:sym typeface="Consolas"/>
              </a:rPr>
              <a:t>x = 5</a:t>
            </a:r>
          </a:p>
          <a:p>
            <a:pPr lvl="0" rtl="0">
              <a:spcBef>
                <a:spcPts val="0"/>
              </a:spcBef>
              <a:buNone/>
            </a:pPr>
            <a:r>
              <a:rPr lang="en">
                <a:latin typeface="Consolas"/>
                <a:ea typeface="Consolas"/>
                <a:cs typeface="Consolas"/>
                <a:sym typeface="Consolas"/>
              </a:rPr>
              <a:t> </a:t>
            </a:r>
          </a:p>
        </p:txBody>
      </p:sp>
      <p:cxnSp>
        <p:nvCxnSpPr>
          <p:cNvPr id="49" name="Shape 49"/>
          <p:cNvCxnSpPr/>
          <p:nvPr/>
        </p:nvCxnSpPr>
        <p:spPr>
          <a:xfrm flipH="1">
            <a:off x="2150374" y="2968825"/>
            <a:ext cx="1490400" cy="806399"/>
          </a:xfrm>
          <a:prstGeom prst="straightConnector1">
            <a:avLst/>
          </a:prstGeom>
          <a:noFill/>
          <a:ln cap="flat" cmpd="sng" w="19050">
            <a:solidFill>
              <a:schemeClr val="dk2"/>
            </a:solidFill>
            <a:prstDash val="solid"/>
            <a:round/>
            <a:headEnd len="lg" w="lg" type="none"/>
            <a:tailEnd len="lg" w="lg" type="stealth"/>
          </a:ln>
        </p:spPr>
      </p:cxnSp>
      <p:cxnSp>
        <p:nvCxnSpPr>
          <p:cNvPr id="50" name="Shape 50"/>
          <p:cNvCxnSpPr/>
          <p:nvPr/>
        </p:nvCxnSpPr>
        <p:spPr>
          <a:xfrm flipH="1">
            <a:off x="2638875" y="2981025"/>
            <a:ext cx="3115499" cy="879599"/>
          </a:xfrm>
          <a:prstGeom prst="straightConnector1">
            <a:avLst/>
          </a:prstGeom>
          <a:noFill/>
          <a:ln cap="flat" cmpd="sng" w="19050">
            <a:solidFill>
              <a:schemeClr val="dk2"/>
            </a:solidFill>
            <a:prstDash val="solid"/>
            <a:round/>
            <a:headEnd len="lg" w="lg" type="none"/>
            <a:tailEnd len="lg" w="lg"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notes 3/4</a:t>
            </a:r>
          </a:p>
        </p:txBody>
      </p:sp>
      <p:sp>
        <p:nvSpPr>
          <p:cNvPr id="56" name="Shape 56"/>
          <p:cNvSpPr txBox="1"/>
          <p:nvPr>
            <p:ph idx="1" type="body"/>
          </p:nvPr>
        </p:nvSpPr>
        <p:spPr>
          <a:xfrm>
            <a:off x="73300" y="971550"/>
            <a:ext cx="8979899" cy="3725699"/>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sz="2000"/>
              <a:t>In our programming language, variables are defined by: </a:t>
            </a:r>
          </a:p>
          <a:p>
            <a:pPr lvl="0" rtl="0">
              <a:spcBef>
                <a:spcPts val="0"/>
              </a:spcBef>
              <a:buClr>
                <a:schemeClr val="dk1"/>
              </a:buClr>
              <a:buSzPct val="61111"/>
              <a:buFont typeface="Arial"/>
              <a:buNone/>
            </a:pPr>
            <a:r>
              <a:rPr lang="en" sz="1800">
                <a:latin typeface="Courier New"/>
                <a:ea typeface="Courier New"/>
                <a:cs typeface="Courier New"/>
                <a:sym typeface="Courier New"/>
              </a:rPr>
              <a:t>(define x 4)</a:t>
            </a:r>
          </a:p>
          <a:p>
            <a:pPr lvl="0" rtl="0">
              <a:spcBef>
                <a:spcPts val="0"/>
              </a:spcBef>
              <a:buClr>
                <a:schemeClr val="dk1"/>
              </a:buClr>
              <a:buSzPct val="61111"/>
              <a:buFont typeface="Arial"/>
              <a:buNone/>
            </a:pPr>
            <a:r>
              <a:rPr lang="en" sz="1800">
                <a:latin typeface="Courier New"/>
                <a:ea typeface="Courier New"/>
                <a:cs typeface="Courier New"/>
                <a:sym typeface="Courier New"/>
              </a:rPr>
              <a:t>(define y (+ 4 9))</a:t>
            </a:r>
          </a:p>
          <a:p>
            <a:pPr lvl="0" rtl="0">
              <a:spcBef>
                <a:spcPts val="0"/>
              </a:spcBef>
              <a:buClr>
                <a:schemeClr val="dk1"/>
              </a:buClr>
              <a:buSzPct val="61111"/>
              <a:buFont typeface="Arial"/>
              <a:buNone/>
            </a:pPr>
            <a:r>
              <a:rPr lang="en" sz="1800">
                <a:latin typeface="Courier New"/>
                <a:ea typeface="Courier New"/>
                <a:cs typeface="Courier New"/>
                <a:sym typeface="Courier New"/>
              </a:rPr>
              <a:t>(define z (* x 2))</a:t>
            </a:r>
          </a:p>
          <a:p>
            <a:pPr lvl="0" rtl="0">
              <a:spcBef>
                <a:spcPts val="0"/>
              </a:spcBef>
              <a:buClr>
                <a:schemeClr val="dk1"/>
              </a:buClr>
              <a:buSzPct val="45833"/>
              <a:buFont typeface="Arial"/>
              <a:buNone/>
            </a:pPr>
            <a:r>
              <a:rPr lang="en" sz="2400"/>
              <a:t>Values can be fixed (like the first example), the result of an expression (the second), or even be defined in terms of other variables (the third). We can do the same things in algebra: </a:t>
            </a:r>
          </a:p>
          <a:p>
            <a:pPr lvl="0" rtl="0">
              <a:spcBef>
                <a:spcPts val="0"/>
              </a:spcBef>
              <a:buSzPct val="36666"/>
              <a:buFont typeface="Arial"/>
              <a:buNone/>
            </a:pPr>
            <a:r>
              <a:rPr lang="en">
                <a:latin typeface="Courier New"/>
                <a:ea typeface="Courier New"/>
                <a:cs typeface="Courier New"/>
                <a:sym typeface="Courier New"/>
              </a:rPr>
              <a:t>x=4</a:t>
            </a:r>
          </a:p>
          <a:p>
            <a:pPr lvl="0" rtl="0">
              <a:spcBef>
                <a:spcPts val="0"/>
              </a:spcBef>
              <a:buSzPct val="36666"/>
              <a:buFont typeface="Arial"/>
              <a:buNone/>
            </a:pPr>
            <a:r>
              <a:rPr lang="en">
                <a:latin typeface="Courier New"/>
                <a:ea typeface="Courier New"/>
                <a:cs typeface="Courier New"/>
                <a:sym typeface="Courier New"/>
              </a:rPr>
              <a:t>y=4+9</a:t>
            </a:r>
          </a:p>
          <a:p>
            <a:pPr lvl="0" rtl="0">
              <a:spcBef>
                <a:spcPts val="0"/>
              </a:spcBef>
              <a:buClr>
                <a:schemeClr val="dk1"/>
              </a:buClr>
              <a:buSzPct val="78571"/>
              <a:buFont typeface="Arial"/>
              <a:buNone/>
            </a:pPr>
            <a:r>
              <a:rPr lang="en">
                <a:latin typeface="Courier New"/>
                <a:ea typeface="Courier New"/>
                <a:cs typeface="Courier New"/>
                <a:sym typeface="Courier New"/>
              </a:rPr>
              <a:t>z=x×2</a:t>
            </a:r>
          </a:p>
          <a:p>
            <a:pPr lvl="0" rtl="0">
              <a:spcBef>
                <a:spcPts val="0"/>
              </a:spcBef>
              <a:buSzPct val="55000"/>
              <a:buFont typeface="Times New Roman"/>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notes 4/4</a:t>
            </a:r>
          </a:p>
        </p:txBody>
      </p:sp>
      <p:sp>
        <p:nvSpPr>
          <p:cNvPr id="62" name="Shape 62"/>
          <p:cNvSpPr txBox="1"/>
          <p:nvPr>
            <p:ph idx="1" type="body"/>
          </p:nvPr>
        </p:nvSpPr>
        <p:spPr>
          <a:xfrm>
            <a:off x="73300" y="1200150"/>
            <a:ext cx="8979899" cy="3725699"/>
          </a:xfrm>
          <a:prstGeom prst="rect">
            <a:avLst/>
          </a:prstGeom>
        </p:spPr>
        <p:txBody>
          <a:bodyPr anchorCtr="0" anchor="t" bIns="91425" lIns="91425" rIns="91425" tIns="91425">
            <a:noAutofit/>
          </a:bodyPr>
          <a:lstStyle/>
          <a:p>
            <a:pPr indent="-228600" lvl="0" marL="457200" rtl="0">
              <a:spcBef>
                <a:spcPts val="0"/>
              </a:spcBef>
              <a:buAutoNum type="arabicPeriod"/>
            </a:pPr>
            <a:r>
              <a:rPr lang="en"/>
              <a:t>Go to WeScheme, </a:t>
            </a:r>
          </a:p>
          <a:p>
            <a:pPr indent="-228600" lvl="0" marL="457200" rtl="0">
              <a:spcBef>
                <a:spcPts val="0"/>
              </a:spcBef>
              <a:buAutoNum type="arabicPeriod"/>
            </a:pPr>
            <a:r>
              <a:rPr lang="en"/>
              <a:t>Enter </a:t>
            </a:r>
          </a:p>
          <a:p>
            <a:pPr lvl="0" rtl="0">
              <a:spcBef>
                <a:spcPts val="0"/>
              </a:spcBef>
              <a:buNone/>
            </a:pPr>
            <a:r>
              <a:rPr lang="en" sz="2500">
                <a:latin typeface="Courier New"/>
                <a:ea typeface="Courier New"/>
                <a:cs typeface="Courier New"/>
                <a:sym typeface="Courier New"/>
              </a:rPr>
              <a:t>(define shape1 (triangle 50 “solid” “green”))</a:t>
            </a:r>
          </a:p>
          <a:p>
            <a:pPr lvl="0" rtl="0">
              <a:spcBef>
                <a:spcPts val="0"/>
              </a:spcBef>
              <a:buNone/>
            </a:pPr>
            <a:r>
              <a:t/>
            </a:r>
            <a:endParaRPr sz="2500">
              <a:latin typeface="Courier New"/>
              <a:ea typeface="Courier New"/>
              <a:cs typeface="Courier New"/>
              <a:sym typeface="Courier New"/>
            </a:endParaRPr>
          </a:p>
          <a:p>
            <a:pPr indent="-228600" lvl="0" marL="457200" marR="0" rtl="0" algn="l">
              <a:lnSpc>
                <a:spcPct val="100000"/>
              </a:lnSpc>
              <a:spcBef>
                <a:spcPts val="600"/>
              </a:spcBef>
              <a:spcAft>
                <a:spcPts val="0"/>
              </a:spcAft>
              <a:buAutoNum type="arabicPeriod"/>
            </a:pPr>
            <a:r>
              <a:rPr lang="en"/>
              <a:t>Click Run</a:t>
            </a:r>
          </a:p>
          <a:p>
            <a:pPr indent="-228600" lvl="0" marL="457200" marR="0" rtl="0" algn="l">
              <a:lnSpc>
                <a:spcPct val="100000"/>
              </a:lnSpc>
              <a:spcBef>
                <a:spcPts val="600"/>
              </a:spcBef>
              <a:spcAft>
                <a:spcPts val="0"/>
              </a:spcAft>
              <a:buAutoNum type="arabicPeriod"/>
            </a:pPr>
            <a:r>
              <a:rPr lang="en"/>
              <a:t>Record what happened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