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C3C85CB-695C-4264-95C6-60AB6B702068}">
  <a:tblStyle styleId="{DC3C85CB-695C-4264-95C6-60AB6B702068}" styleName="Table_0">
    <a:wholeTbl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B9B15B54-A067-4CD5-B1D6-21D8958B5EBA}" styleName="Table_1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does indenting affect readability, clarity, understanding?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only rule is the innermost expression is evaluated first.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ocs.racket-lang.org/htdp-langs/beginner.html#%28def._htdp-beginner._%28%28lib._lang%2Fhtdp-beginner..rkt%29._%2B%29%29" TargetMode="External"/><Relationship Id="rId4" Type="http://schemas.openxmlformats.org/officeDocument/2006/relationships/hyperlink" Target="http://docs.racket-lang.org/htdp-langs/beginner.html#%28def._htdp-beginner._%28%28lib._lang%2Fhtdp-beginner..rkt%29._string-length%29%29" TargetMode="External"/><Relationship Id="rId5" Type="http://schemas.openxmlformats.org/officeDocument/2006/relationships/hyperlink" Target="http://docs.racket-lang.org/htdp-langs/beginner.html#%28def._htdp-beginner._%28%28lib._lang%2Fhtdp-beginner..rkt%29._number-~3estring%29%29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ocs.racket-lang.org/htdp-langs/beginner.html#%28def._htdp-beginner._%28%28lib._lang%2Fhtdp-beginner..rkt%29._%2B%29%29" TargetMode="External"/><Relationship Id="rId4" Type="http://schemas.openxmlformats.org/officeDocument/2006/relationships/hyperlink" Target="http://docs.racket-lang.org/htdp-langs/beginner.html#%28def._htdp-beginner._%28%28lib._lang%2Fhtdp-beginner..rkt%29._string-length%29%29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ocs.racket-lang.org/teachpack/2htdpimage.html#%28def._%28%28lib._2htdp%2Fimage..rkt%29._image-width%29%29" TargetMode="External"/><Relationship Id="rId4" Type="http://schemas.openxmlformats.org/officeDocument/2006/relationships/hyperlink" Target="http://docs.racket-lang.org/teachpack/2htdpimage.html#%28def._%28%28lib._2htdp%2Fimage..rkt%29._circle%29%29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ocs.racket-lang.org/htdp-langs/beginner.html#%28def._htdp-beginner._%28%28lib._lang%2Fhtdp-beginner..rkt%29._%2B%29%29" TargetMode="External"/><Relationship Id="rId4" Type="http://schemas.openxmlformats.org/officeDocument/2006/relationships/hyperlink" Target="http://docs.racket-lang.org/teachpack/2htdpimage.html#%28def._%28%28lib._2htdp%2Fimage..rkt%29._image-width%29%29" TargetMode="External"/><Relationship Id="rId5" Type="http://schemas.openxmlformats.org/officeDocument/2006/relationships/hyperlink" Target="http://docs.racket-lang.org/teachpack/2htdpimage.html#%28def._%28%28lib._2htdp%2Fimage..rkt%29._circle%29%29" TargetMode="External"/><Relationship Id="rId6" Type="http://schemas.openxmlformats.org/officeDocument/2006/relationships/hyperlink" Target="http://docs.racket-lang.org/teachpack/2htdpimage.html#%28def._%28%28lib._2htdp%2Fimage..rkt%29._image-height%29%29" TargetMode="External"/><Relationship Id="rId7" Type="http://schemas.openxmlformats.org/officeDocument/2006/relationships/hyperlink" Target="http://docs.racket-lang.org/teachpack/2htdpimage.html#%28def._%28%28lib._2htdp%2Fimage..rkt%29._rectangle%29%2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ocs.racket-lang.org/htdp-langs/beginner.html#%28form._%28%28lib._lang%2Fhtdp-beginner..rkt%29._and%29%29" TargetMode="External"/><Relationship Id="rId4" Type="http://schemas.openxmlformats.org/officeDocument/2006/relationships/hyperlink" Target="http://docs.racket-lang.org/htdp-langs/beginner.html#%28form._%28%28lib._lang%2Fhtdp-beginner..rkt%29._or%29%29" TargetMode="External"/><Relationship Id="rId11" Type="http://schemas.openxmlformats.org/officeDocument/2006/relationships/hyperlink" Target="http://docs.racket-lang.org/htdp-langs/beginner.html#%28def._htdp-beginner._%28%28lib._lang%2Fhtdp-beginner..rkt%29._string-length%29%29" TargetMode="External"/><Relationship Id="rId10" Type="http://schemas.openxmlformats.org/officeDocument/2006/relationships/hyperlink" Target="http://docs.racket-lang.org/htdp-langs/beginner.html#%28def._htdp-beginner._%28%28lib._lang%2Fhtdp-beginner..rkt%29._%2B%29%29" TargetMode="External"/><Relationship Id="rId9" Type="http://schemas.openxmlformats.org/officeDocument/2006/relationships/hyperlink" Target="http://docs.racket-lang.org/htdp-langs/beginner.html#%28def._htdp-beginner._%28%28lib._lang%2Fhtdp-beginner..rkt%29._~3e~3d%29%29" TargetMode="External"/><Relationship Id="rId5" Type="http://schemas.openxmlformats.org/officeDocument/2006/relationships/hyperlink" Target="http://docs.racket-lang.org/htdp-langs/beginner.html#%28def._htdp-beginner._%28%28lib._lang%2Fhtdp-beginner..rkt%29._~3d%29%29" TargetMode="External"/><Relationship Id="rId6" Type="http://schemas.openxmlformats.org/officeDocument/2006/relationships/hyperlink" Target="http://docs.racket-lang.org/htdp-langs/beginner.html#%28def._htdp-beginner._%28%28lib._lang%2Fhtdp-beginner..rkt%29._string-length%29%29" TargetMode="External"/><Relationship Id="rId7" Type="http://schemas.openxmlformats.org/officeDocument/2006/relationships/hyperlink" Target="http://docs.racket-lang.org/htdp-langs/beginner.html#%28def._htdp-beginner._%28%28lib._lang%2Fhtdp-beginner..rkt%29._string-~3enumber%29%29" TargetMode="External"/><Relationship Id="rId8" Type="http://schemas.openxmlformats.org/officeDocument/2006/relationships/hyperlink" Target="http://docs.racket-lang.org/htdp-langs/beginner.html#%28def._htdp-beginner._%28%28lib._lang%2Fhtdp-beginner..rkt%29._string~3d~3f%29%2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hyperlink" Target="http://docs.racket-lang.org/htdp-langs/beginner.html#%28def._htdp-beginner._%28%28lib._lang%2Fhtdp-beginner..rkt%29._remainder%29%29" TargetMode="External"/><Relationship Id="rId11" Type="http://schemas.openxmlformats.org/officeDocument/2006/relationships/hyperlink" Target="http://docs.racket-lang.org/htdp-langs/beginner.html#%28def._htdp-beginner._%28%28lib._lang%2Fhtdp-beginner..rkt%29._exact-~3einexact%29%29" TargetMode="External"/><Relationship Id="rId22" Type="http://schemas.openxmlformats.org/officeDocument/2006/relationships/hyperlink" Target="http://docs.racket-lang.org/htdp-langs/beginner.html#%28def._htdp-beginner._%28%28lib._lang%2Fhtdp-beginner..rkt%29._tan%29%29" TargetMode="External"/><Relationship Id="rId10" Type="http://schemas.openxmlformats.org/officeDocument/2006/relationships/hyperlink" Target="http://docs.racket-lang.org/htdp-langs/beginner.html#%28def._htdp-beginner._%28%28lib._lang%2Fhtdp-beginner..rkt%29._denominator%29%29" TargetMode="External"/><Relationship Id="rId21" Type="http://schemas.openxmlformats.org/officeDocument/2006/relationships/hyperlink" Target="http://docs.racket-lang.org/htdp-langs/beginner.html#%28def._htdp-beginner._%28%28lib._lang%2Fhtdp-beginner..rkt%29._sqr%29%29" TargetMode="External"/><Relationship Id="rId13" Type="http://schemas.openxmlformats.org/officeDocument/2006/relationships/hyperlink" Target="http://docs.racket-lang.org/htdp-langs/beginner.html#%28def._htdp-beginner._%28%28lib._lang%2Fhtdp-beginner..rkt%29._floor%29%29" TargetMode="External"/><Relationship Id="rId12" Type="http://schemas.openxmlformats.org/officeDocument/2006/relationships/hyperlink" Target="http://docs.racket-lang.org/htdp-langs/beginner.html#%28def._htdp-beginner._%28%28lib._lang%2Fhtdp-beginner..rkt%29._expt%29%29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ocs.racket-lang.org/htdp-langs/beginner.html#%28def._htdp-beginner._%28%28lib._lang%2Fhtdp-beginner..rkt%29._%2B%29%29" TargetMode="External"/><Relationship Id="rId4" Type="http://schemas.openxmlformats.org/officeDocument/2006/relationships/hyperlink" Target="http://docs.racket-lang.org/htdp-langs/beginner.html#%28def._htdp-beginner._%28%28lib._lang%2Fhtdp-beginner..rkt%29._-%29%29" TargetMode="External"/><Relationship Id="rId9" Type="http://schemas.openxmlformats.org/officeDocument/2006/relationships/hyperlink" Target="http://docs.racket-lang.org/htdp-langs/beginner.html#%28def._htdp-beginner._%28%28lib._lang%2Fhtdp-beginner..rkt%29._ceiling%29%29" TargetMode="External"/><Relationship Id="rId15" Type="http://schemas.openxmlformats.org/officeDocument/2006/relationships/hyperlink" Target="http://docs.racket-lang.org/htdp-langs/beginner.html#%28def._htdp-beginner._%28%28lib._lang%2Fhtdp-beginner..rkt%29._log%29%29" TargetMode="External"/><Relationship Id="rId14" Type="http://schemas.openxmlformats.org/officeDocument/2006/relationships/hyperlink" Target="http://docs.racket-lang.org/htdp-langs/beginner.html#%28def._htdp-beginner._%28%28lib._lang%2Fhtdp-beginner..rkt%29._gcd%29%29" TargetMode="External"/><Relationship Id="rId17" Type="http://schemas.openxmlformats.org/officeDocument/2006/relationships/hyperlink" Target="http://docs.racket-lang.org/htdp-langs/beginner.html#%28def._htdp-beginner._%28%28lib._lang%2Fhtdp-beginner..rkt%29._numerator%29%29" TargetMode="External"/><Relationship Id="rId16" Type="http://schemas.openxmlformats.org/officeDocument/2006/relationships/hyperlink" Target="http://docs.racket-lang.org/htdp-langs/beginner.html#%28def._htdp-beginner._%28%28lib._lang%2Fhtdp-beginner..rkt%29._max%29%29" TargetMode="External"/><Relationship Id="rId5" Type="http://schemas.openxmlformats.org/officeDocument/2006/relationships/hyperlink" Target="http://docs.racket-lang.org/htdp-langs/beginner.html#%28def._htdp-beginner._%28%28lib._lang%2Fhtdp-beginner..rkt%29._%2A%29%29" TargetMode="External"/><Relationship Id="rId19" Type="http://schemas.openxmlformats.org/officeDocument/2006/relationships/hyperlink" Target="http://docs.racket-lang.org/htdp-langs/beginner.html#%28def._htdp-beginner._%28%28lib._lang%2Fhtdp-beginner..rkt%29._random%29%29" TargetMode="External"/><Relationship Id="rId6" Type="http://schemas.openxmlformats.org/officeDocument/2006/relationships/hyperlink" Target="http://docs.racket-lang.org/htdp-langs/beginner.html#%28def._htdp-beginner._%28%28lib._lang%2Fhtdp-beginner..rkt%29._%2F%29%29" TargetMode="External"/><Relationship Id="rId18" Type="http://schemas.openxmlformats.org/officeDocument/2006/relationships/hyperlink" Target="http://docs.racket-lang.org/htdp-langs/beginner.html#%28def._htdp-beginner._%28%28lib._lang%2Fhtdp-beginner..rkt%29._quotient%29%29" TargetMode="External"/><Relationship Id="rId7" Type="http://schemas.openxmlformats.org/officeDocument/2006/relationships/hyperlink" Target="http://docs.racket-lang.org/htdp-langs/beginner.html#%28def._htdp-beginner._%28%28lib._lang%2Fhtdp-beginner..rkt%29._abs%29%29" TargetMode="External"/><Relationship Id="rId8" Type="http://schemas.openxmlformats.org/officeDocument/2006/relationships/hyperlink" Target="http://docs.racket-lang.org/htdp-langs/beginner.html#%28def._htdp-beginner._%28%28lib._lang%2Fhtdp-beginner..rkt%29._add1%29%29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ocs.racket-lang.org/htdp-langs/beginner.html#%28def._htdp-beginner._%28%28lib._lang%2Fhtdp-beginner..rkt%29._%2B%29%29" TargetMode="External"/><Relationship Id="rId4" Type="http://schemas.openxmlformats.org/officeDocument/2006/relationships/hyperlink" Target="http://docs.racket-lang.org/htdp-langs/beginner.html#%28def._htdp-beginner._%28%28lib._lang%2Fhtdp-beginner..rkt%29._%2B%29%29" TargetMode="External"/><Relationship Id="rId5" Type="http://schemas.openxmlformats.org/officeDocument/2006/relationships/hyperlink" Target="http://docs.racket-lang.org/htdp-langs/beginner.html#%28def._htdp-beginner._%28%28lib._lang%2Fhtdp-beginner..rkt%29._%2B%29%29" TargetMode="External"/><Relationship Id="rId6" Type="http://schemas.openxmlformats.org/officeDocument/2006/relationships/hyperlink" Target="http://docs.racket-lang.org/htdp-langs/beginner.html#%28def._htdp-beginner._%28%28lib._lang%2Fhtdp-beginner..rkt%29._%2B%29%29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ocs.racket-lang.org/htdp-langs/beginner.html#%28def._htdp-beginner._%28%28lib._lang%2Fhtdp-beginner..rkt%29._%2B%29%29" TargetMode="External"/><Relationship Id="rId4" Type="http://schemas.openxmlformats.org/officeDocument/2006/relationships/hyperlink" Target="http://docs.racket-lang.org/htdp-langs/beginner.html#%28def._htdp-beginner._%28%28lib._lang%2Fhtdp-beginner..rkt%29._string-length%29%2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Practice 3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+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string-length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number-&gt;string</a:t>
            </a:r>
            <a:r>
              <a:rPr lang="en" sz="115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42</a:t>
            </a: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71900" y="699800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Practice 4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+</a:t>
            </a: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15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string-length</a:t>
            </a: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15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Practice 5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image-width</a:t>
            </a: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15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circle</a:t>
            </a: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"solid"</a:t>
            </a: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Practice 6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+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image-width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circle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"solid"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6"/>
              </a:rPr>
              <a:t>image-height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7"/>
              </a:rPr>
              <a:t>rectangle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"solid"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"blue"</a:t>
            </a: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Knowledge: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do function signatures help us to solve problems?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Skills: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Evaluate expressions in Racket by identifying signature information and evaluation order.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82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Take out notebooks write down objectives - 5 minutes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From last class - 10 minutes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Introduce class functions API - 7 minutes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Enter functions covered up to this point - 8 minutes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Practice expression evaluation - 15 minutes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Return quizzes and house keeping announcements - 5 minutes</a:t>
            </a:r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From last class:</a:t>
            </a:r>
          </a:p>
        </p:txBody>
      </p:sp>
      <p:graphicFrame>
        <p:nvGraphicFramePr>
          <p:cNvPr id="87" name="Shape 87"/>
          <p:cNvGraphicFramePr/>
          <p:nvPr/>
        </p:nvGraphicFramePr>
        <p:xfrm>
          <a:off x="19788" y="17960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{DC3C85CB-695C-4264-95C6-60AB6B702068}</a:tableStyleId>
              </a:tblPr>
              <a:tblGrid>
                <a:gridCol w="9104425"/>
              </a:tblGrid>
              <a:tr h="34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2000">
                          <a:solidFill>
                            <a:srgbClr val="0077A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and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2000">
                          <a:solidFill>
                            <a:srgbClr val="0077A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4"/>
                        </a:rPr>
                        <a:t>or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2000">
                          <a:solidFill>
                            <a:srgbClr val="0077A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5"/>
                        </a:rPr>
                        <a:t>=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2000">
                          <a:solidFill>
                            <a:srgbClr val="0077A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6"/>
                        </a:rPr>
                        <a:t>string-length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228B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 world"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2000">
                          <a:solidFill>
                            <a:srgbClr val="0077A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7"/>
                        </a:rPr>
                        <a:t>string-&gt;number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228B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"11"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</a:p>
                  </a:txBody>
                  <a:tcPr marT="0" marB="0" marR="0" marL="0" anchor="ctr"/>
                </a:tc>
              </a:tr>
              <a:tr h="34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2000">
                          <a:solidFill>
                            <a:srgbClr val="0077A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8"/>
                        </a:rPr>
                        <a:t>string=?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228B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 world"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228B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"good morning"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</a:p>
                  </a:txBody>
                  <a:tcPr marT="0" marB="0" marR="0" marL="0" anchor="ctr"/>
                </a:tc>
              </a:tr>
              <a:tr h="341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2000">
                          <a:solidFill>
                            <a:srgbClr val="0077A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9"/>
                        </a:rPr>
                        <a:t>&gt;=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2000">
                          <a:solidFill>
                            <a:srgbClr val="0077A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10"/>
                        </a:rPr>
                        <a:t>+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2000">
                          <a:solidFill>
                            <a:srgbClr val="0077A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11"/>
                        </a:rPr>
                        <a:t>string-length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228B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 world"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228B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60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200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000">
                          <a:solidFill>
                            <a:srgbClr val="228B2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 sz="2000">
                          <a:solidFill>
                            <a:srgbClr val="843C2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88" name="Shape 88"/>
          <p:cNvSpPr txBox="1"/>
          <p:nvPr/>
        </p:nvSpPr>
        <p:spPr>
          <a:xfrm>
            <a:off x="622575" y="2967575"/>
            <a:ext cx="7751099" cy="1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How does indenting work in Racket?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How does indenting help us to read Racket code?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How does order help us to evaluate Racket code?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How does data type information help us to evaluate Racket code?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 by Design API</a:t>
            </a:r>
          </a:p>
        </p:txBody>
      </p:sp>
      <p:graphicFrame>
        <p:nvGraphicFramePr>
          <p:cNvPr id="94" name="Shape 94"/>
          <p:cNvGraphicFramePr/>
          <p:nvPr/>
        </p:nvGraphicFramePr>
        <p:xfrm>
          <a:off x="0" y="194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{B9B15B54-A067-4CD5-B1D6-21D8958B5EBA}</a:tableStyleId>
              </a:tblPr>
              <a:tblGrid>
                <a:gridCol w="1162050"/>
                <a:gridCol w="3248025"/>
                <a:gridCol w="1076325"/>
                <a:gridCol w="2333625"/>
                <a:gridCol w="132397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 Types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 Type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 Output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math function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Here are some of the operations on numbers that our language provides: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+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-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*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/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abs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 u="sng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8"/>
              </a:rPr>
              <a:t>add1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9"/>
              </a:rPr>
              <a:t>ceiling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10"/>
              </a:rPr>
              <a:t>denominator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11"/>
              </a:rPr>
              <a:t>exact-&gt;inexact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12"/>
              </a:rPr>
              <a:t>expt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13"/>
              </a:rPr>
              <a:t>floor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14"/>
              </a:rPr>
              <a:t>gcd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15"/>
              </a:rPr>
              <a:t>log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16"/>
              </a:rPr>
              <a:t>max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17"/>
              </a:rPr>
              <a:t>numerator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18"/>
              </a:rPr>
              <a:t>quotient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19"/>
              </a:rPr>
              <a:t>random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20"/>
              </a:rPr>
              <a:t>remainder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21"/>
              </a:rPr>
              <a:t>sqr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22"/>
              </a:rPr>
              <a:t>tan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Exact versus inexact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Racket has two kinds of numbers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⅓ is exact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#i0.333333333 is  inexact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Practice 1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71900" y="190352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+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+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+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6"/>
              </a:rPr>
              <a:t>+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Practice 2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5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+</a:t>
            </a: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15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string-length</a:t>
            </a: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5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 world"</a:t>
            </a: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15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lang="en" sz="115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