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627532E-C760-49E0-8C45-9C989B9638BA}">
  <a:tblStyle styleId="{E627532E-C760-49E0-8C45-9C989B9638BA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we learning about the + function?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we need to know about the 10 to evaluate this expression?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we need to know about the 10 to evaluate this expression?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we need to know about the 10 to evaluate this expression?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we need to know about the 10 to evaluate this expression?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ocs.racket-lang.org/htdp-langs/beginner.html#%28def._htdp-beginner._%28%28lib._lang%2Fhtdp-beginner..rkt%29._%2B%29%29" TargetMode="External"/><Relationship Id="rId4" Type="http://schemas.openxmlformats.org/officeDocument/2006/relationships/hyperlink" Target="http://docs.racket-lang.org/htdp-langs/beginner.html#%28def._htdp-beginner._%28%28lib._lang%2Fhtdp-beginner..rkt%29._%2B%29%29" TargetMode="External"/><Relationship Id="rId5" Type="http://schemas.openxmlformats.org/officeDocument/2006/relationships/hyperlink" Target="http://docs.racket-lang.org/htdp-langs/beginner.html#%28def._htdp-beginner._%28%28lib._lang%2Fhtdp-beginner..rkt%29._%2B%29%29" TargetMode="External"/><Relationship Id="rId6" Type="http://schemas.openxmlformats.org/officeDocument/2006/relationships/hyperlink" Target="http://docs.racket-lang.org/htdp-langs/beginner.html#%28def._htdp-beginner._%28%28lib._lang%2Fhtdp-beginner..rkt%29._%2B%29%29" TargetMode="External"/><Relationship Id="rId7" Type="http://schemas.openxmlformats.org/officeDocument/2006/relationships/hyperlink" Target="http://docs.racket-lang.org/htdp-langs/beginner.html#%28def._htdp-beginner._%28%28lib._lang%2Fhtdp-beginner..rkt%29._%2B%29%29" TargetMode="External"/><Relationship Id="rId8" Type="http://schemas.openxmlformats.org/officeDocument/2006/relationships/hyperlink" Target="http://docs.racket-lang.org/htdp-langs/beginner.html#%28def._htdp-beginner._%28%28lib._lang%2Fhtdp-beginner..rkt%29._%2B%29%29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ocs.racket-lang.org/htdp-langs/beginner.html#%28def._htdp-beginner._%28%28lib._lang%2Fhtdp-beginner..rkt%29._%2B%29%29" TargetMode="External"/><Relationship Id="rId4" Type="http://schemas.openxmlformats.org/officeDocument/2006/relationships/hyperlink" Target="http://docs.racket-lang.org/htdp-langs/beginner.html#%28def._htdp-beginner._%28%28lib._lang%2Fhtdp-beginner..rkt%29._%2B%29%29" TargetMode="External"/><Relationship Id="rId9" Type="http://schemas.openxmlformats.org/officeDocument/2006/relationships/hyperlink" Target="http://docs.racket-lang.org/htdp-langs/beginner.html#%28def._htdp-beginner._%28%28lib._lang%2Fhtdp-beginner..rkt%29._%2B%29%29" TargetMode="External"/><Relationship Id="rId5" Type="http://schemas.openxmlformats.org/officeDocument/2006/relationships/hyperlink" Target="http://docs.racket-lang.org/htdp-langs/beginner.html#%28def._htdp-beginner._%28%28lib._lang%2Fhtdp-beginner..rkt%29._%2B%29%29" TargetMode="External"/><Relationship Id="rId6" Type="http://schemas.openxmlformats.org/officeDocument/2006/relationships/hyperlink" Target="http://docs.racket-lang.org/htdp-langs/beginner.html#%28def._htdp-beginner._%28%28lib._lang%2Fhtdp-beginner..rkt%29._%2B%29%29" TargetMode="External"/><Relationship Id="rId7" Type="http://schemas.openxmlformats.org/officeDocument/2006/relationships/hyperlink" Target="http://docs.racket-lang.org/htdp-langs/beginner.html#%28def._htdp-beginner._%28%28lib._lang%2Fhtdp-beginner..rkt%29._%2B%29%29" TargetMode="External"/><Relationship Id="rId8" Type="http://schemas.openxmlformats.org/officeDocument/2006/relationships/hyperlink" Target="http://docs.racket-lang.org/htdp-langs/beginner.html#%28def._htdp-beginner._%28%28lib._lang%2Fhtdp-beginner..rkt%29._%2B%29%2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racket-lang.org/htdp-langs/beginner.html#%28form._%28%28lib._lang%2Fhtdp-beginner..rkt%29._define%29%29" TargetMode="External"/><Relationship Id="rId4" Type="http://schemas.openxmlformats.org/officeDocument/2006/relationships/hyperlink" Target="http://docs.racket-lang.org/htdp-langs/beginner.html#%28form._%28%28lib._lang%2Fhtdp-beginner..rkt%29._define%29%29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ocs.racket-lang.org/htdp-langs/beginner.html#%28def._htdp-beginner._%28%28lib._lang%2Fhtdp-beginner..rkt%29._%2B%29%29" TargetMode="External"/><Relationship Id="rId4" Type="http://schemas.openxmlformats.org/officeDocument/2006/relationships/hyperlink" Target="http://docs.racket-lang.org/htdp-langs/beginner.html#%28def._htdp-beginner._%28%28lib._lang%2Fhtdp-beginner..rkt%29._%2A%29%29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ocs.racket-lang.org/htdp-langs/beginner.html#%28def._htdp-beginner._%28%28lib._lang%2Fhtdp-beginner..rkt%29._%2B%29%29" TargetMode="External"/><Relationship Id="rId4" Type="http://schemas.openxmlformats.org/officeDocument/2006/relationships/hyperlink" Target="http://docs.racket-lang.org/htdp-langs/beginner.html#%28def._htdp-beginner._%28%28lib._lang%2Fhtdp-beginner..rkt%29._string-append%29%29" TargetMode="External"/><Relationship Id="rId5" Type="http://schemas.openxmlformats.org/officeDocument/2006/relationships/hyperlink" Target="http://docs.racket-lang.org/htdp-langs/beginner.html#%28def._htdp-beginner._%28%28lib._lang%2Fhtdp-beginner..rkt%29._%2B%29%29" TargetMode="External"/><Relationship Id="rId6" Type="http://schemas.openxmlformats.org/officeDocument/2006/relationships/hyperlink" Target="http://docs.racket-lang.org/htdp-langs/beginner.html#%28def._htdp-beginner._%28%28lib._lang%2Fhtdp-beginner..rkt%29._string-append%29%29" TargetMode="External"/><Relationship Id="rId7" Type="http://schemas.openxmlformats.org/officeDocument/2006/relationships/hyperlink" Target="http://docs.racket-lang.org/htdp-langs/beginner.html#%28def._htdp-beginner._%28%28lib._lang%2Fhtdp-beginner..rkt%29._%2B%29%29" TargetMode="External"/><Relationship Id="rId8" Type="http://schemas.openxmlformats.org/officeDocument/2006/relationships/hyperlink" Target="http://docs.racket-lang.org/htdp-langs/beginner.html#%28def._htdp-beginner._%28%28lib._lang%2Fhtdp-beginner..rkt%29._string-append%29%29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ocs.racket-lang.org/htdp-langs/beginner.html#%28def._htdp-beginner._%28%28lib._lang%2Fhtdp-beginner..rkt%29._string-append%29%29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hyperlink" Target="http://docs.racket-lang.org/htdp-langs/beginner.html#%28def._htdp-beginner._%28%28lib._lang%2Fhtdp-beginner..rkt%29._remainder%29%29" TargetMode="External"/><Relationship Id="rId11" Type="http://schemas.openxmlformats.org/officeDocument/2006/relationships/hyperlink" Target="http://docs.racket-lang.org/htdp-langs/beginner.html#%28def._htdp-beginner._%28%28lib._lang%2Fhtdp-beginner..rkt%29._exact-~3einexact%29%29" TargetMode="External"/><Relationship Id="rId22" Type="http://schemas.openxmlformats.org/officeDocument/2006/relationships/hyperlink" Target="http://docs.racket-lang.org/htdp-langs/beginner.html#%28def._htdp-beginner._%28%28lib._lang%2Fhtdp-beginner..rkt%29._tan%29%29" TargetMode="External"/><Relationship Id="rId10" Type="http://schemas.openxmlformats.org/officeDocument/2006/relationships/hyperlink" Target="http://docs.racket-lang.org/htdp-langs/beginner.html#%28def._htdp-beginner._%28%28lib._lang%2Fhtdp-beginner..rkt%29._denominator%29%29" TargetMode="External"/><Relationship Id="rId21" Type="http://schemas.openxmlformats.org/officeDocument/2006/relationships/hyperlink" Target="http://docs.racket-lang.org/htdp-langs/beginner.html#%28def._htdp-beginner._%28%28lib._lang%2Fhtdp-beginner..rkt%29._sqr%29%29" TargetMode="External"/><Relationship Id="rId13" Type="http://schemas.openxmlformats.org/officeDocument/2006/relationships/hyperlink" Target="http://docs.racket-lang.org/htdp-langs/beginner.html#%28def._htdp-beginner._%28%28lib._lang%2Fhtdp-beginner..rkt%29._floor%29%29" TargetMode="External"/><Relationship Id="rId12" Type="http://schemas.openxmlformats.org/officeDocument/2006/relationships/hyperlink" Target="http://docs.racket-lang.org/htdp-langs/beginner.html#%28def._htdp-beginner._%28%28lib._lang%2Fhtdp-beginner..rkt%29._expt%29%29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ocs.racket-lang.org/htdp-langs/beginner.html#%28def._htdp-beginner._%28%28lib._lang%2Fhtdp-beginner..rkt%29._%2B%29%29" TargetMode="External"/><Relationship Id="rId4" Type="http://schemas.openxmlformats.org/officeDocument/2006/relationships/hyperlink" Target="http://docs.racket-lang.org/htdp-langs/beginner.html#%28def._htdp-beginner._%28%28lib._lang%2Fhtdp-beginner..rkt%29._-%29%29" TargetMode="External"/><Relationship Id="rId9" Type="http://schemas.openxmlformats.org/officeDocument/2006/relationships/hyperlink" Target="http://docs.racket-lang.org/htdp-langs/beginner.html#%28def._htdp-beginner._%28%28lib._lang%2Fhtdp-beginner..rkt%29._ceiling%29%29" TargetMode="External"/><Relationship Id="rId15" Type="http://schemas.openxmlformats.org/officeDocument/2006/relationships/hyperlink" Target="http://docs.racket-lang.org/htdp-langs/beginner.html#%28def._htdp-beginner._%28%28lib._lang%2Fhtdp-beginner..rkt%29._log%29%29" TargetMode="External"/><Relationship Id="rId14" Type="http://schemas.openxmlformats.org/officeDocument/2006/relationships/hyperlink" Target="http://docs.racket-lang.org/htdp-langs/beginner.html#%28def._htdp-beginner._%28%28lib._lang%2Fhtdp-beginner..rkt%29._gcd%29%29" TargetMode="External"/><Relationship Id="rId17" Type="http://schemas.openxmlformats.org/officeDocument/2006/relationships/hyperlink" Target="http://docs.racket-lang.org/htdp-langs/beginner.html#%28def._htdp-beginner._%28%28lib._lang%2Fhtdp-beginner..rkt%29._numerator%29%29" TargetMode="External"/><Relationship Id="rId16" Type="http://schemas.openxmlformats.org/officeDocument/2006/relationships/hyperlink" Target="http://docs.racket-lang.org/htdp-langs/beginner.html#%28def._htdp-beginner._%28%28lib._lang%2Fhtdp-beginner..rkt%29._max%29%29" TargetMode="External"/><Relationship Id="rId5" Type="http://schemas.openxmlformats.org/officeDocument/2006/relationships/hyperlink" Target="http://docs.racket-lang.org/htdp-langs/beginner.html#%28def._htdp-beginner._%28%28lib._lang%2Fhtdp-beginner..rkt%29._%2A%29%29" TargetMode="External"/><Relationship Id="rId19" Type="http://schemas.openxmlformats.org/officeDocument/2006/relationships/hyperlink" Target="http://docs.racket-lang.org/htdp-langs/beginner.html#%28def._htdp-beginner._%28%28lib._lang%2Fhtdp-beginner..rkt%29._random%29%29" TargetMode="External"/><Relationship Id="rId6" Type="http://schemas.openxmlformats.org/officeDocument/2006/relationships/hyperlink" Target="http://docs.racket-lang.org/htdp-langs/beginner.html#%28def._htdp-beginner._%28%28lib._lang%2Fhtdp-beginner..rkt%29._%2F%29%29" TargetMode="External"/><Relationship Id="rId18" Type="http://schemas.openxmlformats.org/officeDocument/2006/relationships/hyperlink" Target="http://docs.racket-lang.org/htdp-langs/beginner.html#%28def._htdp-beginner._%28%28lib._lang%2Fhtdp-beginner..rkt%29._quotient%29%29" TargetMode="External"/><Relationship Id="rId7" Type="http://schemas.openxmlformats.org/officeDocument/2006/relationships/hyperlink" Target="http://docs.racket-lang.org/htdp-langs/beginner.html#%28def._htdp-beginner._%28%28lib._lang%2Fhtdp-beginner..rkt%29._abs%29%29" TargetMode="External"/><Relationship Id="rId8" Type="http://schemas.openxmlformats.org/officeDocument/2006/relationships/hyperlink" Target="http://docs.racket-lang.org/htdp-langs/beginner.html#%28def._htdp-beginner._%28%28lib._lang%2Fhtdp-beginner..rkt%29._add1%29%2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cs.racket-lang.org/teachpack/2htdpimage.html#%28def._%28%28lib._2htdp%2Fimage..rkt%29._image-width%29%29" TargetMode="External"/><Relationship Id="rId4" Type="http://schemas.openxmlformats.org/officeDocument/2006/relationships/hyperlink" Target="http://docs.racket-lang.org/teachpack/2htdpimage.html#%28def._%28%28lib._2htdp%2Fimage..rkt%29._circle%29%2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cs.racket-lang.org/teachpack/2htdpimage.html#%28def._%28%28lib._2htdp%2Fimage..rkt%29._image-width%29%29" TargetMode="External"/><Relationship Id="rId4" Type="http://schemas.openxmlformats.org/officeDocument/2006/relationships/hyperlink" Target="http://docs.racket-lang.org/teachpack/2htdpimage.html#%28def._%28%28lib._2htdp%2Fimage..rkt%29._circle%29%2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ocs.racket-lang.org/teachpack/2htdpimage.html#%28def._%28%28lib._2htdp%2Fimage..rkt%29._image-width%29%29" TargetMode="External"/><Relationship Id="rId4" Type="http://schemas.openxmlformats.org/officeDocument/2006/relationships/hyperlink" Target="http://docs.racket-lang.org/teachpack/2htdpimage.html#%28def._%28%28lib._2htdp%2Fimage..rkt%29._circle%29%2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ocs.racket-lang.org/teachpack/2htdpimage.html#%28def._%28%28lib._2htdp%2Fimage..rkt%29._image-width%29%29" TargetMode="External"/><Relationship Id="rId4" Type="http://schemas.openxmlformats.org/officeDocument/2006/relationships/hyperlink" Target="http://docs.racket-lang.org/teachpack/2htdpimage.html#%28def._%28%28lib._2htdp%2Fimage..rkt%29._circle%29%2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cs.racket-lang.org/htdp-langs/beginner.html#%28def._htdp-beginner._%28%28lib._lang%2Fhtdp-beginner..rkt%29._%2B%29%29" TargetMode="External"/><Relationship Id="rId4" Type="http://schemas.openxmlformats.org/officeDocument/2006/relationships/hyperlink" Target="http://docs.racket-lang.org/htdp-langs/beginner.html#%28def._htdp-beginner._%28%28lib._lang%2Fhtdp-beginner..rkt%29._%2B%29%29" TargetMode="External"/><Relationship Id="rId5" Type="http://schemas.openxmlformats.org/officeDocument/2006/relationships/hyperlink" Target="http://docs.racket-lang.org/htdp-langs/beginner.html#%28def._htdp-beginner._%28%28lib._lang%2Fhtdp-beginner..rkt%29._%2B%29%29" TargetMode="External"/><Relationship Id="rId6" Type="http://schemas.openxmlformats.org/officeDocument/2006/relationships/hyperlink" Target="http://docs.racket-lang.org/htdp-langs/beginner.html#%28def._htdp-beginner._%28%28lib._lang%2Fhtdp-beginner..rkt%29._%2B%29%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 of evaluation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 of evaluation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9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==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0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direct goal of this exercise is to create an expression that computes the distance of some specific Cartesian point (</a:t>
            </a:r>
            <a:r>
              <a:rPr i="1"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x,y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from the origin (0</a:t>
            </a:r>
            <a:r>
              <a:rPr i="1"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0). The indirect goal is to introduce some basic programming habits.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529425" y="18707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;Develop an expression to compute the distance of a point from the origin.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43C2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43C2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75" name="Shape 175"/>
          <p:cNvCxnSpPr/>
          <p:nvPr/>
        </p:nvCxnSpPr>
        <p:spPr>
          <a:xfrm>
            <a:off x="5266250" y="2259150"/>
            <a:ext cx="0" cy="2151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76" name="Shape 176"/>
          <p:cNvCxnSpPr/>
          <p:nvPr/>
        </p:nvCxnSpPr>
        <p:spPr>
          <a:xfrm flipH="1">
            <a:off x="4236349" y="3225725"/>
            <a:ext cx="2059800" cy="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77" name="Shape 177"/>
          <p:cNvCxnSpPr/>
          <p:nvPr/>
        </p:nvCxnSpPr>
        <p:spPr>
          <a:xfrm>
            <a:off x="5323775" y="3271750"/>
            <a:ext cx="5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x="5876100" y="2512324"/>
            <a:ext cx="0" cy="7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79" name="Shape 179"/>
          <p:cNvSpPr txBox="1"/>
          <p:nvPr/>
        </p:nvSpPr>
        <p:spPr>
          <a:xfrm>
            <a:off x="5473350" y="3398325"/>
            <a:ext cx="402899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876100" y="2730875"/>
            <a:ext cx="402899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cxnSp>
        <p:nvCxnSpPr>
          <p:cNvPr id="181" name="Shape 181"/>
          <p:cNvCxnSpPr/>
          <p:nvPr/>
        </p:nvCxnSpPr>
        <p:spPr>
          <a:xfrm flipH="1" rot="10800000">
            <a:off x="5277750" y="2581225"/>
            <a:ext cx="586800" cy="667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82" name="Shape 182"/>
          <p:cNvSpPr txBox="1"/>
          <p:nvPr/>
        </p:nvSpPr>
        <p:spPr>
          <a:xfrm>
            <a:off x="5427325" y="2581350"/>
            <a:ext cx="172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529425" y="18707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;Develop an expression to compute the distance of a point from the origin.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43C2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define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x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define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y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Defining variables</a:t>
            </a:r>
          </a:p>
        </p:txBody>
      </p:sp>
      <p:cxnSp>
        <p:nvCxnSpPr>
          <p:cNvPr id="189" name="Shape 189"/>
          <p:cNvCxnSpPr/>
          <p:nvPr/>
        </p:nvCxnSpPr>
        <p:spPr>
          <a:xfrm>
            <a:off x="5266250" y="2259150"/>
            <a:ext cx="0" cy="2151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90" name="Shape 190"/>
          <p:cNvCxnSpPr/>
          <p:nvPr/>
        </p:nvCxnSpPr>
        <p:spPr>
          <a:xfrm flipH="1">
            <a:off x="4236349" y="3225725"/>
            <a:ext cx="2059800" cy="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91" name="Shape 191"/>
          <p:cNvCxnSpPr/>
          <p:nvPr/>
        </p:nvCxnSpPr>
        <p:spPr>
          <a:xfrm>
            <a:off x="5323775" y="3271750"/>
            <a:ext cx="5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92" name="Shape 192"/>
          <p:cNvCxnSpPr/>
          <p:nvPr/>
        </p:nvCxnSpPr>
        <p:spPr>
          <a:xfrm rot="10800000">
            <a:off x="5876100" y="2512324"/>
            <a:ext cx="0" cy="7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93" name="Shape 193"/>
          <p:cNvSpPr txBox="1"/>
          <p:nvPr/>
        </p:nvSpPr>
        <p:spPr>
          <a:xfrm>
            <a:off x="5473350" y="3398325"/>
            <a:ext cx="402899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876100" y="2730875"/>
            <a:ext cx="402899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cxnSp>
        <p:nvCxnSpPr>
          <p:cNvPr id="195" name="Shape 195"/>
          <p:cNvCxnSpPr/>
          <p:nvPr/>
        </p:nvCxnSpPr>
        <p:spPr>
          <a:xfrm flipH="1" rot="10800000">
            <a:off x="5277750" y="2581225"/>
            <a:ext cx="586800" cy="667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96" name="Shape 196"/>
          <p:cNvSpPr txBox="1"/>
          <p:nvPr/>
        </p:nvSpPr>
        <p:spPr>
          <a:xfrm>
            <a:off x="5427325" y="2581350"/>
            <a:ext cx="172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Reminder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case you forgot, we find the length of the line using the Pythagorean theorem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617" y="2578100"/>
            <a:ext cx="3130674" cy="9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Math in Racket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functions will you need?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724" y="2025775"/>
            <a:ext cx="1880400" cy="55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Math in Racket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functions will you need?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sqr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sqrt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724" y="2025775"/>
            <a:ext cx="1880400" cy="55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Variables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71900" y="15064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&gt; x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A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&gt; y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A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lang="en" sz="24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+</a:t>
            </a:r>
            <a:r>
              <a:rPr lang="en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x </a:t>
            </a:r>
            <a:r>
              <a:rPr lang="en" sz="2400">
                <a:solidFill>
                  <a:srgbClr val="228B22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24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AF"/>
                </a:solidFill>
                <a:latin typeface="Verdana"/>
                <a:ea typeface="Verdana"/>
                <a:cs typeface="Verdana"/>
                <a:sym typeface="Verdana"/>
              </a:rPr>
              <a:t>13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lang="en" sz="24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*</a:t>
            </a:r>
            <a:r>
              <a:rPr lang="en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x y</a:t>
            </a:r>
            <a:r>
              <a:rPr lang="en" sz="2400">
                <a:solidFill>
                  <a:srgbClr val="843C24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AF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 your own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 the final expression 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246" y="1784125"/>
            <a:ext cx="1549449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-988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Now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90900" y="4394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Take pencils out for quiz. Quiz begins at 9am sharp.</a:t>
            </a:r>
          </a:p>
        </p:txBody>
      </p:sp>
      <p:sp>
        <p:nvSpPr>
          <p:cNvPr id="93" name="Shape 93"/>
          <p:cNvSpPr/>
          <p:nvPr/>
        </p:nvSpPr>
        <p:spPr>
          <a:xfrm rot="-2136375">
            <a:off x="7039760" y="4081673"/>
            <a:ext cx="903279" cy="804794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rot="-2136375">
            <a:off x="8222185" y="4081673"/>
            <a:ext cx="903279" cy="804794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rot="2952156">
            <a:off x="5756777" y="4081644"/>
            <a:ext cx="903141" cy="80487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2952156">
            <a:off x="4474102" y="4066944"/>
            <a:ext cx="903141" cy="80487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rot="2952156">
            <a:off x="4987077" y="3200194"/>
            <a:ext cx="903141" cy="80487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8458875" y="4088975"/>
            <a:ext cx="429899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7239675" y="4088975"/>
            <a:ext cx="429899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020475" y="4088975"/>
            <a:ext cx="429899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725075" y="4165175"/>
            <a:ext cx="429899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182275" y="3250775"/>
            <a:ext cx="429899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5</a:t>
            </a:r>
          </a:p>
        </p:txBody>
      </p:sp>
      <p:graphicFrame>
        <p:nvGraphicFramePr>
          <p:cNvPr id="103" name="Shape 103"/>
          <p:cNvGraphicFramePr/>
          <p:nvPr/>
        </p:nvGraphicFramePr>
        <p:xfrm>
          <a:off x="231575" y="10188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{E627532E-C760-49E0-8C45-9C989B9638BA}</a:tableStyleId>
              </a:tblPr>
              <a:tblGrid>
                <a:gridCol w="382850"/>
                <a:gridCol w="3625425"/>
              </a:tblGrid>
              <a:tr h="434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Students</a:t>
                      </a:r>
                    </a:p>
                  </a:txBody>
                  <a:tcPr marT="91425" marB="91425" marR="91425" marL="91425"/>
                </a:tc>
              </a:tr>
              <a:tr h="740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Ascona, Concha, Lee, Lugo, Rogers, Rosario</a:t>
                      </a:r>
                    </a:p>
                  </a:txBody>
                  <a:tcPr marT="91425" marB="91425" marR="91425" marL="91425"/>
                </a:tc>
              </a:tr>
              <a:tr h="655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Franscisco, Garcia, Jenkins, Mcallen, Platt, Salazar</a:t>
                      </a:r>
                    </a:p>
                  </a:txBody>
                  <a:tcPr marT="91425" marB="91425" marR="91425" marL="91425"/>
                </a:tc>
              </a:tr>
              <a:tr h="859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Dillard, Dualeh, Ferrara, Mensah, Negron, Tatis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Shape 104"/>
          <p:cNvGraphicFramePr/>
          <p:nvPr/>
        </p:nvGraphicFramePr>
        <p:xfrm>
          <a:off x="4283575" y="1025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{E627532E-C760-49E0-8C45-9C989B9638BA}</a:tableStyleId>
              </a:tblPr>
              <a:tblGrid>
                <a:gridCol w="557350"/>
                <a:gridCol w="4186975"/>
              </a:tblGrid>
              <a:tr h="449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000"/>
                        <a:t>Students</a:t>
                      </a:r>
                    </a:p>
                  </a:txBody>
                  <a:tcPr marT="91425" marB="91425" marR="91425" marL="91425"/>
                </a:tc>
              </a:tr>
              <a:tr h="678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Campbell, Ortiz, Quinones, Razat, Rodriquez</a:t>
                      </a:r>
                    </a:p>
                  </a:txBody>
                  <a:tcPr marT="91425" marB="91425" marR="91425" marL="91425"/>
                </a:tc>
              </a:tr>
              <a:tr h="850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Hibri, Jackson,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Lopez, Razor, Rivera, Rivera, Vega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</a:t>
            </a:r>
            <a:r>
              <a:rPr b="1" lang="en"/>
              <a:t>String </a:t>
            </a:r>
            <a:r>
              <a:rPr lang="en"/>
              <a:t>is a sequence of the characters that you can enter on the keyboard enclosed in double quotes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 Addition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+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==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indent="457200" lvl="0" marL="2743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string-append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"b"</a:t>
            </a:r>
            <a:r>
              <a:rPr lang="en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==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"ab"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+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==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</a:p>
          <a:p>
            <a:pPr indent="457200" lvl="0" marL="2743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string-append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"ab"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"c"</a:t>
            </a:r>
            <a:r>
              <a:rPr lang="en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==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"abc"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+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2 2</a:t>
            </a:r>
            <a:r>
              <a:rPr lang="en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==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</a:p>
          <a:p>
            <a:pPr indent="457200" lvl="0" marL="2743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string-append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"c"</a:t>
            </a:r>
            <a:r>
              <a:rPr lang="en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==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 c"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586975" y="20111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lang="en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string-append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"what a 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"lovely 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"day"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for learning Racket"</a:t>
            </a:r>
            <a:r>
              <a:rPr lang="en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A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"what a lovely day for learning Racket"</a:t>
            </a:r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 Addition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1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1. Add the following two lines to the definitions area: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define</a:t>
            </a:r>
            <a:r>
              <a:rPr lang="en"/>
              <a:t> prefix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en"/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</a:t>
            </a:r>
            <a:r>
              <a:rPr lang="en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define </a:t>
            </a:r>
            <a:r>
              <a:rPr lang="en"/>
              <a:t>suffix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"world"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Then use string primitives to create an expression that concatenates prefix and suffix and adds "_" between them. When you run this program, you will see "hello_world" in the interactions area.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1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1. Add the following two lines to the definitions area: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define</a:t>
            </a:r>
            <a:r>
              <a:rPr lang="en"/>
              <a:t> prefix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en"/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</a:t>
            </a:r>
            <a:r>
              <a:rPr lang="en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define </a:t>
            </a:r>
            <a:r>
              <a:rPr lang="en"/>
              <a:t>suffix </a:t>
            </a:r>
            <a:r>
              <a:rPr lang="en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"world"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Then use string primitives to create an expression that concatenates prefix and suffix and adds "_" between them. When you run this program, you will see "hello_world" in the interactions area.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 Note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Note </a:t>
            </a:r>
            <a:r>
              <a:rPr lang="en"/>
              <a:t>We use 1String to refer to the keyboard characters that make up a String. For example, "red" consists of three such 1Strings: "r", "e", "d". As it turns out, there is a bit more to the definition of 1String but for now, thinking of them as Strings of length 1 is fine. End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Additional String Functions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add these to your class API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string-length </a:t>
            </a:r>
            <a:r>
              <a:rPr lang="en"/>
              <a:t>consumes a string and produces a (natural) number;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string-ith </a:t>
            </a:r>
            <a:r>
              <a:rPr lang="en"/>
              <a:t>consumes a string together with a natural number i and then extracts the 1String located at the ith position (counting from 0); and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number-&gt;string </a:t>
            </a:r>
            <a:r>
              <a:rPr lang="en"/>
              <a:t>consumes a number and produces a string.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math function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 are some of the operations on numbers that our language provides: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-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*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/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abs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 u="sng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add1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9"/>
              </a:rPr>
              <a:t>ceiling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0"/>
              </a:rPr>
              <a:t>denominator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1"/>
              </a:rPr>
              <a:t>exact-&gt;inexact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2"/>
              </a:rPr>
              <a:t>expt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3"/>
              </a:rPr>
              <a:t>floor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4"/>
              </a:rPr>
              <a:t>gcd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5"/>
              </a:rPr>
              <a:t>log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6"/>
              </a:rPr>
              <a:t>max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7"/>
              </a:rPr>
              <a:t>numerator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8"/>
              </a:rPr>
              <a:t>quotient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19"/>
              </a:rPr>
              <a:t>random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0"/>
              </a:rPr>
              <a:t>remainder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1"/>
              </a:rPr>
              <a:t>sqr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22"/>
              </a:rPr>
              <a:t>tan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Knowledge: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do we define new identifiers in Racket?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Skills: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 and use variables in Racket programs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460950" y="1919075"/>
            <a:ext cx="8222100" cy="282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Quiz 00.03 - 10 minutes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From last class (teacher talk) - 10 minutes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From last class: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48775" y="1829300"/>
            <a:ext cx="8771399" cy="322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image-width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circle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"solid"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843C2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843C2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From last class: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48775" y="1829300"/>
            <a:ext cx="8771399" cy="322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image-width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circle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"solid"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;circle : Number String String -&gt; Image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843C2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843C2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From last class: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48775" y="1829300"/>
            <a:ext cx="8771399" cy="322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image-width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circle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"solid"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;circle : Number String String -&gt; Image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843C2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;takes in radius, mode, color and produces a circle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843C2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From last class: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48775" y="1829300"/>
            <a:ext cx="8771399" cy="322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image-width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circle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"solid"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;circle : Number String String -&gt; Image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843C2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;takes in radius, mode, color and produces a circle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843C2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2" name="Shape 142"/>
          <p:cNvCxnSpPr/>
          <p:nvPr/>
        </p:nvCxnSpPr>
        <p:spPr>
          <a:xfrm flipH="1">
            <a:off x="2619824" y="2696400"/>
            <a:ext cx="45900" cy="64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3" name="Shape 143"/>
          <p:cNvCxnSpPr/>
          <p:nvPr/>
        </p:nvCxnSpPr>
        <p:spPr>
          <a:xfrm flipH="1">
            <a:off x="3574874" y="2627375"/>
            <a:ext cx="45900" cy="64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4" name="Shape 144"/>
          <p:cNvCxnSpPr/>
          <p:nvPr/>
        </p:nvCxnSpPr>
        <p:spPr>
          <a:xfrm flipH="1">
            <a:off x="4806099" y="2627375"/>
            <a:ext cx="45900" cy="64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Order of evaluation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77A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+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