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599" cy="897599"/>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599" cy="897599"/>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599"/>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899"/>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67" name="Shape 67"/>
        <p:cNvGrpSpPr/>
        <p:nvPr/>
      </p:nvGrpSpPr>
      <p:grpSpPr>
        <a:xfrm>
          <a:off x="0" y="0"/>
          <a:ext cx="0" cy="0"/>
          <a:chOff x="0" y="0"/>
          <a:chExt cx="0" cy="0"/>
        </a:xfrm>
      </p:grpSpPr>
      <p:sp>
        <p:nvSpPr>
          <p:cNvPr id="68" name="Shape 68"/>
          <p:cNvSpPr/>
          <p:nvPr/>
        </p:nvSpPr>
        <p:spPr>
          <a:xfrm flipH="1">
            <a:off x="8246400" y="4245925"/>
            <a:ext cx="897599" cy="897599"/>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69" name="Shape 69"/>
          <p:cNvSpPr/>
          <p:nvPr/>
        </p:nvSpPr>
        <p:spPr>
          <a:xfrm flipH="1">
            <a:off x="8246400" y="4245875"/>
            <a:ext cx="897599" cy="897599"/>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70" name="Shape 70"/>
          <p:cNvSpPr txBox="1"/>
          <p:nvPr>
            <p:ph type="ctrTitle"/>
          </p:nvPr>
        </p:nvSpPr>
        <p:spPr>
          <a:xfrm>
            <a:off x="390525" y="1819275"/>
            <a:ext cx="8222100" cy="933599"/>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71" name="Shape 71"/>
          <p:cNvSpPr txBox="1"/>
          <p:nvPr>
            <p:ph idx="1" type="subTitle"/>
          </p:nvPr>
        </p:nvSpPr>
        <p:spPr>
          <a:xfrm>
            <a:off x="390525" y="2789130"/>
            <a:ext cx="8222100" cy="432899"/>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72" name="Shape 72"/>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73" name="Shape 73"/>
        <p:cNvGrpSpPr/>
        <p:nvPr/>
      </p:nvGrpSpPr>
      <p:grpSpPr>
        <a:xfrm>
          <a:off x="0" y="0"/>
          <a:ext cx="0" cy="0"/>
          <a:chOff x="0" y="0"/>
          <a:chExt cx="0" cy="0"/>
        </a:xfrm>
      </p:grpSpPr>
      <p:sp>
        <p:nvSpPr>
          <p:cNvPr id="74" name="Shape 74"/>
          <p:cNvSpPr txBox="1"/>
          <p:nvPr>
            <p:ph type="title"/>
          </p:nvPr>
        </p:nvSpPr>
        <p:spPr>
          <a:xfrm>
            <a:off x="460950" y="2065350"/>
            <a:ext cx="8222100" cy="1012799"/>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75" name="Shape 75"/>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76" name="Shape 76"/>
        <p:cNvGrpSpPr/>
        <p:nvPr/>
      </p:nvGrpSpPr>
      <p:grpSpPr>
        <a:xfrm>
          <a:off x="0" y="0"/>
          <a:ext cx="0" cy="0"/>
          <a:chOff x="0" y="0"/>
          <a:chExt cx="0" cy="0"/>
        </a:xfrm>
      </p:grpSpPr>
      <p:sp>
        <p:nvSpPr>
          <p:cNvPr id="77" name="Shape 77"/>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78" name="Shape 78"/>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79" name="Shape 79"/>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80" name="Shape 80"/>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81" name="Shape 8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82" name="Shape 82"/>
        <p:cNvGrpSpPr/>
        <p:nvPr/>
      </p:nvGrpSpPr>
      <p:grpSpPr>
        <a:xfrm>
          <a:off x="0" y="0"/>
          <a:ext cx="0" cy="0"/>
          <a:chOff x="0" y="0"/>
          <a:chExt cx="0" cy="0"/>
        </a:xfrm>
      </p:grpSpPr>
      <p:sp>
        <p:nvSpPr>
          <p:cNvPr id="83" name="Shape 83"/>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84" name="Shape 8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85" name="Shape 85"/>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86" name="Shape 86"/>
          <p:cNvSpPr txBox="1"/>
          <p:nvPr>
            <p:ph idx="1" type="body"/>
          </p:nvPr>
        </p:nvSpPr>
        <p:spPr>
          <a:xfrm>
            <a:off x="47190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87" name="Shape 87"/>
          <p:cNvSpPr txBox="1"/>
          <p:nvPr>
            <p:ph idx="2" type="body"/>
          </p:nvPr>
        </p:nvSpPr>
        <p:spPr>
          <a:xfrm>
            <a:off x="469425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88" name="Shape 88"/>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89" name="Shape 89"/>
        <p:cNvGrpSpPr/>
        <p:nvPr/>
      </p:nvGrpSpPr>
      <p:grpSpPr>
        <a:xfrm>
          <a:off x="0" y="0"/>
          <a:ext cx="0" cy="0"/>
          <a:chOff x="0" y="0"/>
          <a:chExt cx="0" cy="0"/>
        </a:xfrm>
      </p:grpSpPr>
      <p:sp>
        <p:nvSpPr>
          <p:cNvPr id="90" name="Shape 90"/>
          <p:cNvSpPr/>
          <p:nvPr/>
        </p:nvSpPr>
        <p:spPr>
          <a:xfrm flipH="1" rot="10800000">
            <a:off x="0" y="656399"/>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91" name="Shape 91"/>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92" name="Shape 92"/>
          <p:cNvSpPr txBox="1"/>
          <p:nvPr>
            <p:ph type="title"/>
          </p:nvPr>
        </p:nvSpPr>
        <p:spPr>
          <a:xfrm>
            <a:off x="98250" y="16350"/>
            <a:ext cx="8826599"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93" name="Shape 93"/>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94" name="Shape 94"/>
        <p:cNvGrpSpPr/>
        <p:nvPr/>
      </p:nvGrpSpPr>
      <p:grpSpPr>
        <a:xfrm>
          <a:off x="0" y="0"/>
          <a:ext cx="0" cy="0"/>
          <a:chOff x="0" y="0"/>
          <a:chExt cx="0" cy="0"/>
        </a:xfrm>
      </p:grpSpPr>
      <p:sp>
        <p:nvSpPr>
          <p:cNvPr id="95" name="Shape 95"/>
          <p:cNvSpPr txBox="1"/>
          <p:nvPr/>
        </p:nvSpPr>
        <p:spPr>
          <a:xfrm flipH="1" rot="10800000">
            <a:off x="3276600" y="25"/>
            <a:ext cx="58674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96" name="Shape 96"/>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97" name="Shape 97"/>
          <p:cNvSpPr txBox="1"/>
          <p:nvPr>
            <p:ph type="title"/>
          </p:nvPr>
        </p:nvSpPr>
        <p:spPr>
          <a:xfrm>
            <a:off x="226077" y="357800"/>
            <a:ext cx="2807999" cy="9533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98" name="Shape 98"/>
          <p:cNvSpPr txBox="1"/>
          <p:nvPr>
            <p:ph idx="1" type="body"/>
          </p:nvPr>
        </p:nvSpPr>
        <p:spPr>
          <a:xfrm>
            <a:off x="226075" y="1465800"/>
            <a:ext cx="2807999" cy="3163499"/>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99" name="Shape 99"/>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100" name="Shape 100"/>
        <p:cNvGrpSpPr/>
        <p:nvPr/>
      </p:nvGrpSpPr>
      <p:grpSpPr>
        <a:xfrm>
          <a:off x="0" y="0"/>
          <a:ext cx="0" cy="0"/>
          <a:chOff x="0" y="0"/>
          <a:chExt cx="0" cy="0"/>
        </a:xfrm>
      </p:grpSpPr>
      <p:sp>
        <p:nvSpPr>
          <p:cNvPr id="101" name="Shape 101"/>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102" name="Shape 102"/>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103" name="Shape 103"/>
        <p:cNvGrpSpPr/>
        <p:nvPr/>
      </p:nvGrpSpPr>
      <p:grpSpPr>
        <a:xfrm>
          <a:off x="0" y="0"/>
          <a:ext cx="0" cy="0"/>
          <a:chOff x="0" y="0"/>
          <a:chExt cx="0" cy="0"/>
        </a:xfrm>
      </p:grpSpPr>
      <p:sp>
        <p:nvSpPr>
          <p:cNvPr id="104" name="Shape 104"/>
          <p:cNvSpPr/>
          <p:nvPr/>
        </p:nvSpPr>
        <p:spPr>
          <a:xfrm flipH="1">
            <a:off x="0" y="0"/>
            <a:ext cx="45720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105" name="Shape 105"/>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106" name="Shape 106"/>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107" name="Shape 107"/>
          <p:cNvSpPr txBox="1"/>
          <p:nvPr>
            <p:ph idx="1" type="subTitle"/>
          </p:nvPr>
        </p:nvSpPr>
        <p:spPr>
          <a:xfrm>
            <a:off x="265500" y="2779466"/>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08" name="Shape 108"/>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109" name="Shape 109"/>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799"/>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10" name="Shape 110"/>
        <p:cNvGrpSpPr/>
        <p:nvPr/>
      </p:nvGrpSpPr>
      <p:grpSpPr>
        <a:xfrm>
          <a:off x="0" y="0"/>
          <a:ext cx="0" cy="0"/>
          <a:chOff x="0" y="0"/>
          <a:chExt cx="0" cy="0"/>
        </a:xfrm>
      </p:grpSpPr>
      <p:sp>
        <p:nvSpPr>
          <p:cNvPr id="111" name="Shape 111"/>
          <p:cNvSpPr txBox="1"/>
          <p:nvPr/>
        </p:nvSpPr>
        <p:spPr>
          <a:xfrm flipH="1" rot="10800000">
            <a:off x="0" y="0"/>
            <a:ext cx="9144000" cy="46958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112" name="Shape 112"/>
          <p:cNvSpPr/>
          <p:nvPr/>
        </p:nvSpPr>
        <p:spPr>
          <a:xfrm flipH="1" rot="10800000">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113" name="Shape 113"/>
          <p:cNvSpPr txBox="1"/>
          <p:nvPr>
            <p:ph idx="1" type="body"/>
          </p:nvPr>
        </p:nvSpPr>
        <p:spPr>
          <a:xfrm>
            <a:off x="57150" y="4696825"/>
            <a:ext cx="8381999"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114" name="Shape 11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115" name="Shape 115"/>
        <p:cNvGrpSpPr/>
        <p:nvPr/>
      </p:nvGrpSpPr>
      <p:grpSpPr>
        <a:xfrm>
          <a:off x="0" y="0"/>
          <a:ext cx="0" cy="0"/>
          <a:chOff x="0" y="0"/>
          <a:chExt cx="0" cy="0"/>
        </a:xfrm>
      </p:grpSpPr>
      <p:sp>
        <p:nvSpPr>
          <p:cNvPr id="116" name="Shape 116"/>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117" name="Shape 117"/>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18" name="Shape 118"/>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119" name="Shape 119"/>
        <p:cNvGrpSpPr/>
        <p:nvPr/>
      </p:nvGrpSpPr>
      <p:grpSpPr>
        <a:xfrm>
          <a:off x="0" y="0"/>
          <a:ext cx="0" cy="0"/>
          <a:chOff x="0" y="0"/>
          <a:chExt cx="0" cy="0"/>
        </a:xfrm>
      </p:grpSpPr>
      <p:sp>
        <p:nvSpPr>
          <p:cNvPr id="120" name="Shape 12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399"/>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599"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7999" cy="9533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7999" cy="3163499"/>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8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1999"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699"/>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SzPct val="100000"/>
              <a:buFont typeface="Roboto"/>
              <a:defRPr sz="2400">
                <a:latin typeface="Roboto"/>
                <a:ea typeface="Roboto"/>
                <a:cs typeface="Roboto"/>
                <a:sym typeface="Roboto"/>
              </a:defRPr>
            </a:lvl1pPr>
            <a:lvl2pPr lvl="1">
              <a:lnSpc>
                <a:spcPct val="115000"/>
              </a:lnSpc>
              <a:spcBef>
                <a:spcPts val="0"/>
              </a:spcBef>
              <a:spcAft>
                <a:spcPts val="1600"/>
              </a:spcAft>
              <a:buSzPct val="100000"/>
              <a:buFont typeface="Roboto"/>
              <a:defRPr sz="2400">
                <a:latin typeface="Roboto"/>
                <a:ea typeface="Roboto"/>
                <a:cs typeface="Roboto"/>
                <a:sym typeface="Roboto"/>
              </a:defRPr>
            </a:lvl2pPr>
            <a:lvl3pPr lvl="2">
              <a:lnSpc>
                <a:spcPct val="115000"/>
              </a:lnSpc>
              <a:spcBef>
                <a:spcPts val="0"/>
              </a:spcBef>
              <a:spcAft>
                <a:spcPts val="1600"/>
              </a:spcAft>
              <a:buSzPct val="100000"/>
              <a:buFont typeface="Roboto"/>
              <a:defRPr sz="2400">
                <a:latin typeface="Roboto"/>
                <a:ea typeface="Roboto"/>
                <a:cs typeface="Roboto"/>
                <a:sym typeface="Roboto"/>
              </a:defRPr>
            </a:lvl3pPr>
            <a:lvl4pPr lvl="3">
              <a:lnSpc>
                <a:spcPct val="115000"/>
              </a:lnSpc>
              <a:spcBef>
                <a:spcPts val="0"/>
              </a:spcBef>
              <a:spcAft>
                <a:spcPts val="1600"/>
              </a:spcAft>
              <a:buSzPct val="100000"/>
              <a:buFont typeface="Roboto"/>
              <a:defRPr sz="2400">
                <a:latin typeface="Roboto"/>
                <a:ea typeface="Roboto"/>
                <a:cs typeface="Roboto"/>
                <a:sym typeface="Roboto"/>
              </a:defRPr>
            </a:lvl4pPr>
            <a:lvl5pPr lvl="4">
              <a:lnSpc>
                <a:spcPct val="115000"/>
              </a:lnSpc>
              <a:spcBef>
                <a:spcPts val="0"/>
              </a:spcBef>
              <a:spcAft>
                <a:spcPts val="1600"/>
              </a:spcAft>
              <a:buSzPct val="100000"/>
              <a:buFont typeface="Roboto"/>
              <a:defRPr sz="2400">
                <a:latin typeface="Roboto"/>
                <a:ea typeface="Roboto"/>
                <a:cs typeface="Roboto"/>
                <a:sym typeface="Roboto"/>
              </a:defRPr>
            </a:lvl5pPr>
            <a:lvl6pPr lvl="5">
              <a:lnSpc>
                <a:spcPct val="115000"/>
              </a:lnSpc>
              <a:spcBef>
                <a:spcPts val="0"/>
              </a:spcBef>
              <a:spcAft>
                <a:spcPts val="1600"/>
              </a:spcAft>
              <a:buSzPct val="100000"/>
              <a:buFont typeface="Roboto"/>
              <a:defRPr sz="2400">
                <a:latin typeface="Roboto"/>
                <a:ea typeface="Roboto"/>
                <a:cs typeface="Roboto"/>
                <a:sym typeface="Roboto"/>
              </a:defRPr>
            </a:lvl6pPr>
            <a:lvl7pPr lvl="6">
              <a:lnSpc>
                <a:spcPct val="115000"/>
              </a:lnSpc>
              <a:spcBef>
                <a:spcPts val="0"/>
              </a:spcBef>
              <a:spcAft>
                <a:spcPts val="1600"/>
              </a:spcAft>
              <a:buSzPct val="100000"/>
              <a:buFont typeface="Roboto"/>
              <a:defRPr sz="2400">
                <a:latin typeface="Roboto"/>
                <a:ea typeface="Roboto"/>
                <a:cs typeface="Roboto"/>
                <a:sym typeface="Roboto"/>
              </a:defRPr>
            </a:lvl7pPr>
            <a:lvl8pPr lvl="7">
              <a:lnSpc>
                <a:spcPct val="115000"/>
              </a:lnSpc>
              <a:spcBef>
                <a:spcPts val="0"/>
              </a:spcBef>
              <a:spcAft>
                <a:spcPts val="1600"/>
              </a:spcAft>
              <a:buSzPct val="100000"/>
              <a:buFont typeface="Roboto"/>
              <a:defRPr sz="2400">
                <a:latin typeface="Roboto"/>
                <a:ea typeface="Roboto"/>
                <a:cs typeface="Roboto"/>
                <a:sym typeface="Roboto"/>
              </a:defRPr>
            </a:lvl8pPr>
            <a:lvl9pPr lvl="8">
              <a:lnSpc>
                <a:spcPct val="115000"/>
              </a:lnSpc>
              <a:spcBef>
                <a:spcPts val="0"/>
              </a:spcBef>
              <a:spcAft>
                <a:spcPts val="1600"/>
              </a:spcAft>
              <a:buSzPct val="100000"/>
              <a:buFont typeface="Roboto"/>
              <a:defRPr sz="2400">
                <a:latin typeface="Roboto"/>
                <a:ea typeface="Roboto"/>
                <a:cs typeface="Roboto"/>
                <a:sym typeface="Roboto"/>
              </a:defRPr>
            </a:lvl9pPr>
          </a:lstStyle>
          <a:p/>
        </p:txBody>
      </p:sp>
      <p:sp>
        <p:nvSpPr>
          <p:cNvPr id="8" name="Shape 8"/>
          <p:cNvSpPr txBox="1"/>
          <p:nvPr>
            <p:ph idx="12" type="sldNum"/>
          </p:nvPr>
        </p:nvSpPr>
        <p:spPr>
          <a:xfrm>
            <a:off x="8523541" y="4695623"/>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63" name="Shape 63"/>
        <p:cNvGrpSpPr/>
        <p:nvPr/>
      </p:nvGrpSpPr>
      <p:grpSpPr>
        <a:xfrm>
          <a:off x="0" y="0"/>
          <a:ext cx="0" cy="0"/>
          <a:chOff x="0" y="0"/>
          <a:chExt cx="0" cy="0"/>
        </a:xfrm>
      </p:grpSpPr>
      <p:sp>
        <p:nvSpPr>
          <p:cNvPr id="64" name="Shape 64"/>
          <p:cNvSpPr txBox="1"/>
          <p:nvPr>
            <p:ph type="title"/>
          </p:nvPr>
        </p:nvSpPr>
        <p:spPr>
          <a:xfrm>
            <a:off x="471900" y="738725"/>
            <a:ext cx="8222100" cy="767699"/>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65" name="Shape 65"/>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66" name="Shape 66"/>
          <p:cNvSpPr txBox="1"/>
          <p:nvPr>
            <p:ph idx="12" type="sldNum"/>
          </p:nvPr>
        </p:nvSpPr>
        <p:spPr>
          <a:xfrm>
            <a:off x="8523541" y="4695623"/>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hyperlink" Target="http://docs.racket-lang.org/htdp-langs/beginner.html#%28form._%28%28lib._lang%2Fhtdp-beginner..rkt%29._define%29%29" TargetMode="External"/><Relationship Id="rId4" Type="http://schemas.openxmlformats.org/officeDocument/2006/relationships/hyperlink" Target="http://docs.racket-lang.org/htdp-langs/beginner.html#%28form._%28%28lib._lang%2Fhtdp-beginner..rkt%29._define%29%29"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hyperlink" Target="http://docs.racket-lang.org/htdp-langs/beginner.html#%28form._%28%28lib._lang%2Fhtdp-beginner..rkt%29._define%29%2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hyperlink" Target="http://docs.racket-lang.org/htdp-langs/beginner.html#%28form._%28%28lib._lang%2Fhtdp-beginner..rkt%29._define%29%29" TargetMode="External"/><Relationship Id="rId4" Type="http://schemas.openxmlformats.org/officeDocument/2006/relationships/hyperlink" Target="http://docs.racket-lang.org/htdp-langs/beginner.html#%28form._%28%28lib._lang%2Fhtdp-beginner..rkt%29._......%29%29" TargetMode="External"/><Relationship Id="rId5" Type="http://schemas.openxmlformats.org/officeDocument/2006/relationships/hyperlink" Target="http://docs.racket-lang.org/htdp-langs/beginner.html#%28form._%28%28lib._lang%2Fhtdp-beginner..rkt%29._define%29%29" TargetMode="External"/><Relationship Id="rId6" Type="http://schemas.openxmlformats.org/officeDocument/2006/relationships/hyperlink" Target="http://docs.racket-lang.org/htdp-langs/beginner.html#%28form._%28%28lib._lang%2Fhtdp-beginner..rkt%29._if%29%29" TargetMode="External"/><Relationship Id="rId7" Type="http://schemas.openxmlformats.org/officeDocument/2006/relationships/hyperlink" Target="http://docs.racket-lang.org/htdp-langs/beginner.html#%28def._htdp-beginner._%28%28lib._lang%2Fhtdp-beginner..rkt%29._string~3d~3f%29%29" TargetMode="External"/><Relationship Id="rId8" Type="http://schemas.openxmlformats.org/officeDocument/2006/relationships/hyperlink" Target="http://docs.racket-lang.org/htdp-langs/beginner.html#%28form._%28%28lib._lang%2Fhtdp-beginner..rkt%29._......%29%29"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hyperlink" Target="http://docs.racket-lang.org/htdp-langs/beginner.html#%28def._htdp-beginner._%28%28lib._lang%2Fhtdp-beginner..rkt%29._string-length%29%29"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hyperlink" Target="http://docs.racket-lang.org/htdp-langs/beginner.html#%28def._htdp-beginner._%28%28lib._lang%2Fhtdp-beginner..rkt%29._string-length%29%29"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hyperlink" Target="http://docs.racket-lang.org/htdp-langs/beginner.html#%28form._%28%28lib._lang%2Fhtdp-beginner..rkt%29._define%29%29" TargetMode="External"/><Relationship Id="rId4" Type="http://schemas.openxmlformats.org/officeDocument/2006/relationships/hyperlink" Target="http://docs.racket-lang.org/htdp-langs/beginner.html#%28form._%28%28lib._lang%2Fhtdp-beginner..rkt%29._......%29%29" TargetMode="External"/><Relationship Id="rId5" Type="http://schemas.openxmlformats.org/officeDocument/2006/relationships/hyperlink" Target="http://docs.racket-lang.org/htdp-langs/beginner.html#%28def._htdp-beginner._%28%28lib._lang%2Fhtdp-beginner..rkt%29._string-length%29%29"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hyperlink" Target="http://docs.racket-lang.org/htdp-langs/beginner.html#%28def._htdp-beginner._%28%28lib._lang%2Fhtdp-beginner..rkt%29._number~3f%29%29" TargetMode="External"/><Relationship Id="rId4" Type="http://schemas.openxmlformats.org/officeDocument/2006/relationships/hyperlink" Target="http://docs.racket-lang.org/htdp-langs/beginner.html#%28def._htdp-beginner._%28%28lib._lang%2Fhtdp-beginner..rkt%29._number~3f%29%29" TargetMode="External"/><Relationship Id="rId5" Type="http://schemas.openxmlformats.org/officeDocument/2006/relationships/hyperlink" Target="http://docs.racket-lang.org/htdp-langs/beginner.html#%28def._htdp-beginner._%28%28lib._lang%2Fhtdp-beginner..rkt%29._pi%29%29" TargetMode="External"/><Relationship Id="rId6" Type="http://schemas.openxmlformats.org/officeDocument/2006/relationships/hyperlink" Target="http://docs.racket-lang.org/htdp-langs/beginner.html#%28def._htdp-beginner._%28%28lib._lang%2Fhtdp-beginner..rkt%29._number~3f%29%29" TargetMode="External"/><Relationship Id="rId7" Type="http://schemas.openxmlformats.org/officeDocument/2006/relationships/hyperlink" Target="http://docs.racket-lang.org/htdp-langs/beginner.html#%28def._htdp-beginner._%28%28lib._lang%2Fhtdp-beginner..rkt%29._number~3f%29%29"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hyperlink" Target="http://docs.racket-lang.org/htdp-langs/beginner.html#%28form._%28%28lib._lang%2Fhtdp-beginner..rkt%29._define%29%29" TargetMode="External"/><Relationship Id="rId4" Type="http://schemas.openxmlformats.org/officeDocument/2006/relationships/hyperlink" Target="http://docs.racket-lang.org/htdp-langs/beginner.html#%28form._%28%28lib._lang%2Fhtdp-beginner..rkt%29._......%29%29" TargetMode="External"/><Relationship Id="rId5" Type="http://schemas.openxmlformats.org/officeDocument/2006/relationships/hyperlink" Target="http://docs.racket-lang.org/htdp-langs/beginner.html#%28form._%28%28lib._lang%2Fhtdp-beginner..rkt%29._if%29%29" TargetMode="External"/><Relationship Id="rId6" Type="http://schemas.openxmlformats.org/officeDocument/2006/relationships/hyperlink" Target="http://docs.racket-lang.org/htdp-langs/beginner.html#%28def._htdp-beginner._%28%28lib._lang%2Fhtdp-beginner..rkt%29._string~3f%29%29" TargetMode="External"/><Relationship Id="rId7" Type="http://schemas.openxmlformats.org/officeDocument/2006/relationships/hyperlink" Target="http://docs.racket-lang.org/htdp-langs/beginner.html#%28def._htdp-beginner._%28%28lib._lang%2Fhtdp-beginner..rkt%29._string-length%29%29" TargetMode="External"/><Relationship Id="rId8" Type="http://schemas.openxmlformats.org/officeDocument/2006/relationships/hyperlink" Target="http://docs.racket-lang.org/htdp-langs/beginner.html#%28form._%28%28lib._lang%2Fhtdp-beginner..rkt%29._......%29%29"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hyperlink" Target="http://docs.racket-lang.org/htdp-langs/beginner.html#%28form._%28%28lib._lang%2Fhtdp-beginner..rkt%29._define%29%29" TargetMode="External"/><Relationship Id="rId4" Type="http://schemas.openxmlformats.org/officeDocument/2006/relationships/hyperlink" Target="http://docs.racket-lang.org/htdp-langs/beginner.html#%28form._%28%28lib._lang%2Fhtdp-beginner..rkt%29._......%29%29" TargetMode="External"/><Relationship Id="rId5" Type="http://schemas.openxmlformats.org/officeDocument/2006/relationships/hyperlink" Target="http://docs.racket-lang.org/htdp-langs/beginner.html#%28form._%28%28lib._lang%2Fhtdp-beginner..rkt%29._if%29%29" TargetMode="External"/><Relationship Id="rId6" Type="http://schemas.openxmlformats.org/officeDocument/2006/relationships/hyperlink" Target="http://docs.racket-lang.org/htdp-langs/beginner.html#%28def._htdp-beginner._%28%28lib._lang%2Fhtdp-beginner..rkt%29._string~3f%29%29" TargetMode="External"/><Relationship Id="rId7" Type="http://schemas.openxmlformats.org/officeDocument/2006/relationships/hyperlink" Target="http://docs.racket-lang.org/htdp-langs/beginner.html#%28def._htdp-beginner._%28%28lib._lang%2Fhtdp-beginner..rkt%29._string-length%29%29"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hyperlink" Target="http://docs.racket-lang.org/htdp-langs/beginner.html#%28form._%28%28lib._lang%2Fhtdp-beginner..rkt%29._define%29%29"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Opening question</a:t>
            </a:r>
          </a:p>
        </p:txBody>
      </p:sp>
      <p:sp>
        <p:nvSpPr>
          <p:cNvPr id="126" name="Shape 12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 sz="2400">
                <a:solidFill>
                  <a:srgbClr val="000000"/>
                </a:solidFill>
              </a:rPr>
              <a:t>Using string primitives compose an expression that solves the following problem:</a:t>
            </a:r>
          </a:p>
          <a:p>
            <a:pPr lvl="0" rtl="0">
              <a:spcBef>
                <a:spcPts val="0"/>
              </a:spcBef>
              <a:buNone/>
            </a:pPr>
            <a:r>
              <a:rPr b="1" lang="en" sz="2400">
                <a:solidFill>
                  <a:srgbClr val="000000"/>
                </a:solidFill>
              </a:rPr>
              <a:t>Given any string, concatenate the first and last characters.</a:t>
            </a:r>
          </a:p>
          <a:p>
            <a:pPr lvl="0" rtl="0">
              <a:spcBef>
                <a:spcPts val="0"/>
              </a:spcBef>
              <a:buNone/>
            </a:pPr>
            <a:r>
              <a:rPr lang="en" sz="2400">
                <a:solidFill>
                  <a:srgbClr val="000000"/>
                </a:solidFill>
              </a:rPr>
              <a:t>Start with the following line of code </a:t>
            </a:r>
          </a:p>
          <a:p>
            <a:pPr lvl="0">
              <a:spcBef>
                <a:spcPts val="0"/>
              </a:spcBef>
              <a:buNone/>
            </a:pPr>
            <a:r>
              <a:rPr lang="en" sz="2400">
                <a:solidFill>
                  <a:srgbClr val="000000"/>
                </a:solidFill>
                <a:latin typeface="Consolas"/>
                <a:ea typeface="Consolas"/>
                <a:cs typeface="Consolas"/>
                <a:sym typeface="Consolas"/>
              </a:rPr>
              <a:t>(</a:t>
            </a:r>
            <a:r>
              <a:rPr lang="en" sz="2400">
                <a:solidFill>
                  <a:srgbClr val="0000FF"/>
                </a:solidFill>
                <a:latin typeface="Consolas"/>
                <a:ea typeface="Consolas"/>
                <a:cs typeface="Consolas"/>
                <a:sym typeface="Consolas"/>
              </a:rPr>
              <a:t>define</a:t>
            </a:r>
            <a:r>
              <a:rPr lang="en" sz="2400">
                <a:solidFill>
                  <a:srgbClr val="000000"/>
                </a:solidFill>
                <a:latin typeface="Consolas"/>
                <a:ea typeface="Consolas"/>
                <a:cs typeface="Consolas"/>
                <a:sym typeface="Consolas"/>
              </a:rPr>
              <a:t> str </a:t>
            </a:r>
            <a:r>
              <a:rPr lang="en" sz="2400">
                <a:solidFill>
                  <a:srgbClr val="274E13"/>
                </a:solidFill>
                <a:latin typeface="Consolas"/>
                <a:ea typeface="Consolas"/>
                <a:cs typeface="Consolas"/>
                <a:sym typeface="Consolas"/>
              </a:rPr>
              <a:t>“anything”</a:t>
            </a:r>
            <a:r>
              <a:rPr lang="en" sz="2400">
                <a:solidFill>
                  <a:srgbClr val="000000"/>
                </a:solidFill>
                <a:latin typeface="Consolas"/>
                <a:ea typeface="Consolas"/>
                <a:cs typeface="Consolas"/>
                <a:sym typeface="Consolas"/>
              </a:rPr>
              <a: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Help setting up lab</a:t>
            </a:r>
          </a:p>
        </p:txBody>
      </p:sp>
      <p:sp>
        <p:nvSpPr>
          <p:cNvPr id="205" name="Shape 205"/>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Does anyone have time after school to help install software for our class?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265500" y="1233175"/>
            <a:ext cx="4045199" cy="1482300"/>
          </a:xfrm>
          <a:prstGeom prst="rect">
            <a:avLst/>
          </a:prstGeom>
        </p:spPr>
        <p:txBody>
          <a:bodyPr anchorCtr="0" anchor="b" bIns="91425" lIns="91425" rIns="91425" tIns="91425">
            <a:noAutofit/>
          </a:bodyPr>
          <a:lstStyle/>
          <a:p>
            <a:pPr lvl="0">
              <a:spcBef>
                <a:spcPts val="0"/>
              </a:spcBef>
              <a:buNone/>
            </a:pPr>
            <a:r>
              <a:rPr lang="en"/>
              <a:t>From last class</a:t>
            </a:r>
          </a:p>
        </p:txBody>
      </p:sp>
      <p:sp>
        <p:nvSpPr>
          <p:cNvPr id="211" name="Shape 211"/>
          <p:cNvSpPr txBox="1"/>
          <p:nvPr>
            <p:ph idx="2" type="body"/>
          </p:nvPr>
        </p:nvSpPr>
        <p:spPr>
          <a:xfrm>
            <a:off x="4939500" y="724200"/>
            <a:ext cx="3837000" cy="3695099"/>
          </a:xfrm>
          <a:prstGeom prst="rect">
            <a:avLst/>
          </a:prstGeom>
        </p:spPr>
        <p:txBody>
          <a:bodyPr anchorCtr="0" anchor="ctr" bIns="91425" lIns="91425" rIns="91425" tIns="91425">
            <a:noAutofit/>
          </a:bodyPr>
          <a:lstStyle/>
          <a:p>
            <a:pPr lvl="0">
              <a:spcBef>
                <a:spcPts val="0"/>
              </a:spcBef>
              <a:buNone/>
            </a:pPr>
            <a:r>
              <a:rPr lang="en"/>
              <a:t>Evaluate expressions in Racket using Booleans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What could be the problem?</a:t>
            </a:r>
          </a:p>
        </p:txBody>
      </p:sp>
      <p:sp>
        <p:nvSpPr>
          <p:cNvPr id="217" name="Shape 217"/>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 sz="2400">
                <a:solidFill>
                  <a:srgbClr val="000000"/>
                </a:solidFill>
                <a:latin typeface="Courier New"/>
                <a:ea typeface="Courier New"/>
                <a:cs typeface="Courier New"/>
                <a:sym typeface="Courier New"/>
              </a:rPr>
              <a:t>(define x 2)</a:t>
            </a:r>
          </a:p>
          <a:p>
            <a:pPr lvl="0" rtl="0">
              <a:spcBef>
                <a:spcPts val="0"/>
              </a:spcBef>
              <a:buNone/>
            </a:pPr>
            <a:br>
              <a:rPr lang="en" sz="2400">
                <a:solidFill>
                  <a:srgbClr val="000000"/>
                </a:solidFill>
                <a:latin typeface="Courier New"/>
                <a:ea typeface="Courier New"/>
                <a:cs typeface="Courier New"/>
                <a:sym typeface="Courier New"/>
              </a:rPr>
            </a:br>
            <a:r>
              <a:rPr lang="en" sz="2400">
                <a:solidFill>
                  <a:srgbClr val="000000"/>
                </a:solidFill>
                <a:latin typeface="Courier New"/>
                <a:ea typeface="Courier New"/>
                <a:cs typeface="Courier New"/>
                <a:sym typeface="Courier New"/>
              </a:rPr>
              <a:t>and then compute its inverse:</a:t>
            </a:r>
          </a:p>
          <a:p>
            <a:pPr lvl="0">
              <a:spcBef>
                <a:spcPts val="0"/>
              </a:spcBef>
              <a:buNone/>
            </a:pPr>
            <a:br>
              <a:rPr lang="en" sz="2400">
                <a:solidFill>
                  <a:srgbClr val="000000"/>
                </a:solidFill>
                <a:latin typeface="Courier New"/>
                <a:ea typeface="Courier New"/>
                <a:cs typeface="Courier New"/>
                <a:sym typeface="Courier New"/>
              </a:rPr>
            </a:br>
            <a:r>
              <a:rPr lang="en" sz="2400">
                <a:solidFill>
                  <a:srgbClr val="000000"/>
                </a:solidFill>
                <a:latin typeface="Courier New"/>
                <a:ea typeface="Courier New"/>
                <a:cs typeface="Courier New"/>
                <a:sym typeface="Courier New"/>
              </a:rPr>
              <a:t>(define mult-inv-of-x (/ 1 x))</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471900" y="738725"/>
            <a:ext cx="8222100" cy="767699"/>
          </a:xfrm>
          <a:prstGeom prst="rect">
            <a:avLst/>
          </a:prstGeom>
        </p:spPr>
        <p:txBody>
          <a:bodyPr anchorCtr="0" anchor="b" bIns="91425" lIns="91425" rIns="91425" tIns="91425">
            <a:noAutofit/>
          </a:bodyPr>
          <a:lstStyle/>
          <a:p>
            <a:pPr lvl="0" rtl="0">
              <a:spcBef>
                <a:spcPts val="0"/>
              </a:spcBef>
              <a:buNone/>
            </a:pPr>
            <a:r>
              <a:rPr lang="en"/>
              <a:t>This would be a problem</a:t>
            </a:r>
          </a:p>
        </p:txBody>
      </p:sp>
      <p:sp>
        <p:nvSpPr>
          <p:cNvPr id="223" name="Shape 22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(define x </a:t>
            </a:r>
            <a:r>
              <a:rPr b="1" lang="en">
                <a:latin typeface="Courier New"/>
                <a:ea typeface="Courier New"/>
                <a:cs typeface="Courier New"/>
                <a:sym typeface="Courier New"/>
              </a:rPr>
              <a:t>0</a:t>
            </a:r>
            <a:r>
              <a:rPr lang="en">
                <a:latin typeface="Courier New"/>
                <a:ea typeface="Courier New"/>
                <a:cs typeface="Courier New"/>
                <a:sym typeface="Courier New"/>
              </a:rPr>
              <a:t>)</a:t>
            </a:r>
          </a:p>
          <a:p>
            <a:pPr lvl="0" rtl="0">
              <a:spcBef>
                <a:spcPts val="0"/>
              </a:spcBef>
              <a:buNone/>
            </a:pPr>
            <a:br>
              <a:rPr lang="en">
                <a:latin typeface="Courier New"/>
                <a:ea typeface="Courier New"/>
                <a:cs typeface="Courier New"/>
                <a:sym typeface="Courier New"/>
              </a:rPr>
            </a:br>
            <a:r>
              <a:rPr lang="en">
                <a:latin typeface="Courier New"/>
                <a:ea typeface="Courier New"/>
                <a:cs typeface="Courier New"/>
                <a:sym typeface="Courier New"/>
              </a:rPr>
              <a:t>and then compute its inverse:</a:t>
            </a:r>
          </a:p>
          <a:p>
            <a:pPr lvl="0" rtl="0">
              <a:spcBef>
                <a:spcPts val="0"/>
              </a:spcBef>
              <a:buNone/>
            </a:pPr>
            <a:br>
              <a:rPr lang="en">
                <a:latin typeface="Courier New"/>
                <a:ea typeface="Courier New"/>
                <a:cs typeface="Courier New"/>
                <a:sym typeface="Courier New"/>
              </a:rPr>
            </a:br>
            <a:r>
              <a:rPr lang="en">
                <a:latin typeface="Courier New"/>
                <a:ea typeface="Courier New"/>
                <a:cs typeface="Courier New"/>
                <a:sym typeface="Courier New"/>
              </a:rPr>
              <a:t>(define mult-inv-of-x (/ 1 x))</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Programs can check</a:t>
            </a:r>
          </a:p>
        </p:txBody>
      </p:sp>
      <p:sp>
        <p:nvSpPr>
          <p:cNvPr id="229" name="Shape 229"/>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600"/>
              </a:spcAft>
              <a:buNone/>
            </a:pPr>
            <a:r>
              <a:rPr lang="en" sz="2300">
                <a:latin typeface="Courier New"/>
                <a:ea typeface="Courier New"/>
                <a:cs typeface="Courier New"/>
                <a:sym typeface="Courier New"/>
              </a:rPr>
              <a:t>(define x </a:t>
            </a:r>
            <a:r>
              <a:rPr b="1" lang="en" sz="2300">
                <a:latin typeface="Courier New"/>
                <a:ea typeface="Courier New"/>
                <a:cs typeface="Courier New"/>
                <a:sym typeface="Courier New"/>
              </a:rPr>
              <a:t>0</a:t>
            </a:r>
            <a:r>
              <a:rPr lang="en" sz="2300">
                <a:latin typeface="Courier New"/>
                <a:ea typeface="Courier New"/>
                <a:cs typeface="Courier New"/>
                <a:sym typeface="Courier New"/>
              </a:rPr>
              <a:t>)</a:t>
            </a:r>
          </a:p>
          <a:p>
            <a:pPr lvl="0">
              <a:spcBef>
                <a:spcPts val="0"/>
              </a:spcBef>
              <a:buNone/>
            </a:pPr>
            <a:r>
              <a:rPr lang="en" sz="2300">
                <a:latin typeface="Courier New"/>
                <a:ea typeface="Courier New"/>
                <a:cs typeface="Courier New"/>
                <a:sym typeface="Courier New"/>
              </a:rPr>
              <a:t>(if (= x 0) 0 (/ 1 x))</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471900" y="738725"/>
            <a:ext cx="8222100" cy="767699"/>
          </a:xfrm>
          <a:prstGeom prst="rect">
            <a:avLst/>
          </a:prstGeom>
        </p:spPr>
        <p:txBody>
          <a:bodyPr anchorCtr="0" anchor="b" bIns="91425" lIns="91425" rIns="91425" tIns="91425">
            <a:noAutofit/>
          </a:bodyPr>
          <a:lstStyle/>
          <a:p>
            <a:pPr lvl="0" rtl="0">
              <a:spcBef>
                <a:spcPts val="0"/>
              </a:spcBef>
              <a:buNone/>
            </a:pPr>
            <a:r>
              <a:rPr lang="en"/>
              <a:t>Will this produce an error?</a:t>
            </a:r>
          </a:p>
        </p:txBody>
      </p:sp>
      <p:sp>
        <p:nvSpPr>
          <p:cNvPr id="235" name="Shape 235"/>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600"/>
              </a:spcAft>
              <a:buNone/>
            </a:pPr>
            <a:r>
              <a:rPr lang="en" sz="2300">
                <a:latin typeface="Courier New"/>
                <a:ea typeface="Courier New"/>
                <a:cs typeface="Courier New"/>
                <a:sym typeface="Courier New"/>
              </a:rPr>
              <a:t>(define x </a:t>
            </a:r>
            <a:r>
              <a:rPr b="1" lang="en" sz="2300">
                <a:latin typeface="Courier New"/>
                <a:ea typeface="Courier New"/>
                <a:cs typeface="Courier New"/>
                <a:sym typeface="Courier New"/>
              </a:rPr>
              <a:t>0</a:t>
            </a:r>
            <a:r>
              <a:rPr lang="en" sz="2300">
                <a:latin typeface="Courier New"/>
                <a:ea typeface="Courier New"/>
                <a:cs typeface="Courier New"/>
                <a:sym typeface="Courier New"/>
              </a:rPr>
              <a:t>)</a:t>
            </a:r>
          </a:p>
          <a:p>
            <a:pPr lvl="0" rtl="0">
              <a:spcBef>
                <a:spcPts val="0"/>
              </a:spcBef>
              <a:buNone/>
            </a:pPr>
            <a:r>
              <a:rPr lang="en" sz="2300">
                <a:latin typeface="Courier New"/>
                <a:ea typeface="Courier New"/>
                <a:cs typeface="Courier New"/>
                <a:sym typeface="Courier New"/>
              </a:rPr>
              <a:t>(if (= x 0) 0 (/ 1 x))</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471900" y="738725"/>
            <a:ext cx="8222100" cy="767699"/>
          </a:xfrm>
          <a:prstGeom prst="rect">
            <a:avLst/>
          </a:prstGeom>
        </p:spPr>
        <p:txBody>
          <a:bodyPr anchorCtr="0" anchor="b" bIns="91425" lIns="91425" rIns="91425" tIns="91425">
            <a:noAutofit/>
          </a:bodyPr>
          <a:lstStyle/>
          <a:p>
            <a:pPr lvl="0" rtl="0">
              <a:spcBef>
                <a:spcPts val="0"/>
              </a:spcBef>
              <a:buNone/>
            </a:pPr>
            <a:r>
              <a:rPr lang="en"/>
              <a:t>Will this produce an error?</a:t>
            </a:r>
          </a:p>
        </p:txBody>
      </p:sp>
      <p:sp>
        <p:nvSpPr>
          <p:cNvPr id="241" name="Shape 241"/>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600"/>
              </a:spcAft>
              <a:buNone/>
            </a:pPr>
            <a:r>
              <a:rPr lang="en" sz="2300">
                <a:latin typeface="Courier New"/>
                <a:ea typeface="Courier New"/>
                <a:cs typeface="Courier New"/>
                <a:sym typeface="Courier New"/>
              </a:rPr>
              <a:t>(define x </a:t>
            </a:r>
            <a:r>
              <a:rPr b="1" lang="en" sz="2300">
                <a:latin typeface="Courier New"/>
                <a:ea typeface="Courier New"/>
                <a:cs typeface="Courier New"/>
                <a:sym typeface="Courier New"/>
              </a:rPr>
              <a:t>0</a:t>
            </a:r>
            <a:r>
              <a:rPr lang="en" sz="2300">
                <a:latin typeface="Courier New"/>
                <a:ea typeface="Courier New"/>
                <a:cs typeface="Courier New"/>
                <a:sym typeface="Courier New"/>
              </a:rPr>
              <a:t>)</a:t>
            </a:r>
          </a:p>
          <a:p>
            <a:pPr lvl="0" rtl="0">
              <a:spcBef>
                <a:spcPts val="0"/>
              </a:spcBef>
              <a:buNone/>
            </a:pPr>
            <a:r>
              <a:rPr lang="en" sz="2300">
                <a:latin typeface="Courier New"/>
                <a:ea typeface="Courier New"/>
                <a:cs typeface="Courier New"/>
                <a:sym typeface="Courier New"/>
              </a:rPr>
              <a:t>(if (= x 0) 0 (/ 1 x))</a:t>
            </a:r>
          </a:p>
        </p:txBody>
      </p:sp>
      <p:cxnSp>
        <p:nvCxnSpPr>
          <p:cNvPr id="242" name="Shape 242"/>
          <p:cNvCxnSpPr/>
          <p:nvPr/>
        </p:nvCxnSpPr>
        <p:spPr>
          <a:xfrm rot="10800000">
            <a:off x="3774425" y="3105150"/>
            <a:ext cx="739199" cy="746999"/>
          </a:xfrm>
          <a:prstGeom prst="straightConnector1">
            <a:avLst/>
          </a:prstGeom>
          <a:noFill/>
          <a:ln cap="flat" cmpd="sng" w="38100">
            <a:solidFill>
              <a:schemeClr val="dk2"/>
            </a:solidFill>
            <a:prstDash val="solid"/>
            <a:round/>
            <a:headEnd len="lg" w="lg" type="none"/>
            <a:tailEnd len="lg" w="lg" type="triangle"/>
          </a:ln>
        </p:spPr>
      </p:cxnSp>
      <p:sp>
        <p:nvSpPr>
          <p:cNvPr id="243" name="Shape 243"/>
          <p:cNvSpPr txBox="1"/>
          <p:nvPr/>
        </p:nvSpPr>
        <p:spPr>
          <a:xfrm>
            <a:off x="4801575" y="3564225"/>
            <a:ext cx="2381399" cy="1143900"/>
          </a:xfrm>
          <a:prstGeom prst="rect">
            <a:avLst/>
          </a:prstGeom>
          <a:noFill/>
          <a:ln>
            <a:noFill/>
          </a:ln>
        </p:spPr>
        <p:txBody>
          <a:bodyPr anchorCtr="0" anchor="t" bIns="91425" lIns="91425" rIns="91425" tIns="91425">
            <a:noAutofit/>
          </a:bodyPr>
          <a:lstStyle/>
          <a:p>
            <a:pPr lvl="0">
              <a:spcBef>
                <a:spcPts val="0"/>
              </a:spcBef>
              <a:buNone/>
            </a:pPr>
            <a:r>
              <a:rPr lang="en"/>
              <a:t>Shouldn’t this expression produce an error?</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
              <a:t>This if expression contains the sub-expressions (= x 0), 0, and (/ 1 x). The evaluation of this expression proceeds in two steps:</a:t>
            </a:r>
          </a:p>
          <a:p>
            <a:pPr indent="-228600" lvl="0" marL="457200" rtl="0">
              <a:spcBef>
                <a:spcPts val="0"/>
              </a:spcBef>
              <a:buAutoNum type="arabicPeriod"/>
            </a:pPr>
            <a:r>
              <a:rPr b="1" lang="en"/>
              <a:t>The first expression is always evaluated. Its result must be a Boolean.</a:t>
            </a:r>
          </a:p>
          <a:p>
            <a:pPr indent="-228600" lvl="0" marL="457200" rtl="0">
              <a:spcBef>
                <a:spcPts val="0"/>
              </a:spcBef>
              <a:buAutoNum type="arabicPeriod"/>
            </a:pPr>
            <a:r>
              <a:rPr b="1" lang="en"/>
              <a:t>If the result of the first expression is </a:t>
            </a:r>
            <a:r>
              <a:rPr b="1" lang="en">
                <a:solidFill>
                  <a:schemeClr val="accent2"/>
                </a:solidFill>
              </a:rPr>
              <a:t>#true</a:t>
            </a:r>
            <a:r>
              <a:rPr b="1" lang="en"/>
              <a:t>, then the second expression is evaluated; otherwise the third one. Whatever their results are, they are also the result of the entire if expression.</a:t>
            </a:r>
          </a:p>
          <a:p>
            <a:pPr lvl="0">
              <a:spcBef>
                <a:spcPts val="0"/>
              </a:spcBef>
              <a:buNone/>
            </a:pPr>
            <a:r>
              <a:t/>
            </a:r>
            <a:endParaRPr/>
          </a:p>
        </p:txBody>
      </p:sp>
      <p:sp>
        <p:nvSpPr>
          <p:cNvPr id="249" name="Shape 249"/>
          <p:cNvSpPr txBox="1"/>
          <p:nvPr>
            <p:ph type="title"/>
          </p:nvPr>
        </p:nvSpPr>
        <p:spPr>
          <a:xfrm>
            <a:off x="471900" y="738725"/>
            <a:ext cx="8222100" cy="767699"/>
          </a:xfrm>
          <a:prstGeom prst="rect">
            <a:avLst/>
          </a:prstGeom>
        </p:spPr>
        <p:txBody>
          <a:bodyPr anchorCtr="0" anchor="b" bIns="91425" lIns="91425" rIns="91425" tIns="91425">
            <a:noAutofit/>
          </a:bodyPr>
          <a:lstStyle/>
          <a:p>
            <a:pPr lvl="0" rtl="0">
              <a:spcBef>
                <a:spcPts val="0"/>
              </a:spcBef>
              <a:buNone/>
            </a:pPr>
            <a:r>
              <a:rPr lang="en">
                <a:latin typeface="Consolas"/>
                <a:ea typeface="Consolas"/>
                <a:cs typeface="Consolas"/>
                <a:sym typeface="Consolas"/>
              </a:rPr>
              <a:t>(if (= x 0) 0 (/ 1 x))</a:t>
            </a:r>
            <a:r>
              <a:rPr lang="en"/>
              <a:t> </a:t>
            </a:r>
          </a:p>
          <a:p>
            <a:pPr lvl="0">
              <a:spcBef>
                <a:spcPts val="0"/>
              </a:spcBef>
              <a:buNone/>
            </a:pPr>
            <a:r>
              <a:rPr lang="en"/>
              <a:t>rules of evaluation</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Practice</a:t>
            </a:r>
          </a:p>
        </p:txBody>
      </p:sp>
      <p:sp>
        <p:nvSpPr>
          <p:cNvPr id="255" name="Shape 255"/>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spcAft>
                <a:spcPts val="1000"/>
              </a:spcAft>
              <a:buNone/>
            </a:pPr>
            <a:r>
              <a:rPr lang="en"/>
              <a:t>Suppose you want to decide whether today is an appropriate day to go to the mall. You go to the movies if it is either not sunny or if today is Friday (because that is when discount tickets are available).</a:t>
            </a:r>
          </a:p>
          <a:p>
            <a:pPr lvl="0" rtl="0">
              <a:spcBef>
                <a:spcPts val="0"/>
              </a:spcBef>
              <a:spcAft>
                <a:spcPts val="0"/>
              </a:spcAft>
              <a:buNone/>
            </a:pPr>
            <a:r>
              <a:rPr lang="en">
                <a:solidFill>
                  <a:srgbClr val="843C24"/>
                </a:solidFill>
                <a:highlight>
                  <a:srgbClr val="FFFFFF"/>
                </a:highlight>
                <a:latin typeface="Consolas"/>
                <a:ea typeface="Consolas"/>
                <a:cs typeface="Consolas"/>
                <a:sym typeface="Consolas"/>
              </a:rPr>
              <a:t>(</a:t>
            </a:r>
            <a:r>
              <a:rPr lang="en">
                <a:solidFill>
                  <a:srgbClr val="0077AA"/>
                </a:solidFill>
                <a:highlight>
                  <a:srgbClr val="FFFFFF"/>
                </a:highlight>
                <a:latin typeface="Consolas"/>
                <a:ea typeface="Consolas"/>
                <a:cs typeface="Consolas"/>
                <a:sym typeface="Consolas"/>
                <a:hlinkClick r:id="rId3"/>
              </a:rPr>
              <a:t>define</a:t>
            </a:r>
            <a:r>
              <a:rPr lang="en">
                <a:solidFill>
                  <a:srgbClr val="000000"/>
                </a:solidFill>
                <a:highlight>
                  <a:srgbClr val="FFFFFF"/>
                </a:highlight>
                <a:latin typeface="Consolas"/>
                <a:ea typeface="Consolas"/>
                <a:cs typeface="Consolas"/>
                <a:sym typeface="Consolas"/>
              </a:rPr>
              <a:t> sunny </a:t>
            </a:r>
            <a:r>
              <a:rPr lang="en">
                <a:solidFill>
                  <a:srgbClr val="228B22"/>
                </a:solidFill>
                <a:highlight>
                  <a:srgbClr val="FFFFFF"/>
                </a:highlight>
                <a:latin typeface="Consolas"/>
                <a:ea typeface="Consolas"/>
                <a:cs typeface="Consolas"/>
                <a:sym typeface="Consolas"/>
              </a:rPr>
              <a:t>#true</a:t>
            </a:r>
            <a:r>
              <a:rPr lang="en">
                <a:solidFill>
                  <a:srgbClr val="843C24"/>
                </a:solidFill>
                <a:highlight>
                  <a:srgbClr val="FFFFFF"/>
                </a:highlight>
                <a:latin typeface="Consolas"/>
                <a:ea typeface="Consolas"/>
                <a:cs typeface="Consolas"/>
                <a:sym typeface="Consolas"/>
              </a:rPr>
              <a:t>)</a:t>
            </a:r>
          </a:p>
          <a:p>
            <a:pPr lvl="0" rtl="0">
              <a:spcBef>
                <a:spcPts val="0"/>
              </a:spcBef>
              <a:spcAft>
                <a:spcPts val="1000"/>
              </a:spcAft>
              <a:buNone/>
            </a:pPr>
            <a:r>
              <a:rPr lang="en">
                <a:solidFill>
                  <a:srgbClr val="843C24"/>
                </a:solidFill>
                <a:highlight>
                  <a:srgbClr val="FFFFFF"/>
                </a:highlight>
                <a:latin typeface="Consolas"/>
                <a:ea typeface="Consolas"/>
                <a:cs typeface="Consolas"/>
                <a:sym typeface="Consolas"/>
              </a:rPr>
              <a:t>(</a:t>
            </a:r>
            <a:r>
              <a:rPr lang="en">
                <a:solidFill>
                  <a:srgbClr val="0077AA"/>
                </a:solidFill>
                <a:highlight>
                  <a:srgbClr val="FFFFFF"/>
                </a:highlight>
                <a:latin typeface="Consolas"/>
                <a:ea typeface="Consolas"/>
                <a:cs typeface="Consolas"/>
                <a:sym typeface="Consolas"/>
                <a:hlinkClick r:id="rId4"/>
              </a:rPr>
              <a:t>define</a:t>
            </a:r>
            <a:r>
              <a:rPr lang="en">
                <a:solidFill>
                  <a:srgbClr val="000000"/>
                </a:solidFill>
                <a:highlight>
                  <a:srgbClr val="FFFFFF"/>
                </a:highlight>
                <a:latin typeface="Consolas"/>
                <a:ea typeface="Consolas"/>
                <a:cs typeface="Consolas"/>
                <a:sym typeface="Consolas"/>
              </a:rPr>
              <a:t> friday </a:t>
            </a:r>
            <a:r>
              <a:rPr lang="en">
                <a:solidFill>
                  <a:srgbClr val="228B22"/>
                </a:solidFill>
                <a:highlight>
                  <a:srgbClr val="FFFFFF"/>
                </a:highlight>
                <a:latin typeface="Consolas"/>
                <a:ea typeface="Consolas"/>
                <a:cs typeface="Consolas"/>
                <a:sym typeface="Consolas"/>
              </a:rPr>
              <a:t>#false</a:t>
            </a:r>
            <a:r>
              <a:rPr lang="en">
                <a:solidFill>
                  <a:srgbClr val="843C24"/>
                </a:solidFill>
                <a:highlight>
                  <a:srgbClr val="FFFFFF"/>
                </a:highlight>
                <a:latin typeface="Consolas"/>
                <a:ea typeface="Consolas"/>
                <a:cs typeface="Consolas"/>
                <a:sym typeface="Consolas"/>
              </a:rPr>
              <a:t>)</a:t>
            </a:r>
          </a:p>
          <a:p>
            <a:pPr indent="0" lvl="0" marL="0" marR="0" rtl="0" algn="l">
              <a:lnSpc>
                <a:spcPct val="115000"/>
              </a:lnSpc>
              <a:spcBef>
                <a:spcPts val="0"/>
              </a:spcBef>
              <a:spcAft>
                <a:spcPts val="1000"/>
              </a:spcAft>
              <a:buNone/>
            </a:pPr>
            <a:r>
              <a:rPr lang="en"/>
              <a:t>Now create an expression that computes whether </a:t>
            </a:r>
            <a:r>
              <a:rPr b="1" lang="en"/>
              <a:t>sunny </a:t>
            </a:r>
            <a:r>
              <a:rPr lang="en"/>
              <a:t>is false or </a:t>
            </a:r>
            <a:r>
              <a:rPr b="1" lang="en"/>
              <a:t>friday </a:t>
            </a:r>
            <a:r>
              <a:rPr lang="en"/>
              <a:t>is true. So in this particular case, the answer is </a:t>
            </a:r>
            <a:r>
              <a:rPr lang="en">
                <a:solidFill>
                  <a:srgbClr val="228B22"/>
                </a:solidFill>
                <a:highlight>
                  <a:srgbClr val="FFFFFF"/>
                </a:highlight>
                <a:latin typeface="Consolas"/>
                <a:ea typeface="Consolas"/>
                <a:cs typeface="Consolas"/>
                <a:sym typeface="Consolas"/>
              </a:rPr>
              <a:t>#false.</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Practice</a:t>
            </a:r>
          </a:p>
        </p:txBody>
      </p:sp>
      <p:sp>
        <p:nvSpPr>
          <p:cNvPr id="261" name="Shape 261"/>
          <p:cNvSpPr txBox="1"/>
          <p:nvPr/>
        </p:nvSpPr>
        <p:spPr>
          <a:xfrm>
            <a:off x="849155" y="2083650"/>
            <a:ext cx="7710300" cy="3000000"/>
          </a:xfrm>
          <a:prstGeom prst="rect">
            <a:avLst/>
          </a:prstGeom>
          <a:noFill/>
          <a:ln>
            <a:noFill/>
          </a:ln>
        </p:spPr>
        <p:txBody>
          <a:bodyPr anchorCtr="0" anchor="t" bIns="91425" lIns="91425" rIns="91425" tIns="91425">
            <a:noAutofit/>
          </a:bodyPr>
          <a:lstStyle/>
          <a:p>
            <a:pPr lvl="0" marR="342900" rtl="0">
              <a:lnSpc>
                <a:spcPct val="140000"/>
              </a:lnSpc>
              <a:spcBef>
                <a:spcPts val="0"/>
              </a:spcBef>
              <a:spcAft>
                <a:spcPts val="1000"/>
              </a:spcAft>
              <a:buNone/>
            </a:pPr>
            <a:r>
              <a:rPr lang="en" sz="1800">
                <a:solidFill>
                  <a:srgbClr val="843C24"/>
                </a:solidFill>
                <a:latin typeface="Consolas"/>
                <a:ea typeface="Consolas"/>
                <a:cs typeface="Consolas"/>
                <a:sym typeface="Consolas"/>
              </a:rPr>
              <a:t>(</a:t>
            </a:r>
            <a:r>
              <a:rPr lang="en" sz="1800">
                <a:solidFill>
                  <a:srgbClr val="0077AA"/>
                </a:solidFill>
                <a:latin typeface="Consolas"/>
                <a:ea typeface="Consolas"/>
                <a:cs typeface="Consolas"/>
                <a:sym typeface="Consolas"/>
                <a:hlinkClick r:id="rId3"/>
              </a:rPr>
              <a:t>define</a:t>
            </a:r>
            <a:r>
              <a:rPr lang="en" sz="1800">
                <a:latin typeface="Consolas"/>
                <a:ea typeface="Consolas"/>
                <a:cs typeface="Consolas"/>
                <a:sym typeface="Consolas"/>
              </a:rPr>
              <a:t> box (rectangle 50 100 “solid” “blue”)</a:t>
            </a:r>
            <a:r>
              <a:rPr lang="en" sz="1800">
                <a:solidFill>
                  <a:srgbClr val="843C24"/>
                </a:solidFill>
                <a:latin typeface="Consolas"/>
                <a:ea typeface="Consolas"/>
                <a:cs typeface="Consolas"/>
                <a:sym typeface="Consolas"/>
              </a:rPr>
              <a:t>)</a:t>
            </a:r>
          </a:p>
          <a:p>
            <a:pPr lvl="0" marR="342900" rtl="0">
              <a:lnSpc>
                <a:spcPct val="140000"/>
              </a:lnSpc>
              <a:spcBef>
                <a:spcPts val="0"/>
              </a:spcBef>
              <a:spcAft>
                <a:spcPts val="1000"/>
              </a:spcAft>
              <a:buNone/>
            </a:pPr>
            <a:r>
              <a:rPr lang="en" sz="1800">
                <a:latin typeface="Roboto"/>
                <a:ea typeface="Roboto"/>
                <a:cs typeface="Roboto"/>
                <a:sym typeface="Roboto"/>
              </a:rPr>
              <a:t>Create an expression that computes whether the image is </a:t>
            </a:r>
            <a:r>
              <a:rPr lang="en" sz="1800">
                <a:solidFill>
                  <a:srgbClr val="228B22"/>
                </a:solidFill>
                <a:latin typeface="Roboto"/>
                <a:ea typeface="Roboto"/>
                <a:cs typeface="Roboto"/>
                <a:sym typeface="Roboto"/>
              </a:rPr>
              <a:t>"tall"</a:t>
            </a:r>
            <a:r>
              <a:rPr lang="en" sz="1800">
                <a:latin typeface="Roboto"/>
                <a:ea typeface="Roboto"/>
                <a:cs typeface="Roboto"/>
                <a:sym typeface="Roboto"/>
              </a:rPr>
              <a:t> or </a:t>
            </a:r>
            <a:r>
              <a:rPr lang="en" sz="1800">
                <a:solidFill>
                  <a:srgbClr val="228B22"/>
                </a:solidFill>
                <a:latin typeface="Roboto"/>
                <a:ea typeface="Roboto"/>
                <a:cs typeface="Roboto"/>
                <a:sym typeface="Roboto"/>
              </a:rPr>
              <a:t>"wide"</a:t>
            </a:r>
            <a:r>
              <a:rPr lang="en" sz="1800">
                <a:latin typeface="Roboto"/>
                <a:ea typeface="Roboto"/>
                <a:cs typeface="Roboto"/>
                <a:sym typeface="Roboto"/>
              </a:rPr>
              <a:t>. An image should be labeled </a:t>
            </a:r>
            <a:r>
              <a:rPr lang="en" sz="1800">
                <a:solidFill>
                  <a:srgbClr val="228B22"/>
                </a:solidFill>
                <a:latin typeface="Roboto"/>
                <a:ea typeface="Roboto"/>
                <a:cs typeface="Roboto"/>
                <a:sym typeface="Roboto"/>
              </a:rPr>
              <a:t>"tall"</a:t>
            </a:r>
            <a:r>
              <a:rPr lang="en" sz="1800">
                <a:latin typeface="Roboto"/>
                <a:ea typeface="Roboto"/>
                <a:cs typeface="Roboto"/>
                <a:sym typeface="Roboto"/>
              </a:rPr>
              <a:t> if its height is larger or equal to its width; otherwise it is </a:t>
            </a:r>
            <a:r>
              <a:rPr lang="en" sz="1800">
                <a:solidFill>
                  <a:srgbClr val="228B22"/>
                </a:solidFill>
                <a:latin typeface="Roboto"/>
                <a:ea typeface="Roboto"/>
                <a:cs typeface="Roboto"/>
                <a:sym typeface="Roboto"/>
              </a:rPr>
              <a:t>"wide"</a:t>
            </a:r>
            <a:r>
              <a:rPr lang="en" sz="1800">
                <a:latin typeface="Roboto"/>
                <a:ea typeface="Roboto"/>
                <a:cs typeface="Roboto"/>
                <a:sym typeface="Roboto"/>
              </a:rPr>
              <a:t>. </a:t>
            </a:r>
          </a:p>
          <a:p>
            <a:pPr lvl="0" marR="342900" rtl="0">
              <a:lnSpc>
                <a:spcPct val="140000"/>
              </a:lnSpc>
              <a:spcBef>
                <a:spcPts val="0"/>
              </a:spcBef>
              <a:spcAft>
                <a:spcPts val="0"/>
              </a:spcAft>
              <a:buNone/>
            </a:pPr>
            <a:r>
              <a:rPr lang="en" sz="1800">
                <a:latin typeface="Roboto"/>
                <a:ea typeface="Roboto"/>
                <a:cs typeface="Roboto"/>
                <a:sym typeface="Roboto"/>
              </a:rPr>
              <a:t>Hint: </a:t>
            </a:r>
            <a:r>
              <a:rPr b="1" lang="en" sz="1800">
                <a:latin typeface="Roboto"/>
                <a:ea typeface="Roboto"/>
                <a:cs typeface="Roboto"/>
                <a:sym typeface="Roboto"/>
              </a:rPr>
              <a:t>image-width</a:t>
            </a:r>
            <a:r>
              <a:rPr lang="en" sz="1800">
                <a:latin typeface="Roboto"/>
                <a:ea typeface="Roboto"/>
                <a:cs typeface="Roboto"/>
                <a:sym typeface="Roboto"/>
              </a:rPr>
              <a:t> returns the width of the image</a:t>
            </a:r>
          </a:p>
          <a:p>
            <a:pPr lvl="0" marR="342900" rtl="0">
              <a:lnSpc>
                <a:spcPct val="140000"/>
              </a:lnSpc>
              <a:spcBef>
                <a:spcPts val="0"/>
              </a:spcBef>
              <a:spcAft>
                <a:spcPts val="0"/>
              </a:spcAft>
              <a:buNone/>
            </a:pPr>
            <a:r>
              <a:rPr lang="en" sz="1800">
                <a:latin typeface="Roboto"/>
                <a:ea typeface="Roboto"/>
                <a:cs typeface="Roboto"/>
                <a:sym typeface="Roboto"/>
              </a:rPr>
              <a:t>	 </a:t>
            </a:r>
            <a:r>
              <a:rPr b="1" lang="en" sz="1800">
                <a:latin typeface="Roboto"/>
                <a:ea typeface="Roboto"/>
                <a:cs typeface="Roboto"/>
                <a:sym typeface="Roboto"/>
              </a:rPr>
              <a:t>image-height</a:t>
            </a:r>
            <a:r>
              <a:rPr lang="en" sz="1800">
                <a:latin typeface="Roboto"/>
                <a:ea typeface="Roboto"/>
                <a:cs typeface="Roboto"/>
                <a:sym typeface="Roboto"/>
              </a:rPr>
              <a:t> returns the height of the image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What do we expect?</a:t>
            </a:r>
          </a:p>
        </p:txBody>
      </p:sp>
      <p:sp>
        <p:nvSpPr>
          <p:cNvPr id="132" name="Shape 13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 sz="2400">
                <a:solidFill>
                  <a:srgbClr val="000000"/>
                </a:solidFill>
                <a:latin typeface="Consolas"/>
                <a:ea typeface="Consolas"/>
                <a:cs typeface="Consolas"/>
                <a:sym typeface="Consolas"/>
              </a:rPr>
              <a:t>(</a:t>
            </a:r>
            <a:r>
              <a:rPr lang="en" sz="2400">
                <a:solidFill>
                  <a:srgbClr val="0000FF"/>
                </a:solidFill>
                <a:latin typeface="Consolas"/>
                <a:ea typeface="Consolas"/>
                <a:cs typeface="Consolas"/>
                <a:sym typeface="Consolas"/>
              </a:rPr>
              <a:t>define</a:t>
            </a:r>
            <a:r>
              <a:rPr lang="en" sz="2400">
                <a:solidFill>
                  <a:srgbClr val="000000"/>
                </a:solidFill>
                <a:latin typeface="Consolas"/>
                <a:ea typeface="Consolas"/>
                <a:cs typeface="Consolas"/>
                <a:sym typeface="Consolas"/>
              </a:rPr>
              <a:t> str </a:t>
            </a:r>
            <a:r>
              <a:rPr lang="en" sz="2400">
                <a:solidFill>
                  <a:srgbClr val="38761D"/>
                </a:solidFill>
                <a:latin typeface="Consolas"/>
                <a:ea typeface="Consolas"/>
                <a:cs typeface="Consolas"/>
                <a:sym typeface="Consolas"/>
              </a:rPr>
              <a:t>“anything”</a:t>
            </a:r>
            <a:r>
              <a:rPr lang="en" sz="2400">
                <a:solidFill>
                  <a:srgbClr val="000000"/>
                </a:solidFill>
                <a:latin typeface="Consolas"/>
                <a:ea typeface="Consolas"/>
                <a:cs typeface="Consolas"/>
                <a:sym typeface="Consolas"/>
              </a:rPr>
              <a:t>)</a:t>
            </a:r>
          </a:p>
          <a:p>
            <a:pPr indent="0" lvl="0" marL="0" marR="0" rtl="0" algn="l">
              <a:lnSpc>
                <a:spcPct val="115000"/>
              </a:lnSpc>
              <a:spcBef>
                <a:spcPts val="0"/>
              </a:spcBef>
              <a:spcAft>
                <a:spcPts val="1600"/>
              </a:spcAft>
              <a:buNone/>
            </a:pPr>
            <a:r>
              <a:rPr lang="en" sz="2400">
                <a:solidFill>
                  <a:srgbClr val="38761D"/>
                </a:solidFill>
                <a:latin typeface="Consolas"/>
                <a:ea typeface="Consolas"/>
                <a:cs typeface="Consolas"/>
                <a:sym typeface="Consolas"/>
              </a:rPr>
              <a:t>“should return”</a:t>
            </a:r>
          </a:p>
          <a:p>
            <a:pPr indent="0" lvl="0" marL="0" marR="0" rtl="0" algn="l">
              <a:lnSpc>
                <a:spcPct val="115000"/>
              </a:lnSpc>
              <a:spcBef>
                <a:spcPts val="0"/>
              </a:spcBef>
              <a:spcAft>
                <a:spcPts val="1600"/>
              </a:spcAft>
              <a:buNone/>
            </a:pPr>
            <a:r>
              <a:rPr lang="en" sz="2400">
                <a:solidFill>
                  <a:srgbClr val="38761D"/>
                </a:solidFill>
                <a:latin typeface="Consolas"/>
                <a:ea typeface="Consolas"/>
                <a:cs typeface="Consolas"/>
                <a:sym typeface="Consolas"/>
              </a:rPr>
              <a:t>“ag”</a:t>
            </a:r>
          </a:p>
          <a:p>
            <a:pPr lvl="0">
              <a:spcBef>
                <a:spcPts val="0"/>
              </a:spcBef>
              <a:buNone/>
            </a:pPr>
            <a:r>
              <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x="0" y="0"/>
          <a:ext cx="0" cy="0"/>
          <a:chOff x="0" y="0"/>
          <a:chExt cx="0" cy="0"/>
        </a:xfrm>
      </p:grpSpPr>
      <p:sp>
        <p:nvSpPr>
          <p:cNvPr id="266" name="Shape 266"/>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Applications</a:t>
            </a:r>
          </a:p>
        </p:txBody>
      </p:sp>
      <p:sp>
        <p:nvSpPr>
          <p:cNvPr id="267" name="Shape 267"/>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spcAft>
                <a:spcPts val="0"/>
              </a:spcAft>
              <a:buNone/>
            </a:pPr>
            <a:r>
              <a:rPr lang="en">
                <a:solidFill>
                  <a:srgbClr val="843C24"/>
                </a:solidFill>
                <a:highlight>
                  <a:srgbClr val="FFFFFF"/>
                </a:highlight>
                <a:latin typeface="Verdana"/>
                <a:ea typeface="Verdana"/>
                <a:cs typeface="Verdana"/>
                <a:sym typeface="Verdana"/>
              </a:rPr>
              <a:t>(</a:t>
            </a:r>
            <a:r>
              <a:rPr lang="en">
                <a:solidFill>
                  <a:srgbClr val="0077AA"/>
                </a:solidFill>
                <a:highlight>
                  <a:srgbClr val="FFFFFF"/>
                </a:highlight>
                <a:latin typeface="Verdana"/>
                <a:ea typeface="Verdana"/>
                <a:cs typeface="Verdana"/>
                <a:sym typeface="Verdana"/>
                <a:hlinkClick r:id="rId3"/>
              </a:rPr>
              <a:t>define</a:t>
            </a:r>
            <a:r>
              <a:rPr lang="en">
                <a:solidFill>
                  <a:srgbClr val="000000"/>
                </a:solidFill>
                <a:highlight>
                  <a:srgbClr val="FFFFFF"/>
                </a:highlight>
                <a:latin typeface="Verdana"/>
                <a:ea typeface="Verdana"/>
                <a:cs typeface="Verdana"/>
                <a:sym typeface="Verdana"/>
              </a:rPr>
              <a:t> current-color </a:t>
            </a:r>
            <a:r>
              <a:rPr lang="en">
                <a:solidFill>
                  <a:srgbClr val="0077AA"/>
                </a:solidFill>
                <a:highlight>
                  <a:srgbClr val="FFFFFF"/>
                </a:highlight>
                <a:latin typeface="Verdana"/>
                <a:ea typeface="Verdana"/>
                <a:cs typeface="Verdana"/>
                <a:sym typeface="Verdana"/>
                <a:hlinkClick r:id="rId4"/>
              </a:rPr>
              <a:t>...</a:t>
            </a:r>
            <a:r>
              <a:rPr lang="en">
                <a:solidFill>
                  <a:srgbClr val="843C24"/>
                </a:solidFill>
                <a:highlight>
                  <a:srgbClr val="FFFFFF"/>
                </a:highlight>
                <a:latin typeface="Verdana"/>
                <a:ea typeface="Verdana"/>
                <a:cs typeface="Verdana"/>
                <a:sym typeface="Verdana"/>
              </a:rPr>
              <a:t>)</a:t>
            </a:r>
          </a:p>
          <a:p>
            <a:pPr lvl="0" rtl="0">
              <a:spcBef>
                <a:spcPts val="0"/>
              </a:spcBef>
              <a:spcAft>
                <a:spcPts val="0"/>
              </a:spcAft>
              <a:buNone/>
            </a:pPr>
            <a:r>
              <a:rPr lang="en">
                <a:solidFill>
                  <a:srgbClr val="000000"/>
                </a:solidFill>
                <a:highlight>
                  <a:srgbClr val="FFFFFF"/>
                </a:highlight>
                <a:latin typeface="Verdana"/>
                <a:ea typeface="Verdana"/>
                <a:cs typeface="Verdana"/>
                <a:sym typeface="Verdana"/>
              </a:rPr>
              <a:t> </a:t>
            </a:r>
          </a:p>
          <a:p>
            <a:pPr lvl="0" rtl="0">
              <a:spcBef>
                <a:spcPts val="0"/>
              </a:spcBef>
              <a:spcAft>
                <a:spcPts val="0"/>
              </a:spcAft>
              <a:buNone/>
            </a:pPr>
            <a:r>
              <a:rPr lang="en">
                <a:solidFill>
                  <a:srgbClr val="843C24"/>
                </a:solidFill>
                <a:highlight>
                  <a:srgbClr val="FFFFFF"/>
                </a:highlight>
                <a:latin typeface="Verdana"/>
                <a:ea typeface="Verdana"/>
                <a:cs typeface="Verdana"/>
                <a:sym typeface="Verdana"/>
              </a:rPr>
              <a:t>(</a:t>
            </a:r>
            <a:r>
              <a:rPr lang="en">
                <a:solidFill>
                  <a:srgbClr val="0077AA"/>
                </a:solidFill>
                <a:highlight>
                  <a:srgbClr val="FFFFFF"/>
                </a:highlight>
                <a:latin typeface="Verdana"/>
                <a:ea typeface="Verdana"/>
                <a:cs typeface="Verdana"/>
                <a:sym typeface="Verdana"/>
                <a:hlinkClick r:id="rId5"/>
              </a:rPr>
              <a:t>define</a:t>
            </a:r>
            <a:r>
              <a:rPr lang="en">
                <a:solidFill>
                  <a:srgbClr val="000000"/>
                </a:solidFill>
                <a:highlight>
                  <a:srgbClr val="FFFFFF"/>
                </a:highlight>
                <a:latin typeface="Verdana"/>
                <a:ea typeface="Verdana"/>
                <a:cs typeface="Verdana"/>
                <a:sym typeface="Verdana"/>
              </a:rPr>
              <a:t> next-color </a:t>
            </a:r>
            <a:r>
              <a:rPr lang="en">
                <a:solidFill>
                  <a:srgbClr val="843C24"/>
                </a:solidFill>
                <a:highlight>
                  <a:srgbClr val="FFFFFF"/>
                </a:highlight>
                <a:latin typeface="Verdana"/>
                <a:ea typeface="Verdana"/>
                <a:cs typeface="Verdana"/>
                <a:sym typeface="Verdana"/>
              </a:rPr>
              <a:t>(</a:t>
            </a:r>
            <a:r>
              <a:rPr lang="en">
                <a:solidFill>
                  <a:srgbClr val="0077AA"/>
                </a:solidFill>
                <a:highlight>
                  <a:srgbClr val="FFFFFF"/>
                </a:highlight>
                <a:latin typeface="Verdana"/>
                <a:ea typeface="Verdana"/>
                <a:cs typeface="Verdana"/>
                <a:sym typeface="Verdana"/>
                <a:hlinkClick r:id="rId6"/>
              </a:rPr>
              <a:t>if</a:t>
            </a:r>
            <a:r>
              <a:rPr lang="en">
                <a:solidFill>
                  <a:srgbClr val="000000"/>
                </a:solidFill>
                <a:highlight>
                  <a:srgbClr val="FFFFFF"/>
                </a:highlight>
                <a:latin typeface="Verdana"/>
                <a:ea typeface="Verdana"/>
                <a:cs typeface="Verdana"/>
                <a:sym typeface="Verdana"/>
              </a:rPr>
              <a:t> </a:t>
            </a:r>
            <a:r>
              <a:rPr lang="en">
                <a:solidFill>
                  <a:srgbClr val="843C24"/>
                </a:solidFill>
                <a:highlight>
                  <a:srgbClr val="FFFFFF"/>
                </a:highlight>
                <a:latin typeface="Verdana"/>
                <a:ea typeface="Verdana"/>
                <a:cs typeface="Verdana"/>
                <a:sym typeface="Verdana"/>
              </a:rPr>
              <a:t>(</a:t>
            </a:r>
            <a:r>
              <a:rPr lang="en">
                <a:solidFill>
                  <a:srgbClr val="0077AA"/>
                </a:solidFill>
                <a:highlight>
                  <a:srgbClr val="FFFFFF"/>
                </a:highlight>
                <a:latin typeface="Verdana"/>
                <a:ea typeface="Verdana"/>
                <a:cs typeface="Verdana"/>
                <a:sym typeface="Verdana"/>
                <a:hlinkClick r:id="rId7"/>
              </a:rPr>
              <a:t>string=?</a:t>
            </a:r>
            <a:r>
              <a:rPr lang="en">
                <a:solidFill>
                  <a:srgbClr val="000000"/>
                </a:solidFill>
                <a:highlight>
                  <a:srgbClr val="FFFFFF"/>
                </a:highlight>
                <a:latin typeface="Verdana"/>
                <a:ea typeface="Verdana"/>
                <a:cs typeface="Verdana"/>
                <a:sym typeface="Verdana"/>
              </a:rPr>
              <a:t> </a:t>
            </a:r>
            <a:r>
              <a:rPr lang="en">
                <a:solidFill>
                  <a:srgbClr val="228B22"/>
                </a:solidFill>
                <a:highlight>
                  <a:srgbClr val="FFFFFF"/>
                </a:highlight>
                <a:latin typeface="Verdana"/>
                <a:ea typeface="Verdana"/>
                <a:cs typeface="Verdana"/>
                <a:sym typeface="Verdana"/>
              </a:rPr>
              <a:t>"green"</a:t>
            </a:r>
            <a:r>
              <a:rPr lang="en">
                <a:solidFill>
                  <a:srgbClr val="000000"/>
                </a:solidFill>
                <a:highlight>
                  <a:srgbClr val="FFFFFF"/>
                </a:highlight>
                <a:latin typeface="Verdana"/>
                <a:ea typeface="Verdana"/>
                <a:cs typeface="Verdana"/>
                <a:sym typeface="Verdana"/>
              </a:rPr>
              <a:t> current-color</a:t>
            </a:r>
            <a:r>
              <a:rPr lang="en">
                <a:solidFill>
                  <a:srgbClr val="843C24"/>
                </a:solidFill>
                <a:highlight>
                  <a:srgbClr val="FFFFFF"/>
                </a:highlight>
                <a:latin typeface="Verdana"/>
                <a:ea typeface="Verdana"/>
                <a:cs typeface="Verdana"/>
                <a:sym typeface="Verdana"/>
              </a:rPr>
              <a:t>)</a:t>
            </a:r>
            <a:r>
              <a:rPr lang="en">
                <a:solidFill>
                  <a:srgbClr val="000000"/>
                </a:solidFill>
                <a:highlight>
                  <a:srgbClr val="FFFFFF"/>
                </a:highlight>
                <a:latin typeface="Verdana"/>
                <a:ea typeface="Verdana"/>
                <a:cs typeface="Verdana"/>
                <a:sym typeface="Verdana"/>
              </a:rPr>
              <a:t> </a:t>
            </a:r>
            <a:r>
              <a:rPr lang="en">
                <a:solidFill>
                  <a:srgbClr val="228B22"/>
                </a:solidFill>
                <a:highlight>
                  <a:srgbClr val="FFFFFF"/>
                </a:highlight>
                <a:latin typeface="Verdana"/>
                <a:ea typeface="Verdana"/>
                <a:cs typeface="Verdana"/>
                <a:sym typeface="Verdana"/>
              </a:rPr>
              <a:t>"yellow"</a:t>
            </a:r>
            <a:r>
              <a:rPr lang="en">
                <a:solidFill>
                  <a:srgbClr val="000000"/>
                </a:solidFill>
                <a:highlight>
                  <a:srgbClr val="FFFFFF"/>
                </a:highlight>
                <a:latin typeface="Verdana"/>
                <a:ea typeface="Verdana"/>
                <a:cs typeface="Verdana"/>
                <a:sym typeface="Verdana"/>
              </a:rPr>
              <a:t> </a:t>
            </a:r>
            <a:r>
              <a:rPr lang="en">
                <a:solidFill>
                  <a:srgbClr val="0077AA"/>
                </a:solidFill>
                <a:highlight>
                  <a:srgbClr val="FFFFFF"/>
                </a:highlight>
                <a:latin typeface="Verdana"/>
                <a:ea typeface="Verdana"/>
                <a:cs typeface="Verdana"/>
                <a:sym typeface="Verdana"/>
                <a:hlinkClick r:id="rId8"/>
              </a:rPr>
              <a:t>...</a:t>
            </a:r>
            <a:r>
              <a:rPr lang="en">
                <a:solidFill>
                  <a:srgbClr val="843C24"/>
                </a:solidFill>
                <a:highlight>
                  <a:srgbClr val="FFFFFF"/>
                </a:highlight>
                <a:latin typeface="Verdana"/>
                <a:ea typeface="Verdana"/>
                <a:cs typeface="Verdana"/>
                <a:sym typeface="Verdana"/>
              </a:rPr>
              <a:t>))</a:t>
            </a:r>
          </a:p>
          <a:p>
            <a:pPr lv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What is the error?</a:t>
            </a:r>
          </a:p>
        </p:txBody>
      </p:sp>
      <p:sp>
        <p:nvSpPr>
          <p:cNvPr id="273" name="Shape 27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sz="2400">
                <a:solidFill>
                  <a:srgbClr val="843C24"/>
                </a:solidFill>
                <a:highlight>
                  <a:srgbClr val="FFFFFF"/>
                </a:highlight>
                <a:latin typeface="Consolas"/>
                <a:ea typeface="Consolas"/>
                <a:cs typeface="Consolas"/>
                <a:sym typeface="Consolas"/>
              </a:rPr>
              <a:t>(</a:t>
            </a:r>
            <a:r>
              <a:rPr lang="en" sz="2400">
                <a:solidFill>
                  <a:srgbClr val="0077AA"/>
                </a:solidFill>
                <a:highlight>
                  <a:srgbClr val="FFFFFF"/>
                </a:highlight>
                <a:latin typeface="Consolas"/>
                <a:ea typeface="Consolas"/>
                <a:cs typeface="Consolas"/>
                <a:sym typeface="Consolas"/>
                <a:hlinkClick r:id="rId3"/>
              </a:rPr>
              <a:t>string-length</a:t>
            </a:r>
            <a:r>
              <a:rPr lang="en" sz="2400">
                <a:solidFill>
                  <a:srgbClr val="000000"/>
                </a:solidFill>
                <a:highlight>
                  <a:srgbClr val="FFFFFF"/>
                </a:highlight>
                <a:latin typeface="Consolas"/>
                <a:ea typeface="Consolas"/>
                <a:cs typeface="Consolas"/>
                <a:sym typeface="Consolas"/>
              </a:rPr>
              <a:t> </a:t>
            </a:r>
            <a:r>
              <a:rPr lang="en" sz="2400">
                <a:solidFill>
                  <a:srgbClr val="228B22"/>
                </a:solidFill>
                <a:highlight>
                  <a:srgbClr val="FFFFFF"/>
                </a:highlight>
                <a:latin typeface="Consolas"/>
                <a:ea typeface="Consolas"/>
                <a:cs typeface="Consolas"/>
                <a:sym typeface="Consolas"/>
              </a:rPr>
              <a:t>42</a:t>
            </a:r>
            <a:r>
              <a:rPr lang="en" sz="2400">
                <a:solidFill>
                  <a:srgbClr val="843C24"/>
                </a:solidFill>
                <a:highlight>
                  <a:srgbClr val="FFFFFF"/>
                </a:highlight>
                <a:latin typeface="Consolas"/>
                <a:ea typeface="Consolas"/>
                <a:cs typeface="Consolas"/>
                <a:sym typeface="Consolas"/>
              </a:rPr>
              <a:t>)</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type="title"/>
          </p:nvPr>
        </p:nvSpPr>
        <p:spPr>
          <a:xfrm>
            <a:off x="471900" y="738725"/>
            <a:ext cx="8222100" cy="767699"/>
          </a:xfrm>
          <a:prstGeom prst="rect">
            <a:avLst/>
          </a:prstGeom>
        </p:spPr>
        <p:txBody>
          <a:bodyPr anchorCtr="0" anchor="b" bIns="91425" lIns="91425" rIns="91425" tIns="91425">
            <a:noAutofit/>
          </a:bodyPr>
          <a:lstStyle/>
          <a:p>
            <a:pPr lvl="0" rtl="0">
              <a:spcBef>
                <a:spcPts val="0"/>
              </a:spcBef>
              <a:buNone/>
            </a:pPr>
            <a:r>
              <a:rPr lang="en"/>
              <a:t>What is the error?</a:t>
            </a:r>
          </a:p>
        </p:txBody>
      </p:sp>
      <p:sp>
        <p:nvSpPr>
          <p:cNvPr id="279" name="Shape 27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 sz="2400">
                <a:solidFill>
                  <a:srgbClr val="843C24"/>
                </a:solidFill>
                <a:highlight>
                  <a:srgbClr val="FFFFFF"/>
                </a:highlight>
                <a:latin typeface="Consolas"/>
                <a:ea typeface="Consolas"/>
                <a:cs typeface="Consolas"/>
                <a:sym typeface="Consolas"/>
              </a:rPr>
              <a:t>(</a:t>
            </a:r>
            <a:r>
              <a:rPr lang="en" sz="2400">
                <a:solidFill>
                  <a:srgbClr val="0077AA"/>
                </a:solidFill>
                <a:highlight>
                  <a:srgbClr val="FFFFFF"/>
                </a:highlight>
                <a:latin typeface="Consolas"/>
                <a:ea typeface="Consolas"/>
                <a:cs typeface="Consolas"/>
                <a:sym typeface="Consolas"/>
                <a:hlinkClick r:id="rId3"/>
              </a:rPr>
              <a:t>string-length</a:t>
            </a:r>
            <a:r>
              <a:rPr lang="en" sz="2400">
                <a:solidFill>
                  <a:srgbClr val="000000"/>
                </a:solidFill>
                <a:highlight>
                  <a:srgbClr val="FFFFFF"/>
                </a:highlight>
                <a:latin typeface="Consolas"/>
                <a:ea typeface="Consolas"/>
                <a:cs typeface="Consolas"/>
                <a:sym typeface="Consolas"/>
              </a:rPr>
              <a:t> </a:t>
            </a:r>
            <a:r>
              <a:rPr lang="en" sz="2400">
                <a:solidFill>
                  <a:srgbClr val="228B22"/>
                </a:solidFill>
                <a:highlight>
                  <a:srgbClr val="FFFFFF"/>
                </a:highlight>
                <a:latin typeface="Consolas"/>
                <a:ea typeface="Consolas"/>
                <a:cs typeface="Consolas"/>
                <a:sym typeface="Consolas"/>
              </a:rPr>
              <a:t>42</a:t>
            </a:r>
            <a:r>
              <a:rPr lang="en" sz="2400">
                <a:solidFill>
                  <a:srgbClr val="843C24"/>
                </a:solidFill>
                <a:highlight>
                  <a:srgbClr val="FFFFFF"/>
                </a:highlight>
                <a:latin typeface="Consolas"/>
                <a:ea typeface="Consolas"/>
                <a:cs typeface="Consolas"/>
                <a:sym typeface="Consolas"/>
              </a:rPr>
              <a:t>)</a:t>
            </a:r>
          </a:p>
          <a:p>
            <a:pPr lvl="0" rtl="0">
              <a:spcBef>
                <a:spcPts val="0"/>
              </a:spcBef>
              <a:buNone/>
            </a:pPr>
            <a:r>
              <a:rPr lang="en" sz="2400">
                <a:solidFill>
                  <a:srgbClr val="FF0000"/>
                </a:solidFill>
                <a:highlight>
                  <a:srgbClr val="FFFFFF"/>
                </a:highlight>
                <a:latin typeface="Consolas"/>
                <a:ea typeface="Consolas"/>
                <a:cs typeface="Consolas"/>
                <a:sym typeface="Consolas"/>
              </a:rPr>
              <a:t>string-length: expects a string, given 42</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What type of data?</a:t>
            </a:r>
          </a:p>
        </p:txBody>
      </p:sp>
      <p:sp>
        <p:nvSpPr>
          <p:cNvPr id="285" name="Shape 285"/>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spcAft>
                <a:spcPts val="0"/>
              </a:spcAft>
              <a:buNone/>
            </a:pPr>
            <a:r>
              <a:rPr lang="en" sz="2400">
                <a:solidFill>
                  <a:srgbClr val="843C24"/>
                </a:solidFill>
                <a:highlight>
                  <a:srgbClr val="FFFFFF"/>
                </a:highlight>
                <a:latin typeface="Consolas"/>
                <a:ea typeface="Consolas"/>
                <a:cs typeface="Consolas"/>
                <a:sym typeface="Consolas"/>
              </a:rPr>
              <a:t>(</a:t>
            </a:r>
            <a:r>
              <a:rPr lang="en" sz="2400">
                <a:solidFill>
                  <a:srgbClr val="0077AA"/>
                </a:solidFill>
                <a:highlight>
                  <a:srgbClr val="FFFFFF"/>
                </a:highlight>
                <a:latin typeface="Consolas"/>
                <a:ea typeface="Consolas"/>
                <a:cs typeface="Consolas"/>
                <a:sym typeface="Consolas"/>
                <a:hlinkClick r:id="rId3"/>
              </a:rPr>
              <a:t>define</a:t>
            </a:r>
            <a:r>
              <a:rPr lang="en" sz="2400">
                <a:solidFill>
                  <a:srgbClr val="000000"/>
                </a:solidFill>
                <a:highlight>
                  <a:srgbClr val="FFFFFF"/>
                </a:highlight>
                <a:latin typeface="Consolas"/>
                <a:ea typeface="Consolas"/>
                <a:cs typeface="Consolas"/>
                <a:sym typeface="Consolas"/>
              </a:rPr>
              <a:t> any </a:t>
            </a:r>
            <a:r>
              <a:rPr lang="en" sz="2400">
                <a:solidFill>
                  <a:srgbClr val="0077AA"/>
                </a:solidFill>
                <a:highlight>
                  <a:srgbClr val="FFFFFF"/>
                </a:highlight>
                <a:latin typeface="Consolas"/>
                <a:ea typeface="Consolas"/>
                <a:cs typeface="Consolas"/>
                <a:sym typeface="Consolas"/>
                <a:hlinkClick r:id="rId4"/>
              </a:rPr>
              <a:t>...</a:t>
            </a:r>
            <a:r>
              <a:rPr lang="en" sz="2400">
                <a:solidFill>
                  <a:srgbClr val="843C24"/>
                </a:solidFill>
                <a:highlight>
                  <a:srgbClr val="FFFFFF"/>
                </a:highlight>
                <a:latin typeface="Consolas"/>
                <a:ea typeface="Consolas"/>
                <a:cs typeface="Consolas"/>
                <a:sym typeface="Consolas"/>
              </a:rPr>
              <a:t>)</a:t>
            </a:r>
          </a:p>
          <a:p>
            <a:pPr lvl="0" rtl="0">
              <a:spcBef>
                <a:spcPts val="0"/>
              </a:spcBef>
              <a:spcAft>
                <a:spcPts val="0"/>
              </a:spcAft>
              <a:buNone/>
            </a:pPr>
            <a:r>
              <a:rPr lang="en" sz="2400">
                <a:solidFill>
                  <a:srgbClr val="000000"/>
                </a:solidFill>
                <a:highlight>
                  <a:srgbClr val="FFFFFF"/>
                </a:highlight>
                <a:latin typeface="Consolas"/>
                <a:ea typeface="Consolas"/>
                <a:cs typeface="Consolas"/>
                <a:sym typeface="Consolas"/>
              </a:rPr>
              <a:t> </a:t>
            </a:r>
          </a:p>
          <a:p>
            <a:pPr lvl="0" rtl="0">
              <a:spcBef>
                <a:spcPts val="0"/>
              </a:spcBef>
              <a:spcAft>
                <a:spcPts val="0"/>
              </a:spcAft>
              <a:buNone/>
            </a:pPr>
            <a:r>
              <a:rPr lang="en" sz="2400">
                <a:solidFill>
                  <a:srgbClr val="843C24"/>
                </a:solidFill>
                <a:highlight>
                  <a:srgbClr val="FFFFFF"/>
                </a:highlight>
                <a:latin typeface="Consolas"/>
                <a:ea typeface="Consolas"/>
                <a:cs typeface="Consolas"/>
                <a:sym typeface="Consolas"/>
              </a:rPr>
              <a:t>(</a:t>
            </a:r>
            <a:r>
              <a:rPr lang="en" sz="2400">
                <a:solidFill>
                  <a:srgbClr val="0077AA"/>
                </a:solidFill>
                <a:highlight>
                  <a:srgbClr val="FFFFFF"/>
                </a:highlight>
                <a:latin typeface="Consolas"/>
                <a:ea typeface="Consolas"/>
                <a:cs typeface="Consolas"/>
                <a:sym typeface="Consolas"/>
                <a:hlinkClick r:id="rId5"/>
              </a:rPr>
              <a:t>string-length</a:t>
            </a:r>
            <a:r>
              <a:rPr lang="en" sz="2400">
                <a:solidFill>
                  <a:srgbClr val="000000"/>
                </a:solidFill>
                <a:highlight>
                  <a:srgbClr val="FFFFFF"/>
                </a:highlight>
                <a:latin typeface="Consolas"/>
                <a:ea typeface="Consolas"/>
                <a:cs typeface="Consolas"/>
                <a:sym typeface="Consolas"/>
              </a:rPr>
              <a:t> any</a:t>
            </a:r>
            <a:r>
              <a:rPr lang="en" sz="2400">
                <a:solidFill>
                  <a:srgbClr val="843C24"/>
                </a:solidFill>
                <a:highlight>
                  <a:srgbClr val="FFFFFF"/>
                </a:highlight>
                <a:latin typeface="Consolas"/>
                <a:ea typeface="Consolas"/>
                <a:cs typeface="Consolas"/>
                <a:sym typeface="Consolas"/>
              </a:rPr>
              <a:t>)</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Predicates</a:t>
            </a:r>
          </a:p>
        </p:txBody>
      </p:sp>
      <p:sp>
        <p:nvSpPr>
          <p:cNvPr id="291" name="Shape 291"/>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spcAft>
                <a:spcPts val="0"/>
              </a:spcAft>
              <a:buNone/>
            </a:pPr>
            <a:r>
              <a:rPr lang="en">
                <a:solidFill>
                  <a:srgbClr val="000000"/>
                </a:solidFill>
                <a:highlight>
                  <a:srgbClr val="FFFFFF"/>
                </a:highlight>
                <a:latin typeface="Consolas"/>
                <a:ea typeface="Consolas"/>
                <a:cs typeface="Consolas"/>
                <a:sym typeface="Consolas"/>
              </a:rPr>
              <a:t>&gt; </a:t>
            </a:r>
            <a:r>
              <a:rPr lang="en">
                <a:solidFill>
                  <a:srgbClr val="843C24"/>
                </a:solidFill>
                <a:highlight>
                  <a:srgbClr val="FFFFFF"/>
                </a:highlight>
                <a:latin typeface="Consolas"/>
                <a:ea typeface="Consolas"/>
                <a:cs typeface="Consolas"/>
                <a:sym typeface="Consolas"/>
              </a:rPr>
              <a:t>(</a:t>
            </a:r>
            <a:r>
              <a:rPr lang="en">
                <a:solidFill>
                  <a:srgbClr val="0077AA"/>
                </a:solidFill>
                <a:highlight>
                  <a:srgbClr val="FFFFFF"/>
                </a:highlight>
                <a:latin typeface="Consolas"/>
                <a:ea typeface="Consolas"/>
                <a:cs typeface="Consolas"/>
                <a:sym typeface="Consolas"/>
                <a:hlinkClick r:id="rId3"/>
              </a:rPr>
              <a:t>number?</a:t>
            </a:r>
            <a:r>
              <a:rPr lang="en">
                <a:solidFill>
                  <a:srgbClr val="000000"/>
                </a:solidFill>
                <a:highlight>
                  <a:srgbClr val="FFFFFF"/>
                </a:highlight>
                <a:latin typeface="Consolas"/>
                <a:ea typeface="Consolas"/>
                <a:cs typeface="Consolas"/>
                <a:sym typeface="Consolas"/>
              </a:rPr>
              <a:t> </a:t>
            </a:r>
            <a:r>
              <a:rPr lang="en">
                <a:solidFill>
                  <a:srgbClr val="228B22"/>
                </a:solidFill>
                <a:highlight>
                  <a:srgbClr val="FFFFFF"/>
                </a:highlight>
                <a:latin typeface="Consolas"/>
                <a:ea typeface="Consolas"/>
                <a:cs typeface="Consolas"/>
                <a:sym typeface="Consolas"/>
              </a:rPr>
              <a:t>4</a:t>
            </a:r>
            <a:r>
              <a:rPr lang="en">
                <a:solidFill>
                  <a:srgbClr val="843C24"/>
                </a:solidFill>
                <a:highlight>
                  <a:srgbClr val="FFFFFF"/>
                </a:highlight>
                <a:latin typeface="Consolas"/>
                <a:ea typeface="Consolas"/>
                <a:cs typeface="Consolas"/>
                <a:sym typeface="Consolas"/>
              </a:rPr>
              <a:t>)</a:t>
            </a:r>
          </a:p>
          <a:p>
            <a:pPr lvl="0" rtl="0">
              <a:lnSpc>
                <a:spcPct val="140000"/>
              </a:lnSpc>
              <a:spcBef>
                <a:spcPts val="0"/>
              </a:spcBef>
              <a:spcAft>
                <a:spcPts val="0"/>
              </a:spcAft>
              <a:buNone/>
            </a:pPr>
            <a:r>
              <a:rPr lang="en">
                <a:solidFill>
                  <a:srgbClr val="0000AF"/>
                </a:solidFill>
                <a:highlight>
                  <a:srgbClr val="FFFFFF"/>
                </a:highlight>
                <a:latin typeface="Consolas"/>
                <a:ea typeface="Consolas"/>
                <a:cs typeface="Consolas"/>
                <a:sym typeface="Consolas"/>
              </a:rPr>
              <a:t>#true</a:t>
            </a:r>
          </a:p>
          <a:p>
            <a:pPr lvl="0" rtl="0">
              <a:spcBef>
                <a:spcPts val="0"/>
              </a:spcBef>
              <a:spcAft>
                <a:spcPts val="0"/>
              </a:spcAft>
              <a:buNone/>
            </a:pPr>
            <a:r>
              <a:rPr lang="en">
                <a:solidFill>
                  <a:srgbClr val="000000"/>
                </a:solidFill>
                <a:highlight>
                  <a:srgbClr val="FFFFFF"/>
                </a:highlight>
                <a:latin typeface="Consolas"/>
                <a:ea typeface="Consolas"/>
                <a:cs typeface="Consolas"/>
                <a:sym typeface="Consolas"/>
              </a:rPr>
              <a:t>&gt; </a:t>
            </a:r>
            <a:r>
              <a:rPr lang="en">
                <a:solidFill>
                  <a:srgbClr val="843C24"/>
                </a:solidFill>
                <a:highlight>
                  <a:srgbClr val="FFFFFF"/>
                </a:highlight>
                <a:latin typeface="Consolas"/>
                <a:ea typeface="Consolas"/>
                <a:cs typeface="Consolas"/>
                <a:sym typeface="Consolas"/>
              </a:rPr>
              <a:t>(</a:t>
            </a:r>
            <a:r>
              <a:rPr lang="en">
                <a:solidFill>
                  <a:srgbClr val="0077AA"/>
                </a:solidFill>
                <a:highlight>
                  <a:srgbClr val="FFFFFF"/>
                </a:highlight>
                <a:latin typeface="Consolas"/>
                <a:ea typeface="Consolas"/>
                <a:cs typeface="Consolas"/>
                <a:sym typeface="Consolas"/>
                <a:hlinkClick r:id="rId4"/>
              </a:rPr>
              <a:t>number?</a:t>
            </a:r>
            <a:r>
              <a:rPr lang="en">
                <a:solidFill>
                  <a:srgbClr val="000000"/>
                </a:solidFill>
                <a:highlight>
                  <a:srgbClr val="FFFFFF"/>
                </a:highlight>
                <a:latin typeface="Consolas"/>
                <a:ea typeface="Consolas"/>
                <a:cs typeface="Consolas"/>
                <a:sym typeface="Consolas"/>
              </a:rPr>
              <a:t> </a:t>
            </a:r>
            <a:r>
              <a:rPr lang="en">
                <a:solidFill>
                  <a:srgbClr val="0077AA"/>
                </a:solidFill>
                <a:highlight>
                  <a:srgbClr val="FFFFFF"/>
                </a:highlight>
                <a:latin typeface="Consolas"/>
                <a:ea typeface="Consolas"/>
                <a:cs typeface="Consolas"/>
                <a:sym typeface="Consolas"/>
                <a:hlinkClick r:id="rId5"/>
              </a:rPr>
              <a:t>pi</a:t>
            </a:r>
            <a:r>
              <a:rPr lang="en">
                <a:solidFill>
                  <a:srgbClr val="843C24"/>
                </a:solidFill>
                <a:highlight>
                  <a:srgbClr val="FFFFFF"/>
                </a:highlight>
                <a:latin typeface="Consolas"/>
                <a:ea typeface="Consolas"/>
                <a:cs typeface="Consolas"/>
                <a:sym typeface="Consolas"/>
              </a:rPr>
              <a:t>)</a:t>
            </a:r>
          </a:p>
          <a:p>
            <a:pPr lvl="0" rtl="0">
              <a:lnSpc>
                <a:spcPct val="140000"/>
              </a:lnSpc>
              <a:spcBef>
                <a:spcPts val="0"/>
              </a:spcBef>
              <a:spcAft>
                <a:spcPts val="0"/>
              </a:spcAft>
              <a:buNone/>
            </a:pPr>
            <a:r>
              <a:rPr lang="en">
                <a:solidFill>
                  <a:srgbClr val="0000AF"/>
                </a:solidFill>
                <a:highlight>
                  <a:srgbClr val="FFFFFF"/>
                </a:highlight>
                <a:latin typeface="Consolas"/>
                <a:ea typeface="Consolas"/>
                <a:cs typeface="Consolas"/>
                <a:sym typeface="Consolas"/>
              </a:rPr>
              <a:t>#true</a:t>
            </a:r>
          </a:p>
          <a:p>
            <a:pPr lvl="0" rtl="0">
              <a:spcBef>
                <a:spcPts val="0"/>
              </a:spcBef>
              <a:spcAft>
                <a:spcPts val="0"/>
              </a:spcAft>
              <a:buNone/>
            </a:pPr>
            <a:r>
              <a:rPr lang="en">
                <a:solidFill>
                  <a:srgbClr val="000000"/>
                </a:solidFill>
                <a:highlight>
                  <a:srgbClr val="FFFFFF"/>
                </a:highlight>
                <a:latin typeface="Consolas"/>
                <a:ea typeface="Consolas"/>
                <a:cs typeface="Consolas"/>
                <a:sym typeface="Consolas"/>
              </a:rPr>
              <a:t>&gt; </a:t>
            </a:r>
            <a:r>
              <a:rPr lang="en">
                <a:solidFill>
                  <a:srgbClr val="843C24"/>
                </a:solidFill>
                <a:highlight>
                  <a:srgbClr val="FFFFFF"/>
                </a:highlight>
                <a:latin typeface="Consolas"/>
                <a:ea typeface="Consolas"/>
                <a:cs typeface="Consolas"/>
                <a:sym typeface="Consolas"/>
              </a:rPr>
              <a:t>(</a:t>
            </a:r>
            <a:r>
              <a:rPr lang="en">
                <a:solidFill>
                  <a:srgbClr val="0077AA"/>
                </a:solidFill>
                <a:highlight>
                  <a:srgbClr val="FFFFFF"/>
                </a:highlight>
                <a:latin typeface="Consolas"/>
                <a:ea typeface="Consolas"/>
                <a:cs typeface="Consolas"/>
                <a:sym typeface="Consolas"/>
                <a:hlinkClick r:id="rId6"/>
              </a:rPr>
              <a:t>number?</a:t>
            </a:r>
            <a:r>
              <a:rPr lang="en">
                <a:solidFill>
                  <a:srgbClr val="000000"/>
                </a:solidFill>
                <a:highlight>
                  <a:srgbClr val="FFFFFF"/>
                </a:highlight>
                <a:latin typeface="Consolas"/>
                <a:ea typeface="Consolas"/>
                <a:cs typeface="Consolas"/>
                <a:sym typeface="Consolas"/>
              </a:rPr>
              <a:t> </a:t>
            </a:r>
            <a:r>
              <a:rPr lang="en">
                <a:solidFill>
                  <a:srgbClr val="228B22"/>
                </a:solidFill>
                <a:highlight>
                  <a:srgbClr val="FFFFFF"/>
                </a:highlight>
                <a:latin typeface="Consolas"/>
                <a:ea typeface="Consolas"/>
                <a:cs typeface="Consolas"/>
                <a:sym typeface="Consolas"/>
              </a:rPr>
              <a:t>#true</a:t>
            </a:r>
            <a:r>
              <a:rPr lang="en">
                <a:solidFill>
                  <a:srgbClr val="843C24"/>
                </a:solidFill>
                <a:highlight>
                  <a:srgbClr val="FFFFFF"/>
                </a:highlight>
                <a:latin typeface="Consolas"/>
                <a:ea typeface="Consolas"/>
                <a:cs typeface="Consolas"/>
                <a:sym typeface="Consolas"/>
              </a:rPr>
              <a:t>)</a:t>
            </a:r>
          </a:p>
          <a:p>
            <a:pPr lvl="0" rtl="0">
              <a:lnSpc>
                <a:spcPct val="140000"/>
              </a:lnSpc>
              <a:spcBef>
                <a:spcPts val="0"/>
              </a:spcBef>
              <a:spcAft>
                <a:spcPts val="0"/>
              </a:spcAft>
              <a:buNone/>
            </a:pPr>
            <a:r>
              <a:rPr lang="en">
                <a:solidFill>
                  <a:srgbClr val="0000AF"/>
                </a:solidFill>
                <a:highlight>
                  <a:srgbClr val="FFFFFF"/>
                </a:highlight>
                <a:latin typeface="Consolas"/>
                <a:ea typeface="Consolas"/>
                <a:cs typeface="Consolas"/>
                <a:sym typeface="Consolas"/>
              </a:rPr>
              <a:t>#false</a:t>
            </a:r>
          </a:p>
          <a:p>
            <a:pPr lvl="0" rtl="0">
              <a:spcBef>
                <a:spcPts val="0"/>
              </a:spcBef>
              <a:spcAft>
                <a:spcPts val="0"/>
              </a:spcAft>
              <a:buNone/>
            </a:pPr>
            <a:r>
              <a:rPr lang="en">
                <a:solidFill>
                  <a:srgbClr val="000000"/>
                </a:solidFill>
                <a:highlight>
                  <a:srgbClr val="FFFFFF"/>
                </a:highlight>
                <a:latin typeface="Consolas"/>
                <a:ea typeface="Consolas"/>
                <a:cs typeface="Consolas"/>
                <a:sym typeface="Consolas"/>
              </a:rPr>
              <a:t>&gt; </a:t>
            </a:r>
            <a:r>
              <a:rPr lang="en">
                <a:solidFill>
                  <a:srgbClr val="843C24"/>
                </a:solidFill>
                <a:highlight>
                  <a:srgbClr val="FFFFFF"/>
                </a:highlight>
                <a:latin typeface="Consolas"/>
                <a:ea typeface="Consolas"/>
                <a:cs typeface="Consolas"/>
                <a:sym typeface="Consolas"/>
              </a:rPr>
              <a:t>(</a:t>
            </a:r>
            <a:r>
              <a:rPr lang="en">
                <a:solidFill>
                  <a:srgbClr val="0077AA"/>
                </a:solidFill>
                <a:highlight>
                  <a:srgbClr val="FFFFFF"/>
                </a:highlight>
                <a:latin typeface="Consolas"/>
                <a:ea typeface="Consolas"/>
                <a:cs typeface="Consolas"/>
                <a:sym typeface="Consolas"/>
                <a:hlinkClick r:id="rId7"/>
              </a:rPr>
              <a:t>number?</a:t>
            </a:r>
            <a:r>
              <a:rPr lang="en">
                <a:solidFill>
                  <a:srgbClr val="000000"/>
                </a:solidFill>
                <a:highlight>
                  <a:srgbClr val="FFFFFF"/>
                </a:highlight>
                <a:latin typeface="Consolas"/>
                <a:ea typeface="Consolas"/>
                <a:cs typeface="Consolas"/>
                <a:sym typeface="Consolas"/>
              </a:rPr>
              <a:t> </a:t>
            </a:r>
            <a:r>
              <a:rPr lang="en">
                <a:solidFill>
                  <a:srgbClr val="228B22"/>
                </a:solidFill>
                <a:highlight>
                  <a:srgbClr val="FFFFFF"/>
                </a:highlight>
                <a:latin typeface="Consolas"/>
                <a:ea typeface="Consolas"/>
                <a:cs typeface="Consolas"/>
                <a:sym typeface="Consolas"/>
              </a:rPr>
              <a:t>"fortytwo"</a:t>
            </a:r>
            <a:r>
              <a:rPr lang="en">
                <a:solidFill>
                  <a:srgbClr val="843C24"/>
                </a:solidFill>
                <a:highlight>
                  <a:srgbClr val="FFFFFF"/>
                </a:highlight>
                <a:latin typeface="Consolas"/>
                <a:ea typeface="Consolas"/>
                <a:cs typeface="Consolas"/>
                <a:sym typeface="Consolas"/>
              </a:rPr>
              <a:t>)</a:t>
            </a:r>
          </a:p>
          <a:p>
            <a:pPr lvl="0" rtl="0">
              <a:lnSpc>
                <a:spcPct val="140000"/>
              </a:lnSpc>
              <a:spcBef>
                <a:spcPts val="0"/>
              </a:spcBef>
              <a:spcAft>
                <a:spcPts val="0"/>
              </a:spcAft>
              <a:buNone/>
            </a:pPr>
            <a:r>
              <a:rPr lang="en">
                <a:solidFill>
                  <a:srgbClr val="0000AF"/>
                </a:solidFill>
                <a:highlight>
                  <a:srgbClr val="FFFFFF"/>
                </a:highlight>
                <a:latin typeface="Consolas"/>
                <a:ea typeface="Consolas"/>
                <a:cs typeface="Consolas"/>
                <a:sym typeface="Consolas"/>
              </a:rPr>
              <a:t>#false</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x="0" y="0"/>
          <a:ext cx="0" cy="0"/>
          <a:chOff x="0" y="0"/>
          <a:chExt cx="0" cy="0"/>
        </a:xfrm>
      </p:grpSpPr>
      <p:sp>
        <p:nvSpPr>
          <p:cNvPr id="296" name="Shape 296"/>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Predicates in use</a:t>
            </a:r>
          </a:p>
        </p:txBody>
      </p:sp>
      <p:sp>
        <p:nvSpPr>
          <p:cNvPr id="297" name="Shape 297"/>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spcAft>
                <a:spcPts val="0"/>
              </a:spcAft>
              <a:buNone/>
            </a:pPr>
            <a:r>
              <a:rPr lang="en" sz="2400">
                <a:solidFill>
                  <a:srgbClr val="843C24"/>
                </a:solidFill>
                <a:highlight>
                  <a:srgbClr val="FFFFFF"/>
                </a:highlight>
                <a:latin typeface="Consolas"/>
                <a:ea typeface="Consolas"/>
                <a:cs typeface="Consolas"/>
                <a:sym typeface="Consolas"/>
              </a:rPr>
              <a:t>(</a:t>
            </a:r>
            <a:r>
              <a:rPr lang="en" sz="2400">
                <a:solidFill>
                  <a:srgbClr val="0077AA"/>
                </a:solidFill>
                <a:highlight>
                  <a:srgbClr val="FFFFFF"/>
                </a:highlight>
                <a:latin typeface="Consolas"/>
                <a:ea typeface="Consolas"/>
                <a:cs typeface="Consolas"/>
                <a:sym typeface="Consolas"/>
                <a:hlinkClick r:id="rId3"/>
              </a:rPr>
              <a:t>define</a:t>
            </a:r>
            <a:r>
              <a:rPr lang="en" sz="2400">
                <a:solidFill>
                  <a:srgbClr val="000000"/>
                </a:solidFill>
                <a:highlight>
                  <a:srgbClr val="FFFFFF"/>
                </a:highlight>
                <a:latin typeface="Consolas"/>
                <a:ea typeface="Consolas"/>
                <a:cs typeface="Consolas"/>
                <a:sym typeface="Consolas"/>
              </a:rPr>
              <a:t> in </a:t>
            </a:r>
            <a:r>
              <a:rPr lang="en" sz="2400">
                <a:solidFill>
                  <a:srgbClr val="0077AA"/>
                </a:solidFill>
                <a:highlight>
                  <a:srgbClr val="FFFFFF"/>
                </a:highlight>
                <a:latin typeface="Consolas"/>
                <a:ea typeface="Consolas"/>
                <a:cs typeface="Consolas"/>
                <a:sym typeface="Consolas"/>
                <a:hlinkClick r:id="rId4"/>
              </a:rPr>
              <a:t>...</a:t>
            </a:r>
            <a:r>
              <a:rPr lang="en" sz="2400">
                <a:solidFill>
                  <a:srgbClr val="843C24"/>
                </a:solidFill>
                <a:highlight>
                  <a:srgbClr val="FFFFFF"/>
                </a:highlight>
                <a:latin typeface="Consolas"/>
                <a:ea typeface="Consolas"/>
                <a:cs typeface="Consolas"/>
                <a:sym typeface="Consolas"/>
              </a:rPr>
              <a:t>)</a:t>
            </a:r>
          </a:p>
          <a:p>
            <a:pPr lvl="0" rtl="0">
              <a:spcBef>
                <a:spcPts val="0"/>
              </a:spcBef>
              <a:spcAft>
                <a:spcPts val="0"/>
              </a:spcAft>
              <a:buNone/>
            </a:pPr>
            <a:r>
              <a:rPr lang="en" sz="2400">
                <a:solidFill>
                  <a:srgbClr val="000000"/>
                </a:solidFill>
                <a:highlight>
                  <a:srgbClr val="FFFFFF"/>
                </a:highlight>
                <a:latin typeface="Consolas"/>
                <a:ea typeface="Consolas"/>
                <a:cs typeface="Consolas"/>
                <a:sym typeface="Consolas"/>
              </a:rPr>
              <a:t> </a:t>
            </a:r>
          </a:p>
          <a:p>
            <a:pPr lvl="0" rtl="0">
              <a:spcBef>
                <a:spcPts val="0"/>
              </a:spcBef>
              <a:spcAft>
                <a:spcPts val="0"/>
              </a:spcAft>
              <a:buNone/>
            </a:pPr>
            <a:r>
              <a:rPr lang="en" sz="2400">
                <a:solidFill>
                  <a:srgbClr val="843C24"/>
                </a:solidFill>
                <a:highlight>
                  <a:srgbClr val="FFFFFF"/>
                </a:highlight>
                <a:latin typeface="Consolas"/>
                <a:ea typeface="Consolas"/>
                <a:cs typeface="Consolas"/>
                <a:sym typeface="Consolas"/>
              </a:rPr>
              <a:t>(</a:t>
            </a:r>
            <a:r>
              <a:rPr lang="en" sz="2400">
                <a:solidFill>
                  <a:srgbClr val="0077AA"/>
                </a:solidFill>
                <a:highlight>
                  <a:srgbClr val="FFFFFF"/>
                </a:highlight>
                <a:latin typeface="Consolas"/>
                <a:ea typeface="Consolas"/>
                <a:cs typeface="Consolas"/>
                <a:sym typeface="Consolas"/>
                <a:hlinkClick r:id="rId5"/>
              </a:rPr>
              <a:t>if</a:t>
            </a:r>
            <a:r>
              <a:rPr lang="en" sz="2400">
                <a:solidFill>
                  <a:srgbClr val="000000"/>
                </a:solidFill>
                <a:highlight>
                  <a:srgbClr val="FFFFFF"/>
                </a:highlight>
                <a:latin typeface="Consolas"/>
                <a:ea typeface="Consolas"/>
                <a:cs typeface="Consolas"/>
                <a:sym typeface="Consolas"/>
              </a:rPr>
              <a:t> </a:t>
            </a:r>
            <a:r>
              <a:rPr lang="en" sz="2400">
                <a:solidFill>
                  <a:srgbClr val="843C24"/>
                </a:solidFill>
                <a:highlight>
                  <a:srgbClr val="FFFFFF"/>
                </a:highlight>
                <a:latin typeface="Consolas"/>
                <a:ea typeface="Consolas"/>
                <a:cs typeface="Consolas"/>
                <a:sym typeface="Consolas"/>
              </a:rPr>
              <a:t>(</a:t>
            </a:r>
            <a:r>
              <a:rPr lang="en" sz="2400">
                <a:solidFill>
                  <a:srgbClr val="0077AA"/>
                </a:solidFill>
                <a:highlight>
                  <a:srgbClr val="FFFFFF"/>
                </a:highlight>
                <a:latin typeface="Consolas"/>
                <a:ea typeface="Consolas"/>
                <a:cs typeface="Consolas"/>
                <a:sym typeface="Consolas"/>
                <a:hlinkClick r:id="rId6"/>
              </a:rPr>
              <a:t>string?</a:t>
            </a:r>
            <a:r>
              <a:rPr lang="en" sz="2400">
                <a:solidFill>
                  <a:srgbClr val="000000"/>
                </a:solidFill>
                <a:highlight>
                  <a:srgbClr val="FFFFFF"/>
                </a:highlight>
                <a:latin typeface="Consolas"/>
                <a:ea typeface="Consolas"/>
                <a:cs typeface="Consolas"/>
                <a:sym typeface="Consolas"/>
              </a:rPr>
              <a:t> in</a:t>
            </a:r>
            <a:r>
              <a:rPr lang="en" sz="2400">
                <a:solidFill>
                  <a:srgbClr val="843C24"/>
                </a:solidFill>
                <a:highlight>
                  <a:srgbClr val="FFFFFF"/>
                </a:highlight>
                <a:latin typeface="Consolas"/>
                <a:ea typeface="Consolas"/>
                <a:cs typeface="Consolas"/>
                <a:sym typeface="Consolas"/>
              </a:rPr>
              <a:t>)</a:t>
            </a:r>
            <a:r>
              <a:rPr lang="en" sz="2400">
                <a:solidFill>
                  <a:srgbClr val="000000"/>
                </a:solidFill>
                <a:highlight>
                  <a:srgbClr val="FFFFFF"/>
                </a:highlight>
                <a:latin typeface="Consolas"/>
                <a:ea typeface="Consolas"/>
                <a:cs typeface="Consolas"/>
                <a:sym typeface="Consolas"/>
              </a:rPr>
              <a:t> </a:t>
            </a:r>
            <a:r>
              <a:rPr lang="en" sz="2400">
                <a:solidFill>
                  <a:srgbClr val="843C24"/>
                </a:solidFill>
                <a:highlight>
                  <a:srgbClr val="FFFFFF"/>
                </a:highlight>
                <a:latin typeface="Consolas"/>
                <a:ea typeface="Consolas"/>
                <a:cs typeface="Consolas"/>
                <a:sym typeface="Consolas"/>
              </a:rPr>
              <a:t>(</a:t>
            </a:r>
            <a:r>
              <a:rPr lang="en" sz="2400">
                <a:solidFill>
                  <a:srgbClr val="0077AA"/>
                </a:solidFill>
                <a:highlight>
                  <a:srgbClr val="FFFFFF"/>
                </a:highlight>
                <a:latin typeface="Consolas"/>
                <a:ea typeface="Consolas"/>
                <a:cs typeface="Consolas"/>
                <a:sym typeface="Consolas"/>
                <a:hlinkClick r:id="rId7"/>
              </a:rPr>
              <a:t>string-length</a:t>
            </a:r>
            <a:r>
              <a:rPr lang="en" sz="2400">
                <a:solidFill>
                  <a:srgbClr val="000000"/>
                </a:solidFill>
                <a:highlight>
                  <a:srgbClr val="FFFFFF"/>
                </a:highlight>
                <a:latin typeface="Consolas"/>
                <a:ea typeface="Consolas"/>
                <a:cs typeface="Consolas"/>
                <a:sym typeface="Consolas"/>
              </a:rPr>
              <a:t> in</a:t>
            </a:r>
            <a:r>
              <a:rPr lang="en" sz="2400">
                <a:solidFill>
                  <a:srgbClr val="843C24"/>
                </a:solidFill>
                <a:highlight>
                  <a:srgbClr val="FFFFFF"/>
                </a:highlight>
                <a:latin typeface="Consolas"/>
                <a:ea typeface="Consolas"/>
                <a:cs typeface="Consolas"/>
                <a:sym typeface="Consolas"/>
              </a:rPr>
              <a:t>)</a:t>
            </a:r>
            <a:r>
              <a:rPr lang="en" sz="2400">
                <a:solidFill>
                  <a:srgbClr val="000000"/>
                </a:solidFill>
                <a:highlight>
                  <a:srgbClr val="FFFFFF"/>
                </a:highlight>
                <a:latin typeface="Consolas"/>
                <a:ea typeface="Consolas"/>
                <a:cs typeface="Consolas"/>
                <a:sym typeface="Consolas"/>
              </a:rPr>
              <a:t> </a:t>
            </a:r>
            <a:r>
              <a:rPr lang="en" sz="2400">
                <a:solidFill>
                  <a:srgbClr val="0077AA"/>
                </a:solidFill>
                <a:highlight>
                  <a:srgbClr val="FFFFFF"/>
                </a:highlight>
                <a:latin typeface="Consolas"/>
                <a:ea typeface="Consolas"/>
                <a:cs typeface="Consolas"/>
                <a:sym typeface="Consolas"/>
                <a:hlinkClick r:id="rId8"/>
              </a:rPr>
              <a:t>...</a:t>
            </a:r>
            <a:r>
              <a:rPr lang="en" sz="2400">
                <a:solidFill>
                  <a:srgbClr val="843C24"/>
                </a:solidFill>
                <a:highlight>
                  <a:srgbClr val="FFFFFF"/>
                </a:highlight>
                <a:latin typeface="Consolas"/>
                <a:ea typeface="Consolas"/>
                <a:cs typeface="Consolas"/>
                <a:sym typeface="Consolas"/>
              </a:rPr>
              <a:t>)</a:t>
            </a:r>
          </a:p>
          <a:p>
            <a:pPr lvl="0">
              <a:spcBef>
                <a:spcPts val="0"/>
              </a:spcBef>
              <a:buNone/>
            </a:pPr>
            <a:r>
              <a:t/>
            </a:r>
            <a:endParaRPr sz="2400">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ph type="title"/>
          </p:nvPr>
        </p:nvSpPr>
        <p:spPr>
          <a:xfrm>
            <a:off x="471900" y="738725"/>
            <a:ext cx="8222100" cy="767699"/>
          </a:xfrm>
          <a:prstGeom prst="rect">
            <a:avLst/>
          </a:prstGeom>
        </p:spPr>
        <p:txBody>
          <a:bodyPr anchorCtr="0" anchor="b" bIns="91425" lIns="91425" rIns="91425" tIns="91425">
            <a:noAutofit/>
          </a:bodyPr>
          <a:lstStyle/>
          <a:p>
            <a:pPr lvl="0" rtl="0">
              <a:spcBef>
                <a:spcPts val="0"/>
              </a:spcBef>
              <a:buNone/>
            </a:pPr>
            <a:r>
              <a:rPr lang="en"/>
              <a:t>Predicates in use</a:t>
            </a:r>
          </a:p>
        </p:txBody>
      </p:sp>
      <p:sp>
        <p:nvSpPr>
          <p:cNvPr id="303" name="Shape 30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spcAft>
                <a:spcPts val="0"/>
              </a:spcAft>
              <a:buNone/>
            </a:pPr>
            <a:r>
              <a:rPr lang="en" sz="2400">
                <a:solidFill>
                  <a:srgbClr val="843C24"/>
                </a:solidFill>
                <a:highlight>
                  <a:srgbClr val="FFFFFF"/>
                </a:highlight>
                <a:latin typeface="Consolas"/>
                <a:ea typeface="Consolas"/>
                <a:cs typeface="Consolas"/>
                <a:sym typeface="Consolas"/>
              </a:rPr>
              <a:t>(</a:t>
            </a:r>
            <a:r>
              <a:rPr lang="en" sz="2400">
                <a:solidFill>
                  <a:srgbClr val="0077AA"/>
                </a:solidFill>
                <a:highlight>
                  <a:srgbClr val="FFFFFF"/>
                </a:highlight>
                <a:latin typeface="Consolas"/>
                <a:ea typeface="Consolas"/>
                <a:cs typeface="Consolas"/>
                <a:sym typeface="Consolas"/>
                <a:hlinkClick r:id="rId3"/>
              </a:rPr>
              <a:t>define</a:t>
            </a:r>
            <a:r>
              <a:rPr lang="en" sz="2400">
                <a:solidFill>
                  <a:srgbClr val="000000"/>
                </a:solidFill>
                <a:highlight>
                  <a:srgbClr val="FFFFFF"/>
                </a:highlight>
                <a:latin typeface="Consolas"/>
                <a:ea typeface="Consolas"/>
                <a:cs typeface="Consolas"/>
                <a:sym typeface="Consolas"/>
              </a:rPr>
              <a:t> any</a:t>
            </a:r>
            <a:r>
              <a:rPr lang="en" sz="2400">
                <a:solidFill>
                  <a:srgbClr val="0077AA"/>
                </a:solidFill>
                <a:highlight>
                  <a:srgbClr val="FFFFFF"/>
                </a:highlight>
                <a:latin typeface="Consolas"/>
                <a:ea typeface="Consolas"/>
                <a:cs typeface="Consolas"/>
                <a:sym typeface="Consolas"/>
                <a:hlinkClick r:id="rId4"/>
              </a:rPr>
              <a:t>...</a:t>
            </a:r>
            <a:r>
              <a:rPr lang="en" sz="2400">
                <a:solidFill>
                  <a:srgbClr val="843C24"/>
                </a:solidFill>
                <a:highlight>
                  <a:srgbClr val="FFFFFF"/>
                </a:highlight>
                <a:latin typeface="Consolas"/>
                <a:ea typeface="Consolas"/>
                <a:cs typeface="Consolas"/>
                <a:sym typeface="Consolas"/>
              </a:rPr>
              <a:t>)</a:t>
            </a:r>
          </a:p>
          <a:p>
            <a:pPr lvl="0" rtl="0">
              <a:spcBef>
                <a:spcPts val="0"/>
              </a:spcBef>
              <a:spcAft>
                <a:spcPts val="0"/>
              </a:spcAft>
              <a:buNone/>
            </a:pPr>
            <a:r>
              <a:rPr lang="en" sz="2400">
                <a:solidFill>
                  <a:srgbClr val="000000"/>
                </a:solidFill>
                <a:highlight>
                  <a:srgbClr val="FFFFFF"/>
                </a:highlight>
                <a:latin typeface="Consolas"/>
                <a:ea typeface="Consolas"/>
                <a:cs typeface="Consolas"/>
                <a:sym typeface="Consolas"/>
              </a:rPr>
              <a:t> </a:t>
            </a:r>
          </a:p>
          <a:p>
            <a:pPr lvl="0" rtl="0">
              <a:spcBef>
                <a:spcPts val="0"/>
              </a:spcBef>
              <a:spcAft>
                <a:spcPts val="0"/>
              </a:spcAft>
              <a:buNone/>
            </a:pPr>
            <a:r>
              <a:rPr lang="en" sz="2400">
                <a:solidFill>
                  <a:srgbClr val="843C24"/>
                </a:solidFill>
                <a:highlight>
                  <a:srgbClr val="FFFFFF"/>
                </a:highlight>
                <a:latin typeface="Consolas"/>
                <a:ea typeface="Consolas"/>
                <a:cs typeface="Consolas"/>
                <a:sym typeface="Consolas"/>
              </a:rPr>
              <a:t>(</a:t>
            </a:r>
            <a:r>
              <a:rPr lang="en" sz="2400">
                <a:solidFill>
                  <a:srgbClr val="0077AA"/>
                </a:solidFill>
                <a:highlight>
                  <a:srgbClr val="FFFFFF"/>
                </a:highlight>
                <a:latin typeface="Consolas"/>
                <a:ea typeface="Consolas"/>
                <a:cs typeface="Consolas"/>
                <a:sym typeface="Consolas"/>
                <a:hlinkClick r:id="rId5"/>
              </a:rPr>
              <a:t>if</a:t>
            </a:r>
            <a:r>
              <a:rPr lang="en" sz="2400">
                <a:solidFill>
                  <a:srgbClr val="000000"/>
                </a:solidFill>
                <a:highlight>
                  <a:srgbClr val="FFFFFF"/>
                </a:highlight>
                <a:latin typeface="Consolas"/>
                <a:ea typeface="Consolas"/>
                <a:cs typeface="Consolas"/>
                <a:sym typeface="Consolas"/>
              </a:rPr>
              <a:t> </a:t>
            </a:r>
            <a:r>
              <a:rPr lang="en" sz="2400">
                <a:solidFill>
                  <a:srgbClr val="843C24"/>
                </a:solidFill>
                <a:highlight>
                  <a:srgbClr val="FFFFFF"/>
                </a:highlight>
                <a:latin typeface="Consolas"/>
                <a:ea typeface="Consolas"/>
                <a:cs typeface="Consolas"/>
                <a:sym typeface="Consolas"/>
              </a:rPr>
              <a:t>(</a:t>
            </a:r>
            <a:r>
              <a:rPr lang="en" sz="2400">
                <a:solidFill>
                  <a:srgbClr val="0077AA"/>
                </a:solidFill>
                <a:highlight>
                  <a:srgbClr val="FFFFFF"/>
                </a:highlight>
                <a:latin typeface="Consolas"/>
                <a:ea typeface="Consolas"/>
                <a:cs typeface="Consolas"/>
                <a:sym typeface="Consolas"/>
                <a:hlinkClick r:id="rId6"/>
              </a:rPr>
              <a:t>string?</a:t>
            </a:r>
            <a:r>
              <a:rPr lang="en" sz="2400">
                <a:solidFill>
                  <a:srgbClr val="000000"/>
                </a:solidFill>
                <a:highlight>
                  <a:srgbClr val="FFFFFF"/>
                </a:highlight>
                <a:latin typeface="Consolas"/>
                <a:ea typeface="Consolas"/>
                <a:cs typeface="Consolas"/>
                <a:sym typeface="Consolas"/>
              </a:rPr>
              <a:t> any</a:t>
            </a:r>
            <a:r>
              <a:rPr lang="en" sz="2400">
                <a:solidFill>
                  <a:srgbClr val="843C24"/>
                </a:solidFill>
                <a:highlight>
                  <a:srgbClr val="FFFFFF"/>
                </a:highlight>
                <a:latin typeface="Consolas"/>
                <a:ea typeface="Consolas"/>
                <a:cs typeface="Consolas"/>
                <a:sym typeface="Consolas"/>
              </a:rPr>
              <a:t>)</a:t>
            </a:r>
            <a:r>
              <a:rPr lang="en" sz="2400">
                <a:solidFill>
                  <a:srgbClr val="000000"/>
                </a:solidFill>
                <a:highlight>
                  <a:srgbClr val="FFFFFF"/>
                </a:highlight>
                <a:latin typeface="Consolas"/>
                <a:ea typeface="Consolas"/>
                <a:cs typeface="Consolas"/>
                <a:sym typeface="Consolas"/>
              </a:rPr>
              <a:t> </a:t>
            </a:r>
            <a:r>
              <a:rPr lang="en" sz="2400">
                <a:solidFill>
                  <a:srgbClr val="843C24"/>
                </a:solidFill>
                <a:highlight>
                  <a:srgbClr val="FFFFFF"/>
                </a:highlight>
                <a:latin typeface="Consolas"/>
                <a:ea typeface="Consolas"/>
                <a:cs typeface="Consolas"/>
                <a:sym typeface="Consolas"/>
              </a:rPr>
              <a:t>(</a:t>
            </a:r>
            <a:r>
              <a:rPr lang="en" sz="2400">
                <a:solidFill>
                  <a:srgbClr val="0077AA"/>
                </a:solidFill>
                <a:highlight>
                  <a:srgbClr val="FFFFFF"/>
                </a:highlight>
                <a:latin typeface="Consolas"/>
                <a:ea typeface="Consolas"/>
                <a:cs typeface="Consolas"/>
                <a:sym typeface="Consolas"/>
                <a:hlinkClick r:id="rId7"/>
              </a:rPr>
              <a:t>string-length</a:t>
            </a:r>
            <a:r>
              <a:rPr lang="en" sz="2400">
                <a:solidFill>
                  <a:srgbClr val="000000"/>
                </a:solidFill>
                <a:highlight>
                  <a:srgbClr val="FFFFFF"/>
                </a:highlight>
                <a:latin typeface="Consolas"/>
                <a:ea typeface="Consolas"/>
                <a:cs typeface="Consolas"/>
                <a:sym typeface="Consolas"/>
              </a:rPr>
              <a:t> any</a:t>
            </a:r>
            <a:r>
              <a:rPr lang="en" sz="2400">
                <a:solidFill>
                  <a:srgbClr val="843C24"/>
                </a:solidFill>
                <a:highlight>
                  <a:srgbClr val="FFFFFF"/>
                </a:highlight>
                <a:latin typeface="Consolas"/>
                <a:ea typeface="Consolas"/>
                <a:cs typeface="Consolas"/>
                <a:sym typeface="Consolas"/>
              </a:rPr>
              <a:t>)</a:t>
            </a:r>
            <a:r>
              <a:rPr lang="en" sz="2400">
                <a:solidFill>
                  <a:srgbClr val="000000"/>
                </a:solidFill>
                <a:highlight>
                  <a:srgbClr val="FFFFFF"/>
                </a:highlight>
                <a:latin typeface="Consolas"/>
                <a:ea typeface="Consolas"/>
                <a:cs typeface="Consolas"/>
                <a:sym typeface="Consolas"/>
              </a:rPr>
              <a:t> </a:t>
            </a:r>
          </a:p>
          <a:p>
            <a:pPr indent="0" lvl="0" marL="457200" rtl="0">
              <a:spcBef>
                <a:spcPts val="0"/>
              </a:spcBef>
              <a:spcAft>
                <a:spcPts val="0"/>
              </a:spcAft>
              <a:buNone/>
            </a:pPr>
            <a:r>
              <a:rPr lang="en" sz="2400">
                <a:solidFill>
                  <a:srgbClr val="000000"/>
                </a:solidFill>
                <a:highlight>
                  <a:srgbClr val="FFFFFF"/>
                </a:highlight>
                <a:latin typeface="Consolas"/>
                <a:ea typeface="Consolas"/>
                <a:cs typeface="Consolas"/>
                <a:sym typeface="Consolas"/>
              </a:rPr>
              <a:t>  (if (number? in) ... ...)</a:t>
            </a:r>
            <a:r>
              <a:rPr lang="en" sz="2400">
                <a:solidFill>
                  <a:srgbClr val="843C24"/>
                </a:solidFill>
                <a:highlight>
                  <a:srgbClr val="FFFFFF"/>
                </a:highlight>
                <a:latin typeface="Consolas"/>
                <a:ea typeface="Consolas"/>
                <a:cs typeface="Consolas"/>
                <a:sym typeface="Consolas"/>
              </a:rPr>
              <a:t>)</a:t>
            </a:r>
          </a:p>
          <a:p>
            <a:pPr lvl="0" rtl="0">
              <a:spcBef>
                <a:spcPts val="0"/>
              </a:spcBef>
              <a:buNone/>
            </a:pPr>
            <a:r>
              <a:t/>
            </a:r>
            <a:endParaRPr sz="2400">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Practice</a:t>
            </a:r>
          </a:p>
        </p:txBody>
      </p:sp>
      <p:sp>
        <p:nvSpPr>
          <p:cNvPr id="309" name="Shape 309"/>
          <p:cNvSpPr txBox="1"/>
          <p:nvPr>
            <p:ph idx="1" type="body"/>
          </p:nvPr>
        </p:nvSpPr>
        <p:spPr>
          <a:xfrm>
            <a:off x="578775" y="1396575"/>
            <a:ext cx="8222100" cy="2710200"/>
          </a:xfrm>
          <a:prstGeom prst="rect">
            <a:avLst/>
          </a:prstGeom>
        </p:spPr>
        <p:txBody>
          <a:bodyPr anchorCtr="0" anchor="t" bIns="91425" lIns="91425" rIns="91425" tIns="91425">
            <a:noAutofit/>
          </a:bodyPr>
          <a:lstStyle/>
          <a:p>
            <a:pPr lvl="0" rtl="0">
              <a:lnSpc>
                <a:spcPct val="150000"/>
              </a:lnSpc>
              <a:spcBef>
                <a:spcPts val="0"/>
              </a:spcBef>
              <a:spcAft>
                <a:spcPts val="0"/>
              </a:spcAft>
              <a:buNone/>
            </a:pPr>
            <a:r>
              <a:rPr lang="en" sz="2400">
                <a:solidFill>
                  <a:srgbClr val="000000"/>
                </a:solidFill>
                <a:highlight>
                  <a:srgbClr val="FFFFFF"/>
                </a:highlight>
              </a:rPr>
              <a:t>Add the following line to the definitions area of DrRacket:</a:t>
            </a:r>
          </a:p>
          <a:p>
            <a:pPr lvl="0" marR="342900" rtl="0">
              <a:lnSpc>
                <a:spcPct val="150000"/>
              </a:lnSpc>
              <a:spcBef>
                <a:spcPts val="0"/>
              </a:spcBef>
              <a:spcAft>
                <a:spcPts val="0"/>
              </a:spcAft>
              <a:buNone/>
            </a:pPr>
            <a:r>
              <a:rPr lang="en" sz="2400">
                <a:solidFill>
                  <a:srgbClr val="843C24"/>
                </a:solidFill>
                <a:highlight>
                  <a:srgbClr val="FFFFFF"/>
                </a:highlight>
                <a:latin typeface="Consolas"/>
                <a:ea typeface="Consolas"/>
                <a:cs typeface="Consolas"/>
                <a:sym typeface="Consolas"/>
              </a:rPr>
              <a:t>(</a:t>
            </a:r>
            <a:r>
              <a:rPr lang="en" sz="2400">
                <a:solidFill>
                  <a:srgbClr val="0077AA"/>
                </a:solidFill>
                <a:highlight>
                  <a:srgbClr val="FFFFFF"/>
                </a:highlight>
                <a:latin typeface="Consolas"/>
                <a:ea typeface="Consolas"/>
                <a:cs typeface="Consolas"/>
                <a:sym typeface="Consolas"/>
                <a:hlinkClick r:id="rId3"/>
              </a:rPr>
              <a:t>define</a:t>
            </a:r>
            <a:r>
              <a:rPr lang="en" sz="2400">
                <a:solidFill>
                  <a:srgbClr val="000000"/>
                </a:solidFill>
                <a:highlight>
                  <a:srgbClr val="FFFFFF"/>
                </a:highlight>
                <a:latin typeface="Consolas"/>
                <a:ea typeface="Consolas"/>
                <a:cs typeface="Consolas"/>
                <a:sym typeface="Consolas"/>
              </a:rPr>
              <a:t> any </a:t>
            </a:r>
            <a:r>
              <a:rPr lang="en" sz="2400">
                <a:solidFill>
                  <a:srgbClr val="228B22"/>
                </a:solidFill>
                <a:highlight>
                  <a:srgbClr val="FFFFFF"/>
                </a:highlight>
                <a:latin typeface="Consolas"/>
                <a:ea typeface="Consolas"/>
                <a:cs typeface="Consolas"/>
                <a:sym typeface="Consolas"/>
              </a:rPr>
              <a:t>"hello"</a:t>
            </a:r>
            <a:r>
              <a:rPr lang="en" sz="2400">
                <a:solidFill>
                  <a:srgbClr val="843C24"/>
                </a:solidFill>
                <a:highlight>
                  <a:srgbClr val="FFFFFF"/>
                </a:highlight>
                <a:latin typeface="Consolas"/>
                <a:ea typeface="Consolas"/>
                <a:cs typeface="Consolas"/>
                <a:sym typeface="Consolas"/>
              </a:rPr>
              <a:t>)</a:t>
            </a:r>
          </a:p>
          <a:p>
            <a:pPr lvl="0" rtl="0">
              <a:lnSpc>
                <a:spcPct val="150000"/>
              </a:lnSpc>
              <a:spcBef>
                <a:spcPts val="0"/>
              </a:spcBef>
              <a:spcAft>
                <a:spcPts val="1100"/>
              </a:spcAft>
              <a:buNone/>
            </a:pPr>
            <a:r>
              <a:rPr lang="en" sz="2400">
                <a:solidFill>
                  <a:srgbClr val="000000"/>
                </a:solidFill>
                <a:highlight>
                  <a:srgbClr val="FFFFFF"/>
                </a:highlight>
              </a:rPr>
              <a:t>Then create an expression that converts whatever </a:t>
            </a:r>
            <a:r>
              <a:rPr lang="en" sz="2400">
                <a:solidFill>
                  <a:srgbClr val="0000FF"/>
                </a:solidFill>
                <a:highlight>
                  <a:srgbClr val="FFFFFF"/>
                </a:highlight>
                <a:latin typeface="Consolas"/>
                <a:ea typeface="Consolas"/>
                <a:cs typeface="Consolas"/>
                <a:sym typeface="Consolas"/>
              </a:rPr>
              <a:t>any </a:t>
            </a:r>
            <a:r>
              <a:rPr lang="en" sz="2400">
                <a:solidFill>
                  <a:srgbClr val="000000"/>
                </a:solidFill>
                <a:highlight>
                  <a:srgbClr val="FFFFFF"/>
                </a:highlight>
              </a:rPr>
              <a:t>represents to a number. For a string, it determines how long the string is; for a number, it decrements the number, unless it is already </a:t>
            </a:r>
            <a:r>
              <a:rPr lang="en" sz="2400">
                <a:solidFill>
                  <a:srgbClr val="228B22"/>
                </a:solidFill>
                <a:highlight>
                  <a:srgbClr val="FFFFFF"/>
                </a:highlight>
              </a:rPr>
              <a:t>0</a:t>
            </a:r>
            <a:r>
              <a:rPr lang="en" sz="2400">
                <a:solidFill>
                  <a:srgbClr val="000000"/>
                </a:solidFill>
                <a:highlight>
                  <a:srgbClr val="FFFFFF"/>
                </a:highlight>
              </a:rPr>
              <a:t> or negative; for </a:t>
            </a:r>
            <a:r>
              <a:rPr lang="en" sz="2400">
                <a:solidFill>
                  <a:srgbClr val="228B22"/>
                </a:solidFill>
                <a:highlight>
                  <a:srgbClr val="FFFFFF"/>
                </a:highlight>
              </a:rPr>
              <a:t>#true</a:t>
            </a:r>
            <a:r>
              <a:rPr lang="en" sz="2400">
                <a:solidFill>
                  <a:srgbClr val="000000"/>
                </a:solidFill>
                <a:highlight>
                  <a:srgbClr val="FFFFFF"/>
                </a:highlight>
              </a:rPr>
              <a:t> it uses </a:t>
            </a:r>
            <a:r>
              <a:rPr lang="en" sz="2400">
                <a:solidFill>
                  <a:srgbClr val="228B22"/>
                </a:solidFill>
                <a:highlight>
                  <a:srgbClr val="FFFFFF"/>
                </a:highlight>
              </a:rPr>
              <a:t>10</a:t>
            </a:r>
            <a:r>
              <a:rPr lang="en" sz="2400">
                <a:solidFill>
                  <a:srgbClr val="000000"/>
                </a:solidFill>
                <a:highlight>
                  <a:srgbClr val="FFFFFF"/>
                </a:highlight>
              </a:rPr>
              <a:t> and for </a:t>
            </a:r>
            <a:r>
              <a:rPr lang="en" sz="2400">
                <a:solidFill>
                  <a:srgbClr val="228B22"/>
                </a:solidFill>
                <a:highlight>
                  <a:srgbClr val="FFFFFF"/>
                </a:highlight>
              </a:rPr>
              <a:t>#false</a:t>
            </a:r>
            <a:r>
              <a:rPr lang="en" sz="2400">
                <a:solidFill>
                  <a:srgbClr val="000000"/>
                </a:solidFill>
                <a:highlight>
                  <a:srgbClr val="FFFFFF"/>
                </a:highlight>
              </a:rPr>
              <a:t> </a:t>
            </a:r>
            <a:r>
              <a:rPr lang="en" sz="2400">
                <a:solidFill>
                  <a:srgbClr val="4A86E8"/>
                </a:solidFill>
                <a:highlight>
                  <a:srgbClr val="FFFFFF"/>
                </a:highlight>
              </a:rPr>
              <a:t>20</a:t>
            </a:r>
            <a:r>
              <a:rPr lang="en" sz="2400">
                <a:solidFill>
                  <a:srgbClr val="000000"/>
                </a:solidFill>
                <a:highlight>
                  <a:srgbClr val="FFFFFF"/>
                </a:highlight>
              </a:rPr>
              <a:t>.</a:t>
            </a:r>
          </a:p>
          <a:p>
            <a:pPr lvl="0">
              <a:lnSpc>
                <a:spcPct val="150000"/>
              </a:lnSpc>
              <a:spcBef>
                <a:spcPts val="0"/>
              </a:spcBef>
              <a:buNone/>
            </a:pPr>
            <a:r>
              <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t/>
            </a:r>
            <a:endParaRPr/>
          </a:p>
        </p:txBody>
      </p:sp>
      <p:sp>
        <p:nvSpPr>
          <p:cNvPr id="315" name="Shape 315"/>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t/>
            </a:r>
            <a:endParaRPr/>
          </a:p>
        </p:txBody>
      </p:sp>
      <p:sp>
        <p:nvSpPr>
          <p:cNvPr id="321" name="Shape 321"/>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471900" y="738725"/>
            <a:ext cx="8222100" cy="767699"/>
          </a:xfrm>
          <a:prstGeom prst="rect">
            <a:avLst/>
          </a:prstGeom>
        </p:spPr>
        <p:txBody>
          <a:bodyPr anchorCtr="0" anchor="b" bIns="91425" lIns="91425" rIns="91425" tIns="91425">
            <a:noAutofit/>
          </a:bodyPr>
          <a:lstStyle/>
          <a:p>
            <a:pPr lvl="0" rtl="0">
              <a:spcBef>
                <a:spcPts val="0"/>
              </a:spcBef>
              <a:buNone/>
            </a:pPr>
            <a:r>
              <a:rPr lang="en"/>
              <a:t>What do we expect?</a:t>
            </a:r>
          </a:p>
        </p:txBody>
      </p:sp>
      <p:sp>
        <p:nvSpPr>
          <p:cNvPr id="138" name="Shape 138"/>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 sz="2400">
                <a:solidFill>
                  <a:srgbClr val="000000"/>
                </a:solidFill>
                <a:latin typeface="Consolas"/>
                <a:ea typeface="Consolas"/>
                <a:cs typeface="Consolas"/>
                <a:sym typeface="Consolas"/>
              </a:rPr>
              <a:t>(</a:t>
            </a:r>
            <a:r>
              <a:rPr lang="en" sz="2400">
                <a:solidFill>
                  <a:srgbClr val="0000FF"/>
                </a:solidFill>
                <a:latin typeface="Consolas"/>
                <a:ea typeface="Consolas"/>
                <a:cs typeface="Consolas"/>
                <a:sym typeface="Consolas"/>
              </a:rPr>
              <a:t>define</a:t>
            </a:r>
            <a:r>
              <a:rPr lang="en" sz="2400">
                <a:solidFill>
                  <a:srgbClr val="000000"/>
                </a:solidFill>
                <a:latin typeface="Consolas"/>
                <a:ea typeface="Consolas"/>
                <a:cs typeface="Consolas"/>
                <a:sym typeface="Consolas"/>
              </a:rPr>
              <a:t> str </a:t>
            </a:r>
            <a:r>
              <a:rPr lang="en" sz="2400">
                <a:solidFill>
                  <a:srgbClr val="38761D"/>
                </a:solidFill>
                <a:latin typeface="Consolas"/>
                <a:ea typeface="Consolas"/>
                <a:cs typeface="Consolas"/>
                <a:sym typeface="Consolas"/>
              </a:rPr>
              <a:t>“anything”</a:t>
            </a:r>
            <a:r>
              <a:rPr lang="en" sz="2400">
                <a:solidFill>
                  <a:srgbClr val="000000"/>
                </a:solidFill>
                <a:latin typeface="Consolas"/>
                <a:ea typeface="Consolas"/>
                <a:cs typeface="Consolas"/>
                <a:sym typeface="Consolas"/>
              </a:rPr>
              <a:t>)</a:t>
            </a:r>
          </a:p>
          <a:p>
            <a:pPr indent="0" lvl="0" marL="0" marR="0" rtl="0" algn="l">
              <a:lnSpc>
                <a:spcPct val="115000"/>
              </a:lnSpc>
              <a:spcBef>
                <a:spcPts val="0"/>
              </a:spcBef>
              <a:spcAft>
                <a:spcPts val="1600"/>
              </a:spcAft>
              <a:buNone/>
            </a:pPr>
            <a:r>
              <a:rPr lang="en" sz="2400">
                <a:solidFill>
                  <a:srgbClr val="38761D"/>
                </a:solidFill>
                <a:latin typeface="Consolas"/>
                <a:ea typeface="Consolas"/>
                <a:cs typeface="Consolas"/>
                <a:sym typeface="Consolas"/>
              </a:rPr>
              <a:t>“should return”</a:t>
            </a:r>
          </a:p>
          <a:p>
            <a:pPr indent="0" lvl="0" marL="0" marR="0" rtl="0" algn="l">
              <a:lnSpc>
                <a:spcPct val="115000"/>
              </a:lnSpc>
              <a:spcBef>
                <a:spcPts val="0"/>
              </a:spcBef>
              <a:spcAft>
                <a:spcPts val="1600"/>
              </a:spcAft>
              <a:buNone/>
            </a:pPr>
            <a:r>
              <a:rPr lang="en" sz="2400">
                <a:solidFill>
                  <a:srgbClr val="38761D"/>
                </a:solidFill>
                <a:latin typeface="Consolas"/>
                <a:ea typeface="Consolas"/>
                <a:cs typeface="Consolas"/>
                <a:sym typeface="Consolas"/>
              </a:rPr>
              <a:t>“ag”</a:t>
            </a:r>
          </a:p>
          <a:p>
            <a:pPr indent="0" lvl="0" marL="0" marR="0" rtl="0" algn="l">
              <a:lnSpc>
                <a:spcPct val="115000"/>
              </a:lnSpc>
              <a:spcBef>
                <a:spcPts val="0"/>
              </a:spcBef>
              <a:spcAft>
                <a:spcPts val="1600"/>
              </a:spcAft>
              <a:buNone/>
            </a:pPr>
            <a:r>
              <a:rPr lang="en" sz="2400">
                <a:solidFill>
                  <a:srgbClr val="38761D"/>
                </a:solidFill>
                <a:latin typeface="Consolas"/>
                <a:ea typeface="Consolas"/>
                <a:cs typeface="Consolas"/>
                <a:sym typeface="Consolas"/>
              </a:rPr>
              <a:t>(</a:t>
            </a:r>
            <a:r>
              <a:rPr lang="en" sz="2400">
                <a:solidFill>
                  <a:srgbClr val="0000FF"/>
                </a:solidFill>
                <a:latin typeface="Consolas"/>
                <a:ea typeface="Consolas"/>
                <a:cs typeface="Consolas"/>
                <a:sym typeface="Consolas"/>
              </a:rPr>
              <a:t>string-append</a:t>
            </a:r>
            <a:r>
              <a:rPr lang="en" sz="2400">
                <a:solidFill>
                  <a:srgbClr val="38761D"/>
                </a:solidFill>
                <a:latin typeface="Consolas"/>
                <a:ea typeface="Consolas"/>
                <a:cs typeface="Consolas"/>
                <a:sym typeface="Consolas"/>
              </a:rPr>
              <a:t> </a:t>
            </a:r>
            <a:r>
              <a:rPr lang="en" sz="2400">
                <a:solidFill>
                  <a:srgbClr val="000000"/>
                </a:solidFill>
                <a:latin typeface="Consolas"/>
                <a:ea typeface="Consolas"/>
                <a:cs typeface="Consolas"/>
                <a:sym typeface="Consolas"/>
              </a:rPr>
              <a:t>frst lst</a:t>
            </a:r>
            <a:r>
              <a:rPr lang="en" sz="2400">
                <a:solidFill>
                  <a:srgbClr val="38761D"/>
                </a:solidFill>
                <a:latin typeface="Consolas"/>
                <a:ea typeface="Consolas"/>
                <a:cs typeface="Consolas"/>
                <a:sym typeface="Consolas"/>
              </a:rPr>
              <a:t>)</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Last quiz</a:t>
            </a:r>
          </a:p>
        </p:txBody>
      </p:sp>
      <p:sp>
        <p:nvSpPr>
          <p:cNvPr id="144" name="Shape 14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spcAft>
                <a:spcPts val="0"/>
              </a:spcAft>
              <a:buNone/>
            </a:pPr>
            <a:r>
              <a:rPr lang="en" sz="1200">
                <a:solidFill>
                  <a:srgbClr val="000000"/>
                </a:solidFill>
                <a:latin typeface="Consolas"/>
                <a:ea typeface="Consolas"/>
                <a:cs typeface="Consolas"/>
                <a:sym typeface="Consolas"/>
              </a:rPr>
              <a:t>(string-append (string-append “A” </a:t>
            </a:r>
          </a:p>
          <a:p>
            <a:pPr lvl="0" rtl="0">
              <a:spcBef>
                <a:spcPts val="0"/>
              </a:spcBef>
              <a:spcAft>
                <a:spcPts val="0"/>
              </a:spcAft>
              <a:buNone/>
            </a:pPr>
            <a:r>
              <a:rPr lang="en" sz="1200">
                <a:solidFill>
                  <a:srgbClr val="000000"/>
                </a:solidFill>
                <a:latin typeface="Consolas"/>
                <a:ea typeface="Consolas"/>
                <a:cs typeface="Consolas"/>
                <a:sym typeface="Consolas"/>
              </a:rPr>
              <a:t>                              (string-append “F” </a:t>
            </a:r>
          </a:p>
          <a:p>
            <a:pPr lvl="0" rtl="0">
              <a:spcBef>
                <a:spcPts val="0"/>
              </a:spcBef>
              <a:spcAft>
                <a:spcPts val="0"/>
              </a:spcAft>
              <a:buNone/>
            </a:pPr>
            <a:r>
              <a:rPr lang="en" sz="1200">
                <a:solidFill>
                  <a:srgbClr val="000000"/>
                </a:solidFill>
                <a:latin typeface="Consolas"/>
                <a:ea typeface="Consolas"/>
                <a:cs typeface="Consolas"/>
                <a:sym typeface="Consolas"/>
              </a:rPr>
              <a:t>                                             (string-append “S” “E”))))</a:t>
            </a:r>
          </a:p>
          <a:p>
            <a:pPr lvl="0" rtl="0">
              <a:spcBef>
                <a:spcPts val="0"/>
              </a:spcBef>
              <a:spcAft>
                <a:spcPts val="0"/>
              </a:spcAft>
              <a:buNone/>
            </a:pPr>
            <a:r>
              <a:t/>
            </a:r>
            <a:endParaRPr sz="1200">
              <a:solidFill>
                <a:srgbClr val="000000"/>
              </a:solidFill>
              <a:latin typeface="Consolas"/>
              <a:ea typeface="Consolas"/>
              <a:cs typeface="Consolas"/>
              <a:sym typeface="Consolas"/>
            </a:endParaRPr>
          </a:p>
        </p:txBody>
      </p:sp>
      <p:cxnSp>
        <p:nvCxnSpPr>
          <p:cNvPr id="145" name="Shape 145"/>
          <p:cNvCxnSpPr/>
          <p:nvPr/>
        </p:nvCxnSpPr>
        <p:spPr>
          <a:xfrm flipH="1" rot="10800000">
            <a:off x="584650" y="2631024"/>
            <a:ext cx="8003999" cy="13800"/>
          </a:xfrm>
          <a:prstGeom prst="straightConnector1">
            <a:avLst/>
          </a:prstGeom>
          <a:noFill/>
          <a:ln cap="flat" cmpd="sng" w="9525">
            <a:solidFill>
              <a:schemeClr val="dk2"/>
            </a:solidFill>
            <a:prstDash val="solid"/>
            <a:round/>
            <a:headEnd len="lg" w="lg" type="none"/>
            <a:tailEnd len="lg" w="lg" type="none"/>
          </a:ln>
        </p:spPr>
      </p:cxnSp>
      <p:cxnSp>
        <p:nvCxnSpPr>
          <p:cNvPr id="146" name="Shape 146"/>
          <p:cNvCxnSpPr/>
          <p:nvPr/>
        </p:nvCxnSpPr>
        <p:spPr>
          <a:xfrm flipH="1" rot="10800000">
            <a:off x="570000" y="3562974"/>
            <a:ext cx="8003999" cy="13800"/>
          </a:xfrm>
          <a:prstGeom prst="straightConnector1">
            <a:avLst/>
          </a:prstGeom>
          <a:noFill/>
          <a:ln cap="flat" cmpd="sng" w="9525">
            <a:solidFill>
              <a:schemeClr val="dk2"/>
            </a:solidFill>
            <a:prstDash val="solid"/>
            <a:round/>
            <a:headEnd len="lg" w="lg" type="none"/>
            <a:tailEnd len="lg" w="lg" type="none"/>
          </a:ln>
        </p:spPr>
      </p:cxnSp>
      <p:cxnSp>
        <p:nvCxnSpPr>
          <p:cNvPr id="147" name="Shape 147"/>
          <p:cNvCxnSpPr/>
          <p:nvPr/>
        </p:nvCxnSpPr>
        <p:spPr>
          <a:xfrm flipH="1" rot="10800000">
            <a:off x="570000" y="3096999"/>
            <a:ext cx="8003999" cy="13800"/>
          </a:xfrm>
          <a:prstGeom prst="straightConnector1">
            <a:avLst/>
          </a:prstGeom>
          <a:noFill/>
          <a:ln cap="flat" cmpd="sng" w="9525">
            <a:solidFill>
              <a:schemeClr val="dk2"/>
            </a:solidFill>
            <a:prstDash val="solid"/>
            <a:round/>
            <a:headEnd len="lg" w="lg" type="none"/>
            <a:tailEnd len="lg" w="lg" type="none"/>
          </a:ln>
        </p:spPr>
      </p:cxnSp>
      <p:cxnSp>
        <p:nvCxnSpPr>
          <p:cNvPr id="148" name="Shape 148"/>
          <p:cNvCxnSpPr/>
          <p:nvPr/>
        </p:nvCxnSpPr>
        <p:spPr>
          <a:xfrm flipH="1" rot="10800000">
            <a:off x="584650" y="3994849"/>
            <a:ext cx="8003999" cy="13800"/>
          </a:xfrm>
          <a:prstGeom prst="straightConnector1">
            <a:avLst/>
          </a:prstGeom>
          <a:noFill/>
          <a:ln cap="flat" cmpd="sng" w="9525">
            <a:solidFill>
              <a:schemeClr val="dk2"/>
            </a:solidFill>
            <a:prstDash val="solid"/>
            <a:round/>
            <a:headEnd len="lg" w="lg" type="none"/>
            <a:tailEnd len="lg" w="lg" type="none"/>
          </a:ln>
        </p:spPr>
      </p:cxnSp>
      <p:cxnSp>
        <p:nvCxnSpPr>
          <p:cNvPr id="149" name="Shape 149"/>
          <p:cNvCxnSpPr/>
          <p:nvPr/>
        </p:nvCxnSpPr>
        <p:spPr>
          <a:xfrm flipH="1" rot="10800000">
            <a:off x="570000" y="4426724"/>
            <a:ext cx="8003999" cy="13800"/>
          </a:xfrm>
          <a:prstGeom prst="straightConnector1">
            <a:avLst/>
          </a:prstGeom>
          <a:noFill/>
          <a:ln cap="flat" cmpd="sng" w="9525">
            <a:solidFill>
              <a:schemeClr val="dk2"/>
            </a:solidFill>
            <a:prstDash val="solid"/>
            <a:round/>
            <a:headEnd len="lg" w="lg" type="none"/>
            <a:tailEnd len="lg" w="lg" type="none"/>
          </a:ln>
        </p:spPr>
      </p:cxnSp>
      <p:cxnSp>
        <p:nvCxnSpPr>
          <p:cNvPr id="150" name="Shape 150"/>
          <p:cNvCxnSpPr/>
          <p:nvPr/>
        </p:nvCxnSpPr>
        <p:spPr>
          <a:xfrm flipH="1" rot="10800000">
            <a:off x="584650" y="3562974"/>
            <a:ext cx="8003999" cy="138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471900" y="738725"/>
            <a:ext cx="8222100" cy="767699"/>
          </a:xfrm>
          <a:prstGeom prst="rect">
            <a:avLst/>
          </a:prstGeom>
        </p:spPr>
        <p:txBody>
          <a:bodyPr anchorCtr="0" anchor="b" bIns="91425" lIns="91425" rIns="91425" tIns="91425">
            <a:noAutofit/>
          </a:bodyPr>
          <a:lstStyle/>
          <a:p>
            <a:pPr lvl="0" rtl="0">
              <a:spcBef>
                <a:spcPts val="0"/>
              </a:spcBef>
              <a:buNone/>
            </a:pPr>
            <a:r>
              <a:rPr lang="en"/>
              <a:t>Last quiz</a:t>
            </a:r>
          </a:p>
        </p:txBody>
      </p:sp>
      <p:sp>
        <p:nvSpPr>
          <p:cNvPr id="156" name="Shape 15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spcAft>
                <a:spcPts val="0"/>
              </a:spcAft>
              <a:buNone/>
            </a:pPr>
            <a:r>
              <a:rPr lang="en" sz="1200">
                <a:solidFill>
                  <a:srgbClr val="000000"/>
                </a:solidFill>
                <a:latin typeface="Consolas"/>
                <a:ea typeface="Consolas"/>
                <a:cs typeface="Consolas"/>
                <a:sym typeface="Consolas"/>
              </a:rPr>
              <a:t>(string-append (string-append “A” </a:t>
            </a:r>
          </a:p>
          <a:p>
            <a:pPr lvl="0" rtl="0">
              <a:spcBef>
                <a:spcPts val="0"/>
              </a:spcBef>
              <a:spcAft>
                <a:spcPts val="0"/>
              </a:spcAft>
              <a:buNone/>
            </a:pPr>
            <a:r>
              <a:rPr lang="en" sz="1200">
                <a:solidFill>
                  <a:srgbClr val="000000"/>
                </a:solidFill>
                <a:latin typeface="Consolas"/>
                <a:ea typeface="Consolas"/>
                <a:cs typeface="Consolas"/>
                <a:sym typeface="Consolas"/>
              </a:rPr>
              <a:t>                              (string-append “F” </a:t>
            </a:r>
          </a:p>
          <a:p>
            <a:pPr lvl="0" rtl="0">
              <a:spcBef>
                <a:spcPts val="0"/>
              </a:spcBef>
              <a:spcAft>
                <a:spcPts val="0"/>
              </a:spcAft>
              <a:buNone/>
            </a:pPr>
            <a:r>
              <a:rPr lang="en" sz="1200">
                <a:solidFill>
                  <a:srgbClr val="000000"/>
                </a:solidFill>
                <a:latin typeface="Consolas"/>
                <a:ea typeface="Consolas"/>
                <a:cs typeface="Consolas"/>
                <a:sym typeface="Consolas"/>
              </a:rPr>
              <a:t>                                             (string-append “S” “E”))))</a:t>
            </a:r>
          </a:p>
          <a:p>
            <a:pPr lvl="0" rtl="0">
              <a:spcBef>
                <a:spcPts val="0"/>
              </a:spcBef>
              <a:spcAft>
                <a:spcPts val="0"/>
              </a:spcAft>
              <a:buNone/>
            </a:pPr>
            <a:r>
              <a:rPr lang="en" sz="1200">
                <a:solidFill>
                  <a:srgbClr val="000000"/>
                </a:solidFill>
                <a:latin typeface="Consolas"/>
                <a:ea typeface="Consolas"/>
                <a:cs typeface="Consolas"/>
                <a:sym typeface="Consolas"/>
              </a:rPr>
              <a:t>(string-append (string-append “A” </a:t>
            </a:r>
          </a:p>
          <a:p>
            <a:pPr lvl="0" rtl="0">
              <a:spcBef>
                <a:spcPts val="0"/>
              </a:spcBef>
              <a:spcAft>
                <a:spcPts val="0"/>
              </a:spcAft>
              <a:buNone/>
            </a:pPr>
            <a:r>
              <a:rPr lang="en" sz="1200">
                <a:solidFill>
                  <a:srgbClr val="000000"/>
                </a:solidFill>
                <a:latin typeface="Consolas"/>
                <a:ea typeface="Consolas"/>
                <a:cs typeface="Consolas"/>
                <a:sym typeface="Consolas"/>
              </a:rPr>
              <a:t>                              (string-append “F” “SE”)))</a:t>
            </a:r>
          </a:p>
          <a:p>
            <a:pPr lvl="0" rtl="0">
              <a:spcBef>
                <a:spcPts val="0"/>
              </a:spcBef>
              <a:spcAft>
                <a:spcPts val="0"/>
              </a:spcAft>
              <a:buNone/>
            </a:pPr>
            <a:r>
              <a:t/>
            </a:r>
            <a:endParaRPr sz="1200">
              <a:solidFill>
                <a:srgbClr val="000000"/>
              </a:solidFill>
              <a:latin typeface="Consolas"/>
              <a:ea typeface="Consolas"/>
              <a:cs typeface="Consolas"/>
              <a:sym typeface="Consolas"/>
            </a:endParaRPr>
          </a:p>
          <a:p>
            <a:pPr lvl="0" rtl="0">
              <a:spcBef>
                <a:spcPts val="0"/>
              </a:spcBef>
              <a:spcAft>
                <a:spcPts val="0"/>
              </a:spcAft>
              <a:buNone/>
            </a:pPr>
            <a:r>
              <a:t/>
            </a:r>
            <a:endParaRPr sz="1200">
              <a:solidFill>
                <a:srgbClr val="000000"/>
              </a:solidFill>
              <a:latin typeface="Consolas"/>
              <a:ea typeface="Consolas"/>
              <a:cs typeface="Consolas"/>
              <a:sym typeface="Consolas"/>
            </a:endParaRPr>
          </a:p>
        </p:txBody>
      </p:sp>
      <p:cxnSp>
        <p:nvCxnSpPr>
          <p:cNvPr id="157" name="Shape 157"/>
          <p:cNvCxnSpPr/>
          <p:nvPr/>
        </p:nvCxnSpPr>
        <p:spPr>
          <a:xfrm flipH="1" rot="10800000">
            <a:off x="584650" y="2631024"/>
            <a:ext cx="8003999" cy="13800"/>
          </a:xfrm>
          <a:prstGeom prst="straightConnector1">
            <a:avLst/>
          </a:prstGeom>
          <a:noFill/>
          <a:ln cap="flat" cmpd="sng" w="9525">
            <a:solidFill>
              <a:schemeClr val="dk2"/>
            </a:solidFill>
            <a:prstDash val="solid"/>
            <a:round/>
            <a:headEnd len="lg" w="lg" type="none"/>
            <a:tailEnd len="lg" w="lg" type="none"/>
          </a:ln>
        </p:spPr>
      </p:cxnSp>
      <p:cxnSp>
        <p:nvCxnSpPr>
          <p:cNvPr id="158" name="Shape 158"/>
          <p:cNvCxnSpPr/>
          <p:nvPr/>
        </p:nvCxnSpPr>
        <p:spPr>
          <a:xfrm flipH="1" rot="10800000">
            <a:off x="570000" y="3562974"/>
            <a:ext cx="8003999" cy="13800"/>
          </a:xfrm>
          <a:prstGeom prst="straightConnector1">
            <a:avLst/>
          </a:prstGeom>
          <a:noFill/>
          <a:ln cap="flat" cmpd="sng" w="9525">
            <a:solidFill>
              <a:schemeClr val="dk2"/>
            </a:solidFill>
            <a:prstDash val="solid"/>
            <a:round/>
            <a:headEnd len="lg" w="lg" type="none"/>
            <a:tailEnd len="lg" w="lg" type="none"/>
          </a:ln>
        </p:spPr>
      </p:cxnSp>
      <p:cxnSp>
        <p:nvCxnSpPr>
          <p:cNvPr id="159" name="Shape 159"/>
          <p:cNvCxnSpPr/>
          <p:nvPr/>
        </p:nvCxnSpPr>
        <p:spPr>
          <a:xfrm flipH="1" rot="10800000">
            <a:off x="570000" y="3096999"/>
            <a:ext cx="8003999" cy="13800"/>
          </a:xfrm>
          <a:prstGeom prst="straightConnector1">
            <a:avLst/>
          </a:prstGeom>
          <a:noFill/>
          <a:ln cap="flat" cmpd="sng" w="9525">
            <a:solidFill>
              <a:schemeClr val="dk2"/>
            </a:solidFill>
            <a:prstDash val="solid"/>
            <a:round/>
            <a:headEnd len="lg" w="lg" type="none"/>
            <a:tailEnd len="lg" w="lg" type="none"/>
          </a:ln>
        </p:spPr>
      </p:cxnSp>
      <p:cxnSp>
        <p:nvCxnSpPr>
          <p:cNvPr id="160" name="Shape 160"/>
          <p:cNvCxnSpPr/>
          <p:nvPr/>
        </p:nvCxnSpPr>
        <p:spPr>
          <a:xfrm flipH="1" rot="10800000">
            <a:off x="584650" y="3994849"/>
            <a:ext cx="8003999" cy="13800"/>
          </a:xfrm>
          <a:prstGeom prst="straightConnector1">
            <a:avLst/>
          </a:prstGeom>
          <a:noFill/>
          <a:ln cap="flat" cmpd="sng" w="9525">
            <a:solidFill>
              <a:schemeClr val="dk2"/>
            </a:solidFill>
            <a:prstDash val="solid"/>
            <a:round/>
            <a:headEnd len="lg" w="lg" type="none"/>
            <a:tailEnd len="lg" w="lg" type="none"/>
          </a:ln>
        </p:spPr>
      </p:cxnSp>
      <p:cxnSp>
        <p:nvCxnSpPr>
          <p:cNvPr id="161" name="Shape 161"/>
          <p:cNvCxnSpPr/>
          <p:nvPr/>
        </p:nvCxnSpPr>
        <p:spPr>
          <a:xfrm flipH="1" rot="10800000">
            <a:off x="570000" y="4426724"/>
            <a:ext cx="8003999" cy="13800"/>
          </a:xfrm>
          <a:prstGeom prst="straightConnector1">
            <a:avLst/>
          </a:prstGeom>
          <a:noFill/>
          <a:ln cap="flat" cmpd="sng" w="9525">
            <a:solidFill>
              <a:schemeClr val="dk2"/>
            </a:solidFill>
            <a:prstDash val="solid"/>
            <a:round/>
            <a:headEnd len="lg" w="lg" type="none"/>
            <a:tailEnd len="lg" w="lg" type="none"/>
          </a:ln>
        </p:spPr>
      </p:cxnSp>
      <p:cxnSp>
        <p:nvCxnSpPr>
          <p:cNvPr id="162" name="Shape 162"/>
          <p:cNvCxnSpPr/>
          <p:nvPr/>
        </p:nvCxnSpPr>
        <p:spPr>
          <a:xfrm flipH="1" rot="10800000">
            <a:off x="584650" y="3562974"/>
            <a:ext cx="8003999" cy="138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471900" y="738725"/>
            <a:ext cx="8222100" cy="767699"/>
          </a:xfrm>
          <a:prstGeom prst="rect">
            <a:avLst/>
          </a:prstGeom>
        </p:spPr>
        <p:txBody>
          <a:bodyPr anchorCtr="0" anchor="b" bIns="91425" lIns="91425" rIns="91425" tIns="91425">
            <a:noAutofit/>
          </a:bodyPr>
          <a:lstStyle/>
          <a:p>
            <a:pPr lvl="0" rtl="0">
              <a:spcBef>
                <a:spcPts val="0"/>
              </a:spcBef>
              <a:buNone/>
            </a:pPr>
            <a:r>
              <a:rPr lang="en"/>
              <a:t>Last quiz</a:t>
            </a:r>
          </a:p>
        </p:txBody>
      </p:sp>
      <p:sp>
        <p:nvSpPr>
          <p:cNvPr id="168" name="Shape 168"/>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spcAft>
                <a:spcPts val="0"/>
              </a:spcAft>
              <a:buNone/>
            </a:pPr>
            <a:r>
              <a:rPr lang="en" sz="1200">
                <a:solidFill>
                  <a:srgbClr val="000000"/>
                </a:solidFill>
                <a:latin typeface="Consolas"/>
                <a:ea typeface="Consolas"/>
                <a:cs typeface="Consolas"/>
                <a:sym typeface="Consolas"/>
              </a:rPr>
              <a:t>(string-append (string-append “A” </a:t>
            </a:r>
          </a:p>
          <a:p>
            <a:pPr lvl="0" rtl="0">
              <a:spcBef>
                <a:spcPts val="0"/>
              </a:spcBef>
              <a:spcAft>
                <a:spcPts val="0"/>
              </a:spcAft>
              <a:buNone/>
            </a:pPr>
            <a:r>
              <a:rPr lang="en" sz="1200">
                <a:solidFill>
                  <a:srgbClr val="000000"/>
                </a:solidFill>
                <a:latin typeface="Consolas"/>
                <a:ea typeface="Consolas"/>
                <a:cs typeface="Consolas"/>
                <a:sym typeface="Consolas"/>
              </a:rPr>
              <a:t>                              (string-append “F” </a:t>
            </a:r>
          </a:p>
          <a:p>
            <a:pPr lvl="0" rtl="0">
              <a:spcBef>
                <a:spcPts val="0"/>
              </a:spcBef>
              <a:spcAft>
                <a:spcPts val="0"/>
              </a:spcAft>
              <a:buNone/>
            </a:pPr>
            <a:r>
              <a:rPr lang="en" sz="1200">
                <a:solidFill>
                  <a:srgbClr val="000000"/>
                </a:solidFill>
                <a:latin typeface="Consolas"/>
                <a:ea typeface="Consolas"/>
                <a:cs typeface="Consolas"/>
                <a:sym typeface="Consolas"/>
              </a:rPr>
              <a:t>                                             (string-append “S” “E”))))</a:t>
            </a:r>
          </a:p>
          <a:p>
            <a:pPr lvl="0" rtl="0">
              <a:spcBef>
                <a:spcPts val="0"/>
              </a:spcBef>
              <a:spcAft>
                <a:spcPts val="0"/>
              </a:spcAft>
              <a:buNone/>
            </a:pPr>
            <a:r>
              <a:rPr lang="en" sz="1200">
                <a:solidFill>
                  <a:srgbClr val="000000"/>
                </a:solidFill>
                <a:latin typeface="Consolas"/>
                <a:ea typeface="Consolas"/>
                <a:cs typeface="Consolas"/>
                <a:sym typeface="Consolas"/>
              </a:rPr>
              <a:t>(string-append (string-append “A” </a:t>
            </a:r>
          </a:p>
          <a:p>
            <a:pPr lvl="0" rtl="0">
              <a:spcBef>
                <a:spcPts val="0"/>
              </a:spcBef>
              <a:spcAft>
                <a:spcPts val="0"/>
              </a:spcAft>
              <a:buNone/>
            </a:pPr>
            <a:r>
              <a:rPr lang="en" sz="1200">
                <a:solidFill>
                  <a:srgbClr val="000000"/>
                </a:solidFill>
                <a:latin typeface="Consolas"/>
                <a:ea typeface="Consolas"/>
                <a:cs typeface="Consolas"/>
                <a:sym typeface="Consolas"/>
              </a:rPr>
              <a:t>                              (string-append “F” “SE”)))</a:t>
            </a:r>
          </a:p>
          <a:p>
            <a:pPr lvl="0" rtl="0">
              <a:spcBef>
                <a:spcPts val="0"/>
              </a:spcBef>
              <a:spcAft>
                <a:spcPts val="0"/>
              </a:spcAft>
              <a:buNone/>
            </a:pPr>
            <a:r>
              <a:t/>
            </a:r>
            <a:endParaRPr sz="1200">
              <a:solidFill>
                <a:srgbClr val="000000"/>
              </a:solidFill>
              <a:latin typeface="Consolas"/>
              <a:ea typeface="Consolas"/>
              <a:cs typeface="Consolas"/>
              <a:sym typeface="Consolas"/>
            </a:endParaRPr>
          </a:p>
          <a:p>
            <a:pPr lvl="0" rtl="0">
              <a:spcBef>
                <a:spcPts val="0"/>
              </a:spcBef>
              <a:spcAft>
                <a:spcPts val="0"/>
              </a:spcAft>
              <a:buNone/>
            </a:pPr>
            <a:r>
              <a:rPr lang="en" sz="1200">
                <a:solidFill>
                  <a:srgbClr val="000000"/>
                </a:solidFill>
                <a:latin typeface="Consolas"/>
                <a:ea typeface="Consolas"/>
                <a:cs typeface="Consolas"/>
                <a:sym typeface="Consolas"/>
              </a:rPr>
              <a:t>(string-append (string-append “A” “FSE”))</a:t>
            </a:r>
          </a:p>
          <a:p>
            <a:pPr lvl="0" rtl="0">
              <a:spcBef>
                <a:spcPts val="0"/>
              </a:spcBef>
              <a:spcAft>
                <a:spcPts val="0"/>
              </a:spcAft>
              <a:buNone/>
            </a:pPr>
            <a:r>
              <a:t/>
            </a:r>
            <a:endParaRPr sz="1200">
              <a:solidFill>
                <a:srgbClr val="000000"/>
              </a:solidFill>
              <a:latin typeface="Consolas"/>
              <a:ea typeface="Consolas"/>
              <a:cs typeface="Consolas"/>
              <a:sym typeface="Consolas"/>
            </a:endParaRPr>
          </a:p>
          <a:p>
            <a:pPr lvl="0" rtl="0">
              <a:spcBef>
                <a:spcPts val="0"/>
              </a:spcBef>
              <a:spcAft>
                <a:spcPts val="0"/>
              </a:spcAft>
              <a:buNone/>
            </a:pPr>
            <a:r>
              <a:t/>
            </a:r>
            <a:endParaRPr sz="1200">
              <a:solidFill>
                <a:srgbClr val="000000"/>
              </a:solidFill>
              <a:latin typeface="Consolas"/>
              <a:ea typeface="Consolas"/>
              <a:cs typeface="Consolas"/>
              <a:sym typeface="Consolas"/>
            </a:endParaRPr>
          </a:p>
        </p:txBody>
      </p:sp>
      <p:cxnSp>
        <p:nvCxnSpPr>
          <p:cNvPr id="169" name="Shape 169"/>
          <p:cNvCxnSpPr/>
          <p:nvPr/>
        </p:nvCxnSpPr>
        <p:spPr>
          <a:xfrm flipH="1" rot="10800000">
            <a:off x="584650" y="2631024"/>
            <a:ext cx="8003999" cy="13800"/>
          </a:xfrm>
          <a:prstGeom prst="straightConnector1">
            <a:avLst/>
          </a:prstGeom>
          <a:noFill/>
          <a:ln cap="flat" cmpd="sng" w="9525">
            <a:solidFill>
              <a:schemeClr val="dk2"/>
            </a:solidFill>
            <a:prstDash val="solid"/>
            <a:round/>
            <a:headEnd len="lg" w="lg" type="none"/>
            <a:tailEnd len="lg" w="lg" type="none"/>
          </a:ln>
        </p:spPr>
      </p:cxnSp>
      <p:cxnSp>
        <p:nvCxnSpPr>
          <p:cNvPr id="170" name="Shape 170"/>
          <p:cNvCxnSpPr/>
          <p:nvPr/>
        </p:nvCxnSpPr>
        <p:spPr>
          <a:xfrm flipH="1" rot="10800000">
            <a:off x="570000" y="3562974"/>
            <a:ext cx="8003999" cy="13800"/>
          </a:xfrm>
          <a:prstGeom prst="straightConnector1">
            <a:avLst/>
          </a:prstGeom>
          <a:noFill/>
          <a:ln cap="flat" cmpd="sng" w="9525">
            <a:solidFill>
              <a:schemeClr val="dk2"/>
            </a:solidFill>
            <a:prstDash val="solid"/>
            <a:round/>
            <a:headEnd len="lg" w="lg" type="none"/>
            <a:tailEnd len="lg" w="lg" type="none"/>
          </a:ln>
        </p:spPr>
      </p:cxnSp>
      <p:cxnSp>
        <p:nvCxnSpPr>
          <p:cNvPr id="171" name="Shape 171"/>
          <p:cNvCxnSpPr/>
          <p:nvPr/>
        </p:nvCxnSpPr>
        <p:spPr>
          <a:xfrm flipH="1" rot="10800000">
            <a:off x="570000" y="3096999"/>
            <a:ext cx="8003999" cy="13800"/>
          </a:xfrm>
          <a:prstGeom prst="straightConnector1">
            <a:avLst/>
          </a:prstGeom>
          <a:noFill/>
          <a:ln cap="flat" cmpd="sng" w="9525">
            <a:solidFill>
              <a:schemeClr val="dk2"/>
            </a:solidFill>
            <a:prstDash val="solid"/>
            <a:round/>
            <a:headEnd len="lg" w="lg" type="none"/>
            <a:tailEnd len="lg" w="lg" type="none"/>
          </a:ln>
        </p:spPr>
      </p:cxnSp>
      <p:cxnSp>
        <p:nvCxnSpPr>
          <p:cNvPr id="172" name="Shape 172"/>
          <p:cNvCxnSpPr/>
          <p:nvPr/>
        </p:nvCxnSpPr>
        <p:spPr>
          <a:xfrm flipH="1" rot="10800000">
            <a:off x="584650" y="3994849"/>
            <a:ext cx="8003999" cy="13800"/>
          </a:xfrm>
          <a:prstGeom prst="straightConnector1">
            <a:avLst/>
          </a:prstGeom>
          <a:noFill/>
          <a:ln cap="flat" cmpd="sng" w="9525">
            <a:solidFill>
              <a:schemeClr val="dk2"/>
            </a:solidFill>
            <a:prstDash val="solid"/>
            <a:round/>
            <a:headEnd len="lg" w="lg" type="none"/>
            <a:tailEnd len="lg" w="lg" type="none"/>
          </a:ln>
        </p:spPr>
      </p:cxnSp>
      <p:cxnSp>
        <p:nvCxnSpPr>
          <p:cNvPr id="173" name="Shape 173"/>
          <p:cNvCxnSpPr/>
          <p:nvPr/>
        </p:nvCxnSpPr>
        <p:spPr>
          <a:xfrm flipH="1" rot="10800000">
            <a:off x="570000" y="4426724"/>
            <a:ext cx="8003999" cy="13800"/>
          </a:xfrm>
          <a:prstGeom prst="straightConnector1">
            <a:avLst/>
          </a:prstGeom>
          <a:noFill/>
          <a:ln cap="flat" cmpd="sng" w="9525">
            <a:solidFill>
              <a:schemeClr val="dk2"/>
            </a:solidFill>
            <a:prstDash val="solid"/>
            <a:round/>
            <a:headEnd len="lg" w="lg" type="none"/>
            <a:tailEnd len="lg" w="lg" type="none"/>
          </a:ln>
        </p:spPr>
      </p:cxnSp>
      <p:cxnSp>
        <p:nvCxnSpPr>
          <p:cNvPr id="174" name="Shape 174"/>
          <p:cNvCxnSpPr/>
          <p:nvPr/>
        </p:nvCxnSpPr>
        <p:spPr>
          <a:xfrm flipH="1" rot="10800000">
            <a:off x="584650" y="3562974"/>
            <a:ext cx="8003999" cy="138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471900" y="738725"/>
            <a:ext cx="8222100" cy="767699"/>
          </a:xfrm>
          <a:prstGeom prst="rect">
            <a:avLst/>
          </a:prstGeom>
        </p:spPr>
        <p:txBody>
          <a:bodyPr anchorCtr="0" anchor="b" bIns="91425" lIns="91425" rIns="91425" tIns="91425">
            <a:noAutofit/>
          </a:bodyPr>
          <a:lstStyle/>
          <a:p>
            <a:pPr lvl="0" rtl="0">
              <a:spcBef>
                <a:spcPts val="0"/>
              </a:spcBef>
              <a:buNone/>
            </a:pPr>
            <a:r>
              <a:rPr lang="en"/>
              <a:t>Last quiz</a:t>
            </a:r>
          </a:p>
        </p:txBody>
      </p:sp>
      <p:sp>
        <p:nvSpPr>
          <p:cNvPr id="180" name="Shape 18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spcAft>
                <a:spcPts val="0"/>
              </a:spcAft>
              <a:buNone/>
            </a:pPr>
            <a:r>
              <a:rPr lang="en" sz="1200">
                <a:solidFill>
                  <a:srgbClr val="000000"/>
                </a:solidFill>
                <a:latin typeface="Consolas"/>
                <a:ea typeface="Consolas"/>
                <a:cs typeface="Consolas"/>
                <a:sym typeface="Consolas"/>
              </a:rPr>
              <a:t>(string-append (string-append “A” </a:t>
            </a:r>
          </a:p>
          <a:p>
            <a:pPr lvl="0" rtl="0">
              <a:spcBef>
                <a:spcPts val="0"/>
              </a:spcBef>
              <a:spcAft>
                <a:spcPts val="0"/>
              </a:spcAft>
              <a:buNone/>
            </a:pPr>
            <a:r>
              <a:rPr lang="en" sz="1200">
                <a:solidFill>
                  <a:srgbClr val="000000"/>
                </a:solidFill>
                <a:latin typeface="Consolas"/>
                <a:ea typeface="Consolas"/>
                <a:cs typeface="Consolas"/>
                <a:sym typeface="Consolas"/>
              </a:rPr>
              <a:t>                              (string-append “F” </a:t>
            </a:r>
          </a:p>
          <a:p>
            <a:pPr lvl="0" rtl="0">
              <a:spcBef>
                <a:spcPts val="0"/>
              </a:spcBef>
              <a:spcAft>
                <a:spcPts val="0"/>
              </a:spcAft>
              <a:buNone/>
            </a:pPr>
            <a:r>
              <a:rPr lang="en" sz="1200">
                <a:solidFill>
                  <a:srgbClr val="000000"/>
                </a:solidFill>
                <a:latin typeface="Consolas"/>
                <a:ea typeface="Consolas"/>
                <a:cs typeface="Consolas"/>
                <a:sym typeface="Consolas"/>
              </a:rPr>
              <a:t>                                             (string-append “S” “E”))))</a:t>
            </a:r>
          </a:p>
          <a:p>
            <a:pPr lvl="0" rtl="0">
              <a:spcBef>
                <a:spcPts val="0"/>
              </a:spcBef>
              <a:spcAft>
                <a:spcPts val="0"/>
              </a:spcAft>
              <a:buNone/>
            </a:pPr>
            <a:r>
              <a:rPr lang="en" sz="1200">
                <a:solidFill>
                  <a:srgbClr val="000000"/>
                </a:solidFill>
                <a:latin typeface="Consolas"/>
                <a:ea typeface="Consolas"/>
                <a:cs typeface="Consolas"/>
                <a:sym typeface="Consolas"/>
              </a:rPr>
              <a:t>(string-append (string-append “A” </a:t>
            </a:r>
          </a:p>
          <a:p>
            <a:pPr lvl="0" rtl="0">
              <a:spcBef>
                <a:spcPts val="0"/>
              </a:spcBef>
              <a:spcAft>
                <a:spcPts val="0"/>
              </a:spcAft>
              <a:buNone/>
            </a:pPr>
            <a:r>
              <a:rPr lang="en" sz="1200">
                <a:solidFill>
                  <a:srgbClr val="000000"/>
                </a:solidFill>
                <a:latin typeface="Consolas"/>
                <a:ea typeface="Consolas"/>
                <a:cs typeface="Consolas"/>
                <a:sym typeface="Consolas"/>
              </a:rPr>
              <a:t>                              (string-append “F” “SE”)))</a:t>
            </a:r>
          </a:p>
          <a:p>
            <a:pPr lvl="0" rtl="0">
              <a:spcBef>
                <a:spcPts val="0"/>
              </a:spcBef>
              <a:spcAft>
                <a:spcPts val="0"/>
              </a:spcAft>
              <a:buNone/>
            </a:pPr>
            <a:r>
              <a:t/>
            </a:r>
            <a:endParaRPr sz="1200">
              <a:solidFill>
                <a:srgbClr val="000000"/>
              </a:solidFill>
              <a:latin typeface="Consolas"/>
              <a:ea typeface="Consolas"/>
              <a:cs typeface="Consolas"/>
              <a:sym typeface="Consolas"/>
            </a:endParaRPr>
          </a:p>
          <a:p>
            <a:pPr lvl="0" rtl="0">
              <a:spcBef>
                <a:spcPts val="0"/>
              </a:spcBef>
              <a:spcAft>
                <a:spcPts val="0"/>
              </a:spcAft>
              <a:buNone/>
            </a:pPr>
            <a:r>
              <a:rPr lang="en" sz="1200">
                <a:solidFill>
                  <a:srgbClr val="000000"/>
                </a:solidFill>
                <a:latin typeface="Consolas"/>
                <a:ea typeface="Consolas"/>
                <a:cs typeface="Consolas"/>
                <a:sym typeface="Consolas"/>
              </a:rPr>
              <a:t>(string-append (string-append “A” “FSE”))</a:t>
            </a:r>
          </a:p>
          <a:p>
            <a:pPr lvl="0" rtl="0">
              <a:spcBef>
                <a:spcPts val="0"/>
              </a:spcBef>
              <a:spcAft>
                <a:spcPts val="0"/>
              </a:spcAft>
              <a:buNone/>
            </a:pPr>
            <a:r>
              <a:t/>
            </a:r>
            <a:endParaRPr sz="1200">
              <a:solidFill>
                <a:srgbClr val="000000"/>
              </a:solidFill>
              <a:latin typeface="Consolas"/>
              <a:ea typeface="Consolas"/>
              <a:cs typeface="Consolas"/>
              <a:sym typeface="Consolas"/>
            </a:endParaRPr>
          </a:p>
          <a:p>
            <a:pPr lvl="0" rtl="0">
              <a:spcBef>
                <a:spcPts val="0"/>
              </a:spcBef>
              <a:spcAft>
                <a:spcPts val="0"/>
              </a:spcAft>
              <a:buNone/>
            </a:pPr>
            <a:r>
              <a:rPr lang="en" sz="1200">
                <a:solidFill>
                  <a:srgbClr val="000000"/>
                </a:solidFill>
                <a:latin typeface="Consolas"/>
                <a:ea typeface="Consolas"/>
                <a:cs typeface="Consolas"/>
                <a:sym typeface="Consolas"/>
              </a:rPr>
              <a:t>(string-append “AFSE”)</a:t>
            </a:r>
          </a:p>
          <a:p>
            <a:pPr lvl="0" rtl="0">
              <a:spcBef>
                <a:spcPts val="0"/>
              </a:spcBef>
              <a:spcAft>
                <a:spcPts val="0"/>
              </a:spcAft>
              <a:buNone/>
            </a:pPr>
            <a:r>
              <a:t/>
            </a:r>
            <a:endParaRPr sz="1200">
              <a:solidFill>
                <a:srgbClr val="000000"/>
              </a:solidFill>
              <a:latin typeface="Consolas"/>
              <a:ea typeface="Consolas"/>
              <a:cs typeface="Consolas"/>
              <a:sym typeface="Consolas"/>
            </a:endParaRPr>
          </a:p>
          <a:p>
            <a:pPr lvl="0" rtl="0">
              <a:spcBef>
                <a:spcPts val="0"/>
              </a:spcBef>
              <a:spcAft>
                <a:spcPts val="0"/>
              </a:spcAft>
              <a:buNone/>
            </a:pPr>
            <a:r>
              <a:rPr lang="en" sz="1200">
                <a:solidFill>
                  <a:srgbClr val="000000"/>
                </a:solidFill>
                <a:latin typeface="Consolas"/>
                <a:ea typeface="Consolas"/>
                <a:cs typeface="Consolas"/>
                <a:sym typeface="Consolas"/>
              </a:rPr>
              <a:t>“AFSE”</a:t>
            </a:r>
          </a:p>
        </p:txBody>
      </p:sp>
      <p:cxnSp>
        <p:nvCxnSpPr>
          <p:cNvPr id="181" name="Shape 181"/>
          <p:cNvCxnSpPr/>
          <p:nvPr/>
        </p:nvCxnSpPr>
        <p:spPr>
          <a:xfrm flipH="1" rot="10800000">
            <a:off x="584650" y="2631024"/>
            <a:ext cx="8003999" cy="13800"/>
          </a:xfrm>
          <a:prstGeom prst="straightConnector1">
            <a:avLst/>
          </a:prstGeom>
          <a:noFill/>
          <a:ln cap="flat" cmpd="sng" w="9525">
            <a:solidFill>
              <a:schemeClr val="dk2"/>
            </a:solidFill>
            <a:prstDash val="solid"/>
            <a:round/>
            <a:headEnd len="lg" w="lg" type="none"/>
            <a:tailEnd len="lg" w="lg" type="none"/>
          </a:ln>
        </p:spPr>
      </p:cxnSp>
      <p:cxnSp>
        <p:nvCxnSpPr>
          <p:cNvPr id="182" name="Shape 182"/>
          <p:cNvCxnSpPr/>
          <p:nvPr/>
        </p:nvCxnSpPr>
        <p:spPr>
          <a:xfrm flipH="1" rot="10800000">
            <a:off x="570000" y="3562974"/>
            <a:ext cx="8003999" cy="13800"/>
          </a:xfrm>
          <a:prstGeom prst="straightConnector1">
            <a:avLst/>
          </a:prstGeom>
          <a:noFill/>
          <a:ln cap="flat" cmpd="sng" w="9525">
            <a:solidFill>
              <a:schemeClr val="dk2"/>
            </a:solidFill>
            <a:prstDash val="solid"/>
            <a:round/>
            <a:headEnd len="lg" w="lg" type="none"/>
            <a:tailEnd len="lg" w="lg" type="none"/>
          </a:ln>
        </p:spPr>
      </p:cxnSp>
      <p:cxnSp>
        <p:nvCxnSpPr>
          <p:cNvPr id="183" name="Shape 183"/>
          <p:cNvCxnSpPr/>
          <p:nvPr/>
        </p:nvCxnSpPr>
        <p:spPr>
          <a:xfrm flipH="1" rot="10800000">
            <a:off x="570000" y="3096999"/>
            <a:ext cx="8003999" cy="13800"/>
          </a:xfrm>
          <a:prstGeom prst="straightConnector1">
            <a:avLst/>
          </a:prstGeom>
          <a:noFill/>
          <a:ln cap="flat" cmpd="sng" w="9525">
            <a:solidFill>
              <a:schemeClr val="dk2"/>
            </a:solidFill>
            <a:prstDash val="solid"/>
            <a:round/>
            <a:headEnd len="lg" w="lg" type="none"/>
            <a:tailEnd len="lg" w="lg" type="none"/>
          </a:ln>
        </p:spPr>
      </p:cxnSp>
      <p:cxnSp>
        <p:nvCxnSpPr>
          <p:cNvPr id="184" name="Shape 184"/>
          <p:cNvCxnSpPr/>
          <p:nvPr/>
        </p:nvCxnSpPr>
        <p:spPr>
          <a:xfrm flipH="1" rot="10800000">
            <a:off x="584650" y="3994849"/>
            <a:ext cx="8003999" cy="13800"/>
          </a:xfrm>
          <a:prstGeom prst="straightConnector1">
            <a:avLst/>
          </a:prstGeom>
          <a:noFill/>
          <a:ln cap="flat" cmpd="sng" w="9525">
            <a:solidFill>
              <a:schemeClr val="dk2"/>
            </a:solidFill>
            <a:prstDash val="solid"/>
            <a:round/>
            <a:headEnd len="lg" w="lg" type="none"/>
            <a:tailEnd len="lg" w="lg" type="none"/>
          </a:ln>
        </p:spPr>
      </p:cxnSp>
      <p:cxnSp>
        <p:nvCxnSpPr>
          <p:cNvPr id="185" name="Shape 185"/>
          <p:cNvCxnSpPr/>
          <p:nvPr/>
        </p:nvCxnSpPr>
        <p:spPr>
          <a:xfrm flipH="1" rot="10800000">
            <a:off x="570000" y="4426724"/>
            <a:ext cx="8003999" cy="13800"/>
          </a:xfrm>
          <a:prstGeom prst="straightConnector1">
            <a:avLst/>
          </a:prstGeom>
          <a:noFill/>
          <a:ln cap="flat" cmpd="sng" w="9525">
            <a:solidFill>
              <a:schemeClr val="dk2"/>
            </a:solidFill>
            <a:prstDash val="solid"/>
            <a:round/>
            <a:headEnd len="lg" w="lg" type="none"/>
            <a:tailEnd len="lg" w="lg" type="none"/>
          </a:ln>
        </p:spPr>
      </p:cxnSp>
      <p:cxnSp>
        <p:nvCxnSpPr>
          <p:cNvPr id="186" name="Shape 186"/>
          <p:cNvCxnSpPr/>
          <p:nvPr/>
        </p:nvCxnSpPr>
        <p:spPr>
          <a:xfrm flipH="1" rot="10800000">
            <a:off x="584650" y="3562974"/>
            <a:ext cx="8003999" cy="138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Objectives</a:t>
            </a:r>
          </a:p>
        </p:txBody>
      </p:sp>
      <p:sp>
        <p:nvSpPr>
          <p:cNvPr id="192" name="Shape 192"/>
          <p:cNvSpPr txBox="1"/>
          <p:nvPr>
            <p:ph idx="1" type="body"/>
          </p:nvPr>
        </p:nvSpPr>
        <p:spPr>
          <a:xfrm>
            <a:off x="471900" y="1919075"/>
            <a:ext cx="3999899" cy="2710200"/>
          </a:xfrm>
          <a:prstGeom prst="rect">
            <a:avLst/>
          </a:prstGeom>
        </p:spPr>
        <p:txBody>
          <a:bodyPr anchorCtr="0" anchor="t" bIns="91425" lIns="91425" rIns="91425" tIns="91425">
            <a:noAutofit/>
          </a:bodyPr>
          <a:lstStyle/>
          <a:p>
            <a:pPr lvl="0" rtl="0">
              <a:spcBef>
                <a:spcPts val="0"/>
              </a:spcBef>
              <a:buNone/>
            </a:pPr>
            <a:r>
              <a:rPr lang="en" sz="2400"/>
              <a:t>Knowledge:</a:t>
            </a:r>
          </a:p>
          <a:p>
            <a:pPr lvl="0">
              <a:spcBef>
                <a:spcPts val="0"/>
              </a:spcBef>
              <a:buNone/>
            </a:pPr>
            <a:r>
              <a:rPr lang="en" sz="1800">
                <a:latin typeface="Times New Roman"/>
                <a:ea typeface="Times New Roman"/>
                <a:cs typeface="Times New Roman"/>
                <a:sym typeface="Times New Roman"/>
              </a:rPr>
              <a:t>a </a:t>
            </a:r>
            <a:r>
              <a:rPr b="1" lang="en" sz="1800">
                <a:latin typeface="Times New Roman"/>
                <a:ea typeface="Times New Roman"/>
                <a:cs typeface="Times New Roman"/>
                <a:sym typeface="Times New Roman"/>
              </a:rPr>
              <a:t>predicate </a:t>
            </a:r>
            <a:r>
              <a:rPr lang="en" sz="1800">
                <a:latin typeface="Times New Roman"/>
                <a:ea typeface="Times New Roman"/>
                <a:cs typeface="Times New Roman"/>
                <a:sym typeface="Times New Roman"/>
              </a:rPr>
              <a:t>is a function that consumes a value and determines whether or not it belongs to some class of data</a:t>
            </a:r>
          </a:p>
        </p:txBody>
      </p:sp>
      <p:sp>
        <p:nvSpPr>
          <p:cNvPr id="193" name="Shape 193"/>
          <p:cNvSpPr txBox="1"/>
          <p:nvPr>
            <p:ph idx="2" type="body"/>
          </p:nvPr>
        </p:nvSpPr>
        <p:spPr>
          <a:xfrm>
            <a:off x="4694250" y="1919075"/>
            <a:ext cx="3999899" cy="2710200"/>
          </a:xfrm>
          <a:prstGeom prst="rect">
            <a:avLst/>
          </a:prstGeom>
        </p:spPr>
        <p:txBody>
          <a:bodyPr anchorCtr="0" anchor="t" bIns="91425" lIns="91425" rIns="91425" tIns="91425">
            <a:noAutofit/>
          </a:bodyPr>
          <a:lstStyle/>
          <a:p>
            <a:pPr lvl="0" rtl="0">
              <a:spcBef>
                <a:spcPts val="0"/>
              </a:spcBef>
              <a:buNone/>
            </a:pPr>
            <a:r>
              <a:rPr lang="en" sz="2400"/>
              <a:t>Skills:</a:t>
            </a:r>
          </a:p>
          <a:p>
            <a:pPr indent="0" lvl="0" marL="0" marR="0" rtl="0" algn="l">
              <a:lnSpc>
                <a:spcPct val="115000"/>
              </a:lnSpc>
              <a:spcBef>
                <a:spcPts val="0"/>
              </a:spcBef>
              <a:spcAft>
                <a:spcPts val="1600"/>
              </a:spcAft>
              <a:buNone/>
            </a:pPr>
            <a:r>
              <a:rPr lang="en" sz="1800">
                <a:latin typeface="Times New Roman"/>
                <a:ea typeface="Times New Roman"/>
                <a:cs typeface="Times New Roman"/>
                <a:sym typeface="Times New Roman"/>
              </a:rPr>
              <a:t>Use </a:t>
            </a:r>
            <a:r>
              <a:rPr b="1" lang="en" sz="1800">
                <a:latin typeface="Times New Roman"/>
                <a:ea typeface="Times New Roman"/>
                <a:cs typeface="Times New Roman"/>
                <a:sym typeface="Times New Roman"/>
              </a:rPr>
              <a:t>predicates</a:t>
            </a:r>
            <a:r>
              <a:rPr lang="en" sz="1800">
                <a:latin typeface="Times New Roman"/>
                <a:ea typeface="Times New Roman"/>
                <a:cs typeface="Times New Roman"/>
                <a:sym typeface="Times New Roman"/>
              </a:rPr>
              <a:t> in conditional functions to prevent misuse of data</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Agenda</a:t>
            </a:r>
          </a:p>
        </p:txBody>
      </p:sp>
      <p:sp>
        <p:nvSpPr>
          <p:cNvPr id="199" name="Shape 19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
              <a:t>Opening question 5 minutes</a:t>
            </a:r>
          </a:p>
          <a:p>
            <a:pPr lvl="0" rtl="0">
              <a:spcBef>
                <a:spcPts val="0"/>
              </a:spcBef>
              <a:buNone/>
            </a:pPr>
            <a:r>
              <a:rPr lang="en"/>
              <a:t>From last class 10 minutes</a:t>
            </a:r>
          </a:p>
          <a:p>
            <a:pPr lvl="0" rtl="0">
              <a:spcBef>
                <a:spcPts val="0"/>
              </a:spcBef>
              <a:buNone/>
            </a:pPr>
            <a:r>
              <a:rPr lang="en"/>
              <a:t>Practice 15 minutes</a:t>
            </a:r>
          </a:p>
          <a:p>
            <a:pPr lvl="0" rtl="0">
              <a:spcBef>
                <a:spcPts val="0"/>
              </a:spcBef>
              <a:buNone/>
            </a:pPr>
            <a:r>
              <a:rPr lang="en"/>
              <a:t>New business - Predicates 15 minutes</a:t>
            </a:r>
          </a:p>
          <a:p>
            <a:pPr lvl="0">
              <a:spcBef>
                <a:spcPts val="0"/>
              </a:spcBef>
              <a:buNone/>
            </a:pPr>
            <a:r>
              <a:rPr lang="en"/>
              <a:t>Practice predicates 15 minutes</a:t>
            </a: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