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7D9D98A-8853-416D-8437-18C49F523CAB}">
  <a:tblStyle styleId="{07D9D98A-8853-416D-8437-18C49F523CAB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Hex to Decimal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-23900" y="1152475"/>
            <a:ext cx="83204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Old Glory Blue 0x3C             3B          6E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                            3*16 + 11*1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                    60             59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Hex to Decimal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-23900" y="1152475"/>
            <a:ext cx="9546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Old Glory Blue 0x3C             3B          6E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                                           6*16 + 14*1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                    60             59            110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000px-Turkey_flag_construction.svg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575" y="335250"/>
            <a:ext cx="3228549" cy="21566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" name="Shape 63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9F9F9"/>
                </a:solidFill>
                <a:tableStyleId>{07D9D98A-8853-416D-8437-18C49F523CAB}</a:tableStyleId>
              </a:tblPr>
              <a:tblGrid>
                <a:gridCol w="568275"/>
                <a:gridCol w="3301600"/>
                <a:gridCol w="1592125"/>
              </a:tblGrid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50">
                          <a:highlight>
                            <a:srgbClr val="F9F9F9"/>
                          </a:highlight>
                        </a:rPr>
                        <a:t>Letter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50">
                          <a:highlight>
                            <a:srgbClr val="F9F9F9"/>
                          </a:highlight>
                        </a:rPr>
                        <a:t>Measure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50">
                          <a:highlight>
                            <a:srgbClr val="F9F9F9"/>
                          </a:highlight>
                        </a:rPr>
                        <a:t>Length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G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Width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A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Distance between the centre of the outer crescent and the seam of the white band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aseline="30000" lang="en">
                          <a:highlight>
                            <a:srgbClr val="F9F9F9"/>
                          </a:highlight>
                        </a:rPr>
                        <a:t>1</a:t>
                      </a: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⁄</a:t>
                      </a:r>
                      <a:r>
                        <a:rPr baseline="-25000" lang="en">
                          <a:highlight>
                            <a:srgbClr val="F9F9F9"/>
                          </a:highlight>
                        </a:rPr>
                        <a:t>2</a:t>
                      </a: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 G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B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Diameter of the outer circle of the crescent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aseline="30000" lang="en">
                          <a:highlight>
                            <a:srgbClr val="F9F9F9"/>
                          </a:highlight>
                        </a:rPr>
                        <a:t>1</a:t>
                      </a: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⁄</a:t>
                      </a:r>
                      <a:r>
                        <a:rPr baseline="-25000" lang="en">
                          <a:highlight>
                            <a:srgbClr val="F9F9F9"/>
                          </a:highlight>
                        </a:rPr>
                        <a:t>2</a:t>
                      </a: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 G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C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Distance between the centres of the inner and outer circles of the crescent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aseline="30000" lang="en">
                          <a:highlight>
                            <a:srgbClr val="F9F9F9"/>
                          </a:highlight>
                        </a:rPr>
                        <a:t>1</a:t>
                      </a: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⁄</a:t>
                      </a:r>
                      <a:r>
                        <a:rPr baseline="-25000" lang="en">
                          <a:highlight>
                            <a:srgbClr val="F9F9F9"/>
                          </a:highlight>
                        </a:rPr>
                        <a:t>16</a:t>
                      </a: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 G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D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Diameter of the inner circle of the crescent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aseline="30000" lang="en">
                          <a:highlight>
                            <a:srgbClr val="F9F9F9"/>
                          </a:highlight>
                        </a:rPr>
                        <a:t>2</a:t>
                      </a: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⁄</a:t>
                      </a:r>
                      <a:r>
                        <a:rPr baseline="-25000" lang="en">
                          <a:highlight>
                            <a:srgbClr val="F9F9F9"/>
                          </a:highlight>
                        </a:rPr>
                        <a:t>5</a:t>
                      </a: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 G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E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Distance between the inner circle of the crescent and the circle around the star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aseline="30000" lang="en">
                          <a:highlight>
                            <a:srgbClr val="F9F9F9"/>
                          </a:highlight>
                        </a:rPr>
                        <a:t>1</a:t>
                      </a: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⁄</a:t>
                      </a:r>
                      <a:r>
                        <a:rPr baseline="-25000" lang="en">
                          <a:highlight>
                            <a:srgbClr val="F9F9F9"/>
                          </a:highlight>
                        </a:rPr>
                        <a:t>3</a:t>
                      </a: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 G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F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diameter of the circle around the star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aseline="30000" lang="en">
                          <a:highlight>
                            <a:srgbClr val="F9F9F9"/>
                          </a:highlight>
                        </a:rPr>
                        <a:t>1</a:t>
                      </a: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⁄</a:t>
                      </a:r>
                      <a:r>
                        <a:rPr baseline="-25000" lang="en">
                          <a:highlight>
                            <a:srgbClr val="F9F9F9"/>
                          </a:highlight>
                        </a:rPr>
                        <a:t>4</a:t>
                      </a: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 G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L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Length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1 </a:t>
                      </a:r>
                      <a:r>
                        <a:rPr baseline="30000" lang="en">
                          <a:highlight>
                            <a:srgbClr val="F9F9F9"/>
                          </a:highlight>
                        </a:rPr>
                        <a:t>1</a:t>
                      </a: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⁄</a:t>
                      </a:r>
                      <a:r>
                        <a:rPr baseline="-25000" lang="en">
                          <a:highlight>
                            <a:srgbClr val="F9F9F9"/>
                          </a:highlight>
                        </a:rPr>
                        <a:t>2</a:t>
                      </a: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 G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M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Width of the white hem at the hoist</a:t>
                      </a: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aseline="30000" lang="en">
                          <a:highlight>
                            <a:srgbClr val="F9F9F9"/>
                          </a:highlight>
                        </a:rPr>
                        <a:t>1</a:t>
                      </a: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⁄</a:t>
                      </a:r>
                      <a:r>
                        <a:rPr baseline="-25000" lang="en">
                          <a:highlight>
                            <a:srgbClr val="F9F9F9"/>
                          </a:highlight>
                        </a:rPr>
                        <a:t>30</a:t>
                      </a:r>
                      <a:r>
                        <a:rPr lang="en" sz="1050">
                          <a:highlight>
                            <a:srgbClr val="F9F9F9"/>
                          </a:highlight>
                        </a:rPr>
                        <a:t> L</a:t>
                      </a:r>
                    </a:p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9F9F9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0151020_082528.jpg" id="69" name="Shape 69"/>
          <p:cNvPicPr preferRelativeResize="0"/>
          <p:nvPr/>
        </p:nvPicPr>
        <p:blipFill rotWithShape="1">
          <a:blip r:embed="rId3">
            <a:alphaModFix/>
          </a:blip>
          <a:srcRect b="65527" l="0" r="0" t="3382"/>
          <a:stretch/>
        </p:blipFill>
        <p:spPr>
          <a:xfrm>
            <a:off x="0" y="0"/>
            <a:ext cx="9144000" cy="505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0151020_082528.jpg" id="76" name="Shape 76"/>
          <p:cNvPicPr preferRelativeResize="0"/>
          <p:nvPr/>
        </p:nvPicPr>
        <p:blipFill rotWithShape="1">
          <a:blip r:embed="rId3">
            <a:alphaModFix/>
          </a:blip>
          <a:srcRect b="38360" l="0" r="0" t="31856"/>
          <a:stretch/>
        </p:blipFill>
        <p:spPr>
          <a:xfrm>
            <a:off x="0" y="0"/>
            <a:ext cx="9144000" cy="4841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0151020_082540.jpg" id="83" name="Shape 83"/>
          <p:cNvPicPr preferRelativeResize="0"/>
          <p:nvPr/>
        </p:nvPicPr>
        <p:blipFill rotWithShape="1">
          <a:blip r:embed="rId3">
            <a:alphaModFix/>
          </a:blip>
          <a:srcRect b="68363" l="6085" r="0" t="2776"/>
          <a:stretch/>
        </p:blipFill>
        <p:spPr>
          <a:xfrm>
            <a:off x="0" y="-10795"/>
            <a:ext cx="9144000" cy="4995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0151020_082540.jpg" id="90" name="Shape 90"/>
          <p:cNvPicPr preferRelativeResize="0"/>
          <p:nvPr/>
        </p:nvPicPr>
        <p:blipFill rotWithShape="1">
          <a:blip r:embed="rId3">
            <a:alphaModFix/>
          </a:blip>
          <a:srcRect b="39792" l="2254" r="3021" t="30295"/>
          <a:stretch/>
        </p:blipFill>
        <p:spPr>
          <a:xfrm>
            <a:off x="0" y="1"/>
            <a:ext cx="9074825" cy="5094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; make-color : Num Num Num (Num) -&gt; color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(circle 50 “solid” “red”)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“is the same as”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(circle 50 “solid” (make-color 255 0 0))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Hex to Decimal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3623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Old Glory Blue 0x3C3B6E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5021575" y="1152475"/>
            <a:ext cx="381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Old Glory Red 0xB22234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Hex to Decimal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-23900" y="1152475"/>
            <a:ext cx="83204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Old Glory Blue 0x3C             3B          6E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            3*16 + 12*1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                    60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