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Architects Daughter"/>
      <p:regular r:id="rId22"/>
    </p:embeddedFont>
    <p:embeddedFont>
      <p:font typeface="Ubuntu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A165A2E-6609-47A0-B7A9-1D51BF7BF641}">
  <a:tblStyle styleId="{9A165A2E-6609-47A0-B7A9-1D51BF7BF641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chitectsDaughter-regular.fntdata"/><Relationship Id="rId21" Type="http://schemas.openxmlformats.org/officeDocument/2006/relationships/slide" Target="slides/slide15.xml"/><Relationship Id="rId24" Type="http://schemas.openxmlformats.org/officeDocument/2006/relationships/font" Target="fonts/UbuntuMono-bold.fntdata"/><Relationship Id="rId23" Type="http://schemas.openxmlformats.org/officeDocument/2006/relationships/font" Target="fonts/UbuntuMon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buntuMono-boldItalic.fntdata"/><Relationship Id="rId25" Type="http://schemas.openxmlformats.org/officeDocument/2006/relationships/font" Target="fonts/Ubuntu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cs.racket-lang.org/htdp-langs/beginner.html#%28form._%28%28lib._lang%2Fhtdp-beginner..rkt%29._define%29%29" TargetMode="External"/><Relationship Id="rId4" Type="http://schemas.openxmlformats.org/officeDocument/2006/relationships/hyperlink" Target="http://docs.racket-lang.org/htdp-langs/beginner.html#%28form._%28%28lib._lang%2Fhtdp-beginner..rkt%29._define%29%2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plt.eecs.northwestern.edu/snapshots/current/doc/htdp-langs/beginner.html#%28def._htdp-beginner._%28%28lib._lang%2Fhtdp-beginner..rkt%29._string-append%29%29" TargetMode="External"/><Relationship Id="rId4" Type="http://schemas.openxmlformats.org/officeDocument/2006/relationships/hyperlink" Target="http://plt.eecs.northwestern.edu/snapshots/current/doc/htdp-langs/beginner.html#%28def._htdp-beginner._%28%28lib._lang%2Fhtdp-beginner..rkt%29._string-length%29%29" TargetMode="External"/><Relationship Id="rId5" Type="http://schemas.openxmlformats.org/officeDocument/2006/relationships/hyperlink" Target="http://plt.eecs.northwestern.edu/snapshots/current/doc/htdp-langs/beginner.html#%28def._htdp-beginner._%28%28lib._lang%2Fhtdp-beginner..rkt%29._string-ith%29%29" TargetMode="External"/><Relationship Id="rId6" Type="http://schemas.openxmlformats.org/officeDocument/2006/relationships/hyperlink" Target="http://www.ccs.neu.edu/home/matthias/HtDP2e/Draft/part_one.html#%28tech._1string%29" TargetMode="External"/><Relationship Id="rId7" Type="http://schemas.openxmlformats.org/officeDocument/2006/relationships/hyperlink" Target="http://plt.eecs.northwestern.edu/snapshots/current/doc/htdp-langs/beginner.html#%28def._htdp-beginner._%28%28lib._lang%2Fhtdp-beginner..rkt%29._number-~3estring%29%2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3970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/>
              <a:t>Knowledge: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n" sz="2400"/>
              <a:t>What is a String?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n" sz="2400"/>
              <a:t>What is an index in a String?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92273" y="13970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/>
              <a:t>Skills: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i="1" lang="en" sz="2000"/>
              <a:t>Given documentation for functions that can be called on a String, identify the parts including: name, parameters, return type.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i="1" lang="en" sz="2000"/>
              <a:t>Given documentation for String functions and a program that calls those functions, trace the code to predict the output of the program.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Ubuntu Mono"/>
                <a:ea typeface="Ubuntu Mono"/>
                <a:cs typeface="Ubuntu Mono"/>
                <a:sym typeface="Ubuntu Mono"/>
              </a:rPr>
              <a:t>(define name “Simon Petrikov”)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Ubuntu Mono"/>
                <a:ea typeface="Ubuntu Mono"/>
                <a:cs typeface="Ubuntu Mono"/>
                <a:sym typeface="Ubuntu Mono"/>
              </a:rPr>
              <a:t>(define part (substring name 1 9))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Ubuntu Mono"/>
                <a:ea typeface="Ubuntu Mono"/>
                <a:cs typeface="Ubuntu Mono"/>
                <a:sym typeface="Ubuntu Mono"/>
              </a:rPr>
              <a:t>part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Ubuntu Mono"/>
                <a:ea typeface="Ubuntu Mono"/>
                <a:cs typeface="Ubuntu Mono"/>
                <a:sym typeface="Ubuntu Mono"/>
              </a:rPr>
              <a:t>String name = “Simon Petrikov”;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Ubuntu Mono"/>
                <a:ea typeface="Ubuntu Mono"/>
                <a:cs typeface="Ubuntu Mono"/>
                <a:sym typeface="Ubuntu Mono"/>
              </a:rPr>
              <a:t>String part = name.substring(1, 9);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Ubuntu Mono"/>
                <a:ea typeface="Ubuntu Mono"/>
                <a:cs typeface="Ubuntu Mono"/>
                <a:sym typeface="Ubuntu Mono"/>
              </a:rPr>
              <a:t>System.out.println(part);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12" y="819933"/>
            <a:ext cx="8868174" cy="33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24130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Ubuntu Mono"/>
                <a:ea typeface="Ubuntu Mono"/>
                <a:cs typeface="Ubuntu Mono"/>
                <a:sym typeface="Ubuntu Mono"/>
              </a:rPr>
              <a:t>(define name “Simon Petrikov”)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Ubuntu Mono"/>
                <a:ea typeface="Ubuntu Mono"/>
                <a:cs typeface="Ubuntu Mono"/>
                <a:sym typeface="Ubuntu Mono"/>
              </a:rPr>
              <a:t>(define part (substring name 1 9))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Ubuntu Mono"/>
                <a:ea typeface="Ubuntu Mono"/>
                <a:cs typeface="Ubuntu Mono"/>
                <a:sym typeface="Ubuntu Mono"/>
              </a:rPr>
              <a:t>part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072225" y="3584433"/>
            <a:ext cx="56577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cxnSp>
        <p:nvCxnSpPr>
          <p:cNvPr id="186" name="Shape 186"/>
          <p:cNvCxnSpPr/>
          <p:nvPr/>
        </p:nvCxnSpPr>
        <p:spPr>
          <a:xfrm flipH="1" rot="10800000">
            <a:off x="4253750" y="33751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7" name="Shape 187"/>
          <p:cNvCxnSpPr/>
          <p:nvPr/>
        </p:nvCxnSpPr>
        <p:spPr>
          <a:xfrm flipH="1" rot="10800000">
            <a:off x="4500925" y="33751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8" name="Shape 188"/>
          <p:cNvCxnSpPr/>
          <p:nvPr/>
        </p:nvCxnSpPr>
        <p:spPr>
          <a:xfrm flipH="1" rot="10800000">
            <a:off x="4794500" y="33751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9" name="Shape 189"/>
          <p:cNvCxnSpPr/>
          <p:nvPr/>
        </p:nvCxnSpPr>
        <p:spPr>
          <a:xfrm flipH="1" rot="10800000">
            <a:off x="5007375" y="33751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0" name="Shape 190"/>
          <p:cNvCxnSpPr/>
          <p:nvPr/>
        </p:nvCxnSpPr>
        <p:spPr>
          <a:xfrm flipH="1" rot="10800000">
            <a:off x="5259050" y="33437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1" name="Shape 191"/>
          <p:cNvCxnSpPr/>
          <p:nvPr/>
        </p:nvCxnSpPr>
        <p:spPr>
          <a:xfrm flipH="1" rot="10800000">
            <a:off x="5582900" y="33437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2" name="Shape 192"/>
          <p:cNvCxnSpPr/>
          <p:nvPr/>
        </p:nvCxnSpPr>
        <p:spPr>
          <a:xfrm flipH="1" rot="10800000">
            <a:off x="5815975" y="33437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3" name="Shape 193"/>
          <p:cNvCxnSpPr/>
          <p:nvPr/>
        </p:nvCxnSpPr>
        <p:spPr>
          <a:xfrm flipH="1" rot="10800000">
            <a:off x="6017175" y="33751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4" name="Shape 194"/>
          <p:cNvCxnSpPr/>
          <p:nvPr/>
        </p:nvCxnSpPr>
        <p:spPr>
          <a:xfrm flipH="1" rot="10800000">
            <a:off x="6264350" y="33437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5" name="Shape 195"/>
          <p:cNvCxnSpPr/>
          <p:nvPr/>
        </p:nvCxnSpPr>
        <p:spPr>
          <a:xfrm flipH="1" rot="10800000">
            <a:off x="6511525" y="33437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6" name="Shape 196"/>
          <p:cNvCxnSpPr/>
          <p:nvPr/>
        </p:nvCxnSpPr>
        <p:spPr>
          <a:xfrm flipH="1" rot="10800000">
            <a:off x="6837450" y="33437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7" name="Shape 197"/>
          <p:cNvCxnSpPr/>
          <p:nvPr/>
        </p:nvCxnSpPr>
        <p:spPr>
          <a:xfrm rot="10800000">
            <a:off x="7229050" y="3348333"/>
            <a:ext cx="40200" cy="4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8" name="Shape 198"/>
          <p:cNvCxnSpPr/>
          <p:nvPr/>
        </p:nvCxnSpPr>
        <p:spPr>
          <a:xfrm rot="10800000">
            <a:off x="7531425" y="3361833"/>
            <a:ext cx="102000" cy="44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7813700" y="3334966"/>
            <a:ext cx="183900" cy="4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0" name="Shape 200"/>
          <p:cNvCxnSpPr/>
          <p:nvPr/>
        </p:nvCxnSpPr>
        <p:spPr>
          <a:xfrm flipH="1" rot="10800000">
            <a:off x="7306450" y="51650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7997500" y="5165066"/>
            <a:ext cx="171600" cy="40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2" name="Shape 202"/>
          <p:cNvSpPr txBox="1"/>
          <p:nvPr/>
        </p:nvSpPr>
        <p:spPr>
          <a:xfrm>
            <a:off x="6396975" y="5345966"/>
            <a:ext cx="1526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beginIndex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844775" y="5345966"/>
            <a:ext cx="1526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endIndex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00" y="130633"/>
            <a:ext cx="8168245" cy="187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94850" y="2124666"/>
            <a:ext cx="70923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the following two lines to the definitions area: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use string primitives to create an expression that concatenates </a:t>
            </a:r>
            <a:r>
              <a:rPr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prefix</a:t>
            </a: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suffix </a:t>
            </a: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adds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"_"</a:t>
            </a: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between them. When you run this program, you will see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"hello_world"</a:t>
            </a: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interactions area.</a:t>
            </a: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graphicFrame>
        <p:nvGraphicFramePr>
          <p:cNvPr id="211" name="Shape 211"/>
          <p:cNvGraphicFramePr/>
          <p:nvPr/>
        </p:nvGraphicFramePr>
        <p:xfrm>
          <a:off x="1395625" y="2327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{9A165A2E-6609-47A0-B7A9-1D51BF7BF641}</a:tableStyleId>
              </a:tblPr>
              <a:tblGrid>
                <a:gridCol w="4602750"/>
              </a:tblGrid>
              <a:tr h="241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en" sz="18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define</a:t>
                      </a:r>
                      <a:r>
                        <a:rPr lang="en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prefix </a:t>
                      </a:r>
                      <a:r>
                        <a:rPr lang="en" sz="18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"hello"</a:t>
                      </a:r>
                      <a:r>
                        <a:rPr lang="en" sz="18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</a:p>
                  </a:txBody>
                  <a:tcPr marT="121900" marB="121900" marR="91425" marL="91425" anchor="ctr"/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en" sz="18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define</a:t>
                      </a:r>
                      <a:r>
                        <a:rPr lang="en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suffix </a:t>
                      </a:r>
                      <a:r>
                        <a:rPr lang="en" sz="18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"world"</a:t>
                      </a:r>
                      <a:r>
                        <a:rPr lang="en" sz="18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</a:p>
                  </a:txBody>
                  <a:tcPr marT="121900" marB="12190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 (memorize)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3525" y="1600200"/>
            <a:ext cx="8964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http://</a:t>
            </a:r>
            <a:r>
              <a:rPr lang="en" sz="4800">
                <a:solidFill>
                  <a:srgbClr val="FF0000"/>
                </a:solidFill>
              </a:rPr>
              <a:t>docs.racket-lang.org/</a:t>
            </a:r>
            <a:br>
              <a:rPr lang="en" sz="4800">
                <a:solidFill>
                  <a:srgbClr val="000000"/>
                </a:solidFill>
              </a:rPr>
            </a:br>
            <a:r>
              <a:rPr lang="en" sz="4800">
                <a:solidFill>
                  <a:srgbClr val="000000"/>
                </a:solidFill>
              </a:rPr>
              <a:t>         </a:t>
            </a:r>
            <a:r>
              <a:rPr lang="en" sz="4800">
                <a:solidFill>
                  <a:srgbClr val="0000FF"/>
                </a:solidFill>
              </a:rPr>
              <a:t>htdp-langs/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 sz="4800"/>
              <a:t>    </a:t>
            </a:r>
            <a:r>
              <a:rPr lang="en" sz="4800">
                <a:solidFill>
                  <a:srgbClr val="FF00FF"/>
                </a:solidFill>
              </a:rPr>
              <a:t>beginner.html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String operators you will need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0" y="1536633"/>
            <a:ext cx="91440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660400" rtl="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string-append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concatenates two or more given strings into one;</a:t>
            </a:r>
          </a:p>
          <a:p>
            <a:pPr indent="-381000" lvl="0" marL="660400" rtl="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string-length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consumes a string and produces a (natural) number;</a:t>
            </a:r>
          </a:p>
          <a:p>
            <a:pPr indent="-381000" lvl="0" marL="660400" rtl="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string-ith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consumes a string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together with a natural number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then extracts the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1String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located at the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 position (counting from 0);</a:t>
            </a:r>
          </a:p>
          <a:p>
            <a:pPr indent="-381000" lvl="0" marL="660400" rtl="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number-&gt;string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consumes a number and produces a string;</a:t>
            </a:r>
          </a:p>
          <a:p>
            <a:pPr indent="-381000" lvl="0" marL="660400" marR="0" rtl="0" algn="l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substring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consumes a string and one or two numbers and produces a part of the string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string is...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sequence of characters!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Strings!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(define school “AFSE”)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(define celeb “Justin Bieber”)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(define ipAddress “113.186.14.10”)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(define emoji “(╯°□°）╯︵ ┻━┻)”)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Indices &amp; Length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6200" y="14986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Ubuntu Mono"/>
                <a:ea typeface="Ubuntu Mono"/>
                <a:cs typeface="Ubuntu Mono"/>
                <a:sym typeface="Ubuntu Mono"/>
              </a:rPr>
              <a:t>(define name “Simon Petrikov”)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/>
          </a:p>
        </p:txBody>
      </p:sp>
      <p:sp>
        <p:nvSpPr>
          <p:cNvPr id="100" name="Shape 100"/>
          <p:cNvSpPr txBox="1"/>
          <p:nvPr/>
        </p:nvSpPr>
        <p:spPr>
          <a:xfrm>
            <a:off x="1290925" y="927833"/>
            <a:ext cx="5809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6200" y="1498600"/>
            <a:ext cx="8952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Ubuntu Mono"/>
                <a:ea typeface="Ubuntu Mono"/>
                <a:cs typeface="Ubuntu Mono"/>
                <a:sym typeface="Ubuntu Mono"/>
              </a:rPr>
              <a:t>(define name   “Simon Petrikov”)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Indices &amp; Length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290925" y="927833"/>
            <a:ext cx="5809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996025" y="2670033"/>
            <a:ext cx="56577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cxnSp>
        <p:nvCxnSpPr>
          <p:cNvPr id="109" name="Shape 109"/>
          <p:cNvCxnSpPr/>
          <p:nvPr/>
        </p:nvCxnSpPr>
        <p:spPr>
          <a:xfrm flipH="1" rot="10800000">
            <a:off x="4177550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0" name="Shape 110"/>
          <p:cNvCxnSpPr/>
          <p:nvPr/>
        </p:nvCxnSpPr>
        <p:spPr>
          <a:xfrm flipH="1" rot="10800000">
            <a:off x="4424725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1" name="Shape 111"/>
          <p:cNvCxnSpPr/>
          <p:nvPr/>
        </p:nvCxnSpPr>
        <p:spPr>
          <a:xfrm flipH="1" rot="10800000">
            <a:off x="4718300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2" name="Shape 112"/>
          <p:cNvCxnSpPr/>
          <p:nvPr/>
        </p:nvCxnSpPr>
        <p:spPr>
          <a:xfrm flipH="1" rot="10800000">
            <a:off x="4931175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3" name="Shape 113"/>
          <p:cNvCxnSpPr/>
          <p:nvPr/>
        </p:nvCxnSpPr>
        <p:spPr>
          <a:xfrm flipH="1" rot="10800000">
            <a:off x="5182850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5506700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5739775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6" name="Shape 116"/>
          <p:cNvCxnSpPr/>
          <p:nvPr/>
        </p:nvCxnSpPr>
        <p:spPr>
          <a:xfrm flipH="1" rot="10800000">
            <a:off x="5940975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6188150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8" name="Shape 118"/>
          <p:cNvCxnSpPr/>
          <p:nvPr/>
        </p:nvCxnSpPr>
        <p:spPr>
          <a:xfrm flipH="1" rot="10800000">
            <a:off x="6435325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6761250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7152850" y="2433933"/>
            <a:ext cx="40200" cy="4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1" name="Shape 121"/>
          <p:cNvCxnSpPr/>
          <p:nvPr/>
        </p:nvCxnSpPr>
        <p:spPr>
          <a:xfrm rot="10800000">
            <a:off x="7455225" y="2447433"/>
            <a:ext cx="102000" cy="44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2" name="Shape 122"/>
          <p:cNvCxnSpPr/>
          <p:nvPr/>
        </p:nvCxnSpPr>
        <p:spPr>
          <a:xfrm rot="10800000">
            <a:off x="7737500" y="2420566"/>
            <a:ext cx="183900" cy="4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3" name="Shape 123"/>
          <p:cNvSpPr txBox="1"/>
          <p:nvPr/>
        </p:nvSpPr>
        <p:spPr>
          <a:xfrm>
            <a:off x="5358475" y="3300566"/>
            <a:ext cx="20466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indices!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6200" y="1498600"/>
            <a:ext cx="89502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Ubuntu Mono"/>
                <a:ea typeface="Ubuntu Mono"/>
                <a:cs typeface="Ubuntu Mono"/>
                <a:sym typeface="Ubuntu Mono"/>
              </a:rPr>
              <a:t>(define name  “Simon Petrikov”)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/>
          </a:p>
          <a:p>
            <a:pPr lvl="0" rtl="0">
              <a:spcBef>
                <a:spcPts val="0"/>
              </a:spcBef>
              <a:buNone/>
            </a:pPr>
            <a:r>
              <a:rPr lang="en" sz="3800">
                <a:latin typeface="Ubuntu Mono"/>
                <a:ea typeface="Ubuntu Mono"/>
                <a:cs typeface="Ubuntu Mono"/>
                <a:sym typeface="Ubuntu Mono"/>
              </a:rPr>
              <a:t>(define my-char (string-ith name 4))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>
                <a:latin typeface="Ubuntu Mono"/>
                <a:ea typeface="Ubuntu Mono"/>
                <a:cs typeface="Ubuntu Mono"/>
                <a:sym typeface="Ubuntu Mono"/>
              </a:rPr>
              <a:t>my-char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Indices &amp; Length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691225" y="2670033"/>
            <a:ext cx="56577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cxnSp>
        <p:nvCxnSpPr>
          <p:cNvPr id="131" name="Shape 131"/>
          <p:cNvCxnSpPr/>
          <p:nvPr/>
        </p:nvCxnSpPr>
        <p:spPr>
          <a:xfrm flipH="1" rot="10800000">
            <a:off x="3872750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4119925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3" name="Shape 133"/>
          <p:cNvCxnSpPr/>
          <p:nvPr/>
        </p:nvCxnSpPr>
        <p:spPr>
          <a:xfrm flipH="1" rot="10800000">
            <a:off x="4413500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4" name="Shape 134"/>
          <p:cNvCxnSpPr/>
          <p:nvPr/>
        </p:nvCxnSpPr>
        <p:spPr>
          <a:xfrm flipH="1" rot="10800000">
            <a:off x="4626375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4878050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6" name="Shape 136"/>
          <p:cNvCxnSpPr/>
          <p:nvPr/>
        </p:nvCxnSpPr>
        <p:spPr>
          <a:xfrm flipH="1" rot="10800000">
            <a:off x="5201900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5434975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8" name="Shape 138"/>
          <p:cNvCxnSpPr/>
          <p:nvPr/>
        </p:nvCxnSpPr>
        <p:spPr>
          <a:xfrm flipH="1" rot="10800000">
            <a:off x="5636175" y="2460733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9" name="Shape 139"/>
          <p:cNvCxnSpPr/>
          <p:nvPr/>
        </p:nvCxnSpPr>
        <p:spPr>
          <a:xfrm flipH="1" rot="10800000">
            <a:off x="5883350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0" name="Shape 140"/>
          <p:cNvCxnSpPr/>
          <p:nvPr/>
        </p:nvCxnSpPr>
        <p:spPr>
          <a:xfrm flipH="1" rot="10800000">
            <a:off x="6130525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1" name="Shape 141"/>
          <p:cNvCxnSpPr/>
          <p:nvPr/>
        </p:nvCxnSpPr>
        <p:spPr>
          <a:xfrm flipH="1" rot="10800000">
            <a:off x="6456450" y="2429366"/>
            <a:ext cx="151200" cy="40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6848050" y="2433933"/>
            <a:ext cx="40200" cy="4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3" name="Shape 143"/>
          <p:cNvCxnSpPr/>
          <p:nvPr/>
        </p:nvCxnSpPr>
        <p:spPr>
          <a:xfrm rot="10800000">
            <a:off x="7150425" y="2447433"/>
            <a:ext cx="102000" cy="44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7432700" y="2420566"/>
            <a:ext cx="183900" cy="4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5" name="Shape 145"/>
          <p:cNvSpPr txBox="1"/>
          <p:nvPr/>
        </p:nvSpPr>
        <p:spPr>
          <a:xfrm>
            <a:off x="5053675" y="2995766"/>
            <a:ext cx="20466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indices!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Indices &amp; Length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90925" y="927833"/>
            <a:ext cx="5809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6200" y="1498600"/>
            <a:ext cx="89502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Ubuntu Mono"/>
                <a:ea typeface="Ubuntu Mono"/>
                <a:cs typeface="Ubuntu Mono"/>
                <a:sym typeface="Ubuntu Mono"/>
              </a:rPr>
              <a:t>(define name  “Simon Petrikov”)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/>
          </a:p>
          <a:p>
            <a:pPr lvl="0" rtl="0">
              <a:spcBef>
                <a:spcPts val="0"/>
              </a:spcBef>
              <a:buNone/>
            </a:pPr>
            <a:r>
              <a:rPr lang="en" sz="3200">
                <a:latin typeface="Ubuntu Mono"/>
                <a:ea typeface="Ubuntu Mono"/>
                <a:cs typeface="Ubuntu Mono"/>
                <a:sym typeface="Ubuntu Mono"/>
              </a:rPr>
              <a:t>(define name-letters (string-length name))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>
                <a:latin typeface="Ubuntu Mono"/>
                <a:ea typeface="Ubuntu Mono"/>
                <a:cs typeface="Ubuntu Mono"/>
                <a:sym typeface="Ubuntu Mono"/>
              </a:rPr>
              <a:t>name-letters</a:t>
            </a:r>
          </a:p>
        </p:txBody>
      </p:sp>
      <p:sp>
        <p:nvSpPr>
          <p:cNvPr id="153" name="Shape 153"/>
          <p:cNvSpPr/>
          <p:nvPr/>
        </p:nvSpPr>
        <p:spPr>
          <a:xfrm rot="-5400000">
            <a:off x="5472925" y="921100"/>
            <a:ext cx="510900" cy="350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206250" y="2728200"/>
            <a:ext cx="11547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053675" y="3579966"/>
            <a:ext cx="20466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length!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Indices &amp; Length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290925" y="927833"/>
            <a:ext cx="5809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6200" y="1498600"/>
            <a:ext cx="8950200" cy="41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Ubuntu Mono"/>
                <a:ea typeface="Ubuntu Mono"/>
                <a:cs typeface="Ubuntu Mono"/>
                <a:sym typeface="Ubuntu Mono"/>
              </a:rPr>
              <a:t>(define name “Simon Petrikov”)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(define mid (/ (string-length name) 2))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(string-ith name mid)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(string-ith name (- mid 2))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46150" y="1600200"/>
            <a:ext cx="8874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 Mono"/>
                <a:ea typeface="Ubuntu Mono"/>
                <a:cs typeface="Ubuntu Mono"/>
                <a:sym typeface="Ubuntu Mono"/>
              </a:rPr>
              <a:t>(define prefix “hello”)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 Mono"/>
                <a:ea typeface="Ubuntu Mono"/>
                <a:cs typeface="Ubuntu Mono"/>
                <a:sym typeface="Ubuntu Mono"/>
              </a:rPr>
              <a:t>(define suffix “world”)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 Mono"/>
                <a:ea typeface="Ubuntu Mono"/>
                <a:cs typeface="Ubuntu Mono"/>
                <a:sym typeface="Ubuntu Mono"/>
              </a:rPr>
              <a:t>(define HW (string-append prefix “</a:t>
            </a:r>
            <a:r>
              <a:rPr lang="en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a</a:t>
            </a:r>
            <a:r>
              <a:rPr lang="en" sz="2400">
                <a:latin typeface="Ubuntu Mono"/>
                <a:ea typeface="Ubuntu Mono"/>
                <a:cs typeface="Ubuntu Mono"/>
                <a:sym typeface="Ubuntu Mono"/>
              </a:rPr>
              <a:t>” suffix))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 Mono"/>
                <a:ea typeface="Ubuntu Mono"/>
                <a:cs typeface="Ubuntu Mono"/>
                <a:sym typeface="Ubuntu Mono"/>
              </a:rPr>
              <a:t>HW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