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Ubuntu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D4F0965-73C8-46B8-AA75-B59137CF0E31}">
  <a:tblStyle styleId="{ED4F0965-73C8-46B8-AA75-B59137CF0E31}"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UbuntuMono-regular.fntdata"/><Relationship Id="rId11" Type="http://schemas.openxmlformats.org/officeDocument/2006/relationships/slide" Target="slides/slide5.xml"/><Relationship Id="rId22" Type="http://schemas.openxmlformats.org/officeDocument/2006/relationships/font" Target="fonts/UbuntuMono-italic.fntdata"/><Relationship Id="rId10" Type="http://schemas.openxmlformats.org/officeDocument/2006/relationships/slide" Target="slides/slide4.xml"/><Relationship Id="rId21" Type="http://schemas.openxmlformats.org/officeDocument/2006/relationships/font" Target="fonts/UbuntuMon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UbuntuMon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299"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599" cy="2052674"/>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56" name="Shape 56"/>
          <p:cNvSpPr txBox="1"/>
          <p:nvPr>
            <p:ph idx="1" type="subTitle"/>
          </p:nvPr>
        </p:nvSpPr>
        <p:spPr>
          <a:xfrm>
            <a:off x="311700" y="2834125"/>
            <a:ext cx="8520599" cy="792675"/>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57" name="Shape 57"/>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599" cy="841725"/>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60" name="Shape 60"/>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24"/>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 type="body"/>
          </p:nvPr>
        </p:nvSpPr>
        <p:spPr>
          <a:xfrm>
            <a:off x="311700" y="1152475"/>
            <a:ext cx="8520599" cy="3416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4" name="Shape 64"/>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24"/>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7" name="Shape 67"/>
          <p:cNvSpPr txBox="1"/>
          <p:nvPr>
            <p:ph idx="1" type="body"/>
          </p:nvPr>
        </p:nvSpPr>
        <p:spPr>
          <a:xfrm>
            <a:off x="311700" y="1152475"/>
            <a:ext cx="3999899" cy="34163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68" name="Shape 68"/>
          <p:cNvSpPr txBox="1"/>
          <p:nvPr>
            <p:ph idx="2" type="body"/>
          </p:nvPr>
        </p:nvSpPr>
        <p:spPr>
          <a:xfrm>
            <a:off x="4832400" y="1152475"/>
            <a:ext cx="3999899" cy="34163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69" name="Shape 69"/>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572624"/>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2" name="Shape 72"/>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7999" cy="755774"/>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75" name="Shape 75"/>
          <p:cNvSpPr txBox="1"/>
          <p:nvPr>
            <p:ph idx="1" type="body"/>
          </p:nvPr>
        </p:nvSpPr>
        <p:spPr>
          <a:xfrm>
            <a:off x="311700" y="1389600"/>
            <a:ext cx="2807999" cy="3179474"/>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76" name="Shape 76"/>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724"/>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79" name="Shape 79"/>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0" name="Shape 80"/>
        <p:cNvGrpSpPr/>
        <p:nvPr/>
      </p:nvGrpSpPr>
      <p:grpSpPr>
        <a:xfrm>
          <a:off x="0" y="0"/>
          <a:ext cx="0" cy="0"/>
          <a:chOff x="0" y="0"/>
          <a:chExt cx="0" cy="0"/>
        </a:xfrm>
      </p:grpSpPr>
      <p:sp>
        <p:nvSpPr>
          <p:cNvPr id="81" name="Shape 81"/>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82" name="Shape 82"/>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83" name="Shape 83"/>
          <p:cNvSpPr txBox="1"/>
          <p:nvPr>
            <p:ph idx="1" type="subTitle"/>
          </p:nvPr>
        </p:nvSpPr>
        <p:spPr>
          <a:xfrm>
            <a:off x="265500" y="2803075"/>
            <a:ext cx="4045199" cy="1235025"/>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84" name="Shape 84"/>
          <p:cNvSpPr txBox="1"/>
          <p:nvPr>
            <p:ph idx="2" type="body"/>
          </p:nvPr>
        </p:nvSpPr>
        <p:spPr>
          <a:xfrm>
            <a:off x="4939500" y="724075"/>
            <a:ext cx="3837000" cy="3695174"/>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5" name="Shape 85"/>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024"/>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88" name="Shape 88"/>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599" cy="1963574"/>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91" name="Shape 91"/>
          <p:cNvSpPr txBox="1"/>
          <p:nvPr>
            <p:ph idx="1" type="body"/>
          </p:nvPr>
        </p:nvSpPr>
        <p:spPr>
          <a:xfrm>
            <a:off x="311700" y="3152225"/>
            <a:ext cx="8520599" cy="1300725"/>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92" name="Shape 92"/>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7" y="4663216"/>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599" cy="572624"/>
          </a:xfrm>
          <a:prstGeom prst="rect">
            <a:avLst/>
          </a:prstGeom>
          <a:noFill/>
          <a:ln>
            <a:noFill/>
          </a:ln>
        </p:spPr>
        <p:txBody>
          <a:bodyPr anchorCtr="0" anchor="t" bIns="91425" lIns="91425" rIns="91425" tIns="91425"/>
          <a:lstStyle>
            <a:lvl1pPr lvl="0">
              <a:spcBef>
                <a:spcPts val="0"/>
              </a:spcBef>
              <a:buClr>
                <a:schemeClr val="dk1"/>
              </a:buClr>
              <a:buSzPct val="100000"/>
              <a:buFont typeface="Ubuntu Mono"/>
              <a:buNone/>
              <a:defRPr sz="2800">
                <a:solidFill>
                  <a:schemeClr val="dk1"/>
                </a:solidFill>
                <a:latin typeface="Ubuntu Mono"/>
                <a:ea typeface="Ubuntu Mono"/>
                <a:cs typeface="Ubuntu Mono"/>
                <a:sym typeface="Ubuntu Mono"/>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52" name="Shape 52"/>
          <p:cNvSpPr txBox="1"/>
          <p:nvPr>
            <p:ph idx="1" type="body"/>
          </p:nvPr>
        </p:nvSpPr>
        <p:spPr>
          <a:xfrm>
            <a:off x="311700" y="1152475"/>
            <a:ext cx="8520599" cy="3416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Ubuntu Mono"/>
              <a:defRPr sz="3000">
                <a:solidFill>
                  <a:schemeClr val="dk2"/>
                </a:solidFill>
                <a:latin typeface="Ubuntu Mono"/>
                <a:ea typeface="Ubuntu Mono"/>
                <a:cs typeface="Ubuntu Mono"/>
                <a:sym typeface="Ubuntu Mono"/>
              </a:defRPr>
            </a:lvl1pPr>
            <a:lvl2pPr lvl="1">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2pPr>
            <a:lvl3pPr lvl="2">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3pPr>
            <a:lvl4pPr lvl="3">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4pPr>
            <a:lvl5pPr lvl="4">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5pPr>
            <a:lvl6pPr lvl="5">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6pPr>
            <a:lvl7pPr lvl="6">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7pPr>
            <a:lvl8pPr lvl="7">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8pPr>
            <a:lvl9pPr lvl="8">
              <a:lnSpc>
                <a:spcPct val="115000"/>
              </a:lnSpc>
              <a:spcBef>
                <a:spcPts val="0"/>
              </a:spcBef>
              <a:spcAft>
                <a:spcPts val="1600"/>
              </a:spcAft>
              <a:buClr>
                <a:schemeClr val="dk2"/>
              </a:buClr>
              <a:buSzPct val="100000"/>
              <a:buFont typeface="Ubuntu Mono"/>
              <a:defRPr sz="2400">
                <a:solidFill>
                  <a:schemeClr val="dk2"/>
                </a:solidFill>
                <a:latin typeface="Ubuntu Mono"/>
                <a:ea typeface="Ubuntu Mono"/>
                <a:cs typeface="Ubuntu Mono"/>
                <a:sym typeface="Ubuntu Mono"/>
              </a:defRPr>
            </a:lvl9pPr>
          </a:lstStyle>
          <a:p/>
        </p:txBody>
      </p:sp>
      <p:sp>
        <p:nvSpPr>
          <p:cNvPr id="53" name="Shape 53"/>
          <p:cNvSpPr txBox="1"/>
          <p:nvPr>
            <p:ph idx="12" type="sldNum"/>
          </p:nvPr>
        </p:nvSpPr>
        <p:spPr>
          <a:xfrm>
            <a:off x="8472457" y="4663216"/>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p:nvPr/>
        </p:nvSpPr>
        <p:spPr>
          <a:xfrm rot="-2136375">
            <a:off x="6963560" y="3853073"/>
            <a:ext cx="903279" cy="804794"/>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rot="-2136375">
            <a:off x="8145985" y="3853073"/>
            <a:ext cx="903279" cy="804794"/>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rot="2952156">
            <a:off x="5680577" y="3853044"/>
            <a:ext cx="903141" cy="804870"/>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rot="2952156">
            <a:off x="4397902" y="3838344"/>
            <a:ext cx="903141" cy="804870"/>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2952156">
            <a:off x="4910877" y="2971594"/>
            <a:ext cx="903141" cy="804870"/>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txBox="1"/>
          <p:nvPr/>
        </p:nvSpPr>
        <p:spPr>
          <a:xfrm>
            <a:off x="8382675" y="38603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1</a:t>
            </a:r>
          </a:p>
        </p:txBody>
      </p:sp>
      <p:sp>
        <p:nvSpPr>
          <p:cNvPr id="105" name="Shape 105"/>
          <p:cNvSpPr txBox="1"/>
          <p:nvPr/>
        </p:nvSpPr>
        <p:spPr>
          <a:xfrm>
            <a:off x="7163475" y="38603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2</a:t>
            </a:r>
          </a:p>
        </p:txBody>
      </p:sp>
      <p:sp>
        <p:nvSpPr>
          <p:cNvPr id="106" name="Shape 106"/>
          <p:cNvSpPr txBox="1"/>
          <p:nvPr/>
        </p:nvSpPr>
        <p:spPr>
          <a:xfrm>
            <a:off x="5944275" y="38603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3</a:t>
            </a:r>
          </a:p>
        </p:txBody>
      </p:sp>
      <p:sp>
        <p:nvSpPr>
          <p:cNvPr id="107" name="Shape 107"/>
          <p:cNvSpPr txBox="1"/>
          <p:nvPr/>
        </p:nvSpPr>
        <p:spPr>
          <a:xfrm>
            <a:off x="4648875" y="39365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4</a:t>
            </a:r>
          </a:p>
        </p:txBody>
      </p:sp>
      <p:sp>
        <p:nvSpPr>
          <p:cNvPr id="108" name="Shape 108"/>
          <p:cNvSpPr txBox="1"/>
          <p:nvPr/>
        </p:nvSpPr>
        <p:spPr>
          <a:xfrm>
            <a:off x="5106075" y="3022175"/>
            <a:ext cx="429899" cy="6377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rPr>
              <a:t>5</a:t>
            </a:r>
          </a:p>
        </p:txBody>
      </p:sp>
      <p:graphicFrame>
        <p:nvGraphicFramePr>
          <p:cNvPr id="109" name="Shape 109"/>
          <p:cNvGraphicFramePr/>
          <p:nvPr/>
        </p:nvGraphicFramePr>
        <p:xfrm>
          <a:off x="155375" y="790279"/>
          <a:ext cx="3000000" cy="3000000"/>
        </p:xfrm>
        <a:graphic>
          <a:graphicData uri="http://schemas.openxmlformats.org/drawingml/2006/table">
            <a:tbl>
              <a:tblPr>
                <a:noFill/>
                <a:tableStyleId>{ED4F0965-73C8-46B8-AA75-B59137CF0E31}</a:tableStyleId>
              </a:tblPr>
              <a:tblGrid>
                <a:gridCol w="382850"/>
                <a:gridCol w="3625425"/>
              </a:tblGrid>
              <a:tr h="434600">
                <a:tc>
                  <a:txBody>
                    <a:bodyPr>
                      <a:noAutofit/>
                    </a:bodyPr>
                    <a:lstStyle/>
                    <a:p>
                      <a:pPr lvl="0" rtl="0">
                        <a:spcBef>
                          <a:spcPts val="0"/>
                        </a:spcBef>
                        <a:buNone/>
                      </a:pPr>
                      <a:r>
                        <a:rPr b="1" lang="en" sz="2000"/>
                        <a:t>#</a:t>
                      </a:r>
                    </a:p>
                  </a:txBody>
                  <a:tcPr marT="91425" marB="91425" marR="91425" marL="91425"/>
                </a:tc>
                <a:tc>
                  <a:txBody>
                    <a:bodyPr>
                      <a:noAutofit/>
                    </a:bodyPr>
                    <a:lstStyle/>
                    <a:p>
                      <a:pPr lvl="0" rtl="0">
                        <a:spcBef>
                          <a:spcPts val="0"/>
                        </a:spcBef>
                        <a:buNone/>
                      </a:pPr>
                      <a:r>
                        <a:rPr b="1" lang="en" sz="2000"/>
                        <a:t>Students</a:t>
                      </a:r>
                    </a:p>
                  </a:txBody>
                  <a:tcPr marT="91425" marB="91425" marR="91425" marL="91425"/>
                </a:tc>
              </a:tr>
              <a:tr h="740125">
                <a:tc>
                  <a:txBody>
                    <a:bodyPr>
                      <a:noAutofit/>
                    </a:bodyPr>
                    <a:lstStyle/>
                    <a:p>
                      <a:pPr lvl="0" rtl="0">
                        <a:spcBef>
                          <a:spcPts val="0"/>
                        </a:spcBef>
                        <a:buNone/>
                      </a:pPr>
                      <a:r>
                        <a:rPr b="1" lang="en" sz="2400">
                          <a:solidFill>
                            <a:srgbClr val="000000"/>
                          </a:solidFill>
                        </a:rPr>
                        <a:t>1</a:t>
                      </a:r>
                    </a:p>
                  </a:txBody>
                  <a:tcPr marT="91425" marB="91425" marR="91425" marL="91425"/>
                </a:tc>
                <a:tc>
                  <a:txBody>
                    <a:bodyPr>
                      <a:noAutofit/>
                    </a:bodyPr>
                    <a:lstStyle/>
                    <a:p>
                      <a:pPr lvl="0" rtl="0">
                        <a:spcBef>
                          <a:spcPts val="0"/>
                        </a:spcBef>
                        <a:buNone/>
                      </a:pPr>
                      <a:r>
                        <a:rPr lang="en" sz="1800"/>
                        <a:t>Vega, Lopez, Salazar, Rogers, Rodriguez, Mensah</a:t>
                      </a:r>
                    </a:p>
                  </a:txBody>
                  <a:tcPr marT="91425" marB="91425" marR="91425" marL="91425"/>
                </a:tc>
              </a:tr>
              <a:tr h="655325">
                <a:tc>
                  <a:txBody>
                    <a:bodyPr>
                      <a:noAutofit/>
                    </a:bodyPr>
                    <a:lstStyle/>
                    <a:p>
                      <a:pPr lvl="0" rtl="0">
                        <a:spcBef>
                          <a:spcPts val="0"/>
                        </a:spcBef>
                        <a:buNone/>
                      </a:pPr>
                      <a:r>
                        <a:rPr b="1" lang="en" sz="2400">
                          <a:solidFill>
                            <a:srgbClr val="000000"/>
                          </a:solidFill>
                        </a:rPr>
                        <a:t>2</a:t>
                      </a:r>
                    </a:p>
                  </a:txBody>
                  <a:tcPr marT="91425" marB="91425" marR="91425" marL="91425"/>
                </a:tc>
                <a:tc>
                  <a:txBody>
                    <a:bodyPr>
                      <a:noAutofit/>
                    </a:bodyPr>
                    <a:lstStyle/>
                    <a:p>
                      <a:pPr lvl="0" rtl="0">
                        <a:spcBef>
                          <a:spcPts val="0"/>
                        </a:spcBef>
                        <a:buNone/>
                      </a:pPr>
                      <a:r>
                        <a:rPr lang="en" sz="1800"/>
                        <a:t>Dualeh, Rivera, A., Ascona, Quinones, Campbell, Concha</a:t>
                      </a:r>
                    </a:p>
                  </a:txBody>
                  <a:tcPr marT="91425" marB="91425" marR="91425" marL="91425"/>
                </a:tc>
              </a:tr>
              <a:tr h="859350">
                <a:tc>
                  <a:txBody>
                    <a:bodyPr>
                      <a:noAutofit/>
                    </a:bodyPr>
                    <a:lstStyle/>
                    <a:p>
                      <a:pPr lvl="0" rtl="0">
                        <a:spcBef>
                          <a:spcPts val="0"/>
                        </a:spcBef>
                        <a:buNone/>
                      </a:pPr>
                      <a:r>
                        <a:rPr b="1" lang="en" sz="2400">
                          <a:solidFill>
                            <a:srgbClr val="000000"/>
                          </a:solidFill>
                        </a:rPr>
                        <a:t>3</a:t>
                      </a:r>
                    </a:p>
                  </a:txBody>
                  <a:tcPr marT="91425" marB="91425" marR="91425" marL="91425"/>
                </a:tc>
                <a:tc>
                  <a:txBody>
                    <a:bodyPr>
                      <a:noAutofit/>
                    </a:bodyPr>
                    <a:lstStyle/>
                    <a:p>
                      <a:pPr lvl="0" rtl="0">
                        <a:spcBef>
                          <a:spcPts val="0"/>
                        </a:spcBef>
                        <a:buNone/>
                      </a:pPr>
                      <a:r>
                        <a:rPr lang="en" sz="1800"/>
                        <a:t>Razor, Rosario, Platt, Lugo, Hibri, Razat</a:t>
                      </a:r>
                    </a:p>
                  </a:txBody>
                  <a:tcPr marT="91425" marB="91425" marR="91425" marL="91425"/>
                </a:tc>
              </a:tr>
            </a:tbl>
          </a:graphicData>
        </a:graphic>
      </p:graphicFrame>
      <p:graphicFrame>
        <p:nvGraphicFramePr>
          <p:cNvPr id="110" name="Shape 110"/>
          <p:cNvGraphicFramePr/>
          <p:nvPr/>
        </p:nvGraphicFramePr>
        <p:xfrm>
          <a:off x="4207375" y="797154"/>
          <a:ext cx="3000000" cy="3000000"/>
        </p:xfrm>
        <a:graphic>
          <a:graphicData uri="http://schemas.openxmlformats.org/drawingml/2006/table">
            <a:tbl>
              <a:tblPr>
                <a:noFill/>
                <a:tableStyleId>{ED4F0965-73C8-46B8-AA75-B59137CF0E31}</a:tableStyleId>
              </a:tblPr>
              <a:tblGrid>
                <a:gridCol w="557350"/>
                <a:gridCol w="4186975"/>
              </a:tblGrid>
              <a:tr h="449825">
                <a:tc>
                  <a:txBody>
                    <a:bodyPr>
                      <a:noAutofit/>
                    </a:bodyPr>
                    <a:lstStyle/>
                    <a:p>
                      <a:pPr lvl="0" rtl="0">
                        <a:spcBef>
                          <a:spcPts val="0"/>
                        </a:spcBef>
                        <a:buNone/>
                      </a:pPr>
                      <a:r>
                        <a:rPr b="1" lang="en" sz="2000"/>
                        <a:t>#</a:t>
                      </a:r>
                    </a:p>
                  </a:txBody>
                  <a:tcPr marT="91425" marB="91425" marR="91425" marL="91425"/>
                </a:tc>
                <a:tc>
                  <a:txBody>
                    <a:bodyPr>
                      <a:noAutofit/>
                    </a:bodyPr>
                    <a:lstStyle/>
                    <a:p>
                      <a:pPr lvl="0" rtl="0">
                        <a:spcBef>
                          <a:spcPts val="0"/>
                        </a:spcBef>
                        <a:buNone/>
                      </a:pPr>
                      <a:r>
                        <a:rPr b="1" lang="en" sz="2000"/>
                        <a:t>Students</a:t>
                      </a:r>
                    </a:p>
                  </a:txBody>
                  <a:tcPr marT="91425" marB="91425" marR="91425" marL="91425"/>
                </a:tc>
              </a:tr>
              <a:tr h="678275">
                <a:tc>
                  <a:txBody>
                    <a:bodyPr>
                      <a:noAutofit/>
                    </a:bodyPr>
                    <a:lstStyle/>
                    <a:p>
                      <a:pPr lvl="0" rtl="0">
                        <a:spcBef>
                          <a:spcPts val="0"/>
                        </a:spcBef>
                        <a:buNone/>
                      </a:pPr>
                      <a:r>
                        <a:rPr b="1" lang="en" sz="2400">
                          <a:solidFill>
                            <a:srgbClr val="000000"/>
                          </a:solidFill>
                        </a:rPr>
                        <a:t>4</a:t>
                      </a:r>
                    </a:p>
                  </a:txBody>
                  <a:tcPr marT="91425" marB="91425" marR="91425" marL="91425"/>
                </a:tc>
                <a:tc>
                  <a:txBody>
                    <a:bodyPr>
                      <a:noAutofit/>
                    </a:bodyPr>
                    <a:lstStyle/>
                    <a:p>
                      <a:pPr lvl="0" rtl="0">
                        <a:spcBef>
                          <a:spcPts val="0"/>
                        </a:spcBef>
                        <a:buNone/>
                      </a:pPr>
                      <a:r>
                        <a:rPr lang="en" sz="1800"/>
                        <a:t>Ferrara, Rivera, Y., Tatis, </a:t>
                      </a:r>
                      <a:r>
                        <a:rPr lang="en" sz="1800">
                          <a:solidFill>
                            <a:schemeClr val="dk1"/>
                          </a:solidFill>
                        </a:rPr>
                        <a:t>Mcallen, Negron, Dillard</a:t>
                      </a:r>
                    </a:p>
                  </a:txBody>
                  <a:tcPr marT="91425" marB="91425" marR="91425" marL="91425"/>
                </a:tc>
              </a:tr>
              <a:tr h="850900">
                <a:tc>
                  <a:txBody>
                    <a:bodyPr>
                      <a:noAutofit/>
                    </a:bodyPr>
                    <a:lstStyle/>
                    <a:p>
                      <a:pPr lvl="0" rtl="0">
                        <a:spcBef>
                          <a:spcPts val="0"/>
                        </a:spcBef>
                        <a:buNone/>
                      </a:pPr>
                      <a:r>
                        <a:rPr b="1" lang="en" sz="2400">
                          <a:solidFill>
                            <a:srgbClr val="000000"/>
                          </a:solidFill>
                        </a:rPr>
                        <a:t>5</a:t>
                      </a:r>
                    </a:p>
                  </a:txBody>
                  <a:tcPr marT="91425" marB="91425" marR="91425" marL="91425"/>
                </a:tc>
                <a:tc>
                  <a:txBody>
                    <a:bodyPr>
                      <a:noAutofit/>
                    </a:bodyPr>
                    <a:lstStyle/>
                    <a:p>
                      <a:pPr lvl="0" rtl="0">
                        <a:spcBef>
                          <a:spcPts val="0"/>
                        </a:spcBef>
                        <a:buNone/>
                      </a:pPr>
                      <a:r>
                        <a:rPr lang="en" sz="1800"/>
                        <a:t>Jenkins, Ortiz, Francisco, Lee, Jackson, Graciela</a:t>
                      </a:r>
                    </a:p>
                  </a:txBody>
                  <a:tcPr marT="91425" marB="91425" marR="91425" marL="91425"/>
                </a:tc>
              </a:tr>
            </a:tbl>
          </a:graphicData>
        </a:graphic>
      </p:graphicFrame>
      <p:sp>
        <p:nvSpPr>
          <p:cNvPr id="111" name="Shape 111"/>
          <p:cNvSpPr txBox="1"/>
          <p:nvPr/>
        </p:nvSpPr>
        <p:spPr>
          <a:xfrm>
            <a:off x="0" y="132250"/>
            <a:ext cx="9144000" cy="598499"/>
          </a:xfrm>
          <a:prstGeom prst="rect">
            <a:avLst/>
          </a:prstGeom>
          <a:noFill/>
          <a:ln>
            <a:noFill/>
          </a:ln>
        </p:spPr>
        <p:txBody>
          <a:bodyPr anchorCtr="0" anchor="t" bIns="91425" lIns="91425" rIns="91425" tIns="91425">
            <a:noAutofit/>
          </a:bodyPr>
          <a:lstStyle/>
          <a:p>
            <a:pPr lvl="0">
              <a:spcBef>
                <a:spcPts val="0"/>
              </a:spcBef>
              <a:buNone/>
            </a:pPr>
            <a:r>
              <a:rPr lang="en" sz="1800">
                <a:solidFill>
                  <a:srgbClr val="FF0000"/>
                </a:solidFill>
                <a:highlight>
                  <a:srgbClr val="FFFF00"/>
                </a:highlight>
              </a:rPr>
              <a:t>Time to mix seats up again.  After you find your seat, get started on today’s activity. We’ll review after 20 minutes.  00.04 will be collected at the end of the period.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0" y="545437"/>
            <a:ext cx="9144000" cy="42831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2400"/>
              <a:t>; cube-volume : Number -&gt; Number</a:t>
            </a:r>
          </a:p>
          <a:p>
            <a:pPr lvl="0" rtl="0">
              <a:lnSpc>
                <a:spcPct val="100000"/>
              </a:lnSpc>
              <a:spcBef>
                <a:spcPts val="0"/>
              </a:spcBef>
              <a:spcAft>
                <a:spcPts val="0"/>
              </a:spcAft>
              <a:buNone/>
            </a:pPr>
            <a:r>
              <a:rPr lang="en" sz="2400"/>
              <a:t>; takes in the length and produces the volume of the cube</a:t>
            </a:r>
          </a:p>
          <a:p>
            <a:pPr lvl="0" rtl="0">
              <a:lnSpc>
                <a:spcPct val="100000"/>
              </a:lnSpc>
              <a:spcBef>
                <a:spcPts val="0"/>
              </a:spcBef>
              <a:spcAft>
                <a:spcPts val="0"/>
              </a:spcAft>
              <a:buNone/>
            </a:pPr>
            <a:r>
              <a:t/>
            </a:r>
            <a:endParaRPr sz="2400"/>
          </a:p>
          <a:p>
            <a:pPr lvl="0" rtl="0">
              <a:lnSpc>
                <a:spcPct val="100000"/>
              </a:lnSpc>
              <a:spcBef>
                <a:spcPts val="0"/>
              </a:spcBef>
              <a:spcAft>
                <a:spcPts val="0"/>
              </a:spcAft>
              <a:buClr>
                <a:schemeClr val="dk1"/>
              </a:buClr>
              <a:buSzPct val="45833"/>
              <a:buFont typeface="Arial"/>
              <a:buNone/>
            </a:pPr>
            <a:r>
              <a:t/>
            </a:r>
            <a:endParaRPr sz="2400"/>
          </a:p>
        </p:txBody>
      </p:sp>
      <p:sp>
        <p:nvSpPr>
          <p:cNvPr id="166" name="Shape 166"/>
          <p:cNvSpPr txBox="1"/>
          <p:nvPr>
            <p:ph type="title"/>
          </p:nvPr>
        </p:nvSpPr>
        <p:spPr>
          <a:xfrm>
            <a:off x="311700" y="44974"/>
            <a:ext cx="8520599" cy="572624"/>
          </a:xfrm>
          <a:prstGeom prst="rect">
            <a:avLst/>
          </a:prstGeom>
        </p:spPr>
        <p:txBody>
          <a:bodyPr anchorCtr="0" anchor="t" bIns="91425" lIns="91425" rIns="91425" tIns="91425">
            <a:noAutofit/>
          </a:bodyPr>
          <a:lstStyle/>
          <a:p>
            <a:pPr lvl="0" rtl="0">
              <a:spcBef>
                <a:spcPts val="0"/>
              </a:spcBef>
              <a:buNone/>
            </a:pPr>
            <a:r>
              <a:rPr lang="en"/>
              <a:t>Solutions - Putting your questions together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974"/>
            <a:ext cx="8520599" cy="572624"/>
          </a:xfrm>
          <a:prstGeom prst="rect">
            <a:avLst/>
          </a:prstGeom>
        </p:spPr>
        <p:txBody>
          <a:bodyPr anchorCtr="0" anchor="t" bIns="91425" lIns="91425" rIns="91425" tIns="91425">
            <a:noAutofit/>
          </a:bodyPr>
          <a:lstStyle/>
          <a:p>
            <a:pPr lvl="0" rtl="0">
              <a:spcBef>
                <a:spcPts val="0"/>
              </a:spcBef>
              <a:buNone/>
            </a:pPr>
            <a:r>
              <a:rPr lang="en"/>
              <a:t>Solutions - Putting your questions together</a:t>
            </a:r>
          </a:p>
        </p:txBody>
      </p:sp>
      <p:sp>
        <p:nvSpPr>
          <p:cNvPr id="172" name="Shape 172"/>
          <p:cNvSpPr txBox="1"/>
          <p:nvPr>
            <p:ph idx="1" type="body"/>
          </p:nvPr>
        </p:nvSpPr>
        <p:spPr>
          <a:xfrm>
            <a:off x="0" y="545437"/>
            <a:ext cx="9144000" cy="42831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2400"/>
              <a:t>; cube-volume : Number -&gt; Number</a:t>
            </a:r>
          </a:p>
          <a:p>
            <a:pPr lvl="0" rtl="0">
              <a:lnSpc>
                <a:spcPct val="100000"/>
              </a:lnSpc>
              <a:spcBef>
                <a:spcPts val="0"/>
              </a:spcBef>
              <a:spcAft>
                <a:spcPts val="0"/>
              </a:spcAft>
              <a:buNone/>
            </a:pPr>
            <a:r>
              <a:rPr lang="en" sz="2400"/>
              <a:t>; takes in the length and produces the volume of the cube</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sz="2400"/>
              <a:t>; (define (cube-volume ...) ...)</a:t>
            </a:r>
          </a:p>
          <a:p>
            <a:pPr lvl="0" rtl="0">
              <a:lnSpc>
                <a:spcPct val="100000"/>
              </a:lnSpc>
              <a:spcBef>
                <a:spcPts val="0"/>
              </a:spcBef>
              <a:spcAft>
                <a:spcPts val="0"/>
              </a:spcAft>
              <a:buNone/>
            </a:pPr>
            <a:r>
              <a:rPr lang="en" sz="2400"/>
              <a:t>(cube-volume 3)</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9</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rPr lang="en" sz="2400"/>
              <a:t>(cube-volume 5)</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 (* 5 5) 5)</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rPr lang="en" sz="2400"/>
              <a:t>(cube-volume 10)</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(expt 10 3)</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974"/>
            <a:ext cx="8520599" cy="572624"/>
          </a:xfrm>
          <a:prstGeom prst="rect">
            <a:avLst/>
          </a:prstGeom>
        </p:spPr>
        <p:txBody>
          <a:bodyPr anchorCtr="0" anchor="t" bIns="91425" lIns="91425" rIns="91425" tIns="91425">
            <a:noAutofit/>
          </a:bodyPr>
          <a:lstStyle/>
          <a:p>
            <a:pPr lvl="0" rtl="0">
              <a:spcBef>
                <a:spcPts val="0"/>
              </a:spcBef>
              <a:buNone/>
            </a:pPr>
            <a:r>
              <a:rPr lang="en"/>
              <a:t>Solutions - Putting your questions together</a:t>
            </a:r>
          </a:p>
        </p:txBody>
      </p:sp>
      <p:sp>
        <p:nvSpPr>
          <p:cNvPr id="178" name="Shape 178"/>
          <p:cNvSpPr txBox="1"/>
          <p:nvPr>
            <p:ph idx="1" type="body"/>
          </p:nvPr>
        </p:nvSpPr>
        <p:spPr>
          <a:xfrm>
            <a:off x="0" y="545437"/>
            <a:ext cx="9144000" cy="42831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2400"/>
              <a:t>; cube-volume : Number -&gt; Number</a:t>
            </a:r>
          </a:p>
          <a:p>
            <a:pPr lvl="0" rtl="0">
              <a:lnSpc>
                <a:spcPct val="100000"/>
              </a:lnSpc>
              <a:spcBef>
                <a:spcPts val="0"/>
              </a:spcBef>
              <a:spcAft>
                <a:spcPts val="0"/>
              </a:spcAft>
              <a:buNone/>
            </a:pPr>
            <a:r>
              <a:rPr lang="en" sz="2400"/>
              <a:t>; takes in the length and produces the volume of the cube</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rPr lang="en" sz="2400"/>
              <a:t>; (define (cube-volume ...)</a:t>
            </a:r>
          </a:p>
          <a:p>
            <a:pPr lvl="0" rtl="0">
              <a:lnSpc>
                <a:spcPct val="100000"/>
              </a:lnSpc>
              <a:spcBef>
                <a:spcPts val="0"/>
              </a:spcBef>
              <a:spcAft>
                <a:spcPts val="0"/>
              </a:spcAft>
              <a:buNone/>
            </a:pPr>
            <a:r>
              <a:rPr lang="en" sz="2400"/>
              <a:t>;   ...)</a:t>
            </a:r>
          </a:p>
          <a:p>
            <a:pPr lvl="0" rtl="0">
              <a:lnSpc>
                <a:spcPct val="100000"/>
              </a:lnSpc>
              <a:spcBef>
                <a:spcPts val="0"/>
              </a:spcBef>
              <a:spcAft>
                <a:spcPts val="0"/>
              </a:spcAft>
              <a:buNone/>
            </a:pPr>
            <a:r>
              <a:rPr lang="en" sz="2400"/>
              <a:t>(cube-volume 3)</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9</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rPr lang="en" sz="2400"/>
              <a:t>(cube-volume 5)</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 (* 5 5) 5)</a:t>
            </a:r>
          </a:p>
          <a:p>
            <a:pPr lvl="0" rtl="0">
              <a:lnSpc>
                <a:spcPct val="100000"/>
              </a:lnSpc>
              <a:spcBef>
                <a:spcPts val="0"/>
              </a:spcBef>
              <a:spcAft>
                <a:spcPts val="0"/>
              </a:spcAft>
              <a:buNone/>
            </a:pPr>
            <a:r>
              <a:t/>
            </a:r>
            <a:endParaRPr sz="2400"/>
          </a:p>
          <a:p>
            <a:pPr lvl="0" rtl="0">
              <a:lnSpc>
                <a:spcPct val="100000"/>
              </a:lnSpc>
              <a:spcBef>
                <a:spcPts val="0"/>
              </a:spcBef>
              <a:spcAft>
                <a:spcPts val="0"/>
              </a:spcAft>
              <a:buNone/>
            </a:pPr>
            <a:r>
              <a:rPr lang="en" sz="2400"/>
              <a:t>(cube-volume 10)</a:t>
            </a:r>
          </a:p>
          <a:p>
            <a:pPr lvl="0" rtl="0">
              <a:lnSpc>
                <a:spcPct val="100000"/>
              </a:lnSpc>
              <a:spcBef>
                <a:spcPts val="0"/>
              </a:spcBef>
              <a:spcAft>
                <a:spcPts val="0"/>
              </a:spcAft>
              <a:buNone/>
            </a:pPr>
            <a:r>
              <a:rPr lang="en" sz="2400"/>
              <a:t>“is the same as”</a:t>
            </a:r>
          </a:p>
          <a:p>
            <a:pPr lvl="0" rtl="0">
              <a:lnSpc>
                <a:spcPct val="100000"/>
              </a:lnSpc>
              <a:spcBef>
                <a:spcPts val="0"/>
              </a:spcBef>
              <a:spcAft>
                <a:spcPts val="0"/>
              </a:spcAft>
              <a:buNone/>
            </a:pPr>
            <a:r>
              <a:rPr lang="en" sz="2400"/>
              <a:t>(expt 10 3)</a:t>
            </a:r>
          </a:p>
        </p:txBody>
      </p:sp>
      <p:sp>
        <p:nvSpPr>
          <p:cNvPr id="179" name="Shape 179"/>
          <p:cNvSpPr txBox="1"/>
          <p:nvPr/>
        </p:nvSpPr>
        <p:spPr>
          <a:xfrm>
            <a:off x="4305975" y="1621700"/>
            <a:ext cx="4888200" cy="34172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latin typeface="Ubuntu Mono"/>
                <a:ea typeface="Ubuntu Mono"/>
                <a:cs typeface="Ubuntu Mono"/>
                <a:sym typeface="Ubuntu Mono"/>
              </a:rPr>
              <a:t>(define (cube-volume length)</a:t>
            </a:r>
          </a:p>
          <a:p>
            <a:pPr lvl="0" rtl="0">
              <a:spcBef>
                <a:spcPts val="0"/>
              </a:spcBef>
              <a:buClr>
                <a:schemeClr val="dk1"/>
              </a:buClr>
              <a:buSzPct val="45833"/>
              <a:buFont typeface="Arial"/>
              <a:buNone/>
            </a:pPr>
            <a:r>
              <a:rPr lang="en" sz="2400">
                <a:solidFill>
                  <a:schemeClr val="dk2"/>
                </a:solidFill>
                <a:latin typeface="Ubuntu Mono"/>
                <a:ea typeface="Ubuntu Mono"/>
                <a:cs typeface="Ubuntu Mono"/>
                <a:sym typeface="Ubuntu Mono"/>
              </a:rPr>
              <a:t> (* (* length length) length))</a:t>
            </a:r>
          </a:p>
          <a:p>
            <a:pPr lvl="0" rtl="0">
              <a:spcBef>
                <a:spcPts val="0"/>
              </a:spcBef>
              <a:buClr>
                <a:schemeClr val="dk1"/>
              </a:buClr>
              <a:buFont typeface="Arial"/>
              <a:buNone/>
            </a:pPr>
            <a:r>
              <a:t/>
            </a:r>
            <a:endParaRPr/>
          </a:p>
        </p:txBody>
      </p:sp>
      <p:cxnSp>
        <p:nvCxnSpPr>
          <p:cNvPr id="180" name="Shape 180"/>
          <p:cNvCxnSpPr/>
          <p:nvPr/>
        </p:nvCxnSpPr>
        <p:spPr>
          <a:xfrm>
            <a:off x="4259575" y="1614750"/>
            <a:ext cx="41699" cy="33129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bool-imply</a:t>
            </a:r>
          </a:p>
        </p:txBody>
      </p:sp>
      <p:sp>
        <p:nvSpPr>
          <p:cNvPr id="186" name="Shape 186"/>
          <p:cNvSpPr txBox="1"/>
          <p:nvPr/>
        </p:nvSpPr>
        <p:spPr>
          <a:xfrm>
            <a:off x="311700" y="1149250"/>
            <a:ext cx="4121999" cy="3778500"/>
          </a:xfrm>
          <a:prstGeom prst="rect">
            <a:avLst/>
          </a:prstGeom>
          <a:noFill/>
          <a:ln>
            <a:noFill/>
          </a:ln>
        </p:spPr>
        <p:txBody>
          <a:bodyPr anchorCtr="0" anchor="ctr" bIns="91425" lIns="91425" rIns="91425" tIns="91425">
            <a:noAutofit/>
          </a:bodyPr>
          <a:lstStyle/>
          <a:p>
            <a:pPr lvl="0" rtl="0">
              <a:lnSpc>
                <a:spcPct val="100000"/>
              </a:lnSpc>
              <a:spcBef>
                <a:spcPts val="0"/>
              </a:spcBef>
              <a:spcAft>
                <a:spcPts val="1100"/>
              </a:spcAft>
              <a:buNone/>
            </a:pPr>
            <a:r>
              <a:rPr lang="en" sz="2400">
                <a:latin typeface="Ubuntu Mono"/>
                <a:ea typeface="Ubuntu Mono"/>
                <a:cs typeface="Ubuntu Mono"/>
                <a:sym typeface="Ubuntu Mono"/>
              </a:rPr>
              <a:t>Define the function </a:t>
            </a:r>
            <a:r>
              <a:rPr b="1" lang="en" sz="2400">
                <a:latin typeface="Ubuntu Mono"/>
                <a:ea typeface="Ubuntu Mono"/>
                <a:cs typeface="Ubuntu Mono"/>
                <a:sym typeface="Ubuntu Mono"/>
              </a:rPr>
              <a:t>bool-imply</a:t>
            </a:r>
            <a:r>
              <a:rPr lang="en" sz="2400">
                <a:latin typeface="Ubuntu Mono"/>
                <a:ea typeface="Ubuntu Mono"/>
                <a:cs typeface="Ubuntu Mono"/>
                <a:sym typeface="Ubuntu Mono"/>
              </a:rPr>
              <a:t>. It consumes two Boolean values, call them </a:t>
            </a:r>
            <a:r>
              <a:rPr b="1" lang="en" sz="2400">
                <a:latin typeface="Ubuntu Mono"/>
                <a:ea typeface="Ubuntu Mono"/>
                <a:cs typeface="Ubuntu Mono"/>
                <a:sym typeface="Ubuntu Mono"/>
              </a:rPr>
              <a:t>sunny </a:t>
            </a:r>
            <a:r>
              <a:rPr lang="en" sz="2400">
                <a:latin typeface="Ubuntu Mono"/>
                <a:ea typeface="Ubuntu Mono"/>
                <a:cs typeface="Ubuntu Mono"/>
                <a:sym typeface="Ubuntu Mono"/>
              </a:rPr>
              <a:t>and </a:t>
            </a:r>
            <a:r>
              <a:rPr b="1" lang="en" sz="2400">
                <a:latin typeface="Ubuntu Mono"/>
                <a:ea typeface="Ubuntu Mono"/>
                <a:cs typeface="Ubuntu Mono"/>
                <a:sym typeface="Ubuntu Mono"/>
              </a:rPr>
              <a:t>friday</a:t>
            </a:r>
            <a:r>
              <a:rPr lang="en" sz="2400">
                <a:latin typeface="Ubuntu Mono"/>
                <a:ea typeface="Ubuntu Mono"/>
                <a:cs typeface="Ubuntu Mono"/>
                <a:sym typeface="Ubuntu Mono"/>
              </a:rPr>
              <a:t>. The answer of the function is </a:t>
            </a:r>
            <a:r>
              <a:rPr lang="en" sz="2400">
                <a:solidFill>
                  <a:srgbClr val="228B22"/>
                </a:solidFill>
                <a:latin typeface="Ubuntu Mono"/>
                <a:ea typeface="Ubuntu Mono"/>
                <a:cs typeface="Ubuntu Mono"/>
                <a:sym typeface="Ubuntu Mono"/>
              </a:rPr>
              <a:t>#true</a:t>
            </a:r>
            <a:r>
              <a:rPr lang="en" sz="2400">
                <a:latin typeface="Ubuntu Mono"/>
                <a:ea typeface="Ubuntu Mono"/>
                <a:cs typeface="Ubuntu Mono"/>
                <a:sym typeface="Ubuntu Mono"/>
              </a:rPr>
              <a:t> if sunny is false or friday is true.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Objectives</a:t>
            </a:r>
          </a:p>
        </p:txBody>
      </p:sp>
      <p:sp>
        <p:nvSpPr>
          <p:cNvPr id="117" name="Shape 117"/>
          <p:cNvSpPr txBox="1"/>
          <p:nvPr>
            <p:ph idx="1" type="body"/>
          </p:nvPr>
        </p:nvSpPr>
        <p:spPr>
          <a:xfrm>
            <a:off x="311700" y="1152475"/>
            <a:ext cx="3999899" cy="3416400"/>
          </a:xfrm>
          <a:prstGeom prst="rect">
            <a:avLst/>
          </a:prstGeom>
        </p:spPr>
        <p:txBody>
          <a:bodyPr anchorCtr="0" anchor="t" bIns="91425" lIns="91425" rIns="91425" tIns="91425">
            <a:noAutofit/>
          </a:bodyPr>
          <a:lstStyle/>
          <a:p>
            <a:pPr lvl="0" rtl="0">
              <a:spcBef>
                <a:spcPts val="0"/>
              </a:spcBef>
              <a:buNone/>
            </a:pPr>
            <a:r>
              <a:rPr lang="en" sz="2400"/>
              <a:t>Knowledge:</a:t>
            </a:r>
          </a:p>
          <a:p>
            <a:pPr lvl="0" rtl="0">
              <a:spcBef>
                <a:spcPts val="0"/>
              </a:spcBef>
              <a:buNone/>
            </a:pPr>
            <a:r>
              <a:rPr lang="en" sz="2400"/>
              <a:t>What is the relationship between function definitions and function applications?</a:t>
            </a:r>
          </a:p>
          <a:p>
            <a:pPr lvl="0">
              <a:spcBef>
                <a:spcPts val="0"/>
              </a:spcBef>
              <a:buNone/>
            </a:pPr>
            <a:r>
              <a:rPr lang="en" sz="2400"/>
              <a:t>What questions guide us through the problem solving process?</a:t>
            </a:r>
          </a:p>
        </p:txBody>
      </p:sp>
      <p:sp>
        <p:nvSpPr>
          <p:cNvPr id="118" name="Shape 118"/>
          <p:cNvSpPr txBox="1"/>
          <p:nvPr>
            <p:ph idx="2" type="body"/>
          </p:nvPr>
        </p:nvSpPr>
        <p:spPr>
          <a:xfrm>
            <a:off x="4832400" y="1152475"/>
            <a:ext cx="3999899" cy="3416400"/>
          </a:xfrm>
          <a:prstGeom prst="rect">
            <a:avLst/>
          </a:prstGeom>
        </p:spPr>
        <p:txBody>
          <a:bodyPr anchorCtr="0" anchor="t" bIns="91425" lIns="91425" rIns="91425" tIns="91425">
            <a:noAutofit/>
          </a:bodyPr>
          <a:lstStyle/>
          <a:p>
            <a:pPr lvl="0" rtl="0">
              <a:spcBef>
                <a:spcPts val="0"/>
              </a:spcBef>
              <a:buNone/>
            </a:pPr>
            <a:r>
              <a:rPr lang="en" sz="2400"/>
              <a:t>Skills:</a:t>
            </a:r>
          </a:p>
          <a:p>
            <a:pPr lvl="0" rtl="0">
              <a:spcBef>
                <a:spcPts val="0"/>
              </a:spcBef>
              <a:buNone/>
            </a:pPr>
            <a:r>
              <a:rPr lang="en" sz="2400"/>
              <a:t>Use DrRacket’s stepper to explore function definitions and their applications.</a:t>
            </a:r>
          </a:p>
          <a:p>
            <a:pPr lvl="0">
              <a:spcBef>
                <a:spcPts val="0"/>
              </a:spcBef>
              <a:buNone/>
            </a:pPr>
            <a:r>
              <a:rPr lang="en" sz="2400"/>
              <a:t>Solve problems using a design process.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b="1" lang="en" sz="3000"/>
              <a:t>You are expected to solve this problem</a:t>
            </a:r>
          </a:p>
        </p:txBody>
      </p:sp>
      <p:sp>
        <p:nvSpPr>
          <p:cNvPr id="124" name="Shape 124"/>
          <p:cNvSpPr txBox="1"/>
          <p:nvPr>
            <p:ph idx="1" type="body"/>
          </p:nvPr>
        </p:nvSpPr>
        <p:spPr>
          <a:xfrm>
            <a:off x="311700" y="1152475"/>
            <a:ext cx="8520599" cy="3416399"/>
          </a:xfrm>
          <a:prstGeom prst="rect">
            <a:avLst/>
          </a:prstGeom>
        </p:spPr>
        <p:txBody>
          <a:bodyPr anchorCtr="0" anchor="t" bIns="91425" lIns="91425" rIns="91425" tIns="91425">
            <a:noAutofit/>
          </a:bodyPr>
          <a:lstStyle/>
          <a:p>
            <a:pPr indent="-419100" lvl="0" marL="457200" rtl="0">
              <a:spcBef>
                <a:spcPts val="0"/>
              </a:spcBef>
              <a:spcAft>
                <a:spcPts val="0"/>
              </a:spcAft>
              <a:buClr>
                <a:schemeClr val="dk1"/>
              </a:buClr>
              <a:buSzPct val="100000"/>
              <a:buAutoNum type="arabicPeriod" startAt="2"/>
            </a:pPr>
            <a:r>
              <a:rPr lang="en">
                <a:solidFill>
                  <a:schemeClr val="dk1"/>
                </a:solidFill>
              </a:rPr>
              <a:t>Define the function cube-volume, which accepts the length of a side of an equilateral cube and computes its volume. </a:t>
            </a:r>
          </a:p>
          <a:p>
            <a:pPr lvl="0" rtl="0">
              <a:lnSpc>
                <a:spcPct val="100000"/>
              </a:lnSpc>
              <a:spcBef>
                <a:spcPts val="0"/>
              </a:spcBef>
              <a:spcAft>
                <a:spcPts val="0"/>
              </a:spcAft>
              <a:buClr>
                <a:schemeClr val="dk1"/>
              </a:buClr>
              <a:buSzPct val="36666"/>
              <a:buFont typeface="Arial"/>
              <a:buNone/>
            </a:pPr>
            <a:r>
              <a:t/>
            </a:r>
            <a:endParaRPr>
              <a:solidFill>
                <a:schemeClr val="dk1"/>
              </a:solidFill>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a:t>The problem</a:t>
            </a:r>
          </a:p>
        </p:txBody>
      </p:sp>
      <p:sp>
        <p:nvSpPr>
          <p:cNvPr id="130" name="Shape 130"/>
          <p:cNvSpPr txBox="1"/>
          <p:nvPr>
            <p:ph idx="1" type="body"/>
          </p:nvPr>
        </p:nvSpPr>
        <p:spPr>
          <a:xfrm>
            <a:off x="311700" y="1152475"/>
            <a:ext cx="8520599" cy="34163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chemeClr val="dk1"/>
                </a:solidFill>
              </a:rPr>
              <a:t>What kind of answer do we expect?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a:t>The domain</a:t>
            </a:r>
          </a:p>
        </p:txBody>
      </p:sp>
      <p:sp>
        <p:nvSpPr>
          <p:cNvPr id="136" name="Shape 136"/>
          <p:cNvSpPr txBox="1"/>
          <p:nvPr>
            <p:ph idx="1" type="body"/>
          </p:nvPr>
        </p:nvSpPr>
        <p:spPr>
          <a:xfrm>
            <a:off x="311700" y="1152475"/>
            <a:ext cx="8520599" cy="34163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chemeClr val="dk1"/>
                </a:solidFill>
              </a:rPr>
              <a:t>What kind of information does the function expect?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a:t>The return</a:t>
            </a:r>
          </a:p>
        </p:txBody>
      </p:sp>
      <p:sp>
        <p:nvSpPr>
          <p:cNvPr id="142" name="Shape 142"/>
          <p:cNvSpPr txBox="1"/>
          <p:nvPr>
            <p:ph idx="1" type="body"/>
          </p:nvPr>
        </p:nvSpPr>
        <p:spPr>
          <a:xfrm>
            <a:off x="311700" y="1152475"/>
            <a:ext cx="8520599" cy="3416399"/>
          </a:xfrm>
          <a:prstGeom prst="rect">
            <a:avLst/>
          </a:prstGeom>
        </p:spPr>
        <p:txBody>
          <a:bodyPr anchorCtr="0" anchor="t" bIns="91425" lIns="91425" rIns="91425" tIns="91425">
            <a:noAutofit/>
          </a:bodyPr>
          <a:lstStyle/>
          <a:p>
            <a:pPr lvl="0">
              <a:spcBef>
                <a:spcPts val="0"/>
              </a:spcBef>
              <a:buNone/>
            </a:pPr>
            <a:r>
              <a:rPr lang="en"/>
              <a:t>What information does the function give us back?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311700" y="1152475"/>
            <a:ext cx="8520599" cy="34163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chemeClr val="dk1"/>
                </a:solidFill>
              </a:rPr>
              <a:t>How would we know if we’re right?</a:t>
            </a:r>
          </a:p>
          <a:p>
            <a:pPr lvl="0" rtl="0">
              <a:lnSpc>
                <a:spcPct val="100000"/>
              </a:lnSpc>
              <a:spcBef>
                <a:spcPts val="0"/>
              </a:spcBef>
              <a:spcAft>
                <a:spcPts val="0"/>
              </a:spcAft>
              <a:buNone/>
            </a:pPr>
            <a:r>
              <a:t/>
            </a:r>
            <a:endParaRPr>
              <a:solidFill>
                <a:schemeClr val="dk1"/>
              </a:solidFill>
            </a:endParaRPr>
          </a:p>
          <a:p>
            <a:pPr lvl="0" rtl="0">
              <a:lnSpc>
                <a:spcPct val="100000"/>
              </a:lnSpc>
              <a:spcBef>
                <a:spcPts val="0"/>
              </a:spcBef>
              <a:spcAft>
                <a:spcPts val="0"/>
              </a:spcAft>
              <a:buClr>
                <a:schemeClr val="dk1"/>
              </a:buClr>
              <a:buSzPct val="36666"/>
              <a:buFont typeface="Arial"/>
              <a:buNone/>
            </a:pPr>
            <a:r>
              <a:rPr lang="en">
                <a:solidFill>
                  <a:schemeClr val="dk1"/>
                </a:solidFill>
              </a:rPr>
              <a:t>What concrete examples would help us form the definition?</a:t>
            </a:r>
          </a:p>
          <a:p>
            <a:pPr lvl="0">
              <a:lnSpc>
                <a:spcPct val="100000"/>
              </a:lnSpc>
              <a:spcBef>
                <a:spcPts val="0"/>
              </a:spcBef>
              <a:spcAft>
                <a:spcPts val="0"/>
              </a:spcAft>
              <a:buClr>
                <a:schemeClr val="dk1"/>
              </a:buClr>
              <a:buSzPct val="36666"/>
              <a:buFont typeface="Arial"/>
              <a:buNone/>
            </a:pPr>
            <a:r>
              <a:t/>
            </a:r>
            <a:endParaRPr/>
          </a:p>
        </p:txBody>
      </p:sp>
      <p:sp>
        <p:nvSpPr>
          <p:cNvPr id="148" name="Shape 148"/>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a:t>Examples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sz="3000"/>
              <a:t>Contextual knowledge</a:t>
            </a:r>
          </a:p>
        </p:txBody>
      </p:sp>
      <p:sp>
        <p:nvSpPr>
          <p:cNvPr id="154" name="Shape 154"/>
          <p:cNvSpPr txBox="1"/>
          <p:nvPr>
            <p:ph idx="1" type="body"/>
          </p:nvPr>
        </p:nvSpPr>
        <p:spPr>
          <a:xfrm>
            <a:off x="311700" y="1152475"/>
            <a:ext cx="8520599" cy="3416399"/>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36666"/>
              <a:buFont typeface="Arial"/>
              <a:buNone/>
            </a:pPr>
            <a:r>
              <a:rPr lang="en">
                <a:solidFill>
                  <a:schemeClr val="dk1"/>
                </a:solidFill>
              </a:rPr>
              <a:t>What do we need to know about cubes?</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599" cy="572624"/>
          </a:xfrm>
          <a:prstGeom prst="rect">
            <a:avLst/>
          </a:prstGeom>
        </p:spPr>
        <p:txBody>
          <a:bodyPr anchorCtr="0" anchor="t" bIns="91425" lIns="91425" rIns="91425" tIns="91425">
            <a:noAutofit/>
          </a:bodyPr>
          <a:lstStyle/>
          <a:p>
            <a:pPr lvl="0">
              <a:spcBef>
                <a:spcPts val="0"/>
              </a:spcBef>
              <a:buNone/>
            </a:pPr>
            <a:r>
              <a:rPr lang="en"/>
              <a:t>Language Template</a:t>
            </a:r>
          </a:p>
        </p:txBody>
      </p:sp>
      <p:sp>
        <p:nvSpPr>
          <p:cNvPr id="160" name="Shape 160"/>
          <p:cNvSpPr txBox="1"/>
          <p:nvPr>
            <p:ph idx="1" type="body"/>
          </p:nvPr>
        </p:nvSpPr>
        <p:spPr>
          <a:xfrm>
            <a:off x="311700" y="1152475"/>
            <a:ext cx="8520599" cy="3416399"/>
          </a:xfrm>
          <a:prstGeom prst="rect">
            <a:avLst/>
          </a:prstGeom>
        </p:spPr>
        <p:txBody>
          <a:bodyPr anchorCtr="0" anchor="t" bIns="91425" lIns="91425" rIns="91425" tIns="91425">
            <a:noAutofit/>
          </a:bodyPr>
          <a:lstStyle/>
          <a:p>
            <a:pPr lvl="0" rtl="0">
              <a:spcBef>
                <a:spcPts val="0"/>
              </a:spcBef>
              <a:buNone/>
            </a:pPr>
            <a:r>
              <a:rPr lang="en"/>
              <a:t>(define (cube-volume ...)</a:t>
            </a:r>
          </a:p>
          <a:p>
            <a:pPr lvl="0">
              <a:spcBef>
                <a:spcPts val="0"/>
              </a:spcBef>
              <a:buNone/>
            </a:pPr>
            <a:r>
              <a:rPr lang="en"/>
              <a:t>  ...)</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