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Ubuntu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543ED9B-A2FF-405C-9229-AF05A080E50E}">
  <a:tblStyle styleId="{5543ED9B-A2FF-405C-9229-AF05A080E50E}" styleName="Table_0">
    <a:wholeTbl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Mono-regular.fntdata"/><Relationship Id="rId11" Type="http://schemas.openxmlformats.org/officeDocument/2006/relationships/slide" Target="slides/slide6.xml"/><Relationship Id="rId22" Type="http://schemas.openxmlformats.org/officeDocument/2006/relationships/font" Target="fonts/UbuntuMono-italic.fntdata"/><Relationship Id="rId10" Type="http://schemas.openxmlformats.org/officeDocument/2006/relationships/slide" Target="slides/slide5.xml"/><Relationship Id="rId21" Type="http://schemas.openxmlformats.org/officeDocument/2006/relationships/font" Target="fonts/Ubuntu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UbuntuMon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Ubuntu Mono"/>
              <a:buAutoNum type="arabicPeriod" startAt="3"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What are the steps to designing a function?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Define world constants</a:t>
            </a: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69704" l="0" r="0" t="0"/>
          <a:stretch/>
        </p:blipFill>
        <p:spPr>
          <a:xfrm>
            <a:off x="0" y="1258487"/>
            <a:ext cx="7689674" cy="89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Render the world state as image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5777"/>
            <a:ext cx="9144000" cy="1831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Update the world state to the next state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66850"/>
            <a:ext cx="640080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main function launches the program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57275"/>
            <a:ext cx="914400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Knowledge: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Review the steps to design a function and a world program.</a:t>
            </a:r>
          </a:p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Skills: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Follow steps to design functions in the context of designing a world program.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Shape 67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{5543ED9B-A2FF-405C-9229-AF05A080E50E}</a:tableStyleId>
              </a:tblPr>
              <a:tblGrid>
                <a:gridCol w="4428600"/>
                <a:gridCol w="4404075"/>
              </a:tblGrid>
              <a:tr h="1069700"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Given the function signature and purpose statement, write 2 examples and their evaluations. The second example should use an expression that evaluates to the same result. </a:t>
                      </a: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 hMerge="1"/>
              </a:tr>
              <a:tr h="773050">
                <a:tc>
                  <a:txBody>
                    <a:bodyPr>
                      <a:noAutofit/>
                    </a:bodyPr>
                    <a:lstStyle/>
                    <a:p>
                      <a:pPr indent="-304800" lvl="0" marL="219075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100000"/>
                        <a:buFont typeface="Ubuntu Mono"/>
                        <a:buAutoNum type="arabicPeriod"/>
                      </a:pPr>
                      <a:r>
                        <a:rPr lang="en" sz="12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; add-two : Number-&gt; Number 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  ; adds 2 to a given number</a:t>
                      </a: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47650" lvl="0" marL="15240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100000"/>
                        <a:buFont typeface="Ubuntu Mono"/>
                        <a:buAutoNum type="arabicPeriod" startAt="2"/>
                      </a:pPr>
                      <a:r>
                        <a:rPr lang="en" sz="12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; string-delete : String Number -&gt; String 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 ; removes the 1String at the given index</a:t>
                      </a: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</a:tr>
              <a:tr h="1600050">
                <a:tc>
                  <a:txBody>
                    <a:bodyPr>
                      <a:noAutofit/>
                    </a:bodyPr>
                    <a:lstStyle/>
                    <a:p>
                      <a:pPr indent="-304800" lvl="1" marL="91440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100000"/>
                        <a:buFont typeface="Ubuntu Mono"/>
                        <a:buAutoNum type="alphaLcPeriod"/>
                      </a:pPr>
                      <a:r>
                        <a:rPr lang="en" sz="12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Example 1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304800" lvl="1" marL="91440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100000"/>
                        <a:buFont typeface="Ubuntu Mono"/>
                        <a:buAutoNum type="alphaLcPeriod"/>
                      </a:pPr>
                      <a:r>
                        <a:rPr lang="en" sz="12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Example 1</a:t>
                      </a:r>
                    </a:p>
                  </a:txBody>
                  <a:tcPr marT="63500" marB="63500" marR="63500" marL="63500"/>
                </a:tc>
              </a:tr>
              <a:tr h="1546125">
                <a:tc>
                  <a:txBody>
                    <a:bodyPr>
                      <a:noAutofit/>
                    </a:bodyPr>
                    <a:lstStyle/>
                    <a:p>
                      <a:pPr indent="-304800" lvl="1" marL="91440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100000"/>
                        <a:buFont typeface="Ubuntu Mono"/>
                        <a:buAutoNum type="alphaLcPeriod" startAt="2"/>
                      </a:pPr>
                      <a:r>
                        <a:rPr lang="en" sz="12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Example 2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304800" lvl="1" marL="91440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100000"/>
                        <a:buFont typeface="Ubuntu Mono"/>
                        <a:buAutoNum type="alphaLcPeriod" startAt="2"/>
                      </a:pPr>
                      <a:r>
                        <a:rPr lang="en" sz="12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Example 2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Ubuntu Mono"/>
              <a:buAutoNum type="arabicPeriod" startAt="3"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Develop a function called </a:t>
            </a:r>
            <a:r>
              <a:rPr i="1" lang="en" sz="1800">
                <a:latin typeface="Ubuntu Mono"/>
                <a:ea typeface="Ubuntu Mono"/>
                <a:cs typeface="Ubuntu Mono"/>
                <a:sym typeface="Ubuntu Mono"/>
              </a:rPr>
              <a:t>profit </a:t>
            </a: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that consumes the costs and revenue of a business and returns the companies profits. Profit is (revenue - costs).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3810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 Mono"/>
              <a:buAutoNum type="alphaLcPeriod"/>
            </a:pPr>
            <a:r>
              <a:rPr lang="en" sz="18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Data: What data will represent the information in the problem?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Ubuntu Mono"/>
              <a:buAutoNum type="arabicPeriod" startAt="3"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Develop a function called </a:t>
            </a:r>
            <a:r>
              <a:rPr i="1" lang="en" sz="1800">
                <a:latin typeface="Ubuntu Mono"/>
                <a:ea typeface="Ubuntu Mono"/>
                <a:cs typeface="Ubuntu Mono"/>
                <a:sym typeface="Ubuntu Mono"/>
              </a:rPr>
              <a:t>profit </a:t>
            </a: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that consumes the costs and revenue of a business and returns the companies profits. Profit is (revenue - costs).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4572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 Mono"/>
              <a:buAutoNum type="alphaLcPeriod"/>
            </a:pPr>
            <a:r>
              <a:rPr lang="en" sz="18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Signature: Write the function signature as a well formatted comment in Racket.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Ubuntu Mono"/>
              <a:buAutoNum type="arabicPeriod" startAt="3"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Develop a function called </a:t>
            </a:r>
            <a:r>
              <a:rPr i="1" lang="en" sz="1800">
                <a:latin typeface="Ubuntu Mono"/>
                <a:ea typeface="Ubuntu Mono"/>
                <a:cs typeface="Ubuntu Mono"/>
                <a:sym typeface="Ubuntu Mono"/>
              </a:rPr>
              <a:t>profit </a:t>
            </a: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that consumes the costs and revenue of a business and returns the companies profits. Profit is (revenue - costs).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3810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 Mono"/>
              <a:buAutoNum type="alphaLcPeriod"/>
            </a:pPr>
            <a:r>
              <a:rPr lang="en" sz="18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Purpose Statement: Describe what the function will compute.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Ubuntu Mono"/>
              <a:buAutoNum type="arabicPeriod" startAt="3"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Develop a function called </a:t>
            </a:r>
            <a:r>
              <a:rPr i="1" lang="en" sz="1800">
                <a:latin typeface="Ubuntu Mono"/>
                <a:ea typeface="Ubuntu Mono"/>
                <a:cs typeface="Ubuntu Mono"/>
                <a:sym typeface="Ubuntu Mono"/>
              </a:rPr>
              <a:t>profit </a:t>
            </a: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that consumes the costs and revenue of a business and returns the companies profits. Profit is (revenue - costs).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4572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 Mono"/>
              <a:buAutoNum type="alphaLcPeriod"/>
            </a:pPr>
            <a:r>
              <a:rPr lang="en" sz="18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Stub or Template: Write the partially completed function definition. 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Ubuntu Mono"/>
              <a:buAutoNum type="arabicPeriod" startAt="3"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Develop a function called </a:t>
            </a:r>
            <a:r>
              <a:rPr i="1" lang="en" sz="1200">
                <a:latin typeface="Ubuntu Mono"/>
                <a:ea typeface="Ubuntu Mono"/>
                <a:cs typeface="Ubuntu Mono"/>
                <a:sym typeface="Ubuntu Mono"/>
              </a:rPr>
              <a:t>profit </a:t>
            </a: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that consumes the costs and revenue of a business and returns the companies profits. Profit is (revenue - costs).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 Mono"/>
              <a:buAutoNum type="alphaLcPeriod"/>
            </a:pPr>
            <a:r>
              <a:rPr lang="en" sz="12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Examples: Write at least 2 examples of the function being used and their evaluations. The second example should use an expression that will evaluate the result. 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Ubuntu Mono"/>
              <a:buAutoNum type="arabicPeriod" startAt="3"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Develop a function called </a:t>
            </a:r>
            <a:r>
              <a:rPr i="1" lang="en" sz="1200">
                <a:latin typeface="Ubuntu Mono"/>
                <a:ea typeface="Ubuntu Mono"/>
                <a:cs typeface="Ubuntu Mono"/>
                <a:sym typeface="Ubuntu Mono"/>
              </a:rPr>
              <a:t>profit </a:t>
            </a: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that consumes the costs and revenue of a business and returns the companies profits. Profit is (revenue - costs).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 Mono"/>
              <a:buAutoNum type="alphaLcPeriod"/>
            </a:pPr>
            <a:r>
              <a:rPr lang="en" sz="12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Definition: Write the complete definition of the function by abstracting your examples with formal parameters. 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