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Ubuntu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Mono-regular.fntdata"/><Relationship Id="rId11" Type="http://schemas.openxmlformats.org/officeDocument/2006/relationships/slide" Target="slides/slide7.xml"/><Relationship Id="rId22" Type="http://schemas.openxmlformats.org/officeDocument/2006/relationships/font" Target="fonts/UbuntuMono-italic.fntdata"/><Relationship Id="rId10" Type="http://schemas.openxmlformats.org/officeDocument/2006/relationships/slide" Target="slides/slide6.xml"/><Relationship Id="rId21" Type="http://schemas.openxmlformats.org/officeDocument/2006/relationships/font" Target="fonts/Ubuntu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Ubuntu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racket-lang.org/htdp-langs/beginner.html#%28form._%28%28lib._lang%2Fhtdp-beginner..rkt%29._cond%29%29" TargetMode="External"/><Relationship Id="rId4" Type="http://schemas.openxmlformats.org/officeDocument/2006/relationships/hyperlink" Target="http://docs.racket-lang.org/htdp-langs/beginner.html#%28form._%28%28lib._lang%2Fhtdp-beginner..rkt%29._........%29%2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cs.racket-lang.org/htdp-langs/beginner.html#%28form._%28%28lib._lang%2Fhtdp-beginner..rkt%29._define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htdp-langs/beginner.html#%28def._htdp-beginner._%28%28lib._lang%2Fhtdp-beginner..rkt%29._string~3d~3f%29%29" TargetMode="External"/><Relationship Id="rId6" Type="http://schemas.openxmlformats.org/officeDocument/2006/relationships/hyperlink" Target="http://docs.racket-lang.org/htdp-langs/beginner.html#%28def._htdp-beginner._%28%28lib._lang%2Fhtdp-beginner..rkt%29._string~3d~3f%29%29" TargetMode="External"/><Relationship Id="rId7" Type="http://schemas.openxmlformats.org/officeDocument/2006/relationships/hyperlink" Target="http://docs.racket-lang.org/htdp-langs/beginner.html#%28def._htdp-beginner._%28%28lib._lang%2Fhtdp-beginner..rkt%29._string~3d~3f%29%2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definition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string=?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"cheese"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9.00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string=?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"pepperoni"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10.50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string=?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"chicken"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11.25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string=?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"broccoli"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10.25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   [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00.00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possibilities that don’t work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536631"/>
            <a:ext cx="8520599" cy="11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"sausage"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20.00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Evaluating cond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cost : String -&gt; Number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given a Topping, produce the cost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pizza with that topping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(define (cost topping)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(cond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"cheese")     9.00]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"pepperoni") 10.50]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"chicken")   11.25]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"broccoli")  10.25]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[else 20.00]))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(cost "sausage")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Evaluating cond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cost : String -&gt; Number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given a Topping, produce the cost of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pizza with that topping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(define (cost topping)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(cond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(string=? topping "cheese")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9.00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"pepperoni") 10.50]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"chicken")   11.25]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[(string=? topping "broccoli")  10.25]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[else 20.00]))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(cost "sausage")</a:t>
            </a:r>
          </a:p>
        </p:txBody>
      </p:sp>
      <p:sp>
        <p:nvSpPr>
          <p:cNvPr id="129" name="Shape 129"/>
          <p:cNvSpPr/>
          <p:nvPr/>
        </p:nvSpPr>
        <p:spPr>
          <a:xfrm>
            <a:off x="1085775" y="4203900"/>
            <a:ext cx="7080599" cy="14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99050" y="3062425"/>
            <a:ext cx="4027499" cy="7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651575" y="2709800"/>
            <a:ext cx="2988300" cy="8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a cond clause has two parts</a:t>
            </a:r>
          </a:p>
        </p:txBody>
      </p:sp>
      <p:cxnSp>
        <p:nvCxnSpPr>
          <p:cNvPr id="132" name="Shape 132"/>
          <p:cNvCxnSpPr/>
          <p:nvPr/>
        </p:nvCxnSpPr>
        <p:spPr>
          <a:xfrm flipH="1">
            <a:off x="3489299" y="3424350"/>
            <a:ext cx="2524200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>
            <a:off x="5985675" y="3433650"/>
            <a:ext cx="1540499" cy="4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of cond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7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cond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  [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ConditionExpression1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ResultExpression1</a:t>
            </a: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ConditionExpression2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ResultExpression2</a:t>
            </a: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7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....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  [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ConditionExpressionN</a:t>
            </a: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27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ResultExpressionN</a:t>
            </a:r>
            <a:r>
              <a:rPr lang="en" sz="27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check-expect with pizza toppings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"cheese"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9.00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"pepperoni"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10.50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"chicken"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11.25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"broccoli"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10.25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 your notebooks: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Design a function called </a:t>
            </a:r>
            <a:r>
              <a:rPr b="1" lang="en" sz="30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next</a:t>
            </a:r>
            <a:r>
              <a:rPr lang="en" sz="30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, which consumes a traffic-light-state and returns the next traffic light.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9300" y="593375"/>
            <a:ext cx="89150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 next : String -&gt; String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; consumes a traffic light state and returns the next light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7775" y="1536625"/>
            <a:ext cx="9258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define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next traffic-light-state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cond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string=?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traffic-light-state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string=?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traffic-light-state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"yellow"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string=?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"yellow"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traffic-light-state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2400">
                <a:solidFill>
                  <a:srgbClr val="843C24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Knowledge: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What is conditional branching?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When do we use </a:t>
            </a:r>
            <a:r>
              <a:rPr b="1" lang="en" sz="2400"/>
              <a:t>cond </a:t>
            </a:r>
            <a:r>
              <a:rPr lang="en" sz="2400"/>
              <a:t>and when do we use </a:t>
            </a:r>
            <a:r>
              <a:rPr b="1" lang="en" sz="2400"/>
              <a:t>if</a:t>
            </a:r>
            <a:r>
              <a:rPr lang="en" sz="2400"/>
              <a:t>?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Skills: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Solve word problems using cond expressions.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Use cond expressions to detect which key was pressed in a simulation.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0. data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a pizza topping is a String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500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a price is a Number</a:t>
            </a:r>
          </a:p>
          <a:p>
            <a:pPr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signature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cost : String -&gt; Number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purpose statement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; given a Topping, produce the cost of 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300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; a pizza with that topping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Function Stub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4682B4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3000">
                <a:solidFill>
                  <a:srgbClr val="4682B4"/>
                </a:solidFill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4682B4"/>
                </a:solidFill>
                <a:latin typeface="Consolas"/>
                <a:ea typeface="Consolas"/>
                <a:cs typeface="Consolas"/>
                <a:sym typeface="Consolas"/>
              </a:rPr>
              <a:t>topping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Tests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"cheese"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9.00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"pepperoni"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10.50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"chicken"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11.25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check-expect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4682B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"broccoli"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10.25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(check-expect (cost “anything”)  20.00)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