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7F3179A-177E-4D4E-AD83-980D9D9E1D90}">
  <a:tblStyle styleId="{C7F3179A-177E-4D4E-AD83-980D9D9E1D90}" styleName="Table_0"/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2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racket-lang.org/htdp-langs/beginner.html#%28form._%28%28lib._lang%2Fhtdp-beginner..rkt%29._define%29%29" TargetMode="External"/><Relationship Id="rId4" Type="http://schemas.openxmlformats.org/officeDocument/2006/relationships/hyperlink" Target="http://docs.racket-lang.org/htdp-langs/beginner.html#%28form._%28%28lib._lang%2Fhtdp-beginner..rkt%29._cond%29%29" TargetMode="External"/><Relationship Id="rId5" Type="http://schemas.openxmlformats.org/officeDocument/2006/relationships/hyperlink" Target="http://docs.racket-lang.org/htdp-langs/beginner.html#%28def._htdp-beginner._%28%28lib._lang%2Fhtdp-beginner..rkt%29._~3e%29%29" TargetMode="External"/><Relationship Id="rId6" Type="http://schemas.openxmlformats.org/officeDocument/2006/relationships/hyperlink" Target="http://docs.racket-lang.org/htdp-langs/beginner.html#%28def._htdp-beginner._%28%28lib._lang%2Fhtdp-beginner..rkt%29._~3d%29%29" TargetMode="External"/><Relationship Id="rId7" Type="http://schemas.openxmlformats.org/officeDocument/2006/relationships/hyperlink" Target="http://docs.racket-lang.org/htdp-langs/beginner.html#%28def._htdp-beginner._%28%28lib._lang%2Fhtdp-beginner..rkt%29._~3c%29%2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1"/>
            <a:ext cx="2713500" cy="90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Warm Up - bounce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479524"/>
            <a:ext cx="2927100" cy="30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your notebooks, describe what the program will do?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198" y="0"/>
            <a:ext cx="45088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Knowledge: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How do we iteratively develop complex programs?</a:t>
            </a:r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Skills: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Follow a design process to create a program to land a UFO.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Warm Up - Evaluate each expression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5960700" y="1152475"/>
            <a:ext cx="2871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sign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sign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-5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sign </a:t>
            </a:r>
            <a:r>
              <a:rPr lang="en" sz="2400">
                <a:solidFill>
                  <a:srgbClr val="228B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2400">
                <a:solidFill>
                  <a:srgbClr val="843C2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6" name="Shape 76"/>
          <p:cNvGraphicFramePr/>
          <p:nvPr/>
        </p:nvGraphicFramePr>
        <p:xfrm>
          <a:off x="311700" y="13529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{C7F3179A-177E-4D4E-AD83-980D9D9E1D90}</a:tableStyleId>
              </a:tblPr>
              <a:tblGrid>
                <a:gridCol w="5487425"/>
              </a:tblGrid>
              <a:tr h="17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843C2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en" sz="2400">
                          <a:solidFill>
                            <a:srgbClr val="0077AA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define</a:t>
                      </a:r>
                      <a:r>
                        <a:rPr lang="en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" sz="2400">
                          <a:solidFill>
                            <a:srgbClr val="843C2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en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sign x</a:t>
                      </a:r>
                      <a:r>
                        <a:rPr lang="en" sz="2400">
                          <a:solidFill>
                            <a:srgbClr val="843C2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</a:p>
                  </a:txBody>
                  <a:tcPr marT="91425" marB="91425" marR="91425" marL="91425" anchor="ctr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</a:t>
                      </a:r>
                      <a:r>
                        <a:rPr lang="en" sz="2400">
                          <a:solidFill>
                            <a:srgbClr val="843C2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en" sz="2400">
                          <a:solidFill>
                            <a:srgbClr val="0077AA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cond</a:t>
                      </a:r>
                    </a:p>
                  </a:txBody>
                  <a:tcPr marT="91425" marB="91425" marR="91425" marL="91425" anchor="ctr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</a:t>
                      </a:r>
                      <a:r>
                        <a:rPr lang="en" sz="2400">
                          <a:solidFill>
                            <a:srgbClr val="843C2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[(</a:t>
                      </a:r>
                      <a:r>
                        <a:rPr lang="en" sz="2400">
                          <a:solidFill>
                            <a:srgbClr val="0077AA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&gt;</a:t>
                      </a:r>
                      <a:r>
                        <a:rPr lang="en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x </a:t>
                      </a:r>
                      <a:r>
                        <a:rPr lang="en" sz="2400">
                          <a:solidFill>
                            <a:srgbClr val="228B2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r>
                        <a:rPr lang="en" sz="2400">
                          <a:solidFill>
                            <a:srgbClr val="843C2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r>
                        <a:rPr lang="en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" sz="2400">
                          <a:solidFill>
                            <a:srgbClr val="228B2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r>
                        <a:rPr lang="en" sz="2400">
                          <a:solidFill>
                            <a:srgbClr val="843C2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]</a:t>
                      </a:r>
                    </a:p>
                  </a:txBody>
                  <a:tcPr marT="91425" marB="91425" marR="91425" marL="91425" anchor="ctr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</a:t>
                      </a:r>
                      <a:r>
                        <a:rPr lang="en" sz="2400">
                          <a:solidFill>
                            <a:srgbClr val="843C2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[(</a:t>
                      </a:r>
                      <a:r>
                        <a:rPr lang="en" sz="2400">
                          <a:solidFill>
                            <a:srgbClr val="0077AA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=</a:t>
                      </a:r>
                      <a:r>
                        <a:rPr lang="en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x </a:t>
                      </a:r>
                      <a:r>
                        <a:rPr lang="en" sz="2400">
                          <a:solidFill>
                            <a:srgbClr val="228B2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r>
                        <a:rPr lang="en" sz="2400">
                          <a:solidFill>
                            <a:srgbClr val="843C2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r>
                        <a:rPr lang="en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</a:t>
                      </a:r>
                      <a:r>
                        <a:rPr lang="en" sz="2400">
                          <a:solidFill>
                            <a:srgbClr val="228B2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r>
                        <a:rPr lang="en" sz="2400">
                          <a:solidFill>
                            <a:srgbClr val="843C2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]</a:t>
                      </a:r>
                    </a:p>
                  </a:txBody>
                  <a:tcPr marT="91425" marB="91425" marR="91425" marL="91425" anchor="ctr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</a:t>
                      </a:r>
                      <a:r>
                        <a:rPr lang="en" sz="2400">
                          <a:solidFill>
                            <a:srgbClr val="843C2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[(</a:t>
                      </a:r>
                      <a:r>
                        <a:rPr lang="en" sz="2400">
                          <a:solidFill>
                            <a:srgbClr val="0077AA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&lt;</a:t>
                      </a:r>
                      <a:r>
                        <a:rPr lang="en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x </a:t>
                      </a:r>
                      <a:r>
                        <a:rPr lang="en" sz="2400">
                          <a:solidFill>
                            <a:srgbClr val="228B2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r>
                        <a:rPr lang="en" sz="2400">
                          <a:solidFill>
                            <a:srgbClr val="843C2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r>
                        <a:rPr lang="en" sz="2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" sz="2400">
                          <a:solidFill>
                            <a:srgbClr val="228B2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-1</a:t>
                      </a:r>
                      <a:r>
                        <a:rPr lang="en" sz="2400">
                          <a:solidFill>
                            <a:srgbClr val="843C2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]))</a:t>
                      </a:r>
                    </a:p>
                  </a:txBody>
                  <a:tcPr marT="91425" marB="91425" marR="91425" marL="91425" anchor="ctr"/>
                </a:tc>
              </a:tr>
              <a:tr h="171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77" name="Shape 77"/>
          <p:cNvCxnSpPr/>
          <p:nvPr/>
        </p:nvCxnSpPr>
        <p:spPr>
          <a:xfrm>
            <a:off x="4572000" y="1017725"/>
            <a:ext cx="30600" cy="39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big-bang project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Design a program that simulates the descent of a UFO.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or any object of your choice. The object must start at the top of the screen and land on its feet.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