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highlight>
                  <a:srgbClr val="FFFCF2"/>
                </a:highlight>
              </a:rPr>
              <a:t>There are times when we want to represent different kinds of data under a single, collective umbrella. Here are a few examples:</a:t>
            </a:r>
          </a:p>
          <a:p>
            <a:pPr lvl="0">
              <a:spcBef>
                <a:spcPts val="0"/>
              </a:spcBef>
              <a:buClr>
                <a:schemeClr val="dk1"/>
              </a:buClr>
              <a:buSzPct val="100000"/>
              <a:buFont typeface="Arial"/>
              <a:buNone/>
            </a:pPr>
            <a:r>
              <a:rPr lang="en">
                <a:solidFill>
                  <a:schemeClr val="dk1"/>
                </a:solidFill>
                <a:highlight>
                  <a:srgbClr val="FFFCF2"/>
                </a:highlight>
              </a:rPr>
              <a:t>A traffic light can be in different states: red, yellow, or green.</a:t>
            </a:r>
          </a:p>
          <a:p>
            <a:pPr lvl="0">
              <a:spcBef>
                <a:spcPts val="0"/>
              </a:spcBef>
              <a:buClr>
                <a:schemeClr val="dk1"/>
              </a:buClr>
              <a:buSzPct val="100000"/>
              <a:buFont typeface="Arial"/>
              <a:buNone/>
            </a:pPr>
            <a:r>
              <a:rPr lang="en">
                <a:solidFill>
                  <a:schemeClr val="dk1"/>
                </a:solidFill>
                <a:highlight>
                  <a:srgbClr val="FFFCF2"/>
                </a:highlight>
              </a:rPr>
              <a:t>Yes, in some countries there are different or more colors and color-combinations.</a:t>
            </a:r>
          </a:p>
          <a:p>
            <a:pPr lvl="0">
              <a:spcBef>
                <a:spcPts val="0"/>
              </a:spcBef>
              <a:buClr>
                <a:schemeClr val="dk1"/>
              </a:buClr>
              <a:buSzPct val="100000"/>
              <a:buFont typeface="Arial"/>
              <a:buNone/>
            </a:pPr>
            <a:r>
              <a:rPr lang="en">
                <a:solidFill>
                  <a:schemeClr val="dk1"/>
                </a:solidFill>
                <a:highlight>
                  <a:srgbClr val="FFFCF2"/>
                </a:highlight>
              </a:rPr>
              <a:t> Collectively, they represent one thing: a new type called a traffic light state.</a:t>
            </a:r>
          </a:p>
          <a:p>
            <a:pPr lvl="0">
              <a:spcBef>
                <a:spcPts val="0"/>
              </a:spcBef>
              <a:buClr>
                <a:schemeClr val="dk1"/>
              </a:buClr>
              <a:buSzPct val="100000"/>
              <a:buFont typeface="Arial"/>
              <a:buNone/>
            </a:pPr>
            <a:r>
              <a:t/>
            </a:r>
            <a:endParaRPr>
              <a:solidFill>
                <a:schemeClr val="dk1"/>
              </a:solidFill>
              <a:highlight>
                <a:srgbClr val="FFFCF2"/>
              </a:highlight>
            </a:endParaRPr>
          </a:p>
          <a:p>
            <a:pPr lvl="0">
              <a:spcBef>
                <a:spcPts val="0"/>
              </a:spcBef>
              <a:buClr>
                <a:schemeClr val="dk1"/>
              </a:buClr>
              <a:buSzPct val="100000"/>
              <a:buFont typeface="Arial"/>
              <a:buNone/>
            </a:pPr>
            <a:r>
              <a:rPr lang="en">
                <a:solidFill>
                  <a:schemeClr val="dk1"/>
                </a:solidFill>
                <a:highlight>
                  <a:srgbClr val="FFFCF2"/>
                </a:highlight>
              </a:rPr>
              <a:t>A zoo consists of many kinds of animals. Collectively, they represent one thing: a new type called an animal. Some condition determine which particular kind of animal a zookeeper might be dealing with.</a:t>
            </a:r>
          </a:p>
          <a:p>
            <a:pPr lvl="0">
              <a:spcBef>
                <a:spcPts val="0"/>
              </a:spcBef>
              <a:buClr>
                <a:schemeClr val="dk1"/>
              </a:buClr>
              <a:buSzPct val="100000"/>
              <a:buFont typeface="Arial"/>
              <a:buNone/>
            </a:pPr>
            <a:r>
              <a:t/>
            </a:r>
            <a:endParaRPr>
              <a:solidFill>
                <a:schemeClr val="dk1"/>
              </a:solidFill>
              <a:highlight>
                <a:srgbClr val="FFFCF2"/>
              </a:highlight>
            </a:endParaRPr>
          </a:p>
          <a:p>
            <a:pPr lvl="0">
              <a:spcBef>
                <a:spcPts val="0"/>
              </a:spcBef>
              <a:buClr>
                <a:schemeClr val="dk1"/>
              </a:buClr>
              <a:buSzPct val="100000"/>
              <a:buFont typeface="Arial"/>
              <a:buNone/>
            </a:pPr>
            <a:r>
              <a:rPr lang="en">
                <a:solidFill>
                  <a:schemeClr val="dk1"/>
                </a:solidFill>
                <a:highlight>
                  <a:srgbClr val="FFFCF2"/>
                </a:highlight>
              </a:rPr>
              <a:t>A social network consists of different kinds of pages. Some pages represent individual humans, some places, some organizations, some might stand for activities, and so on. Collectively, they represent a new type: a social media page.</a:t>
            </a:r>
          </a:p>
          <a:p>
            <a:pPr lvl="0">
              <a:spcBef>
                <a:spcPts val="0"/>
              </a:spcBef>
              <a:buClr>
                <a:schemeClr val="dk1"/>
              </a:buClr>
              <a:buSzPct val="100000"/>
              <a:buFont typeface="Arial"/>
              <a:buNone/>
            </a:pPr>
            <a:r>
              <a:t/>
            </a:r>
            <a:endParaRPr>
              <a:solidFill>
                <a:schemeClr val="dk1"/>
              </a:solidFill>
              <a:highlight>
                <a:srgbClr val="FFFCF2"/>
              </a:highlight>
            </a:endParaRPr>
          </a:p>
          <a:p>
            <a:pPr lvl="0">
              <a:spcBef>
                <a:spcPts val="0"/>
              </a:spcBef>
              <a:buClr>
                <a:schemeClr val="dk1"/>
              </a:buClr>
              <a:buSzPct val="100000"/>
              <a:buFont typeface="Arial"/>
              <a:buNone/>
            </a:pPr>
            <a:r>
              <a:rPr lang="en">
                <a:solidFill>
                  <a:schemeClr val="dk1"/>
                </a:solidFill>
                <a:highlight>
                  <a:srgbClr val="FFFCF2"/>
                </a:highlight>
              </a:rPr>
              <a:t>We call these “conditional” data because they represent an “or”: a traffic light is red or green or yellow; a social medium’s page is for a person or location or organization; and so on. Sometimes we care exactly which kind of thing we’re looking at: a driver behaves differently on different colors, and a zookeeper feeds each animal differently. At other times, we might not care: if we’re just counting how many traffic lights or on, how many animals are in the zoo, or how many pages are on a social network, the exact nature of it doesn’t matter. Therefore, there are times when we ignore the conditional and treat the datum as a member of the collective, and other times when we do care about the conditional and do different things depending on the individual datum. We will make all this concrete as we start to write programs.</a:t>
            </a:r>
          </a:p>
          <a:p>
            <a:pPr lvl="0">
              <a:spcBef>
                <a:spcPts val="0"/>
              </a:spcBef>
              <a:buNone/>
            </a:pPr>
            <a:r>
              <a:t/>
            </a:r>
            <a:endParaRPr>
              <a:solidFill>
                <a:schemeClr val="dk1"/>
              </a:solidFill>
              <a:highlight>
                <a:srgbClr val="FFFCF2"/>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685800" y="2111123"/>
            <a:ext cx="7772400" cy="15464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56" name="Shape 56"/>
          <p:cNvSpPr txBox="1"/>
          <p:nvPr>
            <p:ph idx="1" type="subTitle"/>
          </p:nvPr>
        </p:nvSpPr>
        <p:spPr>
          <a:xfrm>
            <a:off x="685800" y="3786738"/>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1" name="Shape 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4" name="Shape 64"/>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457200" y="5875079"/>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3" name="Shape 73"/>
        <p:cNvGrpSpPr/>
        <p:nvPr/>
      </p:nvGrpSpPr>
      <p:grpSpPr>
        <a:xfrm>
          <a:off x="0" y="0"/>
          <a:ext cx="0" cy="0"/>
          <a:chOff x="0" y="0"/>
          <a:chExt cx="0" cy="0"/>
        </a:xfrm>
      </p:grpSpPr>
      <p:sp>
        <p:nvSpPr>
          <p:cNvPr id="74" name="Shape 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53" name="Shape 53"/>
          <p:cNvSpPr txBox="1"/>
          <p:nvPr>
            <p:ph idx="12" type="sldNum"/>
          </p:nvPr>
        </p:nvSpPr>
        <p:spPr>
          <a:xfrm>
            <a:off x="8556791" y="6333134"/>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t/>
            </a:r>
            <a:endParaRPr/>
          </a:p>
        </p:txBody>
      </p:sp>
      <p:sp>
        <p:nvSpPr>
          <p:cNvPr id="80" name="Shape 80"/>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 a dillo is a dillo(number, boolean)</a:t>
            </a:r>
          </a:p>
        </p:txBody>
      </p:sp>
      <p:sp>
        <p:nvSpPr>
          <p:cNvPr id="143" name="Shape 143"/>
          <p:cNvSpPr txBox="1"/>
          <p:nvPr>
            <p:ph idx="1" type="body"/>
          </p:nvPr>
        </p:nvSpPr>
        <p:spPr>
          <a:xfrm>
            <a:off x="62225" y="1106033"/>
            <a:ext cx="9081900" cy="56688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data Armadillo:</a:t>
            </a:r>
          </a:p>
          <a:p>
            <a:pPr lvl="0" rtl="0">
              <a:spcBef>
                <a:spcPts val="0"/>
              </a:spcBef>
              <a:buNone/>
            </a:pPr>
            <a:r>
              <a:rPr lang="en" sz="2200">
                <a:latin typeface="Consolas"/>
                <a:ea typeface="Consolas"/>
                <a:cs typeface="Consolas"/>
                <a:sym typeface="Consolas"/>
              </a:rPr>
              <a:t>  | dillo(length :: Number, dead :: Boolean)</a:t>
            </a:r>
          </a:p>
          <a:p>
            <a:pPr lvl="0" rtl="0">
              <a:spcBef>
                <a:spcPts val="0"/>
              </a:spcBef>
              <a:buNone/>
            </a:pPr>
            <a:r>
              <a:rPr lang="en" sz="2200">
                <a:latin typeface="Consolas"/>
                <a:ea typeface="Consolas"/>
                <a:cs typeface="Consolas"/>
                <a:sym typeface="Consolas"/>
              </a:rPr>
              <a:t>end</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D1 = dillo(20, true)</a:t>
            </a:r>
          </a:p>
          <a:p>
            <a:pPr lvl="0" rtl="0">
              <a:spcBef>
                <a:spcPts val="0"/>
              </a:spcBef>
              <a:buNone/>
            </a:pPr>
            <a:r>
              <a:rPr lang="en" sz="2200">
                <a:latin typeface="Consolas"/>
                <a:ea typeface="Consolas"/>
                <a:cs typeface="Consolas"/>
                <a:sym typeface="Consolas"/>
              </a:rPr>
              <a:t>D2 = dillo(5, false)</a:t>
            </a:r>
          </a:p>
          <a:p>
            <a:pPr lvl="0" rtl="0">
              <a:spcBef>
                <a:spcPts val="0"/>
              </a:spcBef>
              <a:buNone/>
            </a:pPr>
            <a:r>
              <a:t/>
            </a:r>
            <a:endParaRPr sz="2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300"/>
          </a:xfrm>
          <a:prstGeom prst="rect">
            <a:avLst/>
          </a:prstGeom>
        </p:spPr>
        <p:txBody>
          <a:bodyPr anchorCtr="0" anchor="b" bIns="91425" lIns="91425" rIns="91425" tIns="91425">
            <a:noAutofit/>
          </a:bodyPr>
          <a:lstStyle/>
          <a:p>
            <a:pPr lvl="0">
              <a:spcBef>
                <a:spcPts val="0"/>
              </a:spcBef>
              <a:buNone/>
            </a:pPr>
            <a:r>
              <a:rPr lang="en"/>
              <a:t># hit-with-truck: dillo -&gt; dillo</a:t>
            </a:r>
          </a:p>
        </p:txBody>
      </p:sp>
      <p:sp>
        <p:nvSpPr>
          <p:cNvPr id="149" name="Shape 149"/>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 # return dead dillo one unit longer than given dillo </a:t>
            </a:r>
          </a:p>
          <a:p>
            <a:pPr lvl="0">
              <a:spcBef>
                <a:spcPts val="0"/>
              </a:spcBef>
              <a:buNone/>
            </a:pPr>
            <a:r>
              <a:t/>
            </a:r>
            <a:endParaRPr/>
          </a:p>
        </p:txBody>
      </p:sp>
      <p:sp>
        <p:nvSpPr>
          <p:cNvPr id="150" name="Shape 150"/>
          <p:cNvSpPr txBox="1"/>
          <p:nvPr/>
        </p:nvSpPr>
        <p:spPr>
          <a:xfrm>
            <a:off x="1617725" y="2696200"/>
            <a:ext cx="4998300" cy="3442800"/>
          </a:xfrm>
          <a:prstGeom prst="rect">
            <a:avLst/>
          </a:prstGeom>
          <a:noFill/>
          <a:ln>
            <a:noFill/>
          </a:ln>
        </p:spPr>
        <p:txBody>
          <a:bodyPr anchorCtr="0" anchor="t" bIns="91425" lIns="91425" rIns="91425" tIns="91425">
            <a:noAutofit/>
          </a:bodyPr>
          <a:lstStyle/>
          <a:p>
            <a:pPr lvl="0">
              <a:spcBef>
                <a:spcPts val="0"/>
              </a:spcBef>
              <a:buNone/>
            </a:pPr>
            <a:r>
              <a:rPr lang="en" sz="3000"/>
              <a:t>Define the rest of this function using the design recipe.  Write a function header, examples, and a function body.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 hit-with-truck: dillo -&gt; dillo</a:t>
            </a:r>
          </a:p>
        </p:txBody>
      </p:sp>
      <p:sp>
        <p:nvSpPr>
          <p:cNvPr id="156" name="Shape 156"/>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None/>
            </a:pPr>
            <a:r>
              <a:rPr lang="en"/>
              <a:t> # return dead dillo one unit longer than given dillo </a:t>
            </a:r>
          </a:p>
          <a:p>
            <a:pPr lvl="0" rtl="0">
              <a:spcBef>
                <a:spcPts val="0"/>
              </a:spcBef>
              <a:buNone/>
            </a:pPr>
            <a:r>
              <a:t/>
            </a:r>
            <a:endParaRPr/>
          </a:p>
        </p:txBody>
      </p:sp>
      <p:sp>
        <p:nvSpPr>
          <p:cNvPr id="157" name="Shape 157"/>
          <p:cNvSpPr txBox="1"/>
          <p:nvPr/>
        </p:nvSpPr>
        <p:spPr>
          <a:xfrm>
            <a:off x="1617725" y="2696200"/>
            <a:ext cx="4998300" cy="3442800"/>
          </a:xfrm>
          <a:prstGeom prst="rect">
            <a:avLst/>
          </a:prstGeom>
          <a:noFill/>
          <a:ln>
            <a:noFill/>
          </a:ln>
        </p:spPr>
        <p:txBody>
          <a:bodyPr anchorCtr="0" anchor="t" bIns="91425" lIns="91425" rIns="91425" tIns="91425">
            <a:noAutofit/>
          </a:bodyPr>
          <a:lstStyle/>
          <a:p>
            <a:pPr lvl="0" rtl="0">
              <a:spcBef>
                <a:spcPts val="0"/>
              </a:spcBef>
              <a:buNone/>
            </a:pPr>
            <a:r>
              <a:rPr lang="en" sz="3000"/>
              <a:t>Define the rest of this function using the design recipe.  Write a function header, examples, and a function body.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 a tiger is a tiger(string, number, product)</a:t>
            </a:r>
          </a:p>
        </p:txBody>
      </p:sp>
      <p:sp>
        <p:nvSpPr>
          <p:cNvPr id="163" name="Shape 163"/>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 a product is a product(string, string)</a:t>
            </a:r>
          </a:p>
          <a:p>
            <a:pPr lvl="0" rtl="0">
              <a:spcBef>
                <a:spcPts val="0"/>
              </a:spcBef>
              <a:buClr>
                <a:schemeClr val="dk1"/>
              </a:buClr>
              <a:buSzPct val="61111"/>
              <a:buFont typeface="Arial"/>
              <a:buNone/>
            </a:pPr>
            <a:r>
              <a:rPr lang="en" sz="1800"/>
              <a:t>data Product:</a:t>
            </a:r>
          </a:p>
          <a:p>
            <a:pPr lvl="0" rtl="0">
              <a:spcBef>
                <a:spcPts val="0"/>
              </a:spcBef>
              <a:buClr>
                <a:schemeClr val="dk1"/>
              </a:buClr>
              <a:buSzPct val="61111"/>
              <a:buFont typeface="Arial"/>
              <a:buNone/>
            </a:pPr>
            <a:r>
              <a:rPr lang="en" sz="1800"/>
              <a:t>  | product(item :: String, company :: String)</a:t>
            </a:r>
          </a:p>
          <a:p>
            <a:pPr lvl="0" rtl="0">
              <a:spcBef>
                <a:spcPts val="0"/>
              </a:spcBef>
              <a:buClr>
                <a:schemeClr val="dk1"/>
              </a:buClr>
              <a:buSzPct val="61111"/>
              <a:buFont typeface="Arial"/>
              <a:buNone/>
            </a:pPr>
            <a:r>
              <a:rPr lang="en" sz="1800"/>
              <a:t>end</a:t>
            </a:r>
          </a:p>
          <a:p>
            <a:pPr lvl="0" rt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rPr lang="en" sz="1800"/>
              <a:t># a tiger is a tiger(string, number, product)</a:t>
            </a:r>
          </a:p>
          <a:p>
            <a:pPr lvl="0" rtl="0">
              <a:spcBef>
                <a:spcPts val="0"/>
              </a:spcBef>
              <a:buClr>
                <a:schemeClr val="dk1"/>
              </a:buClr>
              <a:buSzPct val="61111"/>
              <a:buFont typeface="Arial"/>
              <a:buNone/>
            </a:pPr>
            <a:r>
              <a:rPr lang="en" sz="1800"/>
              <a:t>data Tiger:</a:t>
            </a:r>
          </a:p>
          <a:p>
            <a:pPr lvl="0" rtl="0">
              <a:spcBef>
                <a:spcPts val="0"/>
              </a:spcBef>
              <a:buClr>
                <a:schemeClr val="dk1"/>
              </a:buClr>
              <a:buSzPct val="61111"/>
              <a:buFont typeface="Arial"/>
              <a:buNone/>
            </a:pPr>
            <a:r>
              <a:rPr lang="en" sz="1800"/>
              <a:t>  | tiger(name :: String, length :: Number, sells :: Product)</a:t>
            </a:r>
          </a:p>
          <a:p>
            <a:pPr lvl="0" rtl="0">
              <a:spcBef>
                <a:spcPts val="0"/>
              </a:spcBef>
              <a:buNone/>
            </a:pPr>
            <a:r>
              <a:rPr lang="en" sz="1800"/>
              <a:t>end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 a tiger is a tiger(string, number, product)</a:t>
            </a:r>
          </a:p>
        </p:txBody>
      </p:sp>
      <p:sp>
        <p:nvSpPr>
          <p:cNvPr id="169" name="Shape 169"/>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None/>
            </a:pPr>
            <a:r>
              <a:rPr lang="en"/>
              <a:t>Design a function called sells-gas, which returns true if a given tiger sells gas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Data can combine other data</a:t>
            </a:r>
          </a:p>
        </p:txBody>
      </p:sp>
      <p:sp>
        <p:nvSpPr>
          <p:cNvPr id="175" name="Shape 175"/>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 a Product is a product(String, String)</a:t>
            </a:r>
          </a:p>
          <a:p>
            <a:pPr lvl="0">
              <a:spcBef>
                <a:spcPts val="0"/>
              </a:spcBef>
              <a:buClr>
                <a:schemeClr val="dk1"/>
              </a:buClr>
              <a:buSzPct val="45833"/>
              <a:buFont typeface="Arial"/>
              <a:buNone/>
            </a:pPr>
            <a:r>
              <a:rPr lang="en" sz="2400">
                <a:latin typeface="Courier New"/>
                <a:ea typeface="Courier New"/>
                <a:cs typeface="Courier New"/>
                <a:sym typeface="Courier New"/>
              </a:rPr>
              <a:t>data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 product(item    :: String, </a:t>
            </a:r>
          </a:p>
          <a:p>
            <a:pPr lvl="0" rtl="0">
              <a:spcBef>
                <a:spcPts val="0"/>
              </a:spcBef>
              <a:buClr>
                <a:schemeClr val="dk1"/>
              </a:buClr>
              <a:buSzPct val="45833"/>
              <a:buFont typeface="Arial"/>
              <a:buNone/>
            </a:pPr>
            <a:r>
              <a:rPr lang="en" sz="2400">
                <a:latin typeface="Courier New"/>
                <a:ea typeface="Courier New"/>
                <a:cs typeface="Courier New"/>
                <a:sym typeface="Courier New"/>
              </a:rPr>
              <a:t>                      company :: String)</a:t>
            </a:r>
          </a:p>
          <a:p>
            <a:pPr lvl="0" rtl="0">
              <a:spcBef>
                <a:spcPts val="0"/>
              </a:spcBef>
              <a:buClr>
                <a:schemeClr val="dk1"/>
              </a:buClr>
              <a:buSzPct val="45833"/>
              <a:buFont typeface="Arial"/>
              <a:buNone/>
            </a:pPr>
            <a:r>
              <a:rPr lang="en" sz="2400">
                <a:latin typeface="Courier New"/>
                <a:ea typeface="Courier New"/>
                <a:cs typeface="Courier New"/>
                <a:sym typeface="Courier New"/>
              </a:rPr>
              <a:t>end</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 a Tiger is a tiger(String, Number, Product)</a:t>
            </a:r>
          </a:p>
          <a:p>
            <a:pPr lvl="0">
              <a:spcBef>
                <a:spcPts val="0"/>
              </a:spcBef>
              <a:buClr>
                <a:schemeClr val="dk1"/>
              </a:buClr>
              <a:buSzPct val="45833"/>
              <a:buFont typeface="Arial"/>
              <a:buNone/>
            </a:pPr>
            <a:r>
              <a:rPr lang="en" sz="2400">
                <a:latin typeface="Courier New"/>
                <a:ea typeface="Courier New"/>
                <a:cs typeface="Courier New"/>
                <a:sym typeface="Courier New"/>
              </a:rPr>
              <a:t>data Tiger: tiger(name   :: String, </a:t>
            </a:r>
          </a:p>
          <a:p>
            <a:pPr lvl="0">
              <a:spcBef>
                <a:spcPts val="0"/>
              </a:spcBef>
              <a:buClr>
                <a:schemeClr val="dk1"/>
              </a:buClr>
              <a:buSzPct val="45833"/>
              <a:buFont typeface="Arial"/>
              <a:buNone/>
            </a:pPr>
            <a:r>
              <a:rPr lang="en" sz="2400">
                <a:latin typeface="Courier New"/>
                <a:ea typeface="Courier New"/>
                <a:cs typeface="Courier New"/>
                <a:sym typeface="Courier New"/>
              </a:rPr>
              <a:t>                  length :: Number, </a:t>
            </a:r>
          </a:p>
          <a:p>
            <a:pPr lvl="0" rtl="0">
              <a:spcBef>
                <a:spcPts val="0"/>
              </a:spcBef>
              <a:buClr>
                <a:schemeClr val="dk1"/>
              </a:buClr>
              <a:buSzPct val="45833"/>
              <a:buFont typeface="Arial"/>
              <a:buNone/>
            </a:pPr>
            <a:r>
              <a:rPr lang="en" sz="2400">
                <a:latin typeface="Courier New"/>
                <a:ea typeface="Courier New"/>
                <a:cs typeface="Courier New"/>
                <a:sym typeface="Courier New"/>
              </a:rPr>
              <a:t>                  sells  ::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end</a:t>
            </a:r>
          </a:p>
        </p:txBody>
      </p:sp>
      <p:cxnSp>
        <p:nvCxnSpPr>
          <p:cNvPr id="176" name="Shape 176"/>
          <p:cNvCxnSpPr/>
          <p:nvPr/>
        </p:nvCxnSpPr>
        <p:spPr>
          <a:xfrm>
            <a:off x="1670425" y="2468500"/>
            <a:ext cx="4157400" cy="2654100"/>
          </a:xfrm>
          <a:prstGeom prst="straightConnector1">
            <a:avLst/>
          </a:prstGeom>
          <a:noFill/>
          <a:ln cap="flat" cmpd="sng" w="9525">
            <a:solidFill>
              <a:schemeClr val="dk2"/>
            </a:solidFill>
            <a:prstDash val="solid"/>
            <a:round/>
            <a:headEnd len="lg" w="lg" type="triangl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p:nvPr/>
        </p:nvSpPr>
        <p:spPr>
          <a:xfrm>
            <a:off x="2318075" y="4183375"/>
            <a:ext cx="1048800" cy="324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2784025" y="2171550"/>
            <a:ext cx="1290000" cy="37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Data can combine other data</a:t>
            </a:r>
          </a:p>
        </p:txBody>
      </p:sp>
      <p:sp>
        <p:nvSpPr>
          <p:cNvPr id="184" name="Shape 184"/>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 a Product is a product(String, String)</a:t>
            </a:r>
          </a:p>
          <a:p>
            <a:pPr lvl="0" rtl="0">
              <a:spcBef>
                <a:spcPts val="0"/>
              </a:spcBef>
              <a:buClr>
                <a:schemeClr val="dk1"/>
              </a:buClr>
              <a:buSzPct val="45833"/>
              <a:buFont typeface="Arial"/>
              <a:buNone/>
            </a:pPr>
            <a:r>
              <a:rPr lang="en" sz="2400">
                <a:latin typeface="Courier New"/>
                <a:ea typeface="Courier New"/>
                <a:cs typeface="Courier New"/>
                <a:sym typeface="Courier New"/>
              </a:rPr>
              <a:t>data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 product(item    :: String, </a:t>
            </a:r>
          </a:p>
          <a:p>
            <a:pPr lvl="0" rtl="0">
              <a:spcBef>
                <a:spcPts val="0"/>
              </a:spcBef>
              <a:buClr>
                <a:schemeClr val="dk1"/>
              </a:buClr>
              <a:buSzPct val="45833"/>
              <a:buFont typeface="Arial"/>
              <a:buNone/>
            </a:pPr>
            <a:r>
              <a:rPr lang="en" sz="2400">
                <a:latin typeface="Courier New"/>
                <a:ea typeface="Courier New"/>
                <a:cs typeface="Courier New"/>
                <a:sym typeface="Courier New"/>
              </a:rPr>
              <a:t>                      company :: String)</a:t>
            </a:r>
          </a:p>
          <a:p>
            <a:pPr lvl="0" rtl="0">
              <a:spcBef>
                <a:spcPts val="0"/>
              </a:spcBef>
              <a:buClr>
                <a:schemeClr val="dk1"/>
              </a:buClr>
              <a:buSzPct val="45833"/>
              <a:buFont typeface="Arial"/>
              <a:buNone/>
            </a:pPr>
            <a:r>
              <a:rPr lang="en" sz="2400">
                <a:latin typeface="Courier New"/>
                <a:ea typeface="Courier New"/>
                <a:cs typeface="Courier New"/>
                <a:sym typeface="Courier New"/>
              </a:rPr>
              <a:t>end</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 a Tiger is a tiger(String, Number, Product)</a:t>
            </a:r>
          </a:p>
          <a:p>
            <a:pPr lvl="0" rtl="0">
              <a:spcBef>
                <a:spcPts val="0"/>
              </a:spcBef>
              <a:buClr>
                <a:schemeClr val="dk1"/>
              </a:buClr>
              <a:buSzPct val="45833"/>
              <a:buFont typeface="Arial"/>
              <a:buNone/>
            </a:pPr>
            <a:r>
              <a:rPr lang="en" sz="2400">
                <a:latin typeface="Courier New"/>
                <a:ea typeface="Courier New"/>
                <a:cs typeface="Courier New"/>
                <a:sym typeface="Courier New"/>
              </a:rPr>
              <a:t>data Tiger: tiger(name   :: String, </a:t>
            </a:r>
          </a:p>
          <a:p>
            <a:pPr lvl="0" rtl="0">
              <a:spcBef>
                <a:spcPts val="0"/>
              </a:spcBef>
              <a:buClr>
                <a:schemeClr val="dk1"/>
              </a:buClr>
              <a:buSzPct val="45833"/>
              <a:buFont typeface="Arial"/>
              <a:buNone/>
            </a:pPr>
            <a:r>
              <a:rPr lang="en" sz="2400">
                <a:latin typeface="Courier New"/>
                <a:ea typeface="Courier New"/>
                <a:cs typeface="Courier New"/>
                <a:sym typeface="Courier New"/>
              </a:rPr>
              <a:t>                  length :: Number, </a:t>
            </a:r>
          </a:p>
          <a:p>
            <a:pPr lvl="0" rtl="0">
              <a:spcBef>
                <a:spcPts val="0"/>
              </a:spcBef>
              <a:buClr>
                <a:schemeClr val="dk1"/>
              </a:buClr>
              <a:buSzPct val="45833"/>
              <a:buFont typeface="Arial"/>
              <a:buNone/>
            </a:pPr>
            <a:r>
              <a:rPr lang="en" sz="2400">
                <a:latin typeface="Courier New"/>
                <a:ea typeface="Courier New"/>
                <a:cs typeface="Courier New"/>
                <a:sym typeface="Courier New"/>
              </a:rPr>
              <a:t>                  sells  ::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end</a:t>
            </a:r>
          </a:p>
        </p:txBody>
      </p:sp>
      <p:sp>
        <p:nvSpPr>
          <p:cNvPr id="185" name="Shape 185"/>
          <p:cNvSpPr txBox="1"/>
          <p:nvPr/>
        </p:nvSpPr>
        <p:spPr>
          <a:xfrm>
            <a:off x="2088025" y="2693200"/>
            <a:ext cx="2385000" cy="11433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0000"/>
                </a:solidFill>
                <a:latin typeface="Comic Sans MS"/>
                <a:ea typeface="Comic Sans MS"/>
                <a:cs typeface="Comic Sans MS"/>
                <a:sym typeface="Comic Sans MS"/>
              </a:rPr>
              <a:t>Constructor functions</a:t>
            </a:r>
          </a:p>
        </p:txBody>
      </p:sp>
      <p:cxnSp>
        <p:nvCxnSpPr>
          <p:cNvPr id="186" name="Shape 186"/>
          <p:cNvCxnSpPr/>
          <p:nvPr/>
        </p:nvCxnSpPr>
        <p:spPr>
          <a:xfrm flipH="1" rot="10800000">
            <a:off x="3294450" y="2561300"/>
            <a:ext cx="139200" cy="705300"/>
          </a:xfrm>
          <a:prstGeom prst="straightConnector1">
            <a:avLst/>
          </a:prstGeom>
          <a:noFill/>
          <a:ln cap="flat" cmpd="sng" w="9525">
            <a:solidFill>
              <a:srgbClr val="FF0000"/>
            </a:solidFill>
            <a:prstDash val="solid"/>
            <a:round/>
            <a:headEnd len="lg" w="lg" type="none"/>
            <a:tailEnd len="lg" w="lg" type="triangle"/>
          </a:ln>
        </p:spPr>
      </p:cxnSp>
      <p:cxnSp>
        <p:nvCxnSpPr>
          <p:cNvPr id="187" name="Shape 187"/>
          <p:cNvCxnSpPr/>
          <p:nvPr/>
        </p:nvCxnSpPr>
        <p:spPr>
          <a:xfrm flipH="1">
            <a:off x="2913750" y="3257325"/>
            <a:ext cx="380700" cy="9279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p:nvPr/>
        </p:nvSpPr>
        <p:spPr>
          <a:xfrm>
            <a:off x="3433650" y="4619525"/>
            <a:ext cx="3164700" cy="324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4157500" y="2153000"/>
            <a:ext cx="3276000" cy="37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157425" y="2561300"/>
            <a:ext cx="3276000" cy="37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3489325" y="4160275"/>
            <a:ext cx="3108900" cy="37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3461425" y="5074250"/>
            <a:ext cx="3164700" cy="324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 a Product is a product(String, String)</a:t>
            </a:r>
          </a:p>
          <a:p>
            <a:pPr lvl="0" rtl="0">
              <a:spcBef>
                <a:spcPts val="0"/>
              </a:spcBef>
              <a:buClr>
                <a:schemeClr val="dk1"/>
              </a:buClr>
              <a:buSzPct val="45833"/>
              <a:buFont typeface="Arial"/>
              <a:buNone/>
            </a:pPr>
            <a:r>
              <a:rPr lang="en" sz="2400">
                <a:latin typeface="Courier New"/>
                <a:ea typeface="Courier New"/>
                <a:cs typeface="Courier New"/>
                <a:sym typeface="Courier New"/>
              </a:rPr>
              <a:t>data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 product(item    :: String, </a:t>
            </a:r>
          </a:p>
          <a:p>
            <a:pPr lvl="0" rtl="0">
              <a:spcBef>
                <a:spcPts val="0"/>
              </a:spcBef>
              <a:buClr>
                <a:schemeClr val="dk1"/>
              </a:buClr>
              <a:buSzPct val="45833"/>
              <a:buFont typeface="Arial"/>
              <a:buNone/>
            </a:pPr>
            <a:r>
              <a:rPr lang="en" sz="2400">
                <a:latin typeface="Courier New"/>
                <a:ea typeface="Courier New"/>
                <a:cs typeface="Courier New"/>
                <a:sym typeface="Courier New"/>
              </a:rPr>
              <a:t>                      company :: String)</a:t>
            </a:r>
          </a:p>
          <a:p>
            <a:pPr lvl="0" rtl="0">
              <a:spcBef>
                <a:spcPts val="0"/>
              </a:spcBef>
              <a:buClr>
                <a:schemeClr val="dk1"/>
              </a:buClr>
              <a:buSzPct val="45833"/>
              <a:buFont typeface="Arial"/>
              <a:buNone/>
            </a:pPr>
            <a:r>
              <a:rPr lang="en" sz="2400">
                <a:latin typeface="Courier New"/>
                <a:ea typeface="Courier New"/>
                <a:cs typeface="Courier New"/>
                <a:sym typeface="Courier New"/>
              </a:rPr>
              <a:t>end</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 a Tiger is a tiger(String, Number, Product)</a:t>
            </a:r>
          </a:p>
          <a:p>
            <a:pPr lvl="0" rtl="0">
              <a:spcBef>
                <a:spcPts val="0"/>
              </a:spcBef>
              <a:buClr>
                <a:schemeClr val="dk1"/>
              </a:buClr>
              <a:buSzPct val="45833"/>
              <a:buFont typeface="Arial"/>
              <a:buNone/>
            </a:pPr>
            <a:r>
              <a:rPr lang="en" sz="2400">
                <a:latin typeface="Courier New"/>
                <a:ea typeface="Courier New"/>
                <a:cs typeface="Courier New"/>
                <a:sym typeface="Courier New"/>
              </a:rPr>
              <a:t>data Tiger: tiger(name   :: String, </a:t>
            </a:r>
          </a:p>
          <a:p>
            <a:pPr lvl="0" rtl="0">
              <a:spcBef>
                <a:spcPts val="0"/>
              </a:spcBef>
              <a:buClr>
                <a:schemeClr val="dk1"/>
              </a:buClr>
              <a:buSzPct val="45833"/>
              <a:buFont typeface="Arial"/>
              <a:buNone/>
            </a:pPr>
            <a:r>
              <a:rPr lang="en" sz="2400">
                <a:latin typeface="Courier New"/>
                <a:ea typeface="Courier New"/>
                <a:cs typeface="Courier New"/>
                <a:sym typeface="Courier New"/>
              </a:rPr>
              <a:t>                  length :: Number, </a:t>
            </a:r>
          </a:p>
          <a:p>
            <a:pPr lvl="0" rtl="0">
              <a:spcBef>
                <a:spcPts val="0"/>
              </a:spcBef>
              <a:buClr>
                <a:schemeClr val="dk1"/>
              </a:buClr>
              <a:buSzPct val="45833"/>
              <a:buFont typeface="Arial"/>
              <a:buNone/>
            </a:pPr>
            <a:r>
              <a:rPr lang="en" sz="2400">
                <a:latin typeface="Courier New"/>
                <a:ea typeface="Courier New"/>
                <a:cs typeface="Courier New"/>
                <a:sym typeface="Courier New"/>
              </a:rPr>
              <a:t>                  sells  :: </a:t>
            </a:r>
            <a:r>
              <a:rPr b="1" lang="en" sz="2400">
                <a:latin typeface="Courier New"/>
                <a:ea typeface="Courier New"/>
                <a:cs typeface="Courier New"/>
                <a:sym typeface="Courier New"/>
              </a:rPr>
              <a:t>Product</a:t>
            </a: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end</a:t>
            </a:r>
          </a:p>
        </p:txBody>
      </p:sp>
      <p:sp>
        <p:nvSpPr>
          <p:cNvPr id="198" name="Shape 198"/>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Data can combine other data</a:t>
            </a:r>
          </a:p>
        </p:txBody>
      </p:sp>
      <p:sp>
        <p:nvSpPr>
          <p:cNvPr id="199" name="Shape 199"/>
          <p:cNvSpPr txBox="1"/>
          <p:nvPr/>
        </p:nvSpPr>
        <p:spPr>
          <a:xfrm>
            <a:off x="6349550" y="2857350"/>
            <a:ext cx="2802600" cy="19029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0000"/>
                </a:solidFill>
                <a:latin typeface="Comic Sans MS"/>
                <a:ea typeface="Comic Sans MS"/>
                <a:cs typeface="Comic Sans MS"/>
                <a:sym typeface="Comic Sans MS"/>
              </a:rPr>
              <a:t>Fields,</a:t>
            </a:r>
          </a:p>
          <a:p>
            <a:pPr lvl="0" rtl="0">
              <a:spcBef>
                <a:spcPts val="0"/>
              </a:spcBef>
              <a:buNone/>
            </a:pPr>
            <a:r>
              <a:rPr lang="en" sz="3000">
                <a:solidFill>
                  <a:srgbClr val="FF0000"/>
                </a:solidFill>
                <a:latin typeface="Comic Sans MS"/>
                <a:ea typeface="Comic Sans MS"/>
                <a:cs typeface="Comic Sans MS"/>
                <a:sym typeface="Comic Sans MS"/>
              </a:rPr>
              <a:t>parameters of constructor functions</a:t>
            </a:r>
          </a:p>
        </p:txBody>
      </p:sp>
      <p:cxnSp>
        <p:nvCxnSpPr>
          <p:cNvPr id="200" name="Shape 200"/>
          <p:cNvCxnSpPr>
            <a:stCxn id="199" idx="1"/>
          </p:cNvCxnSpPr>
          <p:nvPr/>
        </p:nvCxnSpPr>
        <p:spPr>
          <a:xfrm flipH="1">
            <a:off x="5013050" y="3808800"/>
            <a:ext cx="1336500" cy="571500"/>
          </a:xfrm>
          <a:prstGeom prst="straightConnector1">
            <a:avLst/>
          </a:prstGeom>
          <a:noFill/>
          <a:ln cap="flat" cmpd="sng" w="9525">
            <a:solidFill>
              <a:srgbClr val="FF0000"/>
            </a:solidFill>
            <a:prstDash val="solid"/>
            <a:round/>
            <a:headEnd len="lg" w="lg" type="none"/>
            <a:tailEnd len="lg" w="lg" type="triangle"/>
          </a:ln>
        </p:spPr>
      </p:cxnSp>
      <p:cxnSp>
        <p:nvCxnSpPr>
          <p:cNvPr id="201" name="Shape 201"/>
          <p:cNvCxnSpPr/>
          <p:nvPr/>
        </p:nvCxnSpPr>
        <p:spPr>
          <a:xfrm rot="10800000">
            <a:off x="5846425" y="2394150"/>
            <a:ext cx="445500" cy="751800"/>
          </a:xfrm>
          <a:prstGeom prst="straightConnector1">
            <a:avLst/>
          </a:prstGeom>
          <a:noFill/>
          <a:ln cap="flat" cmpd="sng" w="9525">
            <a:solidFill>
              <a:srgbClr val="FF0000"/>
            </a:solidFill>
            <a:prstDash val="solid"/>
            <a:round/>
            <a:headEnd len="lg" w="lg" type="none"/>
            <a:tailEnd len="lg" w="lg" type="triangle"/>
          </a:ln>
        </p:spPr>
      </p:cxnSp>
      <p:cxnSp>
        <p:nvCxnSpPr>
          <p:cNvPr id="202" name="Shape 202"/>
          <p:cNvCxnSpPr/>
          <p:nvPr/>
        </p:nvCxnSpPr>
        <p:spPr>
          <a:xfrm rot="10800000">
            <a:off x="5846425" y="2857350"/>
            <a:ext cx="445500" cy="751800"/>
          </a:xfrm>
          <a:prstGeom prst="straightConnector1">
            <a:avLst/>
          </a:prstGeom>
          <a:noFill/>
          <a:ln cap="flat" cmpd="sng" w="9525">
            <a:solidFill>
              <a:srgbClr val="FF0000"/>
            </a:solidFill>
            <a:prstDash val="solid"/>
            <a:round/>
            <a:headEnd len="lg" w="lg" type="none"/>
            <a:tailEnd len="lg" w="lg" type="triangle"/>
          </a:ln>
        </p:spPr>
      </p:cxnSp>
      <p:cxnSp>
        <p:nvCxnSpPr>
          <p:cNvPr id="203" name="Shape 203"/>
          <p:cNvCxnSpPr>
            <a:stCxn id="204" idx="1"/>
          </p:cNvCxnSpPr>
          <p:nvPr/>
        </p:nvCxnSpPr>
        <p:spPr>
          <a:xfrm flipH="1">
            <a:off x="4955425" y="4188750"/>
            <a:ext cx="1336500" cy="571500"/>
          </a:xfrm>
          <a:prstGeom prst="straightConnector1">
            <a:avLst/>
          </a:prstGeom>
          <a:noFill/>
          <a:ln cap="flat" cmpd="sng" w="9525">
            <a:solidFill>
              <a:srgbClr val="FF0000"/>
            </a:solidFill>
            <a:prstDash val="solid"/>
            <a:round/>
            <a:headEnd len="lg" w="lg" type="none"/>
            <a:tailEnd len="lg" w="lg" type="triangle"/>
          </a:ln>
        </p:spPr>
      </p:cxnSp>
      <p:cxnSp>
        <p:nvCxnSpPr>
          <p:cNvPr id="205" name="Shape 205"/>
          <p:cNvCxnSpPr>
            <a:stCxn id="206" idx="1"/>
          </p:cNvCxnSpPr>
          <p:nvPr/>
        </p:nvCxnSpPr>
        <p:spPr>
          <a:xfrm flipH="1">
            <a:off x="5038950" y="4619525"/>
            <a:ext cx="1336500" cy="5715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t/>
            </a:r>
            <a:endParaRP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50"/>
            <a:ext cx="9893400" cy="1143000"/>
          </a:xfrm>
          <a:prstGeom prst="rect">
            <a:avLst/>
          </a:prstGeom>
        </p:spPr>
        <p:txBody>
          <a:bodyPr anchorCtr="0" anchor="b" bIns="91425" lIns="91425" rIns="91425" tIns="91425">
            <a:noAutofit/>
          </a:bodyPr>
          <a:lstStyle/>
          <a:p>
            <a:pPr lvl="0">
              <a:spcBef>
                <a:spcPts val="0"/>
              </a:spcBef>
              <a:buNone/>
            </a:pPr>
            <a:r>
              <a:rPr lang="en"/>
              <a:t>Data can combine other data</a:t>
            </a:r>
          </a:p>
        </p:txBody>
      </p:sp>
      <p:sp>
        <p:nvSpPr>
          <p:cNvPr id="218" name="Shape 21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latin typeface="Courier New"/>
                <a:ea typeface="Courier New"/>
                <a:cs typeface="Courier New"/>
                <a:sym typeface="Courier New"/>
              </a:rPr>
              <a:t># a Date is a date(Number, Number, Number)</a:t>
            </a:r>
          </a:p>
          <a:p>
            <a:pPr lvl="0">
              <a:spcBef>
                <a:spcPts val="0"/>
              </a:spcBef>
              <a:buClr>
                <a:schemeClr val="dk1"/>
              </a:buClr>
              <a:buSzPct val="45833"/>
              <a:buFont typeface="Arial"/>
              <a:buNone/>
            </a:pPr>
            <a:r>
              <a:rPr lang="en" sz="2400">
                <a:latin typeface="Courier New"/>
                <a:ea typeface="Courier New"/>
                <a:cs typeface="Courier New"/>
                <a:sym typeface="Courier New"/>
              </a:rPr>
              <a:t>data </a:t>
            </a:r>
            <a:r>
              <a:rPr b="1" lang="en" sz="2400">
                <a:latin typeface="Courier New"/>
                <a:ea typeface="Courier New"/>
                <a:cs typeface="Courier New"/>
                <a:sym typeface="Courier New"/>
              </a:rPr>
              <a:t>Date</a:t>
            </a:r>
            <a:r>
              <a:rPr lang="en" sz="2400">
                <a:latin typeface="Courier New"/>
                <a:ea typeface="Courier New"/>
                <a:cs typeface="Courier New"/>
                <a:sym typeface="Courier New"/>
              </a:rPr>
              <a:t>: date(year  :: Number, </a:t>
            </a:r>
          </a:p>
          <a:p>
            <a:pPr lvl="0">
              <a:spcBef>
                <a:spcPts val="0"/>
              </a:spcBef>
              <a:buNone/>
            </a:pPr>
            <a:r>
              <a:rPr lang="en" sz="2400">
                <a:latin typeface="Courier New"/>
                <a:ea typeface="Courier New"/>
                <a:cs typeface="Courier New"/>
                <a:sym typeface="Courier New"/>
              </a:rPr>
              <a:t>                month :: Number,</a:t>
            </a:r>
          </a:p>
          <a:p>
            <a:pPr lvl="0">
              <a:spcBef>
                <a:spcPts val="0"/>
              </a:spcBef>
              <a:buClr>
                <a:schemeClr val="dk1"/>
              </a:buClr>
              <a:buSzPct val="45833"/>
              <a:buFont typeface="Arial"/>
              <a:buNone/>
            </a:pPr>
            <a:r>
              <a:rPr lang="en" sz="2400">
                <a:latin typeface="Courier New"/>
                <a:ea typeface="Courier New"/>
                <a:cs typeface="Courier New"/>
                <a:sym typeface="Courier New"/>
              </a:rPr>
              <a:t>                day   :: Number)</a:t>
            </a:r>
          </a:p>
          <a:p>
            <a:pPr lvl="0">
              <a:spcBef>
                <a:spcPts val="0"/>
              </a:spcBef>
              <a:buClr>
                <a:schemeClr val="dk1"/>
              </a:buClr>
              <a:buSzPct val="45833"/>
              <a:buFont typeface="Arial"/>
              <a:buNone/>
            </a:pPr>
            <a:r>
              <a:rPr lang="en" sz="2400">
                <a:latin typeface="Courier New"/>
                <a:ea typeface="Courier New"/>
                <a:cs typeface="Courier New"/>
                <a:sym typeface="Courier New"/>
              </a:rPr>
              <a:t>end</a:t>
            </a:r>
          </a:p>
          <a:p>
            <a:pPr lvl="0">
              <a:spcBef>
                <a:spcPts val="0"/>
              </a:spcBef>
              <a:buClr>
                <a:schemeClr val="dk1"/>
              </a:buClr>
              <a:buSzPct val="61111"/>
              <a:buFont typeface="Arial"/>
              <a:buNone/>
            </a:pPr>
            <a:r>
              <a:t/>
            </a:r>
            <a:endParaRPr sz="1800">
              <a:latin typeface="Courier New"/>
              <a:ea typeface="Courier New"/>
              <a:cs typeface="Courier New"/>
              <a:sym typeface="Courier New"/>
            </a:endParaRPr>
          </a:p>
          <a:p>
            <a:pPr lvl="0">
              <a:spcBef>
                <a:spcPts val="0"/>
              </a:spcBef>
              <a:buClr>
                <a:schemeClr val="dk1"/>
              </a:buClr>
              <a:buSzPct val="61111"/>
              <a:buFont typeface="Arial"/>
              <a:buNone/>
            </a:pPr>
            <a:r>
              <a:rPr lang="en" sz="1800">
                <a:latin typeface="Courier New"/>
                <a:ea typeface="Courier New"/>
                <a:cs typeface="Courier New"/>
                <a:sym typeface="Courier New"/>
              </a:rPr>
              <a:t># an Email is an email(String, String, String, Date)</a:t>
            </a:r>
          </a:p>
          <a:p>
            <a:pPr lvl="0">
              <a:spcBef>
                <a:spcPts val="0"/>
              </a:spcBef>
              <a:buClr>
                <a:schemeClr val="dk1"/>
              </a:buClr>
              <a:buSzPct val="45833"/>
              <a:buFont typeface="Arial"/>
              <a:buNone/>
            </a:pPr>
            <a:r>
              <a:rPr lang="en" sz="2400">
                <a:latin typeface="Courier New"/>
                <a:ea typeface="Courier New"/>
                <a:cs typeface="Courier New"/>
                <a:sym typeface="Courier New"/>
              </a:rPr>
              <a:t>data Email: email(sender  :: String, </a:t>
            </a:r>
          </a:p>
          <a:p>
            <a:pPr lvl="0">
              <a:spcBef>
                <a:spcPts val="0"/>
              </a:spcBef>
              <a:buClr>
                <a:schemeClr val="dk1"/>
              </a:buClr>
              <a:buSzPct val="45833"/>
              <a:buFont typeface="Arial"/>
              <a:buNone/>
            </a:pPr>
            <a:r>
              <a:rPr lang="en" sz="2400">
                <a:latin typeface="Courier New"/>
                <a:ea typeface="Courier New"/>
                <a:cs typeface="Courier New"/>
                <a:sym typeface="Courier New"/>
              </a:rPr>
              <a:t>                  subject :: String, </a:t>
            </a:r>
          </a:p>
          <a:p>
            <a:pPr lvl="0">
              <a:spcBef>
                <a:spcPts val="0"/>
              </a:spcBef>
              <a:buNone/>
            </a:pPr>
            <a:r>
              <a:rPr lang="en" sz="2400">
                <a:latin typeface="Courier New"/>
                <a:ea typeface="Courier New"/>
                <a:cs typeface="Courier New"/>
                <a:sym typeface="Courier New"/>
              </a:rPr>
              <a:t>                  body    :: String,</a:t>
            </a:r>
          </a:p>
          <a:p>
            <a:pPr lvl="0">
              <a:spcBef>
                <a:spcPts val="0"/>
              </a:spcBef>
              <a:buClr>
                <a:schemeClr val="dk1"/>
              </a:buClr>
              <a:buSzPct val="45833"/>
              <a:buFont typeface="Arial"/>
              <a:buNone/>
            </a:pPr>
            <a:r>
              <a:rPr lang="en" sz="2400">
                <a:latin typeface="Courier New"/>
                <a:ea typeface="Courier New"/>
                <a:cs typeface="Courier New"/>
                <a:sym typeface="Courier New"/>
              </a:rPr>
              <a:t>                  date    :: </a:t>
            </a:r>
            <a:r>
              <a:rPr b="1" lang="en" sz="2400">
                <a:latin typeface="Courier New"/>
                <a:ea typeface="Courier New"/>
                <a:cs typeface="Courier New"/>
                <a:sym typeface="Courier New"/>
              </a:rPr>
              <a:t>Date</a:t>
            </a:r>
            <a:r>
              <a:rPr lang="en" sz="2400">
                <a:latin typeface="Courier New"/>
                <a:ea typeface="Courier New"/>
                <a:cs typeface="Courier New"/>
                <a:sym typeface="Courier New"/>
              </a:rPr>
              <a:t>)</a:t>
            </a:r>
          </a:p>
          <a:p>
            <a:pPr lvl="0">
              <a:spcBef>
                <a:spcPts val="0"/>
              </a:spcBef>
              <a:buClr>
                <a:schemeClr val="dk1"/>
              </a:buClr>
              <a:buSzPct val="45833"/>
              <a:buFont typeface="Arial"/>
              <a:buNone/>
            </a:pPr>
            <a:r>
              <a:rPr lang="en" sz="2400">
                <a:latin typeface="Courier New"/>
                <a:ea typeface="Courier New"/>
                <a:cs typeface="Courier New"/>
                <a:sym typeface="Courier New"/>
              </a:rPr>
              <a:t>end</a:t>
            </a:r>
          </a:p>
        </p:txBody>
      </p:sp>
      <p:cxnSp>
        <p:nvCxnSpPr>
          <p:cNvPr id="219" name="Shape 219"/>
          <p:cNvCxnSpPr/>
          <p:nvPr/>
        </p:nvCxnSpPr>
        <p:spPr>
          <a:xfrm>
            <a:off x="1893150" y="2505625"/>
            <a:ext cx="4194600" cy="3433500"/>
          </a:xfrm>
          <a:prstGeom prst="straightConnector1">
            <a:avLst/>
          </a:prstGeom>
          <a:noFill/>
          <a:ln cap="flat" cmpd="sng" w="9525">
            <a:solidFill>
              <a:schemeClr val="dk2"/>
            </a:solidFill>
            <a:prstDash val="solid"/>
            <a:round/>
            <a:headEnd len="lg" w="lg" type="triangl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212366"/>
            <a:ext cx="8520600" cy="763500"/>
          </a:xfrm>
          <a:prstGeom prst="rect">
            <a:avLst/>
          </a:prstGeom>
        </p:spPr>
        <p:txBody>
          <a:bodyPr anchorCtr="0" anchor="t" bIns="91425" lIns="91425" rIns="91425" tIns="91425">
            <a:noAutofit/>
          </a:bodyPr>
          <a:lstStyle/>
          <a:p>
            <a:pPr lvl="0">
              <a:spcBef>
                <a:spcPts val="0"/>
              </a:spcBef>
              <a:buNone/>
            </a:pPr>
            <a:r>
              <a:rPr lang="en"/>
              <a:t>Do Now:</a:t>
            </a:r>
          </a:p>
        </p:txBody>
      </p:sp>
      <p:sp>
        <p:nvSpPr>
          <p:cNvPr id="86" name="Shape 86"/>
          <p:cNvSpPr txBox="1"/>
          <p:nvPr>
            <p:ph idx="1" type="body"/>
          </p:nvPr>
        </p:nvSpPr>
        <p:spPr>
          <a:xfrm>
            <a:off x="311700" y="728758"/>
            <a:ext cx="8520600" cy="45552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data ITunesSong: song(name   :: String, </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                      singer :: String, </a:t>
            </a:r>
          </a:p>
          <a:p>
            <a:pPr lvl="0" rtl="0">
              <a:lnSpc>
                <a:spcPct val="100000"/>
              </a:lnSpc>
              <a:spcBef>
                <a:spcPts val="0"/>
              </a:spcBef>
              <a:spcAft>
                <a:spcPts val="0"/>
              </a:spcAft>
              <a:buNone/>
            </a:pPr>
            <a:r>
              <a:rPr lang="en">
                <a:solidFill>
                  <a:srgbClr val="000000"/>
                </a:solidFill>
                <a:latin typeface="Courier New"/>
                <a:ea typeface="Courier New"/>
                <a:cs typeface="Courier New"/>
                <a:sym typeface="Courier New"/>
              </a:rPr>
              <a:t>                      Year   :: Number) end</a:t>
            </a:r>
          </a:p>
          <a:p>
            <a:pPr lvl="0">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lvl="0">
              <a:spcBef>
                <a:spcPts val="0"/>
              </a:spcBef>
              <a:spcAft>
                <a:spcPts val="0"/>
              </a:spcAft>
              <a:buClr>
                <a:schemeClr val="dk1"/>
              </a:buClr>
              <a:buSzPct val="61111"/>
              <a:buFont typeface="Arial"/>
              <a:buNone/>
            </a:pPr>
            <a:r>
              <a:rPr lang="en">
                <a:solidFill>
                  <a:srgbClr val="000000"/>
                </a:solidFill>
                <a:latin typeface="Courier New"/>
                <a:ea typeface="Courier New"/>
                <a:cs typeface="Courier New"/>
                <a:sym typeface="Courier New"/>
              </a:rPr>
              <a:t>lver   = song("La Vie en Rose", "Édith Piaf", 1945)</a:t>
            </a:r>
          </a:p>
          <a:p>
            <a:pPr lvl="0">
              <a:spcBef>
                <a:spcPts val="0"/>
              </a:spcBef>
              <a:spcAft>
                <a:spcPts val="0"/>
              </a:spcAft>
              <a:buClr>
                <a:schemeClr val="dk1"/>
              </a:buClr>
              <a:buSzPct val="61111"/>
              <a:buFont typeface="Arial"/>
              <a:buNone/>
            </a:pPr>
            <a:r>
              <a:rPr lang="en">
                <a:solidFill>
                  <a:srgbClr val="000000"/>
                </a:solidFill>
                <a:latin typeface="Courier New"/>
                <a:ea typeface="Courier New"/>
                <a:cs typeface="Courier New"/>
                <a:sym typeface="Courier New"/>
              </a:rPr>
              <a:t>so     = song("Stressed Out", "twenty one pilots", 2015)</a:t>
            </a:r>
          </a:p>
          <a:p>
            <a:pPr lvl="0" rtl="0">
              <a:spcBef>
                <a:spcPts val="0"/>
              </a:spcBef>
              <a:spcAft>
                <a:spcPts val="0"/>
              </a:spcAft>
              <a:buNone/>
            </a:pPr>
            <a:r>
              <a:rPr lang="en">
                <a:solidFill>
                  <a:srgbClr val="000000"/>
                </a:solidFill>
                <a:latin typeface="Courier New"/>
                <a:ea typeface="Courier New"/>
                <a:cs typeface="Courier New"/>
                <a:sym typeface="Courier New"/>
              </a:rPr>
              <a:t>wnkkhs = song("Waqt Ne Kiya Kya Haseen Sitam", </a:t>
            </a:r>
          </a:p>
          <a:p>
            <a:pPr lvl="0" rtl="0">
              <a:spcBef>
                <a:spcPts val="0"/>
              </a:spcBef>
              <a:spcAft>
                <a:spcPts val="0"/>
              </a:spcAft>
              <a:buNone/>
            </a:pPr>
            <a:r>
              <a:rPr lang="en">
                <a:solidFill>
                  <a:srgbClr val="000000"/>
                </a:solidFill>
                <a:latin typeface="Courier New"/>
                <a:ea typeface="Courier New"/>
                <a:cs typeface="Courier New"/>
                <a:sym typeface="Courier New"/>
              </a:rPr>
              <a:t>              "Geeta Dutt", </a:t>
            </a:r>
          </a:p>
          <a:p>
            <a:pPr lvl="0" rtl="0">
              <a:spcBef>
                <a:spcPts val="0"/>
              </a:spcBef>
              <a:spcAft>
                <a:spcPts val="0"/>
              </a:spcAft>
              <a:buNone/>
            </a:pPr>
            <a:r>
              <a:rPr lang="en">
                <a:solidFill>
                  <a:srgbClr val="000000"/>
                </a:solidFill>
                <a:latin typeface="Courier New"/>
                <a:ea typeface="Courier New"/>
                <a:cs typeface="Courier New"/>
                <a:sym typeface="Courier New"/>
              </a:rPr>
              <a:t>              1959)</a:t>
            </a:r>
          </a:p>
          <a:p>
            <a:pPr lvl="0" rtl="0">
              <a:spcBef>
                <a:spcPts val="0"/>
              </a:spcBef>
              <a:spcAft>
                <a:spcPts val="0"/>
              </a:spcAft>
              <a:buNone/>
            </a:pPr>
            <a:r>
              <a:t/>
            </a:r>
            <a:endParaRPr>
              <a:solidFill>
                <a:srgbClr val="000000"/>
              </a:solidFill>
              <a:latin typeface="Courier New"/>
              <a:ea typeface="Courier New"/>
              <a:cs typeface="Courier New"/>
              <a:sym typeface="Courier New"/>
            </a:endParaRPr>
          </a:p>
          <a:p>
            <a:pPr lvl="0" rtl="0">
              <a:spcBef>
                <a:spcPts val="0"/>
              </a:spcBef>
              <a:spcAft>
                <a:spcPts val="0"/>
              </a:spcAft>
              <a:buNone/>
            </a:pPr>
            <a:r>
              <a:rPr b="1" lang="en">
                <a:solidFill>
                  <a:srgbClr val="000000"/>
                </a:solidFill>
                <a:latin typeface="Courier New"/>
                <a:ea typeface="Courier New"/>
                <a:cs typeface="Courier New"/>
                <a:sym typeface="Courier New"/>
              </a:rPr>
              <a:t>#What happens if we instead write this?</a:t>
            </a:r>
          </a:p>
          <a:p>
            <a:pPr lvl="0" rtl="0">
              <a:spcBef>
                <a:spcPts val="0"/>
              </a:spcBef>
              <a:spcAft>
                <a:spcPts val="0"/>
              </a:spcAft>
              <a:buNone/>
            </a:pPr>
            <a:r>
              <a:rPr lang="en">
                <a:solidFill>
                  <a:srgbClr val="000000"/>
                </a:solidFill>
                <a:latin typeface="Courier New"/>
                <a:ea typeface="Courier New"/>
                <a:cs typeface="Courier New"/>
                <a:sym typeface="Courier New"/>
              </a:rPr>
              <a:t>lver :: String = song("La Vie en Rose", "Édith Piaf", 1945)</a:t>
            </a:r>
          </a:p>
          <a:p>
            <a:pPr lvl="0" rtl="0">
              <a:spcBef>
                <a:spcPts val="0"/>
              </a:spcBef>
              <a:spcAft>
                <a:spcPts val="0"/>
              </a:spcAft>
              <a:buNone/>
            </a:pPr>
            <a:r>
              <a:rPr b="1" lang="en">
                <a:solidFill>
                  <a:srgbClr val="000000"/>
                </a:solidFill>
                <a:latin typeface="Courier New"/>
                <a:ea typeface="Courier New"/>
                <a:cs typeface="Courier New"/>
                <a:sym typeface="Courier New"/>
              </a:rPr>
              <a:t>#What error do we get? How about if instead we write these?</a:t>
            </a:r>
          </a:p>
          <a:p>
            <a:pPr lvl="0" rtl="0">
              <a:spcBef>
                <a:spcPts val="0"/>
              </a:spcBef>
              <a:spcAft>
                <a:spcPts val="0"/>
              </a:spcAft>
              <a:buNone/>
            </a:pPr>
            <a:r>
              <a:rPr lang="en">
                <a:solidFill>
                  <a:srgbClr val="000000"/>
                </a:solidFill>
                <a:latin typeface="Courier New"/>
                <a:ea typeface="Courier New"/>
                <a:cs typeface="Courier New"/>
                <a:sym typeface="Courier New"/>
              </a:rPr>
              <a:t>lver :: song   = song("La Vie en Rose", "Édith Piaf", 1945)</a:t>
            </a:r>
          </a:p>
          <a:p>
            <a:pPr lvl="0" rtl="0">
              <a:spcBef>
                <a:spcPts val="0"/>
              </a:spcBef>
              <a:spcAft>
                <a:spcPts val="0"/>
              </a:spcAft>
              <a:buNone/>
            </a:pPr>
            <a:r>
              <a:rPr lang="en">
                <a:solidFill>
                  <a:srgbClr val="000000"/>
                </a:solidFill>
                <a:latin typeface="Courier New"/>
                <a:ea typeface="Courier New"/>
                <a:cs typeface="Courier New"/>
                <a:sym typeface="Courier New"/>
              </a:rPr>
              <a:t>lver :: 1      = song("La Vie en Rose", "Édith Piaf", 1945)</a:t>
            </a:r>
          </a:p>
          <a:p>
            <a:pPr lvl="0">
              <a:spcBef>
                <a:spcPts val="0"/>
              </a:spcBef>
              <a:spcAft>
                <a:spcPts val="0"/>
              </a:spcAft>
              <a:buNone/>
            </a:pPr>
            <a:r>
              <a:t/>
            </a:r>
            <a:endParaRPr>
              <a:solidFill>
                <a:srgbClr val="000000"/>
              </a:solidFill>
              <a:latin typeface="Courier New"/>
              <a:ea typeface="Courier New"/>
              <a:cs typeface="Courier New"/>
              <a:sym typeface="Courier New"/>
            </a:endParaRPr>
          </a:p>
          <a:p>
            <a:pPr lvl="0">
              <a:spcBef>
                <a:spcPts val="0"/>
              </a:spcBef>
              <a:buNone/>
            </a:pPr>
            <a:r>
              <a:t/>
            </a:r>
            <a:endParaRPr>
              <a:solidFill>
                <a:srgbClr val="000000"/>
              </a:solidFill>
              <a:latin typeface="Courier New"/>
              <a:ea typeface="Courier New"/>
              <a:cs typeface="Courier New"/>
              <a:sym typeface="Courier New"/>
            </a:endParaRPr>
          </a:p>
          <a:p>
            <a:pPr lvl="0">
              <a:spcBef>
                <a:spcPts val="0"/>
              </a:spcBef>
              <a:buClr>
                <a:schemeClr val="dk1"/>
              </a:buClr>
              <a:buSzPct val="61111"/>
              <a:buFont typeface="Arial"/>
              <a:buNone/>
            </a:pPr>
            <a:r>
              <a:t/>
            </a:r>
            <a:endParaRPr>
              <a:solidFill>
                <a:srgbClr val="000000"/>
              </a:solidFill>
              <a:latin typeface="Courier New"/>
              <a:ea typeface="Courier New"/>
              <a:cs typeface="Courier New"/>
              <a:sym typeface="Courier New"/>
            </a:endParaRPr>
          </a:p>
          <a:p>
            <a:pPr lvl="0">
              <a:spcBef>
                <a:spcPts val="0"/>
              </a:spcBef>
              <a:buNone/>
            </a:pPr>
            <a:r>
              <a:t/>
            </a:r>
            <a:endParaRPr>
              <a:solidFill>
                <a:srgbClr val="000000"/>
              </a:solidFill>
              <a:latin typeface="Courier New"/>
              <a:ea typeface="Courier New"/>
              <a:cs typeface="Courier New"/>
              <a:sym typeface="Courier New"/>
            </a:endParaRPr>
          </a:p>
        </p:txBody>
      </p:sp>
      <p:cxnSp>
        <p:nvCxnSpPr>
          <p:cNvPr id="87" name="Shape 87"/>
          <p:cNvCxnSpPr/>
          <p:nvPr/>
        </p:nvCxnSpPr>
        <p:spPr>
          <a:xfrm>
            <a:off x="405900" y="3637275"/>
            <a:ext cx="8426400" cy="9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122237"/>
            <a:ext cx="8229600" cy="1143000"/>
          </a:xfrm>
          <a:prstGeom prst="rect">
            <a:avLst/>
          </a:prstGeom>
        </p:spPr>
        <p:txBody>
          <a:bodyPr anchorCtr="0" anchor="b" bIns="91425" lIns="91425" rIns="91425" tIns="91425">
            <a:noAutofit/>
          </a:bodyPr>
          <a:lstStyle/>
          <a:p>
            <a:pPr lvl="0">
              <a:spcBef>
                <a:spcPts val="0"/>
              </a:spcBef>
              <a:buNone/>
            </a:pPr>
            <a:r>
              <a:rPr lang="en"/>
              <a:t>Data can be conditional</a:t>
            </a:r>
          </a:p>
        </p:txBody>
      </p:sp>
      <p:sp>
        <p:nvSpPr>
          <p:cNvPr id="225" name="Shape 225"/>
          <p:cNvSpPr txBox="1"/>
          <p:nvPr>
            <p:ph idx="1" type="body"/>
          </p:nvPr>
        </p:nvSpPr>
        <p:spPr>
          <a:xfrm>
            <a:off x="457200" y="1295400"/>
            <a:ext cx="8229600" cy="4967700"/>
          </a:xfrm>
          <a:prstGeom prst="rect">
            <a:avLst/>
          </a:prstGeom>
        </p:spPr>
        <p:txBody>
          <a:bodyPr anchorCtr="0" anchor="t" bIns="91425" lIns="91425" rIns="91425" tIns="91425">
            <a:noAutofit/>
          </a:bodyPr>
          <a:lstStyle/>
          <a:p>
            <a:pPr lvl="0">
              <a:spcBef>
                <a:spcPts val="0"/>
              </a:spcBef>
              <a:buNone/>
            </a:pPr>
            <a:r>
              <a:rPr lang="en" sz="2400">
                <a:solidFill>
                  <a:srgbClr val="000000"/>
                </a:solidFill>
              </a:rPr>
              <a:t>A traffic light can be in different states: red, yellow, or green.</a:t>
            </a:r>
          </a:p>
          <a:p>
            <a:pPr lvl="0">
              <a:spcBef>
                <a:spcPts val="0"/>
              </a:spcBef>
              <a:buNone/>
            </a:pPr>
            <a:r>
              <a:rPr lang="en" sz="2400">
                <a:solidFill>
                  <a:srgbClr val="000000"/>
                </a:solidFill>
              </a:rPr>
              <a:t>Collectively, they represent one thing: a new type called </a:t>
            </a:r>
          </a:p>
          <a:p>
            <a:pPr lvl="0">
              <a:spcBef>
                <a:spcPts val="0"/>
              </a:spcBef>
              <a:buClr>
                <a:schemeClr val="dk1"/>
              </a:buClr>
              <a:buSzPct val="45833"/>
              <a:buFont typeface="Arial"/>
              <a:buNone/>
            </a:pPr>
            <a:r>
              <a:rPr lang="en" sz="2400">
                <a:solidFill>
                  <a:srgbClr val="000000"/>
                </a:solidFill>
              </a:rPr>
              <a:t>a </a:t>
            </a:r>
            <a:r>
              <a:rPr b="1" lang="en" sz="2400">
                <a:solidFill>
                  <a:srgbClr val="000000"/>
                </a:solidFill>
              </a:rPr>
              <a:t>Traffic Light State</a:t>
            </a:r>
            <a:r>
              <a:rPr lang="en" sz="2400">
                <a:solidFill>
                  <a:srgbClr val="000000"/>
                </a:solidFill>
              </a:rPr>
              <a:t>.</a:t>
            </a:r>
          </a:p>
          <a:p>
            <a:pPr lvl="0">
              <a:spcBef>
                <a:spcPts val="0"/>
              </a:spcBef>
              <a:buClr>
                <a:schemeClr val="dk1"/>
              </a:buClr>
              <a:buSzPct val="45833"/>
              <a:buFont typeface="Arial"/>
              <a:buNone/>
            </a:pPr>
            <a:r>
              <a:t/>
            </a:r>
            <a:endParaRPr sz="2400">
              <a:solidFill>
                <a:srgbClr val="000000"/>
              </a:solidFill>
            </a:endParaRPr>
          </a:p>
          <a:p>
            <a:pPr lvl="0">
              <a:spcBef>
                <a:spcPts val="0"/>
              </a:spcBef>
              <a:buNone/>
            </a:pPr>
            <a:r>
              <a:rPr lang="en" sz="2400">
                <a:solidFill>
                  <a:srgbClr val="000000"/>
                </a:solidFill>
              </a:rPr>
              <a:t>A zoo consists of many kinds of animals. </a:t>
            </a:r>
          </a:p>
          <a:p>
            <a:pPr lvl="0">
              <a:spcBef>
                <a:spcPts val="0"/>
              </a:spcBef>
              <a:buNone/>
            </a:pPr>
            <a:r>
              <a:rPr lang="en" sz="2400">
                <a:solidFill>
                  <a:srgbClr val="000000"/>
                </a:solidFill>
              </a:rPr>
              <a:t>Collectively, they represent one thing: a new type called </a:t>
            </a:r>
          </a:p>
          <a:p>
            <a:pPr lvl="0">
              <a:spcBef>
                <a:spcPts val="0"/>
              </a:spcBef>
              <a:buClr>
                <a:schemeClr val="dk1"/>
              </a:buClr>
              <a:buSzPct val="45833"/>
              <a:buFont typeface="Arial"/>
              <a:buNone/>
            </a:pPr>
            <a:r>
              <a:rPr lang="en" sz="2400">
                <a:solidFill>
                  <a:srgbClr val="000000"/>
                </a:solidFill>
              </a:rPr>
              <a:t>an </a:t>
            </a:r>
            <a:r>
              <a:rPr b="1" lang="en" sz="2400">
                <a:solidFill>
                  <a:srgbClr val="000000"/>
                </a:solidFill>
              </a:rPr>
              <a:t>Animal</a:t>
            </a:r>
            <a:r>
              <a:rPr lang="en" sz="2400">
                <a:solidFill>
                  <a:srgbClr val="000000"/>
                </a:solidFill>
              </a:rPr>
              <a:t>. </a:t>
            </a:r>
          </a:p>
          <a:p>
            <a:pPr lvl="0">
              <a:spcBef>
                <a:spcPts val="0"/>
              </a:spcBef>
              <a:buClr>
                <a:schemeClr val="dk1"/>
              </a:buClr>
              <a:buSzPct val="45833"/>
              <a:buFont typeface="Arial"/>
              <a:buNone/>
            </a:pPr>
            <a:r>
              <a:t/>
            </a:r>
            <a:endParaRPr sz="2400">
              <a:solidFill>
                <a:srgbClr val="000000"/>
              </a:solidFill>
            </a:endParaRPr>
          </a:p>
          <a:p>
            <a:pPr lvl="0">
              <a:spcBef>
                <a:spcPts val="0"/>
              </a:spcBef>
              <a:buNone/>
            </a:pPr>
            <a:r>
              <a:rPr lang="en" sz="2400">
                <a:solidFill>
                  <a:srgbClr val="000000"/>
                </a:solidFill>
              </a:rPr>
              <a:t>A social network consists of different kinds of pages.</a:t>
            </a:r>
          </a:p>
          <a:p>
            <a:pPr lvl="0">
              <a:spcBef>
                <a:spcPts val="0"/>
              </a:spcBef>
              <a:buNone/>
            </a:pPr>
            <a:r>
              <a:rPr lang="en" sz="2400">
                <a:solidFill>
                  <a:srgbClr val="000000"/>
                </a:solidFill>
              </a:rPr>
              <a:t>Collectively, they represent a new type: </a:t>
            </a:r>
          </a:p>
          <a:p>
            <a:pPr lvl="0">
              <a:spcBef>
                <a:spcPts val="0"/>
              </a:spcBef>
              <a:buClr>
                <a:schemeClr val="dk1"/>
              </a:buClr>
              <a:buSzPct val="45833"/>
              <a:buFont typeface="Arial"/>
              <a:buNone/>
            </a:pPr>
            <a:r>
              <a:rPr lang="en" sz="2400">
                <a:solidFill>
                  <a:srgbClr val="000000"/>
                </a:solidFill>
              </a:rPr>
              <a:t>a </a:t>
            </a:r>
            <a:r>
              <a:rPr b="1" lang="en" sz="2400">
                <a:solidFill>
                  <a:srgbClr val="000000"/>
                </a:solidFill>
              </a:rPr>
              <a:t>Social Media Page</a:t>
            </a:r>
            <a:r>
              <a:rPr lang="en" sz="2400">
                <a:solidFill>
                  <a:srgbClr val="000000"/>
                </a:solidFill>
              </a:rPr>
              <a:t>.</a:t>
            </a:r>
          </a:p>
          <a:p>
            <a:pPr lvl="0">
              <a:spcBef>
                <a:spcPts val="0"/>
              </a:spcBef>
              <a:buNone/>
            </a:pPr>
            <a:r>
              <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Traffic Light State</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data TLState:</a:t>
            </a:r>
          </a:p>
          <a:p>
            <a:pPr lvl="0">
              <a:spcBef>
                <a:spcPts val="0"/>
              </a:spcBef>
              <a:buNone/>
            </a:pPr>
            <a:r>
              <a:rPr lang="en">
                <a:latin typeface="Courier New"/>
                <a:ea typeface="Courier New"/>
                <a:cs typeface="Courier New"/>
                <a:sym typeface="Courier New"/>
              </a:rPr>
              <a:t>  | Red</a:t>
            </a:r>
          </a:p>
          <a:p>
            <a:pPr lvl="0">
              <a:spcBef>
                <a:spcPts val="0"/>
              </a:spcBef>
              <a:buNone/>
            </a:pPr>
            <a:r>
              <a:rPr lang="en">
                <a:latin typeface="Courier New"/>
                <a:ea typeface="Courier New"/>
                <a:cs typeface="Courier New"/>
                <a:sym typeface="Courier New"/>
              </a:rPr>
              <a:t>  | Yellow</a:t>
            </a:r>
          </a:p>
          <a:p>
            <a:pPr lvl="0">
              <a:spcBef>
                <a:spcPts val="0"/>
              </a:spcBef>
              <a:buNone/>
            </a:pPr>
            <a:r>
              <a:rPr lang="en">
                <a:latin typeface="Courier New"/>
                <a:ea typeface="Courier New"/>
                <a:cs typeface="Courier New"/>
                <a:sym typeface="Courier New"/>
              </a:rPr>
              <a:t>  | Green</a:t>
            </a:r>
          </a:p>
          <a:p>
            <a:pPr lvl="0">
              <a:spcBef>
                <a:spcPts val="0"/>
              </a:spcBef>
              <a:buNone/>
            </a:pPr>
            <a:r>
              <a:rPr lang="en">
                <a:latin typeface="Courier New"/>
                <a:ea typeface="Courier New"/>
                <a:cs typeface="Courier New"/>
                <a:sym typeface="Courier New"/>
              </a:rPr>
              <a:t>end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Traffic Light State</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data TLState:</a:t>
            </a:r>
          </a:p>
          <a:p>
            <a:pPr lvl="0" rtl="0">
              <a:spcBef>
                <a:spcPts val="0"/>
              </a:spcBef>
              <a:buNone/>
            </a:pPr>
            <a:r>
              <a:rPr lang="en">
                <a:latin typeface="Courier New"/>
                <a:ea typeface="Courier New"/>
                <a:cs typeface="Courier New"/>
                <a:sym typeface="Courier New"/>
              </a:rPr>
              <a:t>  | Red</a:t>
            </a:r>
          </a:p>
          <a:p>
            <a:pPr lvl="0" rtl="0">
              <a:spcBef>
                <a:spcPts val="0"/>
              </a:spcBef>
              <a:buNone/>
            </a:pPr>
            <a:r>
              <a:rPr lang="en">
                <a:latin typeface="Courier New"/>
                <a:ea typeface="Courier New"/>
                <a:cs typeface="Courier New"/>
                <a:sym typeface="Courier New"/>
              </a:rPr>
              <a:t>  | Yellow</a:t>
            </a:r>
          </a:p>
          <a:p>
            <a:pPr lvl="0" rtl="0">
              <a:spcBef>
                <a:spcPts val="0"/>
              </a:spcBef>
              <a:buNone/>
            </a:pPr>
            <a:r>
              <a:rPr lang="en">
                <a:latin typeface="Courier New"/>
                <a:ea typeface="Courier New"/>
                <a:cs typeface="Courier New"/>
                <a:sym typeface="Courier New"/>
              </a:rPr>
              <a:t>  | Green</a:t>
            </a:r>
          </a:p>
          <a:p>
            <a:pPr lvl="0" rtl="0">
              <a:spcBef>
                <a:spcPts val="0"/>
              </a:spcBef>
              <a:buNone/>
            </a:pPr>
            <a:r>
              <a:rPr lang="en">
                <a:latin typeface="Courier New"/>
                <a:ea typeface="Courier New"/>
                <a:cs typeface="Courier New"/>
                <a:sym typeface="Courier New"/>
              </a:rPr>
              <a:t>end</a:t>
            </a:r>
          </a:p>
        </p:txBody>
      </p:sp>
      <p:sp>
        <p:nvSpPr>
          <p:cNvPr id="238" name="Shape 238"/>
          <p:cNvSpPr txBox="1"/>
          <p:nvPr/>
        </p:nvSpPr>
        <p:spPr>
          <a:xfrm>
            <a:off x="4500850" y="2208675"/>
            <a:ext cx="3285300" cy="19767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0000"/>
                </a:solidFill>
                <a:latin typeface="Comic Sans MS"/>
                <a:ea typeface="Comic Sans MS"/>
                <a:cs typeface="Comic Sans MS"/>
                <a:sym typeface="Comic Sans MS"/>
              </a:rPr>
              <a:t>A traffic light can be Red </a:t>
            </a:r>
            <a:r>
              <a:rPr b="1" i="1" lang="en" sz="3000">
                <a:solidFill>
                  <a:srgbClr val="FF0000"/>
                </a:solidFill>
                <a:latin typeface="Comic Sans MS"/>
                <a:ea typeface="Comic Sans MS"/>
                <a:cs typeface="Comic Sans MS"/>
                <a:sym typeface="Comic Sans MS"/>
              </a:rPr>
              <a:t>or</a:t>
            </a:r>
            <a:r>
              <a:rPr b="1" lang="en" sz="3000">
                <a:solidFill>
                  <a:srgbClr val="FF0000"/>
                </a:solidFill>
                <a:latin typeface="Comic Sans MS"/>
                <a:ea typeface="Comic Sans MS"/>
                <a:cs typeface="Comic Sans MS"/>
                <a:sym typeface="Comic Sans MS"/>
              </a:rPr>
              <a:t> </a:t>
            </a:r>
            <a:r>
              <a:rPr lang="en" sz="3000">
                <a:solidFill>
                  <a:srgbClr val="FF0000"/>
                </a:solidFill>
                <a:latin typeface="Comic Sans MS"/>
                <a:ea typeface="Comic Sans MS"/>
                <a:cs typeface="Comic Sans MS"/>
                <a:sym typeface="Comic Sans MS"/>
              </a:rPr>
              <a:t>Yellow </a:t>
            </a:r>
            <a:r>
              <a:rPr b="1" i="1" lang="en" sz="3000">
                <a:solidFill>
                  <a:srgbClr val="FF0000"/>
                </a:solidFill>
                <a:latin typeface="Comic Sans MS"/>
                <a:ea typeface="Comic Sans MS"/>
                <a:cs typeface="Comic Sans MS"/>
                <a:sym typeface="Comic Sans MS"/>
              </a:rPr>
              <a:t>or </a:t>
            </a:r>
            <a:r>
              <a:rPr lang="en" sz="3000">
                <a:solidFill>
                  <a:srgbClr val="FF0000"/>
                </a:solidFill>
                <a:latin typeface="Comic Sans MS"/>
                <a:ea typeface="Comic Sans MS"/>
                <a:cs typeface="Comic Sans MS"/>
                <a:sym typeface="Comic Sans MS"/>
              </a:rPr>
              <a:t>Green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992975" y="2347875"/>
            <a:ext cx="315600" cy="1596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Traffic Light State</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data TLState:</a:t>
            </a:r>
          </a:p>
          <a:p>
            <a:pPr lvl="0" rtl="0">
              <a:spcBef>
                <a:spcPts val="0"/>
              </a:spcBef>
              <a:buNone/>
            </a:pPr>
            <a:r>
              <a:rPr lang="en">
                <a:latin typeface="Courier New"/>
                <a:ea typeface="Courier New"/>
                <a:cs typeface="Courier New"/>
                <a:sym typeface="Courier New"/>
              </a:rPr>
              <a:t>  | Red</a:t>
            </a:r>
          </a:p>
          <a:p>
            <a:pPr lvl="0" rtl="0">
              <a:spcBef>
                <a:spcPts val="0"/>
              </a:spcBef>
              <a:buNone/>
            </a:pPr>
            <a:r>
              <a:rPr lang="en">
                <a:latin typeface="Courier New"/>
                <a:ea typeface="Courier New"/>
                <a:cs typeface="Courier New"/>
                <a:sym typeface="Courier New"/>
              </a:rPr>
              <a:t>  | Yellow</a:t>
            </a:r>
          </a:p>
          <a:p>
            <a:pPr lvl="0" rtl="0">
              <a:spcBef>
                <a:spcPts val="0"/>
              </a:spcBef>
              <a:buNone/>
            </a:pPr>
            <a:r>
              <a:rPr lang="en">
                <a:latin typeface="Courier New"/>
                <a:ea typeface="Courier New"/>
                <a:cs typeface="Courier New"/>
                <a:sym typeface="Courier New"/>
              </a:rPr>
              <a:t>  | Green</a:t>
            </a:r>
          </a:p>
          <a:p>
            <a:pPr lvl="0" rtl="0">
              <a:spcBef>
                <a:spcPts val="0"/>
              </a:spcBef>
              <a:buNone/>
            </a:pPr>
            <a:r>
              <a:rPr lang="en">
                <a:latin typeface="Courier New"/>
                <a:ea typeface="Courier New"/>
                <a:cs typeface="Courier New"/>
                <a:sym typeface="Courier New"/>
              </a:rPr>
              <a:t>end</a:t>
            </a:r>
          </a:p>
        </p:txBody>
      </p:sp>
      <p:sp>
        <p:nvSpPr>
          <p:cNvPr id="246" name="Shape 246"/>
          <p:cNvSpPr txBox="1"/>
          <p:nvPr/>
        </p:nvSpPr>
        <p:spPr>
          <a:xfrm>
            <a:off x="4500850" y="2208675"/>
            <a:ext cx="3285300" cy="19767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0000"/>
                </a:solidFill>
                <a:latin typeface="Comic Sans MS"/>
                <a:ea typeface="Comic Sans MS"/>
                <a:cs typeface="Comic Sans MS"/>
                <a:sym typeface="Comic Sans MS"/>
              </a:rPr>
              <a:t>The stick | is needed when you have different </a:t>
            </a:r>
            <a:r>
              <a:rPr b="1" lang="en" sz="3000">
                <a:solidFill>
                  <a:srgbClr val="FF0000"/>
                </a:solidFill>
                <a:latin typeface="Comic Sans MS"/>
                <a:ea typeface="Comic Sans MS"/>
                <a:cs typeface="Comic Sans MS"/>
                <a:sym typeface="Comic Sans MS"/>
              </a:rPr>
              <a:t>variants</a:t>
            </a:r>
            <a:r>
              <a:rPr lang="en" sz="3000">
                <a:solidFill>
                  <a:srgbClr val="FF0000"/>
                </a:solidFill>
                <a:latin typeface="Comic Sans MS"/>
                <a:ea typeface="Comic Sans MS"/>
                <a:cs typeface="Comic Sans MS"/>
                <a:sym typeface="Comic Sans MS"/>
              </a:rPr>
              <a:t> of the data.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992975" y="2347875"/>
            <a:ext cx="315600" cy="1596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Traffic Light State</a:t>
            </a:r>
          </a:p>
        </p:txBody>
      </p:sp>
      <p:sp>
        <p:nvSpPr>
          <p:cNvPr id="253" name="Shape 2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data TLState:</a:t>
            </a:r>
          </a:p>
          <a:p>
            <a:pPr lvl="0" rtl="0">
              <a:spcBef>
                <a:spcPts val="0"/>
              </a:spcBef>
              <a:buNone/>
            </a:pPr>
            <a:r>
              <a:rPr lang="en">
                <a:latin typeface="Courier New"/>
                <a:ea typeface="Courier New"/>
                <a:cs typeface="Courier New"/>
                <a:sym typeface="Courier New"/>
              </a:rPr>
              <a:t>  | Red</a:t>
            </a:r>
          </a:p>
          <a:p>
            <a:pPr lvl="0" rtl="0">
              <a:spcBef>
                <a:spcPts val="0"/>
              </a:spcBef>
              <a:buNone/>
            </a:pPr>
            <a:r>
              <a:rPr lang="en">
                <a:latin typeface="Courier New"/>
                <a:ea typeface="Courier New"/>
                <a:cs typeface="Courier New"/>
                <a:sym typeface="Courier New"/>
              </a:rPr>
              <a:t>  | Yellow</a:t>
            </a:r>
          </a:p>
          <a:p>
            <a:pPr lvl="0" rtl="0">
              <a:spcBef>
                <a:spcPts val="0"/>
              </a:spcBef>
              <a:buNone/>
            </a:pPr>
            <a:r>
              <a:rPr lang="en">
                <a:latin typeface="Courier New"/>
                <a:ea typeface="Courier New"/>
                <a:cs typeface="Courier New"/>
                <a:sym typeface="Courier New"/>
              </a:rPr>
              <a:t>  | Green</a:t>
            </a:r>
          </a:p>
          <a:p>
            <a:pPr lvl="0" rtl="0">
              <a:spcBef>
                <a:spcPts val="0"/>
              </a:spcBef>
              <a:buNone/>
            </a:pPr>
            <a:r>
              <a:rPr lang="en">
                <a:latin typeface="Courier New"/>
                <a:ea typeface="Courier New"/>
                <a:cs typeface="Courier New"/>
                <a:sym typeface="Courier New"/>
              </a:rPr>
              <a:t>end</a:t>
            </a:r>
          </a:p>
        </p:txBody>
      </p:sp>
      <p:sp>
        <p:nvSpPr>
          <p:cNvPr id="254" name="Shape 254"/>
          <p:cNvSpPr txBox="1"/>
          <p:nvPr/>
        </p:nvSpPr>
        <p:spPr>
          <a:xfrm>
            <a:off x="4500850" y="2208675"/>
            <a:ext cx="3285300" cy="19767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0000"/>
                </a:solidFill>
                <a:latin typeface="Comic Sans MS"/>
                <a:ea typeface="Comic Sans MS"/>
                <a:cs typeface="Comic Sans MS"/>
                <a:sym typeface="Comic Sans MS"/>
              </a:rPr>
              <a:t>Should we consider these variants to be </a:t>
            </a:r>
            <a:r>
              <a:rPr b="1" lang="en" sz="3000">
                <a:solidFill>
                  <a:srgbClr val="FF0000"/>
                </a:solidFill>
                <a:latin typeface="Comic Sans MS"/>
                <a:ea typeface="Comic Sans MS"/>
                <a:cs typeface="Comic Sans MS"/>
                <a:sym typeface="Comic Sans MS"/>
              </a:rPr>
              <a:t>functions</a:t>
            </a:r>
            <a:r>
              <a:rPr lang="en" sz="3000">
                <a:solidFill>
                  <a:srgbClr val="FF0000"/>
                </a:solidFill>
                <a:latin typeface="Comic Sans MS"/>
                <a:ea typeface="Comic Sans MS"/>
                <a:cs typeface="Comic Sans MS"/>
                <a:sym typeface="Comic Sans MS"/>
              </a:rPr>
              <a:t> or </a:t>
            </a:r>
            <a:r>
              <a:rPr b="1" lang="en" sz="3000">
                <a:solidFill>
                  <a:srgbClr val="FF0000"/>
                </a:solidFill>
                <a:latin typeface="Comic Sans MS"/>
                <a:ea typeface="Comic Sans MS"/>
                <a:cs typeface="Comic Sans MS"/>
                <a:sym typeface="Comic Sans MS"/>
              </a:rPr>
              <a:t>values</a:t>
            </a:r>
            <a:r>
              <a:rPr lang="en" sz="3000">
                <a:solidFill>
                  <a:srgbClr val="FF0000"/>
                </a:solidFill>
                <a:latin typeface="Comic Sans MS"/>
                <a:ea typeface="Comic Sans MS"/>
                <a:cs typeface="Comic Sans MS"/>
                <a:sym typeface="Comic Sans MS"/>
              </a:rPr>
              <a:t> or </a:t>
            </a:r>
            <a:r>
              <a:rPr b="1" lang="en" sz="3000">
                <a:solidFill>
                  <a:srgbClr val="FF0000"/>
                </a:solidFill>
                <a:latin typeface="Comic Sans MS"/>
                <a:ea typeface="Comic Sans MS"/>
                <a:cs typeface="Comic Sans MS"/>
                <a:sym typeface="Comic Sans MS"/>
              </a:rPr>
              <a:t>types</a:t>
            </a:r>
            <a:r>
              <a:rPr lang="en" sz="3000">
                <a:solidFill>
                  <a:srgbClr val="FF0000"/>
                </a:solidFill>
                <a:latin typeface="Comic Sans MS"/>
                <a:ea typeface="Comic Sans MS"/>
                <a:cs typeface="Comic Sans MS"/>
                <a:sym typeface="Comic Sans MS"/>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1134275" y="2347875"/>
            <a:ext cx="1745100" cy="1596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data TLState:</a:t>
            </a:r>
          </a:p>
          <a:p>
            <a:pPr lvl="0" rtl="0">
              <a:spcBef>
                <a:spcPts val="0"/>
              </a:spcBef>
              <a:buNone/>
            </a:pPr>
            <a:r>
              <a:rPr lang="en">
                <a:latin typeface="Courier New"/>
                <a:ea typeface="Courier New"/>
                <a:cs typeface="Courier New"/>
                <a:sym typeface="Courier New"/>
              </a:rPr>
              <a:t>  | Red</a:t>
            </a:r>
          </a:p>
          <a:p>
            <a:pPr lvl="0" rtl="0">
              <a:spcBef>
                <a:spcPts val="0"/>
              </a:spcBef>
              <a:buNone/>
            </a:pPr>
            <a:r>
              <a:rPr lang="en">
                <a:latin typeface="Courier New"/>
                <a:ea typeface="Courier New"/>
                <a:cs typeface="Courier New"/>
                <a:sym typeface="Courier New"/>
              </a:rPr>
              <a:t>  | Yellow</a:t>
            </a:r>
          </a:p>
          <a:p>
            <a:pPr lvl="0" rtl="0">
              <a:spcBef>
                <a:spcPts val="0"/>
              </a:spcBef>
              <a:buNone/>
            </a:pPr>
            <a:r>
              <a:rPr lang="en">
                <a:latin typeface="Courier New"/>
                <a:ea typeface="Courier New"/>
                <a:cs typeface="Courier New"/>
                <a:sym typeface="Courier New"/>
              </a:rPr>
              <a:t>  | Green</a:t>
            </a:r>
          </a:p>
          <a:p>
            <a:pPr lvl="0" rtl="0">
              <a:spcBef>
                <a:spcPts val="0"/>
              </a:spcBef>
              <a:buNone/>
            </a:pPr>
            <a:r>
              <a:rPr lang="en">
                <a:latin typeface="Courier New"/>
                <a:ea typeface="Courier New"/>
                <a:cs typeface="Courier New"/>
                <a:sym typeface="Courier New"/>
              </a:rPr>
              <a:t>end</a:t>
            </a:r>
          </a:p>
        </p:txBody>
      </p:sp>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Traffic Light State</a:t>
            </a:r>
          </a:p>
        </p:txBody>
      </p:sp>
      <p:sp>
        <p:nvSpPr>
          <p:cNvPr id="262" name="Shape 262"/>
          <p:cNvSpPr txBox="1"/>
          <p:nvPr/>
        </p:nvSpPr>
        <p:spPr>
          <a:xfrm>
            <a:off x="4500850" y="2208675"/>
            <a:ext cx="3285300" cy="19767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0000"/>
                </a:solidFill>
                <a:latin typeface="Comic Sans MS"/>
                <a:ea typeface="Comic Sans MS"/>
                <a:cs typeface="Comic Sans MS"/>
                <a:sym typeface="Comic Sans MS"/>
              </a:rPr>
              <a:t>Should we consider these variants to be </a:t>
            </a:r>
            <a:r>
              <a:rPr b="1" lang="en" sz="3000">
                <a:solidFill>
                  <a:srgbClr val="FF0000"/>
                </a:solidFill>
                <a:latin typeface="Comic Sans MS"/>
                <a:ea typeface="Comic Sans MS"/>
                <a:cs typeface="Comic Sans MS"/>
                <a:sym typeface="Comic Sans MS"/>
              </a:rPr>
              <a:t>functions</a:t>
            </a:r>
            <a:r>
              <a:rPr lang="en" sz="3000">
                <a:solidFill>
                  <a:srgbClr val="FF0000"/>
                </a:solidFill>
                <a:latin typeface="Comic Sans MS"/>
                <a:ea typeface="Comic Sans MS"/>
                <a:cs typeface="Comic Sans MS"/>
                <a:sym typeface="Comic Sans MS"/>
              </a:rPr>
              <a:t> or </a:t>
            </a:r>
            <a:r>
              <a:rPr b="1" lang="en" sz="3000">
                <a:solidFill>
                  <a:srgbClr val="FF0000"/>
                </a:solidFill>
                <a:latin typeface="Comic Sans MS"/>
                <a:ea typeface="Comic Sans MS"/>
                <a:cs typeface="Comic Sans MS"/>
                <a:sym typeface="Comic Sans MS"/>
              </a:rPr>
              <a:t>values</a:t>
            </a:r>
            <a:r>
              <a:rPr lang="en" sz="3000">
                <a:solidFill>
                  <a:srgbClr val="FF0000"/>
                </a:solidFill>
                <a:latin typeface="Comic Sans MS"/>
                <a:ea typeface="Comic Sans MS"/>
                <a:cs typeface="Comic Sans MS"/>
                <a:sym typeface="Comic Sans MS"/>
              </a:rPr>
              <a:t> or </a:t>
            </a:r>
            <a:r>
              <a:rPr b="1" lang="en" sz="3000">
                <a:solidFill>
                  <a:srgbClr val="FF0000"/>
                </a:solidFill>
                <a:latin typeface="Comic Sans MS"/>
                <a:ea typeface="Comic Sans MS"/>
                <a:cs typeface="Comic Sans MS"/>
                <a:sym typeface="Comic Sans MS"/>
              </a:rPr>
              <a:t>types</a:t>
            </a:r>
            <a:r>
              <a:rPr lang="en" sz="3000">
                <a:solidFill>
                  <a:srgbClr val="FF0000"/>
                </a:solidFill>
                <a:latin typeface="Comic Sans MS"/>
                <a:ea typeface="Comic Sans MS"/>
                <a:cs typeface="Comic Sans MS"/>
                <a:sym typeface="Comic Sans MS"/>
              </a:rPr>
              <a:t>?</a:t>
            </a:r>
          </a:p>
          <a:p>
            <a:pPr lvl="0" rtl="0">
              <a:spcBef>
                <a:spcPts val="0"/>
              </a:spcBef>
              <a:buNone/>
            </a:pPr>
            <a:r>
              <a:rPr b="1" lang="en" sz="4800">
                <a:solidFill>
                  <a:srgbClr val="FF0000"/>
                </a:solidFill>
                <a:latin typeface="Comic Sans MS"/>
                <a:ea typeface="Comic Sans MS"/>
                <a:cs typeface="Comic Sans MS"/>
                <a:sym typeface="Comic Sans MS"/>
              </a:rPr>
              <a:t>Yes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235050" y="274650"/>
            <a:ext cx="8908800" cy="1143000"/>
          </a:xfrm>
          <a:prstGeom prst="rect">
            <a:avLst/>
          </a:prstGeom>
        </p:spPr>
        <p:txBody>
          <a:bodyPr anchorCtr="0" anchor="b" bIns="91425" lIns="91425" rIns="91425" tIns="91425">
            <a:noAutofit/>
          </a:bodyPr>
          <a:lstStyle/>
          <a:p>
            <a:pPr lvl="0" rtl="0">
              <a:spcBef>
                <a:spcPts val="0"/>
              </a:spcBef>
              <a:buNone/>
            </a:pPr>
            <a:r>
              <a:rPr lang="en"/>
              <a:t>Data can be conditional and structured</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data Animal:</a:t>
            </a:r>
          </a:p>
          <a:p>
            <a:pPr lvl="0" rtl="0">
              <a:spcBef>
                <a:spcPts val="0"/>
              </a:spcBef>
              <a:buNone/>
            </a:pPr>
            <a:r>
              <a:rPr lang="en" sz="2400">
                <a:latin typeface="Courier New"/>
                <a:ea typeface="Courier New"/>
                <a:cs typeface="Courier New"/>
                <a:sym typeface="Courier New"/>
              </a:rPr>
              <a:t>  | boa(name     :: String, </a:t>
            </a:r>
          </a:p>
          <a:p>
            <a:pPr lvl="0" rtl="0">
              <a:spcBef>
                <a:spcPts val="0"/>
              </a:spcBef>
              <a:buNone/>
            </a:pPr>
            <a:r>
              <a:rPr lang="en" sz="2400">
                <a:latin typeface="Courier New"/>
                <a:ea typeface="Courier New"/>
                <a:cs typeface="Courier New"/>
                <a:sym typeface="Courier New"/>
              </a:rPr>
              <a:t>        length   :: Number, </a:t>
            </a:r>
          </a:p>
          <a:p>
            <a:pPr lvl="0" rtl="0">
              <a:spcBef>
                <a:spcPts val="0"/>
              </a:spcBef>
              <a:buNone/>
            </a:pPr>
            <a:r>
              <a:rPr lang="en" sz="2400">
                <a:latin typeface="Courier New"/>
                <a:ea typeface="Courier New"/>
                <a:cs typeface="Courier New"/>
                <a:sym typeface="Courier New"/>
              </a:rPr>
              <a:t>        eats     :: String)</a:t>
            </a:r>
          </a:p>
          <a:p>
            <a:pPr lvl="0" rtl="0">
              <a:spcBef>
                <a:spcPts val="0"/>
              </a:spcBef>
              <a:buNone/>
            </a:pPr>
            <a:r>
              <a:rPr lang="en" sz="2400">
                <a:latin typeface="Courier New"/>
                <a:ea typeface="Courier New"/>
                <a:cs typeface="Courier New"/>
                <a:sym typeface="Courier New"/>
              </a:rPr>
              <a:t>  | tiger(name   :: String, </a:t>
            </a:r>
          </a:p>
          <a:p>
            <a:pPr lvl="0" rtl="0">
              <a:spcBef>
                <a:spcPts val="0"/>
              </a:spcBef>
              <a:buNone/>
            </a:pPr>
            <a:r>
              <a:rPr lang="en" sz="2400">
                <a:latin typeface="Courier New"/>
                <a:ea typeface="Courier New"/>
                <a:cs typeface="Courier New"/>
                <a:sym typeface="Courier New"/>
              </a:rPr>
              <a:t>          length :: Number, </a:t>
            </a:r>
          </a:p>
          <a:p>
            <a:pPr lvl="0" rtl="0">
              <a:spcBef>
                <a:spcPts val="0"/>
              </a:spcBef>
              <a:buNone/>
            </a:pPr>
            <a:r>
              <a:rPr lang="en" sz="2400">
                <a:latin typeface="Courier New"/>
                <a:ea typeface="Courier New"/>
                <a:cs typeface="Courier New"/>
                <a:sym typeface="Courier New"/>
              </a:rPr>
              <a:t>          sells  :: Product)</a:t>
            </a:r>
          </a:p>
          <a:p>
            <a:pPr lvl="0" rtl="0">
              <a:spcBef>
                <a:spcPts val="0"/>
              </a:spcBef>
              <a:buNone/>
            </a:pPr>
            <a:r>
              <a:rPr lang="en" sz="2400">
                <a:latin typeface="Courier New"/>
                <a:ea typeface="Courier New"/>
                <a:cs typeface="Courier New"/>
                <a:sym typeface="Courier New"/>
              </a:rPr>
              <a:t>  | dillo(length :: Number, </a:t>
            </a:r>
          </a:p>
          <a:p>
            <a:pPr lvl="0" rtl="0">
              <a:spcBef>
                <a:spcPts val="0"/>
              </a:spcBef>
              <a:buNone/>
            </a:pPr>
            <a:r>
              <a:rPr lang="en" sz="2400">
                <a:latin typeface="Courier New"/>
                <a:ea typeface="Courier New"/>
                <a:cs typeface="Courier New"/>
                <a:sym typeface="Courier New"/>
              </a:rPr>
              <a:t>          dead   :: Boolean)</a:t>
            </a:r>
          </a:p>
          <a:p>
            <a:pPr lvl="0" rtl="0">
              <a:spcBef>
                <a:spcPts val="0"/>
              </a:spcBef>
              <a:buNone/>
            </a:pPr>
            <a:r>
              <a:rPr lang="en" sz="2400">
                <a:latin typeface="Courier New"/>
                <a:ea typeface="Courier New"/>
                <a:cs typeface="Courier New"/>
                <a:sym typeface="Courier New"/>
              </a:rPr>
              <a:t>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Due by end of period</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There is a permissions problem with shared Pyret files. I sent you an email about it. Copy and paste your video game code into the file I shared with you.</a:t>
            </a:r>
          </a:p>
          <a:p>
            <a:pPr lvl="0" rtl="0">
              <a:spcBef>
                <a:spcPts val="0"/>
              </a:spcBef>
              <a:buNone/>
            </a:pPr>
            <a:r>
              <a:t/>
            </a:r>
            <a:endParaRPr/>
          </a:p>
          <a:p>
            <a:pPr indent="-228600" lvl="0" marL="457200" rtl="0">
              <a:spcBef>
                <a:spcPts val="0"/>
              </a:spcBef>
              <a:buAutoNum type="arabicPeriod"/>
            </a:pPr>
            <a:r>
              <a:rPr lang="en"/>
              <a:t>Type your checks into the Pyret file I sent you for the 04.00 Formative Assignment. I will check your work in your Pyret file.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Tomorrow</a:t>
            </a:r>
          </a:p>
        </p:txBody>
      </p:sp>
      <p:sp>
        <p:nvSpPr>
          <p:cNvPr id="280" name="Shape 28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I will give you 10 minutes at the end of class tomorrow to finish typing in your 04.00 assignment.</a:t>
            </a:r>
          </a:p>
          <a:p>
            <a:pPr lvl="0">
              <a:spcBef>
                <a:spcPts val="0"/>
              </a:spcBef>
              <a:buNone/>
            </a:pPr>
            <a:r>
              <a:t/>
            </a:r>
            <a:endParaRPr/>
          </a:p>
          <a:p>
            <a:pPr lvl="0">
              <a:spcBef>
                <a:spcPts val="0"/>
              </a:spcBef>
              <a:buNone/>
            </a:pPr>
            <a:r>
              <a:rPr lang="en"/>
              <a:t>Tomorrow, the final type of data structure this year -- collective data.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300"/>
          </a:xfrm>
          <a:prstGeom prst="rect">
            <a:avLst/>
          </a:prstGeom>
        </p:spPr>
        <p:txBody>
          <a:bodyPr anchorCtr="0" anchor="b" bIns="91425" lIns="91425" rIns="91425" tIns="91425">
            <a:noAutofit/>
          </a:bodyPr>
          <a:lstStyle/>
          <a:p>
            <a:pPr lvl="0">
              <a:spcBef>
                <a:spcPts val="0"/>
              </a:spcBef>
              <a:buNone/>
            </a:pPr>
            <a:r>
              <a:rPr lang="en"/>
              <a:t>a Boa </a:t>
            </a:r>
          </a:p>
          <a:p>
            <a:pPr lvl="0">
              <a:spcBef>
                <a:spcPts val="0"/>
              </a:spcBef>
              <a:buNone/>
            </a:pPr>
            <a:r>
              <a:rPr lang="en"/>
              <a:t>is a boa(string, number, string)</a:t>
            </a:r>
          </a:p>
        </p:txBody>
      </p:sp>
      <p:sp>
        <p:nvSpPr>
          <p:cNvPr id="93" name="Shape 93"/>
          <p:cNvSpPr txBox="1"/>
          <p:nvPr>
            <p:ph idx="1" type="body"/>
          </p:nvPr>
        </p:nvSpPr>
        <p:spPr>
          <a:xfrm>
            <a:off x="62225" y="1614033"/>
            <a:ext cx="8938800" cy="31761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nsolas"/>
                <a:ea typeface="Consolas"/>
                <a:cs typeface="Consolas"/>
                <a:sym typeface="Consolas"/>
              </a:rPr>
              <a:t>data Boa:</a:t>
            </a:r>
          </a:p>
          <a:p>
            <a:pPr lvl="0">
              <a:spcBef>
                <a:spcPts val="0"/>
              </a:spcBef>
              <a:buClr>
                <a:schemeClr val="dk1"/>
              </a:buClr>
              <a:buSzPct val="36666"/>
              <a:buFont typeface="Arial"/>
              <a:buNone/>
            </a:pPr>
            <a:r>
              <a:rPr lang="en">
                <a:latin typeface="Consolas"/>
                <a:ea typeface="Consolas"/>
                <a:cs typeface="Consolas"/>
                <a:sym typeface="Consolas"/>
              </a:rPr>
              <a:t>   boa(name :: String,</a:t>
            </a:r>
          </a:p>
          <a:p>
            <a:pPr lvl="0">
              <a:spcBef>
                <a:spcPts val="0"/>
              </a:spcBef>
              <a:buClr>
                <a:schemeClr val="dk1"/>
              </a:buClr>
              <a:buSzPct val="36666"/>
              <a:buFont typeface="Arial"/>
              <a:buNone/>
            </a:pPr>
            <a:r>
              <a:rPr lang="en">
                <a:latin typeface="Consolas"/>
                <a:ea typeface="Consolas"/>
                <a:cs typeface="Consolas"/>
                <a:sym typeface="Consolas"/>
              </a:rPr>
              <a:t>   length   :: Number, </a:t>
            </a:r>
          </a:p>
          <a:p>
            <a:pPr lvl="0" rtl="0">
              <a:spcBef>
                <a:spcPts val="0"/>
              </a:spcBef>
              <a:buClr>
                <a:schemeClr val="dk1"/>
              </a:buClr>
              <a:buSzPct val="36666"/>
              <a:buFont typeface="Arial"/>
              <a:buNone/>
            </a:pPr>
            <a:r>
              <a:rPr lang="en">
                <a:latin typeface="Consolas"/>
                <a:ea typeface="Consolas"/>
                <a:cs typeface="Consolas"/>
                <a:sym typeface="Consolas"/>
              </a:rPr>
              <a:t>   eats     :: String)</a:t>
            </a:r>
          </a:p>
          <a:p>
            <a:pPr lvl="0">
              <a:spcBef>
                <a:spcPts val="0"/>
              </a:spcBef>
              <a:buNone/>
            </a:pPr>
            <a:r>
              <a:rPr lang="en">
                <a:latin typeface="Consolas"/>
                <a:ea typeface="Consolas"/>
                <a:cs typeface="Consolas"/>
                <a:sym typeface="Consolas"/>
              </a:rPr>
              <a:t>end</a:t>
            </a:r>
          </a:p>
        </p:txBody>
      </p:sp>
      <p:pic>
        <p:nvPicPr>
          <p:cNvPr descr="Boa, Constrictor" id="94" name="Shape 94"/>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228600" y="274650"/>
            <a:ext cx="8686800" cy="1143300"/>
          </a:xfrm>
          <a:prstGeom prst="rect">
            <a:avLst/>
          </a:prstGeom>
        </p:spPr>
        <p:txBody>
          <a:bodyPr anchorCtr="0" anchor="b" bIns="91425" lIns="91425" rIns="91425" tIns="91425">
            <a:noAutofit/>
          </a:bodyPr>
          <a:lstStyle/>
          <a:p>
            <a:pPr lvl="0" rtl="0">
              <a:spcBef>
                <a:spcPts val="0"/>
              </a:spcBef>
              <a:buNone/>
            </a:pPr>
            <a:r>
              <a:rPr lang="en"/>
              <a:t>a boa is a boa(String, Number, String)</a:t>
            </a:r>
          </a:p>
        </p:txBody>
      </p:sp>
      <p:sp>
        <p:nvSpPr>
          <p:cNvPr id="100" name="Shape 100"/>
          <p:cNvSpPr txBox="1"/>
          <p:nvPr>
            <p:ph idx="1" type="body"/>
          </p:nvPr>
        </p:nvSpPr>
        <p:spPr>
          <a:xfrm>
            <a:off x="62225" y="1614033"/>
            <a:ext cx="8938800" cy="37344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data Boa:</a:t>
            </a:r>
          </a:p>
          <a:p>
            <a:pPr lvl="0" rtl="0">
              <a:spcBef>
                <a:spcPts val="0"/>
              </a:spcBef>
              <a:buNone/>
            </a:pPr>
            <a:r>
              <a:rPr lang="en" sz="2200">
                <a:latin typeface="Consolas"/>
                <a:ea typeface="Consolas"/>
                <a:cs typeface="Consolas"/>
                <a:sym typeface="Consolas"/>
              </a:rPr>
              <a:t>  boa(name :: String, length :: Number, eats :: String)</a:t>
            </a:r>
          </a:p>
          <a:p>
            <a:pPr lvl="0" rtl="0">
              <a:spcBef>
                <a:spcPts val="0"/>
              </a:spcBef>
              <a:buNone/>
            </a:pPr>
            <a:r>
              <a:rPr lang="en" sz="2200">
                <a:latin typeface="Consolas"/>
                <a:ea typeface="Consolas"/>
                <a:cs typeface="Consolas"/>
                <a:sym typeface="Consolas"/>
              </a:rPr>
              <a:t>end</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B1 = boa("Slinky", 30, "pets")</a:t>
            </a:r>
          </a:p>
          <a:p>
            <a:pPr lvl="0" rtl="0">
              <a:spcBef>
                <a:spcPts val="0"/>
              </a:spcBef>
              <a:buNone/>
            </a:pPr>
            <a:r>
              <a:rPr lang="en" sz="2200">
                <a:latin typeface="Consolas"/>
                <a:ea typeface="Consolas"/>
                <a:cs typeface="Consolas"/>
                <a:sym typeface="Consolas"/>
              </a:rPr>
              <a:t>B2 = boa("Slim", 50, "homework")</a:t>
            </a:r>
          </a:p>
          <a:p>
            <a:pPr lvl="0" rtl="0">
              <a:spcBef>
                <a:spcPts val="0"/>
              </a:spcBef>
              <a:buNone/>
            </a:pPr>
            <a:r>
              <a:t/>
            </a:r>
            <a:endParaRPr sz="2200">
              <a:latin typeface="Consolas"/>
              <a:ea typeface="Consolas"/>
              <a:cs typeface="Consolas"/>
              <a:sym typeface="Consolas"/>
            </a:endParaRPr>
          </a:p>
        </p:txBody>
      </p:sp>
      <p:pic>
        <p:nvPicPr>
          <p:cNvPr descr="Boa, Constrictor" id="101" name="Shape 101"/>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p:nvPr/>
        </p:nvSpPr>
        <p:spPr>
          <a:xfrm>
            <a:off x="873600" y="4250175"/>
            <a:ext cx="556800" cy="44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08" name="Shape 108"/>
          <p:cNvSpPr txBox="1"/>
          <p:nvPr>
            <p:ph idx="1" type="body"/>
          </p:nvPr>
        </p:nvSpPr>
        <p:spPr>
          <a:xfrm>
            <a:off x="62225" y="1614028"/>
            <a:ext cx="8938800" cy="30213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data Boa:</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  boa(name :: String, length :: Number, eats :: String)</a:t>
            </a:r>
          </a:p>
          <a:p>
            <a:pPr lvl="0">
              <a:spcBef>
                <a:spcPts val="0"/>
              </a:spcBef>
              <a:buNone/>
            </a:pPr>
            <a:r>
              <a:rPr lang="en" sz="2200">
                <a:solidFill>
                  <a:srgbClr val="999999"/>
                </a:solidFill>
                <a:latin typeface="Consolas"/>
                <a:ea typeface="Consolas"/>
                <a:cs typeface="Consolas"/>
                <a:sym typeface="Consolas"/>
              </a:rPr>
              <a:t>end</a:t>
            </a:r>
          </a:p>
          <a:p>
            <a:pPr lvl="0">
              <a:spcBef>
                <a:spcPts val="0"/>
              </a:spcBef>
              <a:buClr>
                <a:schemeClr val="dk1"/>
              </a:buClr>
              <a:buSzPct val="50000"/>
              <a:buFont typeface="Arial"/>
              <a:buNone/>
            </a:pPr>
            <a:r>
              <a:t/>
            </a:r>
            <a:endParaRPr sz="2200">
              <a:latin typeface="Consolas"/>
              <a:ea typeface="Consolas"/>
              <a:cs typeface="Consolas"/>
              <a:sym typeface="Consolas"/>
            </a:endParaRPr>
          </a:p>
          <a:p>
            <a:pPr lv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constructor </a:t>
            </a:r>
            <a:r>
              <a:rPr lang="en" sz="2200">
                <a:latin typeface="Consolas"/>
                <a:ea typeface="Consolas"/>
                <a:cs typeface="Consolas"/>
                <a:sym typeface="Consolas"/>
              </a:rPr>
              <a:t>function</a:t>
            </a:r>
          </a:p>
          <a:p>
            <a:pPr lvl="0">
              <a:spcBef>
                <a:spcPts val="0"/>
              </a:spcBef>
              <a:buNone/>
            </a:pPr>
            <a:r>
              <a:rPr lang="en" sz="2200">
                <a:latin typeface="Consolas"/>
                <a:ea typeface="Consolas"/>
                <a:cs typeface="Consolas"/>
                <a:sym typeface="Consolas"/>
              </a:rPr>
              <a:t># boa : String Number String -&gt; Boa</a:t>
            </a:r>
          </a:p>
          <a:p>
            <a:pPr lvl="0" rtl="0">
              <a:spcBef>
                <a:spcPts val="0"/>
              </a:spcBef>
              <a:buNone/>
            </a:pPr>
            <a:r>
              <a:rPr lang="en" sz="2200">
                <a:latin typeface="Consolas"/>
                <a:ea typeface="Consolas"/>
                <a:cs typeface="Consolas"/>
                <a:sym typeface="Consolas"/>
              </a:rPr>
              <a:t>B1 = boa("Slinky", 30, "pets")</a:t>
            </a:r>
          </a:p>
        </p:txBody>
      </p:sp>
      <p:pic>
        <p:nvPicPr>
          <p:cNvPr descr="Boa, Constrictor" id="109" name="Shape 109"/>
          <p:cNvPicPr preferRelativeResize="0"/>
          <p:nvPr/>
        </p:nvPicPr>
        <p:blipFill>
          <a:blip r:embed="rId3">
            <a:alphaModFix/>
          </a:blip>
          <a:stretch>
            <a:fillRect/>
          </a:stretch>
        </p:blipFill>
        <p:spPr>
          <a:xfrm>
            <a:off x="6191425" y="3302300"/>
            <a:ext cx="2621675" cy="1966250"/>
          </a:xfrm>
          <a:prstGeom prst="rect">
            <a:avLst/>
          </a:prstGeom>
          <a:noFill/>
          <a:ln>
            <a:noFill/>
          </a:ln>
        </p:spPr>
      </p:pic>
      <p:cxnSp>
        <p:nvCxnSpPr>
          <p:cNvPr id="110" name="Shape 110"/>
          <p:cNvCxnSpPr/>
          <p:nvPr/>
        </p:nvCxnSpPr>
        <p:spPr>
          <a:xfrm flipH="1" rot="10800000">
            <a:off x="1200450" y="3702150"/>
            <a:ext cx="514200" cy="552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16" name="Shape 116"/>
          <p:cNvSpPr txBox="1"/>
          <p:nvPr>
            <p:ph idx="1" type="body"/>
          </p:nvPr>
        </p:nvSpPr>
        <p:spPr>
          <a:xfrm>
            <a:off x="62225" y="1614033"/>
            <a:ext cx="8938800" cy="49677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data Boa:</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  boa(name :: String, length :: Number, eats :: String)</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end</a:t>
            </a:r>
          </a:p>
          <a:p>
            <a:pPr lv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accessor </a:t>
            </a:r>
            <a:r>
              <a:rPr lang="en" sz="2200">
                <a:latin typeface="Consolas"/>
                <a:ea typeface="Consolas"/>
                <a:cs typeface="Consolas"/>
                <a:sym typeface="Consolas"/>
              </a:rPr>
              <a:t>functions</a:t>
            </a:r>
          </a:p>
          <a:p>
            <a:pPr lvl="0" rt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.name   : Boa -&gt; String</a:t>
            </a:r>
          </a:p>
          <a:p>
            <a:pPr lvl="0" rt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.length : Boa -&gt; Number</a:t>
            </a:r>
          </a:p>
          <a:p>
            <a:pPr lv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.eats   : Boa -&gt; String</a:t>
            </a:r>
          </a:p>
          <a:p>
            <a:pPr lvl="0" rtl="0">
              <a:spcBef>
                <a:spcPts val="0"/>
              </a:spcBef>
              <a:buNone/>
            </a:pPr>
            <a:r>
              <a:t/>
            </a:r>
            <a:endParaRPr sz="2200">
              <a:latin typeface="Consolas"/>
              <a:ea typeface="Consolas"/>
              <a:cs typeface="Consolas"/>
              <a:sym typeface="Consolas"/>
            </a:endParaRPr>
          </a:p>
          <a:p>
            <a:pPr lvl="0">
              <a:spcBef>
                <a:spcPts val="0"/>
              </a:spcBef>
              <a:buClr>
                <a:schemeClr val="dk1"/>
              </a:buClr>
              <a:buSzPct val="50000"/>
              <a:buFont typeface="Arial"/>
              <a:buNone/>
            </a:pPr>
            <a:r>
              <a:rPr lang="en" sz="2200">
                <a:latin typeface="Consolas"/>
                <a:ea typeface="Consolas"/>
                <a:cs typeface="Consolas"/>
                <a:sym typeface="Consolas"/>
              </a:rPr>
              <a:t>B2 = boa("Slim", 50, "homework")</a:t>
            </a:r>
          </a:p>
          <a:p>
            <a:pPr lvl="0">
              <a:spcBef>
                <a:spcPts val="0"/>
              </a:spcBef>
              <a:buClr>
                <a:schemeClr val="dk1"/>
              </a:buClr>
              <a:buSzPct val="50000"/>
              <a:buFont typeface="Arial"/>
              <a:buNone/>
            </a:pPr>
            <a:r>
              <a:rPr lang="en" sz="2200">
                <a:latin typeface="Consolas"/>
                <a:ea typeface="Consolas"/>
                <a:cs typeface="Consolas"/>
                <a:sym typeface="Consolas"/>
              </a:rPr>
              <a:t>B2.name   -&gt; “Slim”</a:t>
            </a:r>
          </a:p>
          <a:p>
            <a:pPr lvl="0">
              <a:spcBef>
                <a:spcPts val="0"/>
              </a:spcBef>
              <a:buClr>
                <a:schemeClr val="dk1"/>
              </a:buClr>
              <a:buSzPct val="50000"/>
              <a:buFont typeface="Arial"/>
              <a:buNone/>
            </a:pPr>
            <a:r>
              <a:rPr lang="en" sz="2200">
                <a:latin typeface="Consolas"/>
                <a:ea typeface="Consolas"/>
                <a:cs typeface="Consolas"/>
                <a:sym typeface="Consolas"/>
              </a:rPr>
              <a:t>B2.length -&gt; 50</a:t>
            </a:r>
          </a:p>
          <a:p>
            <a:pPr lvl="0" rtl="0">
              <a:spcBef>
                <a:spcPts val="0"/>
              </a:spcBef>
              <a:buClr>
                <a:schemeClr val="dk1"/>
              </a:buClr>
              <a:buSzPct val="50000"/>
              <a:buFont typeface="Arial"/>
              <a:buNone/>
            </a:pPr>
            <a:r>
              <a:rPr lang="en" sz="2200">
                <a:latin typeface="Consolas"/>
                <a:ea typeface="Consolas"/>
                <a:cs typeface="Consolas"/>
                <a:sym typeface="Consolas"/>
              </a:rPr>
              <a:t>B2.eats   -&gt; “homework”</a:t>
            </a:r>
          </a:p>
        </p:txBody>
      </p:sp>
      <p:pic>
        <p:nvPicPr>
          <p:cNvPr descr="Boa, Constrictor" id="117" name="Shape 117"/>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23" name="Shape 123"/>
          <p:cNvSpPr txBox="1"/>
          <p:nvPr>
            <p:ph idx="1" type="body"/>
          </p:nvPr>
        </p:nvSpPr>
        <p:spPr>
          <a:xfrm>
            <a:off x="62225" y="1614033"/>
            <a:ext cx="8938800" cy="49677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latin typeface="Consolas"/>
                <a:ea typeface="Consolas"/>
                <a:cs typeface="Consolas"/>
                <a:sym typeface="Consolas"/>
              </a:rPr>
              <a:t>data Boa:</a:t>
            </a:r>
          </a:p>
          <a:p>
            <a:pPr lvl="0">
              <a:spcBef>
                <a:spcPts val="0"/>
              </a:spcBef>
              <a:buClr>
                <a:schemeClr val="dk1"/>
              </a:buClr>
              <a:buSzPct val="50000"/>
              <a:buFont typeface="Arial"/>
              <a:buNone/>
            </a:pPr>
            <a:r>
              <a:rPr lang="en" sz="2200">
                <a:latin typeface="Consolas"/>
                <a:ea typeface="Consolas"/>
                <a:cs typeface="Consolas"/>
                <a:sym typeface="Consolas"/>
              </a:rPr>
              <a:t>  boa(name :: String, length :: Number, eats :: String)</a:t>
            </a:r>
          </a:p>
          <a:p>
            <a:pPr lvl="0">
              <a:spcBef>
                <a:spcPts val="0"/>
              </a:spcBef>
              <a:buClr>
                <a:schemeClr val="dk1"/>
              </a:buClr>
              <a:buSzPct val="50000"/>
              <a:buFont typeface="Arial"/>
              <a:buNone/>
            </a:pPr>
            <a:r>
              <a:rPr lang="en" sz="2200">
                <a:latin typeface="Consolas"/>
                <a:ea typeface="Consolas"/>
                <a:cs typeface="Consolas"/>
                <a:sym typeface="Consolas"/>
              </a:rPr>
              <a:t>end</a:t>
            </a:r>
          </a:p>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predicate</a:t>
            </a:r>
            <a:r>
              <a:rPr lang="en" sz="2200">
                <a:latin typeface="Consolas"/>
                <a:ea typeface="Consolas"/>
                <a:cs typeface="Consolas"/>
                <a:sym typeface="Consolas"/>
              </a:rPr>
              <a:t> function</a:t>
            </a:r>
          </a:p>
          <a:p>
            <a:pPr lvl="0">
              <a:spcBef>
                <a:spcPts val="0"/>
              </a:spcBef>
              <a:buNone/>
            </a:pPr>
            <a:r>
              <a:rPr lang="en" sz="2200">
                <a:latin typeface="Consolas"/>
                <a:ea typeface="Consolas"/>
                <a:cs typeface="Consolas"/>
                <a:sym typeface="Consolas"/>
              </a:rPr>
              <a:t># is-boa: Data -&gt; Boolean</a:t>
            </a:r>
          </a:p>
          <a:p>
            <a:pPr lvl="0">
              <a:spcBef>
                <a:spcPts val="0"/>
              </a:spcBef>
              <a:buNone/>
            </a:pPr>
            <a:r>
              <a:t/>
            </a:r>
            <a:endParaRPr sz="2200">
              <a:latin typeface="Consolas"/>
              <a:ea typeface="Consolas"/>
              <a:cs typeface="Consolas"/>
              <a:sym typeface="Consolas"/>
            </a:endParaRPr>
          </a:p>
          <a:p>
            <a:pPr lvl="0">
              <a:spcBef>
                <a:spcPts val="0"/>
              </a:spcBef>
              <a:buClr>
                <a:schemeClr val="dk1"/>
              </a:buClr>
              <a:buSzPct val="50000"/>
              <a:buFont typeface="Arial"/>
              <a:buNone/>
            </a:pPr>
            <a:r>
              <a:rPr lang="en" sz="2200">
                <a:latin typeface="Consolas"/>
                <a:ea typeface="Consolas"/>
                <a:cs typeface="Consolas"/>
                <a:sym typeface="Consolas"/>
              </a:rPr>
              <a:t>B2 = boa("Slim", 50, "homework")</a:t>
            </a:r>
          </a:p>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is-boa(B2) -&gt; true</a:t>
            </a:r>
          </a:p>
          <a:p>
            <a:pPr lvl="0" rtl="0">
              <a:spcBef>
                <a:spcPts val="0"/>
              </a:spcBef>
              <a:buNone/>
            </a:pPr>
            <a:r>
              <a:t/>
            </a:r>
            <a:endParaRPr sz="2200">
              <a:latin typeface="Consolas"/>
              <a:ea typeface="Consolas"/>
              <a:cs typeface="Consolas"/>
              <a:sym typeface="Consolas"/>
            </a:endParaRPr>
          </a:p>
        </p:txBody>
      </p:sp>
      <p:pic>
        <p:nvPicPr>
          <p:cNvPr descr="Boa, Constrictor" id="124" name="Shape 124"/>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write 3 examples of boa-fit-cage </a:t>
            </a:r>
          </a:p>
        </p:txBody>
      </p:sp>
      <p:sp>
        <p:nvSpPr>
          <p:cNvPr id="130" name="Shape 130"/>
          <p:cNvSpPr txBox="1"/>
          <p:nvPr>
            <p:ph idx="1" type="body"/>
          </p:nvPr>
        </p:nvSpPr>
        <p:spPr>
          <a:xfrm>
            <a:off x="62225" y="1614033"/>
            <a:ext cx="9081900" cy="49677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fun boa-fit-cage(aboa :: Boa, limit :: Number) -&gt; Boolean:</a:t>
            </a:r>
          </a:p>
          <a:p>
            <a:pPr lvl="0">
              <a:spcBef>
                <a:spcPts val="0"/>
              </a:spcBef>
              <a:buNone/>
            </a:pPr>
            <a:r>
              <a:rPr lang="en" sz="2200">
                <a:latin typeface="Consolas"/>
                <a:ea typeface="Consolas"/>
                <a:cs typeface="Consolas"/>
                <a:sym typeface="Consolas"/>
              </a:rPr>
              <a:t>  doc: “consumes a boa and a limit and produces true if the boa will fit inside the cage, false if it will not”</a:t>
            </a:r>
          </a:p>
          <a:p>
            <a:pPr lvl="0">
              <a:spcBef>
                <a:spcPts val="0"/>
              </a:spcBef>
              <a:buNone/>
            </a:pPr>
            <a:r>
              <a:t/>
            </a:r>
            <a:endParaRPr sz="2200">
              <a:latin typeface="Consolas"/>
              <a:ea typeface="Consolas"/>
              <a:cs typeface="Consolas"/>
              <a:sym typeface="Consolas"/>
            </a:endParaRPr>
          </a:p>
          <a:p>
            <a:pPr lvl="0" rtl="0">
              <a:spcBef>
                <a:spcPts val="0"/>
              </a:spcBef>
              <a:buNone/>
            </a:pPr>
            <a:r>
              <a:t/>
            </a:r>
            <a:endParaRPr sz="2200">
              <a:latin typeface="Consolas"/>
              <a:ea typeface="Consolas"/>
              <a:cs typeface="Consolas"/>
              <a:sym typeface="Consolas"/>
            </a:endParaRPr>
          </a:p>
        </p:txBody>
      </p:sp>
      <p:pic>
        <p:nvPicPr>
          <p:cNvPr descr="Boa, Constrictor" id="131" name="Shape 131"/>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write 3 examples of boa-fit-cage </a:t>
            </a:r>
          </a:p>
        </p:txBody>
      </p:sp>
      <p:sp>
        <p:nvSpPr>
          <p:cNvPr id="137" name="Shape 137"/>
          <p:cNvSpPr txBox="1"/>
          <p:nvPr>
            <p:ph idx="1" type="body"/>
          </p:nvPr>
        </p:nvSpPr>
        <p:spPr>
          <a:xfrm>
            <a:off x="31050" y="1070383"/>
            <a:ext cx="9081900" cy="5668800"/>
          </a:xfrm>
          <a:prstGeom prst="rect">
            <a:avLst/>
          </a:prstGeom>
        </p:spPr>
        <p:txBody>
          <a:bodyPr anchorCtr="0" anchor="t" bIns="91425" lIns="91425" rIns="91425" tIns="91425">
            <a:noAutofit/>
          </a:bodyPr>
          <a:lstStyle/>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fun boa-fit-cage(aboa :: Boa, limit :: Number) -&gt; Boolean:</a:t>
            </a:r>
          </a:p>
          <a:p>
            <a:pPr lvl="0" rtl="0">
              <a:spcBef>
                <a:spcPts val="0"/>
              </a:spcBef>
              <a:buNone/>
            </a:pPr>
            <a:r>
              <a:rPr lang="en" sz="2200">
                <a:latin typeface="Consolas"/>
                <a:ea typeface="Consolas"/>
                <a:cs typeface="Consolas"/>
                <a:sym typeface="Consolas"/>
              </a:rPr>
              <a:t>  doc: “consumes a boa and a limit and produces true if the boa will fit inside the cage, false if it will not”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  aboa.length &lt;= limit  </a:t>
            </a:r>
          </a:p>
          <a:p>
            <a:pPr lvl="0">
              <a:spcBef>
                <a:spcPts val="0"/>
              </a:spcBef>
              <a:buNone/>
            </a:pPr>
            <a:r>
              <a:rPr lang="en" sz="2200">
                <a:latin typeface="Consolas"/>
                <a:ea typeface="Consolas"/>
                <a:cs typeface="Consolas"/>
                <a:sym typeface="Consolas"/>
              </a:rPr>
              <a:t>end</a:t>
            </a:r>
          </a:p>
          <a:p>
            <a:pPr lvl="0" rtl="0">
              <a:spcBef>
                <a:spcPts val="0"/>
              </a:spcBef>
              <a:buNone/>
            </a:pPr>
            <a:r>
              <a:rPr lang="en" sz="2200">
                <a:latin typeface="Consolas"/>
                <a:ea typeface="Consolas"/>
                <a:cs typeface="Consolas"/>
                <a:sym typeface="Consolas"/>
              </a:rPr>
              <a:t>check:</a:t>
            </a:r>
          </a:p>
          <a:p>
            <a:pPr lvl="0" rtl="0">
              <a:spcBef>
                <a:spcPts val="0"/>
              </a:spcBef>
              <a:buNone/>
            </a:pPr>
            <a:r>
              <a:rPr lang="en" sz="2200">
                <a:latin typeface="Consolas"/>
                <a:ea typeface="Consolas"/>
                <a:cs typeface="Consolas"/>
                <a:sym typeface="Consolas"/>
              </a:rPr>
              <a:t>  boa-fit-cage(B2), 10)                       is false</a:t>
            </a:r>
          </a:p>
          <a:p>
            <a:pPr lvl="0" rtl="0">
              <a:spcBef>
                <a:spcPts val="0"/>
              </a:spcBef>
              <a:buNone/>
            </a:pPr>
            <a:r>
              <a:rPr lang="en" sz="2200">
                <a:latin typeface="Consolas"/>
                <a:ea typeface="Consolas"/>
                <a:cs typeface="Consolas"/>
                <a:sym typeface="Consolas"/>
              </a:rPr>
              <a:t>  boa-fit-cage(boa("Slinky", 30, "pets"), 30) is true</a:t>
            </a:r>
          </a:p>
          <a:p>
            <a:pPr lvl="0" rtl="0">
              <a:spcBef>
                <a:spcPts val="0"/>
              </a:spcBef>
              <a:buNone/>
            </a:pPr>
            <a:r>
              <a:rPr lang="en" sz="2200">
                <a:latin typeface="Consolas"/>
                <a:ea typeface="Consolas"/>
                <a:cs typeface="Consolas"/>
                <a:sym typeface="Consolas"/>
              </a:rPr>
              <a:t>  boa-fit-cage(boa(“Slinky”, 30, “pets”), 55) is true</a:t>
            </a:r>
          </a:p>
          <a:p>
            <a:pPr lvl="0" rtl="0">
              <a:spcBef>
                <a:spcPts val="0"/>
              </a:spcBef>
              <a:buNone/>
            </a:pPr>
            <a:r>
              <a:rPr lang="en" sz="2200">
                <a:latin typeface="Consolas"/>
                <a:ea typeface="Consolas"/>
                <a:cs typeface="Consolas"/>
                <a:sym typeface="Consolas"/>
              </a:rPr>
              <a:t>end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