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Recursive Data Definition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data List:</a:t>
            </a:r>
          </a:p>
          <a:p>
            <a:pPr lvl="0">
              <a:spcBef>
                <a:spcPts val="0"/>
              </a:spcBef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  | empty</a:t>
            </a:r>
          </a:p>
          <a:p>
            <a:pPr lvl="0">
              <a:spcBef>
                <a:spcPts val="0"/>
              </a:spcBef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  | link(an-item, a-list :: List)</a:t>
            </a:r>
          </a:p>
          <a:p>
            <a:pPr lvl="0">
              <a:spcBef>
                <a:spcPts val="0"/>
              </a:spcBef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end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Accessing parts of a list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i="1" lang="en" sz="3600">
                <a:latin typeface="Courier New"/>
                <a:ea typeface="Courier New"/>
                <a:cs typeface="Courier New"/>
                <a:sym typeface="Courier New"/>
              </a:rPr>
              <a:t>a-list</a:t>
            </a:r>
            <a:r>
              <a:rPr b="1" lang="en" sz="3600">
                <a:latin typeface="Courier New"/>
                <a:ea typeface="Courier New"/>
                <a:cs typeface="Courier New"/>
                <a:sym typeface="Courier New"/>
              </a:rPr>
              <a:t>.first -&gt; Item</a:t>
            </a:r>
          </a:p>
          <a:p>
            <a:pPr lvl="0">
              <a:spcBef>
                <a:spcPts val="0"/>
              </a:spcBef>
              <a:buNone/>
            </a:pPr>
            <a:r>
              <a:rPr lang="en" sz="3600">
                <a:latin typeface="Courier New"/>
                <a:ea typeface="Courier New"/>
                <a:cs typeface="Courier New"/>
                <a:sym typeface="Courier New"/>
              </a:rPr>
              <a:t>Accesses the first item</a:t>
            </a:r>
          </a:p>
          <a:p>
            <a:pPr lvl="0">
              <a:spcBef>
                <a:spcPts val="0"/>
              </a:spcBef>
              <a:buNone/>
            </a:pPr>
            <a:r>
              <a:rPr b="1" i="1" lang="en" sz="3600">
                <a:latin typeface="Courier New"/>
                <a:ea typeface="Courier New"/>
                <a:cs typeface="Courier New"/>
                <a:sym typeface="Courier New"/>
              </a:rPr>
              <a:t>a-list</a:t>
            </a:r>
            <a:r>
              <a:rPr b="1" lang="en" sz="3600">
                <a:latin typeface="Courier New"/>
                <a:ea typeface="Courier New"/>
                <a:cs typeface="Courier New"/>
                <a:sym typeface="Courier New"/>
              </a:rPr>
              <a:t>.rest -&gt; List</a:t>
            </a:r>
          </a:p>
          <a:p>
            <a:pPr lvl="0">
              <a:spcBef>
                <a:spcPts val="0"/>
              </a:spcBef>
              <a:buNone/>
            </a:pPr>
            <a:r>
              <a:rPr lang="en" sz="3600">
                <a:latin typeface="Courier New"/>
                <a:ea typeface="Courier New"/>
                <a:cs typeface="Courier New"/>
                <a:sym typeface="Courier New"/>
              </a:rPr>
              <a:t>Accesses all but the first item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Assignments that will be graded over break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0" y="1301400"/>
            <a:ext cx="9144000" cy="254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04.04 - Introduction to Lists         - Practice   - Formative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04.02 - Introduction to Compound Data - Reading    - Formative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04.00 - Compound Data                 - Practice   - Formative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03.10 - Video Game Program Code       - Pyret File - Summative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03.10 - Video Game Program Analysis   - Google Doc - Summative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